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3"/>
  </p:notesMasterIdLst>
  <p:handoutMasterIdLst>
    <p:handoutMasterId r:id="rId14"/>
  </p:handoutMasterIdLst>
  <p:sldIdLst>
    <p:sldId id="691" r:id="rId7"/>
    <p:sldId id="679" r:id="rId8"/>
    <p:sldId id="680" r:id="rId9"/>
    <p:sldId id="682" r:id="rId10"/>
    <p:sldId id="689" r:id="rId11"/>
    <p:sldId id="690" r:id="rId1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A80000"/>
    <a:srgbClr val="00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410" autoAdjust="0"/>
  </p:normalViewPr>
  <p:slideViewPr>
    <p:cSldViewPr>
      <p:cViewPr varScale="1">
        <p:scale>
          <a:sx n="105" d="100"/>
          <a:sy n="105" d="100"/>
        </p:scale>
        <p:origin x="75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0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3/9/2022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58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192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3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95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4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242296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Pipeline Inventory &amp; Max-WIP (CONWIP</a:t>
            </a:r>
            <a:r>
              <a:rPr lang="en-US" sz="1400" b="1" i="1" baseline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), 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77"/>
            <a:ext cx="12268200" cy="730223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  <a:highlight>
                  <a:srgbClr val="A50023"/>
                </a:highlight>
              </a:rPr>
              <a:t>For More Practice, You May Put These Slides in Slideshow Mode &amp; Follow</a:t>
            </a:r>
            <a:endParaRPr lang="en-US" sz="3300" dirty="0">
              <a:solidFill>
                <a:schemeClr val="bg1"/>
              </a:solidFill>
              <a:highlight>
                <a:srgbClr val="A50023"/>
              </a:highlight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39303" y="846028"/>
            <a:ext cx="12113394" cy="563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Suppose under Max-WIP = 20 and R=5.5, the average inventory is I=19.2 flow units.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  T=19.2/5.5 = 3.5 days.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That means in some days we have not even collected the full contract price.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need to reduce Max-WIP to reduce I, and therefore, reduce T.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use Capacity = Rp = 6, and Lead Time = 3 days to find a better Max-WIP. </a:t>
            </a:r>
          </a:p>
          <a:p>
            <a:pPr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(Rp)</a:t>
            </a: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T=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Max-WIP  Max-WIP = 6(3) = 18. </a:t>
            </a:r>
          </a:p>
          <a:p>
            <a:pPr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use (Rp)(T) = Max WIP  to adjust for RT= I.</a:t>
            </a:r>
          </a:p>
          <a:p>
            <a:pPr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Throughput R is always less than Rp  R&lt;Rp</a:t>
            </a:r>
          </a:p>
          <a:p>
            <a:pPr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Average inventory (I) is always &lt; maximum inventory (Max-WIP)</a:t>
            </a:r>
          </a:p>
          <a:p>
            <a:pPr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Therefore </a:t>
            </a:r>
            <a:r>
              <a:rPr lang="en-US" sz="2400" dirty="0" err="1">
                <a:latin typeface="Book Antiqua" pitchFamily="18" charset="0"/>
                <a:sym typeface="Wingdings" panose="05000000000000000000" pitchFamily="2" charset="2"/>
              </a:rPr>
              <a:t>RpT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=Max-WIP is always a good estimate for RT=I since R&lt;Pp &amp; I&lt; Max-WIP </a:t>
            </a:r>
          </a:p>
          <a:p>
            <a:pPr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When we compute T=Max-WIP/Rp, it will tend to be correct for T=I/R. </a:t>
            </a:r>
          </a:p>
          <a:p>
            <a:pPr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But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in the game,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need to keep an eye on it. Sometimes we may make it a little more than 18 (for example 19) and sometimes less than 18 (for example 17). </a:t>
            </a:r>
          </a:p>
          <a:p>
            <a:pPr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>
              <a:spcAft>
                <a:spcPts val="8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263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sz="3500" dirty="0"/>
              <a:t>3, 3, and 2: Capacity, Theoretical Flow Time, and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8DFB6F9-C632-4966-A244-BAACC2CDA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9" y="848557"/>
            <a:ext cx="12035161" cy="83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Suppose we have 3, 3, and 2 machines in Sta-1, Sta-2, and Sta-3, respectively, and suppose we produce at capacity. Compute the pipeline inventory.  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D2F89B6-4E4E-44CE-AD58-D4DD441EC2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668" y="1686758"/>
          <a:ext cx="576551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8" name="Worksheet" r:id="rId4" imgW="4581682" imgH="847997" progId="Excel.Sheet.12">
                  <p:embed/>
                </p:oleObj>
              </mc:Choice>
              <mc:Fallback>
                <p:oleObj name="Worksheet" r:id="rId4" imgW="4581682" imgH="847997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8D2F89B6-4E4E-44CE-AD58-D4DD441EC2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3668" y="1686758"/>
                        <a:ext cx="5765517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EA843C1-D465-402E-8910-CD12376BFA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68414" y="1686758"/>
          <a:ext cx="608915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9" name="Worksheet" r:id="rId6" imgW="4838877" imgH="847882" progId="Excel.Sheet.12">
                  <p:embed/>
                </p:oleObj>
              </mc:Choice>
              <mc:Fallback>
                <p:oleObj name="Worksheet" r:id="rId6" imgW="4838877" imgH="847882" progId="Excel.Sheet.12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AEA843C1-D465-402E-8910-CD12376BFA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68414" y="1686758"/>
                        <a:ext cx="6089151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761BE1A8-D9A9-428F-B9C7-F42B99E6F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5314"/>
            <a:ext cx="12268200" cy="2258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Pipeline Inventory (the absolute minimal inventory)</a:t>
            </a:r>
            <a:r>
              <a:rPr lang="en-US" sz="2400" dirty="0">
                <a:latin typeface="Book Antiqua" pitchFamily="18" charset="0"/>
              </a:rPr>
              <a:t> </a:t>
            </a: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Using Little’s Law. </a:t>
            </a:r>
            <a:r>
              <a:rPr lang="en-US" sz="2400" dirty="0">
                <a:latin typeface="Book Antiqua" pitchFamily="18" charset="0"/>
              </a:rPr>
              <a:t>They are all with the processors.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Theoretical Flow Time = ThFT= 9.4 hours or 9.4/24 = 0.392 day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Assume Throughput = Capacity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Rp=R= 18 per day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RTp = Ip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Ip = 18(9.4/24) = 7.05</a:t>
            </a:r>
          </a:p>
        </p:txBody>
      </p:sp>
    </p:spTree>
    <p:extLst>
      <p:ext uri="{BB962C8B-B14F-4D97-AF65-F5344CB8AC3E}">
        <p14:creationId xmlns:p14="http://schemas.microsoft.com/office/powerpoint/2010/main" val="2460639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  <p:bldP spid="7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sz="3500" dirty="0"/>
              <a:t>3, 3, and 2: Capacity, Theoretical Flow Time, and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E2DA33-43C3-416F-BD4C-D61622BE5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12268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Pipeline inventory using utilization.  </a:t>
            </a:r>
            <a:r>
              <a:rPr lang="en-US" sz="2400" dirty="0">
                <a:latin typeface="Book Antiqua" pitchFamily="18" charset="0"/>
              </a:rPr>
              <a:t>Assuming throughput = capacity. </a:t>
            </a:r>
          </a:p>
          <a:p>
            <a:pPr marL="0" lvl="1">
              <a:spcAft>
                <a:spcPts val="0"/>
              </a:spcAft>
            </a:pPr>
            <a:r>
              <a:rPr lang="en-US" sz="2400" dirty="0">
                <a:latin typeface="Book Antiqua" pitchFamily="18" charset="0"/>
              </a:rPr>
              <a:t>Station	Capacity   Throughput 	Utilization</a:t>
            </a:r>
          </a:p>
          <a:p>
            <a:pPr marL="0" lvl="1">
              <a:spcAft>
                <a:spcPts val="0"/>
              </a:spcAft>
            </a:pPr>
            <a:r>
              <a:rPr lang="en-US" sz="2400" dirty="0">
                <a:latin typeface="Book Antiqua" pitchFamily="18" charset="0"/>
              </a:rPr>
              <a:t>Station-1	24		18     		18/24 = 0.75</a:t>
            </a:r>
          </a:p>
          <a:p>
            <a:pPr marL="0" lvl="1">
              <a:spcAft>
                <a:spcPts val="0"/>
              </a:spcAft>
            </a:pPr>
            <a:r>
              <a:rPr lang="en-US" sz="2400" dirty="0">
                <a:latin typeface="Book Antiqua" pitchFamily="18" charset="0"/>
              </a:rPr>
              <a:t>Station-2	18		18		18/18 = 1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Station-3 	20		18		18/20 = 0.9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On average,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there is a 0.75 job on each machine (resource unit) in Station-1 (resource pool 1), 1 job on each machine in Station-2, and a 0.9 job on each machine in Station-3.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Inventory with the processors (Ip) is 0.75+1+0.9 = 2.65</a:t>
            </a:r>
          </a:p>
          <a:p>
            <a:pPr marL="0" lvl="1">
              <a:spcAft>
                <a:spcPts val="800"/>
              </a:spcAft>
            </a:pP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Pipeline Inventory Using Little’s Law. </a:t>
            </a:r>
            <a:r>
              <a:rPr lang="en-US" sz="2400" dirty="0">
                <a:latin typeface="Book Antiqua" pitchFamily="18" charset="0"/>
              </a:rPr>
              <a:t>RT = I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I = 18(9.4/24) = 7.05</a:t>
            </a:r>
          </a:p>
          <a:p>
            <a:pPr marL="0" lvl="1">
              <a:spcAft>
                <a:spcPts val="800"/>
              </a:spcAft>
            </a:pPr>
            <a:r>
              <a:rPr lang="en-US" sz="2400" b="1" dirty="0">
                <a:solidFill>
                  <a:srgbClr val="A80000"/>
                </a:solidFill>
                <a:latin typeface="Book Antiqua" pitchFamily="18" charset="0"/>
              </a:rPr>
              <a:t>Pipeline inventory using utilization.  c1U1+c2U2+c3U3 = </a:t>
            </a:r>
            <a:r>
              <a:rPr lang="en-US" sz="2400" dirty="0">
                <a:latin typeface="Book Antiqua" pitchFamily="18" charset="0"/>
              </a:rPr>
              <a:t>3(0.75)+3(1)+2(0.9) = 7.05</a:t>
            </a: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1700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sz="3500" dirty="0"/>
              <a:t>3, 3, and 2: Capacity, Theoretical Flow Time, and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E2DA33-43C3-416F-BD4C-D61622BE5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12268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Given the requirements of contract-3 to complete a job in 0.5 days, on average how many flow-units can be allowed in the system? On average, how many are in the waiting lines?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R=18, T=0.5.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  18(0.5) I= 9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can set Max-WIP=9, then average inventory will be less than 9, and average throughput will be less than 18, so we will still be around T=0.5. 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Nevertheless, given the volume of variability in interarrival time and service time, after setting Max-WIP to 9, you may want to keep an eye on it. You may increase or decrease it by one or two units to avoid loss of orders.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If the average inventory is 8.8, and throughput is 17. Compute the flow time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17T=8.8  T = 1.8/17 = </a:t>
            </a:r>
            <a:r>
              <a:rPr lang="en-US" sz="2400" dirty="0">
                <a:latin typeface="Book Antiqua" pitchFamily="18" charset="0"/>
              </a:rPr>
              <a:t>0.517647  or 12.42 hours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Compute the time in the buffer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 = </a:t>
            </a:r>
            <a:r>
              <a:rPr lang="en-US" sz="2400" dirty="0" err="1">
                <a:latin typeface="Book Antiqua" pitchFamily="18" charset="0"/>
              </a:rPr>
              <a:t>Ti+Tp</a:t>
            </a:r>
            <a:r>
              <a:rPr lang="en-US" sz="2400" dirty="0">
                <a:latin typeface="Book Antiqua" pitchFamily="18" charset="0"/>
              </a:rPr>
              <a:t> =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12.42-9.4 = 3</a:t>
            </a:r>
            <a:r>
              <a:rPr lang="en-US" sz="2400" dirty="0">
                <a:latin typeface="Book Antiqua" pitchFamily="18" charset="0"/>
              </a:rPr>
              <a:t>.02 hrs.</a:t>
            </a:r>
          </a:p>
        </p:txBody>
      </p:sp>
    </p:spTree>
    <p:extLst>
      <p:ext uri="{BB962C8B-B14F-4D97-AF65-F5344CB8AC3E}">
        <p14:creationId xmlns:p14="http://schemas.microsoft.com/office/powerpoint/2010/main" val="2748780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sz="3500" dirty="0"/>
              <a:t>3, 3, and 2: Capacity, Theoretical Flow Time, and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E2DA33-43C3-416F-BD4C-D61622BE5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" y="762000"/>
            <a:ext cx="12268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Compute pipeline inventory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Pipeline Inventory = 17(9.4/24) = 6.66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Compute in waiting line inventory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 = Ii+Ip  Ii = I-Ip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Ii= 8.8- 6.66 = 2.14 </a:t>
            </a:r>
          </a:p>
          <a:p>
            <a:pPr marL="0" lvl="1">
              <a:spcAft>
                <a:spcPts val="800"/>
              </a:spcAft>
            </a:pPr>
            <a:r>
              <a:rPr lang="en-US" sz="2400" dirty="0">
                <a:latin typeface="Book Antiqua" pitchFamily="18" charset="0"/>
              </a:rPr>
              <a:t>Compute the time a job spends in the waiting lines using </a:t>
            </a:r>
            <a:r>
              <a:rPr lang="en-US" sz="2400" dirty="0" err="1">
                <a:latin typeface="Book Antiqua" pitchFamily="18" charset="0"/>
              </a:rPr>
              <a:t>Ii</a:t>
            </a: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We have already computed the time a job spends in the waiting lines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Ti= T-Tp  Ti = 12.42-9.4 = 3</a:t>
            </a:r>
            <a:r>
              <a:rPr lang="en-US" sz="2400" dirty="0">
                <a:latin typeface="Book Antiqua" pitchFamily="18" charset="0"/>
              </a:rPr>
              <a:t>.02 hrs.</a:t>
            </a:r>
          </a:p>
          <a:p>
            <a:pPr marL="0" lvl="1"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Procedure-2. Using </a:t>
            </a:r>
            <a:r>
              <a:rPr lang="en-US" sz="2400" dirty="0" err="1">
                <a:latin typeface="Book Antiqua" pitchFamily="18" charset="0"/>
              </a:rPr>
              <a:t>Ii</a:t>
            </a: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R=17, Ii=2.14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Ti= Ii/R = 2.14/17 = 0.126  days or 3.02 hrs.</a:t>
            </a:r>
          </a:p>
          <a:p>
            <a:pPr marL="0" lvl="1">
              <a:spcAft>
                <a:spcPts val="12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8255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sz="3500" dirty="0"/>
              <a:t>3, 3, and 2: Capacity, Theoretical Flow Time, and Pipeline Inventory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24001" y="990600"/>
            <a:ext cx="913227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E2DA33-43C3-416F-BD4C-D61622BE5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12268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9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Given the requirements of contract-2 to complete a job in one day, on average how many flow-units can be inside the system? </a:t>
            </a:r>
          </a:p>
          <a:p>
            <a:pPr marL="0" lvl="1">
              <a:spcAft>
                <a:spcPts val="900"/>
              </a:spcAft>
            </a:pPr>
            <a:r>
              <a:rPr lang="en-US" sz="2400" dirty="0">
                <a:latin typeface="Book Antiqua" pitchFamily="18" charset="0"/>
              </a:rPr>
              <a:t>R=17, T=1,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RT=I  17(1) I= 17</a:t>
            </a:r>
          </a:p>
          <a:p>
            <a:pPr marL="0" lvl="1">
              <a:spcAft>
                <a:spcPts val="9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On average how many flow units are with processors  Ip=17(9.4/24)= </a:t>
            </a:r>
            <a:r>
              <a:rPr lang="en-US" sz="2400" dirty="0">
                <a:latin typeface="Book Antiqua" pitchFamily="18" charset="0"/>
              </a:rPr>
              <a:t>6.66</a:t>
            </a:r>
          </a:p>
          <a:p>
            <a:pPr marL="0" lvl="1">
              <a:spcAft>
                <a:spcPts val="9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How many flow units are in the waiting lines? I =Ii+Ip  17 = Ii +</a:t>
            </a:r>
            <a:r>
              <a:rPr lang="en-US" sz="2400" dirty="0"/>
              <a:t> </a:t>
            </a:r>
            <a:r>
              <a:rPr lang="en-US" sz="2400" dirty="0">
                <a:latin typeface="Book Antiqua" pitchFamily="18" charset="0"/>
              </a:rPr>
              <a:t>6.66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 Ii = 10.34</a:t>
            </a:r>
          </a:p>
          <a:p>
            <a:pPr marL="0" lvl="1">
              <a:spcAft>
                <a:spcPts val="900"/>
              </a:spcAft>
            </a:pPr>
            <a:r>
              <a:rPr lang="en-US" sz="2400" kern="0" dirty="0">
                <a:latin typeface="Book Antiqua" pitchFamily="18" charset="0"/>
              </a:rPr>
              <a:t>How long a job spends in the waiting lines</a:t>
            </a:r>
          </a:p>
          <a:p>
            <a:pPr marL="0" lvl="1">
              <a:spcAft>
                <a:spcPts val="900"/>
              </a:spcAft>
            </a:pPr>
            <a:r>
              <a:rPr lang="en-US" sz="2400" kern="0" dirty="0">
                <a:latin typeface="Book Antiqua" pitchFamily="18" charset="0"/>
              </a:rPr>
              <a:t>Procedure-1. T=1 day, ThFT</a:t>
            </a:r>
            <a:r>
              <a:rPr lang="en-US" sz="2400" kern="0">
                <a:latin typeface="Book Antiqua" pitchFamily="18" charset="0"/>
              </a:rPr>
              <a:t>= 9.4/24=0.39 </a:t>
            </a:r>
            <a:r>
              <a:rPr lang="en-US" sz="2400" kern="0" dirty="0">
                <a:latin typeface="Book Antiqua" pitchFamily="18" charset="0"/>
              </a:rPr>
              <a:t>Day </a:t>
            </a:r>
            <a:r>
              <a:rPr lang="en-US" sz="2400" kern="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kern="0" dirty="0">
                <a:latin typeface="Book Antiqua" pitchFamily="18" charset="0"/>
              </a:rPr>
              <a:t>Ti= 1-0.39 = 0.61 day or 14.6 hrs.</a:t>
            </a:r>
          </a:p>
          <a:p>
            <a:pPr marL="0" lvl="1">
              <a:spcAft>
                <a:spcPts val="900"/>
              </a:spcAft>
            </a:pPr>
            <a:r>
              <a:rPr lang="en-US" sz="2400" kern="0" dirty="0">
                <a:latin typeface="Book Antiqua" pitchFamily="18" charset="0"/>
              </a:rPr>
              <a:t>Procedure-2. R=17, Ii=10.34 </a:t>
            </a:r>
            <a:r>
              <a:rPr lang="en-US" sz="2400" kern="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kern="0" dirty="0">
                <a:latin typeface="Book Antiqua" pitchFamily="18" charset="0"/>
              </a:rPr>
              <a:t>Ti= Ii/R = 10.34/17 = 0.61 day or 14.6 hrs.</a:t>
            </a:r>
          </a:p>
          <a:p>
            <a:pPr>
              <a:lnSpc>
                <a:spcPct val="90000"/>
              </a:lnSpc>
              <a:spcAft>
                <a:spcPts val="900"/>
              </a:spcAft>
              <a:buClr>
                <a:srgbClr val="000000"/>
              </a:buClr>
              <a:buSzPct val="80000"/>
            </a:pPr>
            <a:r>
              <a:rPr lang="en-US" sz="2400" kern="0" dirty="0">
                <a:latin typeface="Book Antiqua" pitchFamily="18" charset="0"/>
                <a:sym typeface="Wingdings" panose="05000000000000000000" pitchFamily="2" charset="2"/>
              </a:rPr>
              <a:t>Compute Cycle time. CT=1/Capacity = 1/Rp = 1/18 days = 24(1/18) hours = 1.33 hrs. </a:t>
            </a:r>
          </a:p>
          <a:p>
            <a:pPr>
              <a:lnSpc>
                <a:spcPct val="90000"/>
              </a:lnSpc>
              <a:spcAft>
                <a:spcPts val="900"/>
              </a:spcAft>
              <a:buClr>
                <a:srgbClr val="000000"/>
              </a:buClr>
              <a:buSzPct val="80000"/>
            </a:pPr>
            <a:r>
              <a:rPr lang="en-US" sz="2400" kern="0" dirty="0">
                <a:latin typeface="Book Antiqua" pitchFamily="18" charset="0"/>
                <a:sym typeface="Wingdings" panose="05000000000000000000" pitchFamily="2" charset="2"/>
              </a:rPr>
              <a:t>Compute takt time. TT= 1/Throughput = 1/R = 1/17 = day  24(1/17) hours = </a:t>
            </a:r>
            <a:r>
              <a:rPr lang="en-US" sz="2400" kern="0" dirty="0">
                <a:latin typeface="Book Antiqua" pitchFamily="18" charset="0"/>
              </a:rPr>
              <a:t>1.41 </a:t>
            </a:r>
            <a:r>
              <a:rPr lang="en-US" sz="2400" kern="0" dirty="0">
                <a:latin typeface="Book Antiqua" pitchFamily="18" charset="0"/>
                <a:sym typeface="Wingdings" panose="05000000000000000000" pitchFamily="2" charset="2"/>
              </a:rPr>
              <a:t>hours</a:t>
            </a:r>
          </a:p>
          <a:p>
            <a:pPr>
              <a:lnSpc>
                <a:spcPct val="90000"/>
              </a:lnSpc>
              <a:spcAft>
                <a:spcPts val="900"/>
              </a:spcAft>
              <a:buClr>
                <a:srgbClr val="000000"/>
              </a:buClr>
              <a:buSzPct val="80000"/>
            </a:pPr>
            <a:r>
              <a:rPr lang="en-US" sz="2400" kern="0" dirty="0">
                <a:latin typeface="Book Antiqua" pitchFamily="18" charset="0"/>
                <a:sym typeface="Wingdings" panose="05000000000000000000" pitchFamily="2" charset="2"/>
              </a:rPr>
              <a:t>R is always &lt;=Rp &amp; TT is always &gt;=CT</a:t>
            </a:r>
          </a:p>
          <a:p>
            <a:pPr marL="0" lvl="1">
              <a:spcAft>
                <a:spcPts val="9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12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1200"/>
              </a:spcAft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marL="0" lvl="1">
              <a:spcAft>
                <a:spcPts val="8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460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51550</TotalTime>
  <Words>1014</Words>
  <Application>Microsoft Office PowerPoint</Application>
  <PresentationFormat>Widescreen</PresentationFormat>
  <Paragraphs>81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22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For More Practice, You May Put These Slides in Slideshow Mode &amp; Follow</vt:lpstr>
      <vt:lpstr>3, 3, and 2: Capacity, Theoretical Flow Time, and Pipeline Inventory</vt:lpstr>
      <vt:lpstr>3, 3, and 2: Capacity, Theoretical Flow Time, and Pipeline Inventory</vt:lpstr>
      <vt:lpstr>3, 3, and 2: Capacity, Theoretical Flow Time, and Pipeline Inventory</vt:lpstr>
      <vt:lpstr>3, 3, and 2: Capacity, Theoretical Flow Time, and Pipeline Inventory</vt:lpstr>
      <vt:lpstr>3, 3, and 2: Capacity, Theoretical Flow Time, and Pipeline Inventory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739</cp:revision>
  <cp:lastPrinted>2019-05-09T17:43:43Z</cp:lastPrinted>
  <dcterms:created xsi:type="dcterms:W3CDTF">2008-11-22T01:06:20Z</dcterms:created>
  <dcterms:modified xsi:type="dcterms:W3CDTF">2022-03-09T19:54:46Z</dcterms:modified>
</cp:coreProperties>
</file>