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5"/>
  </p:notesMasterIdLst>
  <p:handoutMasterIdLst>
    <p:handoutMasterId r:id="rId16"/>
  </p:handoutMasterIdLst>
  <p:sldIdLst>
    <p:sldId id="579" r:id="rId7"/>
    <p:sldId id="569" r:id="rId8"/>
    <p:sldId id="566" r:id="rId9"/>
    <p:sldId id="573" r:id="rId10"/>
    <p:sldId id="574" r:id="rId11"/>
    <p:sldId id="575" r:id="rId12"/>
    <p:sldId id="577" r:id="rId13"/>
    <p:sldId id="578" r:id="rId14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50023"/>
    <a:srgbClr val="2C954D"/>
    <a:srgbClr val="9E0000"/>
    <a:srgbClr val="000000"/>
    <a:srgbClr val="A80000"/>
    <a:srgbClr val="FF9900"/>
    <a:srgbClr val="000078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234" autoAdjust="0"/>
  </p:normalViewPr>
  <p:slideViewPr>
    <p:cSldViewPr>
      <p:cViewPr varScale="1">
        <p:scale>
          <a:sx n="98" d="100"/>
          <a:sy n="98" d="100"/>
        </p:scale>
        <p:origin x="972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5/8/2024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85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516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7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58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35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4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Capacity Practice, 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Operations, Information, and Analytics.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kjEjmFSuPI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edia 2" title="CapMultiFlow 1">
            <a:hlinkClick r:id="" action="ppaction://media"/>
            <a:extLst>
              <a:ext uri="{FF2B5EF4-FFF2-40B4-BE49-F238E27FC236}">
                <a16:creationId xmlns:a16="http://schemas.microsoft.com/office/drawing/2014/main" id="{D0AFCB59-051D-47D1-AEF4-80E722E288C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380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468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694837-4D4E-4E35-9827-998DC4701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22 </a:t>
            </a: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applicants enter a DMV per hour. All applicants see the receptionist first.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50% of the applicants are sent directly to the Issue-License station where a new photo and license are one. 30% of applicants should first take an Eye-Exam. The remaining 20% of the applicants must first take a computer-based test on one of the computers.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 80% of the applicants who take the eye exam pass the exam. The remaining leave. The applicants who pass the eye exam are also directed to the computer-based test.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 of all the applicants who take the computer-based test (coming either directly through the receptionist or after the eye exam), 10% fail it. The rest who passes the multiple-choice test proceed to the issue-license section.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Capacity </a:t>
            </a:r>
            <a:r>
              <a:rPr lang="en-US" sz="240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US" sz="240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44</a:t>
            </a:r>
            <a:r>
              <a:rPr lang="en-US" sz="240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applicants per hour at receptionist, 10 per hour in eye exam, 12 per hour in computer test, </a:t>
            </a:r>
            <a:r>
              <a:rPr lang="en-US" sz="240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42 </a:t>
            </a: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 hour in Issue-License.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get a piece of paper, draw the diagram clearly and carefully, and add the flows. The capacities are given below.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C9F627-3BDF-4584-A7F3-8B13DEB5E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DMV Process</a:t>
            </a:r>
          </a:p>
        </p:txBody>
      </p:sp>
    </p:spTree>
    <p:extLst>
      <p:ext uri="{BB962C8B-B14F-4D97-AF65-F5344CB8AC3E}">
        <p14:creationId xmlns:p14="http://schemas.microsoft.com/office/powerpoint/2010/main" val="32714304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DMV- Capacity is NOT 10 – Percentages Compared to Station Flow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8711F-72BB-45DC-A84E-0DC3E82022AC}"/>
              </a:ext>
            </a:extLst>
          </p:cNvPr>
          <p:cNvSpPr txBox="1"/>
          <p:nvPr/>
        </p:nvSpPr>
        <p:spPr>
          <a:xfrm>
            <a:off x="4191000" y="116570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50%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C610-9791-43C8-AFED-8FC71D9E027E}"/>
              </a:ext>
            </a:extLst>
          </p:cNvPr>
          <p:cNvSpPr txBox="1"/>
          <p:nvPr/>
        </p:nvSpPr>
        <p:spPr>
          <a:xfrm>
            <a:off x="2914879" y="210279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30%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DBAB1C-F080-49E9-9322-006A5C8250F3}"/>
              </a:ext>
            </a:extLst>
          </p:cNvPr>
          <p:cNvSpPr txBox="1"/>
          <p:nvPr/>
        </p:nvSpPr>
        <p:spPr>
          <a:xfrm>
            <a:off x="2495905" y="389873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CAACB-0FE0-4524-BB13-227A08622208}"/>
              </a:ext>
            </a:extLst>
          </p:cNvPr>
          <p:cNvSpPr txBox="1"/>
          <p:nvPr/>
        </p:nvSpPr>
        <p:spPr>
          <a:xfrm>
            <a:off x="4751679" y="31042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80%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A212A-8AE1-46D1-A088-1D1216E78D23}"/>
              </a:ext>
            </a:extLst>
          </p:cNvPr>
          <p:cNvSpPr txBox="1"/>
          <p:nvPr/>
        </p:nvSpPr>
        <p:spPr>
          <a:xfrm>
            <a:off x="6439070" y="39370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90%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2217699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5084698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5140264" y="44729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9525000" y="256445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80442" y="4869614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56242"/>
            <a:ext cx="1676400" cy="1044922"/>
            <a:chOff x="762000" y="4839285"/>
            <a:chExt cx="1676400" cy="10449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1043402" y="4850990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943C00E-37DF-4D72-A6E6-3E7EE11E5ABC}"/>
              </a:ext>
            </a:extLst>
          </p:cNvPr>
          <p:cNvSpPr txBox="1"/>
          <p:nvPr/>
        </p:nvSpPr>
        <p:spPr>
          <a:xfrm>
            <a:off x="5655051" y="2106188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C5A8824-9AA2-45DB-8008-A119F7448B96}"/>
              </a:ext>
            </a:extLst>
          </p:cNvPr>
          <p:cNvSpPr txBox="1"/>
          <p:nvPr/>
        </p:nvSpPr>
        <p:spPr>
          <a:xfrm>
            <a:off x="5758606" y="4348529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44DEA1B-F5BA-4DB6-BBE3-26AB884892C1}"/>
              </a:ext>
            </a:extLst>
          </p:cNvPr>
          <p:cNvSpPr txBox="1"/>
          <p:nvPr/>
        </p:nvSpPr>
        <p:spPr>
          <a:xfrm>
            <a:off x="10276371" y="2047843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E1DEFFC-8DB9-4BBA-9C56-1277D36607E3}"/>
              </a:ext>
            </a:extLst>
          </p:cNvPr>
          <p:cNvSpPr txBox="1"/>
          <p:nvPr/>
        </p:nvSpPr>
        <p:spPr>
          <a:xfrm>
            <a:off x="5681137" y="2568111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2114130-0693-4C40-B9ED-05CCA1EC2D34}"/>
              </a:ext>
            </a:extLst>
          </p:cNvPr>
          <p:cNvSpPr txBox="1"/>
          <p:nvPr/>
        </p:nvSpPr>
        <p:spPr>
          <a:xfrm>
            <a:off x="5777045" y="47338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10%</a:t>
            </a:r>
          </a:p>
        </p:txBody>
      </p:sp>
    </p:spTree>
    <p:extLst>
      <p:ext uri="{BB962C8B-B14F-4D97-AF65-F5344CB8AC3E}">
        <p14:creationId xmlns:p14="http://schemas.microsoft.com/office/powerpoint/2010/main" val="762848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Percentages Compared to Total Flow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8711F-72BB-45DC-A84E-0DC3E82022AC}"/>
              </a:ext>
            </a:extLst>
          </p:cNvPr>
          <p:cNvSpPr txBox="1"/>
          <p:nvPr/>
        </p:nvSpPr>
        <p:spPr>
          <a:xfrm>
            <a:off x="4191000" y="116570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50%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C610-9791-43C8-AFED-8FC71D9E027E}"/>
              </a:ext>
            </a:extLst>
          </p:cNvPr>
          <p:cNvSpPr txBox="1"/>
          <p:nvPr/>
        </p:nvSpPr>
        <p:spPr>
          <a:xfrm>
            <a:off x="2914879" y="210279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30%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DBAB1C-F080-49E9-9322-006A5C8250F3}"/>
              </a:ext>
            </a:extLst>
          </p:cNvPr>
          <p:cNvSpPr txBox="1"/>
          <p:nvPr/>
        </p:nvSpPr>
        <p:spPr>
          <a:xfrm>
            <a:off x="2495905" y="389873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CAACB-0FE0-4524-BB13-227A08622208}"/>
              </a:ext>
            </a:extLst>
          </p:cNvPr>
          <p:cNvSpPr txBox="1"/>
          <p:nvPr/>
        </p:nvSpPr>
        <p:spPr>
          <a:xfrm>
            <a:off x="4751679" y="31042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24%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A212A-8AE1-46D1-A088-1D1216E78D23}"/>
              </a:ext>
            </a:extLst>
          </p:cNvPr>
          <p:cNvSpPr txBox="1"/>
          <p:nvPr/>
        </p:nvSpPr>
        <p:spPr>
          <a:xfrm>
            <a:off x="6439070" y="3937060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39.6%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2217699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5084698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5140264" y="44729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9525000" y="256445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80442" y="4869614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56242"/>
            <a:ext cx="1676400" cy="1044922"/>
            <a:chOff x="762000" y="4839285"/>
            <a:chExt cx="1676400" cy="10449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1043402" y="4850990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CCEF284-8856-415E-81E6-34ECD914D607}"/>
              </a:ext>
            </a:extLst>
          </p:cNvPr>
          <p:cNvSpPr txBox="1"/>
          <p:nvPr/>
        </p:nvSpPr>
        <p:spPr>
          <a:xfrm>
            <a:off x="5710394" y="2082112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6%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0A1719-B1AE-430E-BD27-5727B3E4488C}"/>
              </a:ext>
            </a:extLst>
          </p:cNvPr>
          <p:cNvSpPr txBox="1"/>
          <p:nvPr/>
        </p:nvSpPr>
        <p:spPr>
          <a:xfrm>
            <a:off x="5751236" y="4331835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4.4%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D5E2C6-1BE4-48C2-AD26-66E5CE9EA5CC}"/>
              </a:ext>
            </a:extLst>
          </p:cNvPr>
          <p:cNvSpPr txBox="1"/>
          <p:nvPr/>
        </p:nvSpPr>
        <p:spPr>
          <a:xfrm>
            <a:off x="10159817" y="2504898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89.6%</a:t>
            </a:r>
          </a:p>
        </p:txBody>
      </p:sp>
    </p:spTree>
    <p:extLst>
      <p:ext uri="{BB962C8B-B14F-4D97-AF65-F5344CB8AC3E}">
        <p14:creationId xmlns:p14="http://schemas.microsoft.com/office/powerpoint/2010/main" val="154300234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of Each Station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8711F-72BB-45DC-A84E-0DC3E82022AC}"/>
              </a:ext>
            </a:extLst>
          </p:cNvPr>
          <p:cNvSpPr txBox="1"/>
          <p:nvPr/>
        </p:nvSpPr>
        <p:spPr>
          <a:xfrm>
            <a:off x="4191000" y="11657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C610-9791-43C8-AFED-8FC71D9E027E}"/>
              </a:ext>
            </a:extLst>
          </p:cNvPr>
          <p:cNvSpPr txBox="1"/>
          <p:nvPr/>
        </p:nvSpPr>
        <p:spPr>
          <a:xfrm>
            <a:off x="2914879" y="2102792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6.6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DBAB1C-F080-49E9-9322-006A5C8250F3}"/>
              </a:ext>
            </a:extLst>
          </p:cNvPr>
          <p:cNvSpPr txBox="1"/>
          <p:nvPr/>
        </p:nvSpPr>
        <p:spPr>
          <a:xfrm>
            <a:off x="2495905" y="389873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4.4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CAACB-0FE0-4524-BB13-227A08622208}"/>
              </a:ext>
            </a:extLst>
          </p:cNvPr>
          <p:cNvSpPr txBox="1"/>
          <p:nvPr/>
        </p:nvSpPr>
        <p:spPr>
          <a:xfrm>
            <a:off x="4751679" y="310426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5.28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A212A-8AE1-46D1-A088-1D1216E78D23}"/>
              </a:ext>
            </a:extLst>
          </p:cNvPr>
          <p:cNvSpPr txBox="1"/>
          <p:nvPr/>
        </p:nvSpPr>
        <p:spPr>
          <a:xfrm>
            <a:off x="6439070" y="393706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8.712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2217699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5084698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5140264" y="44729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9525000" y="256445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80442" y="4869614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56242"/>
            <a:ext cx="1676400" cy="1044922"/>
            <a:chOff x="762000" y="4839285"/>
            <a:chExt cx="1676400" cy="10449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1043402" y="4850990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CCEF284-8856-415E-81E6-34ECD914D607}"/>
              </a:ext>
            </a:extLst>
          </p:cNvPr>
          <p:cNvSpPr txBox="1"/>
          <p:nvPr/>
        </p:nvSpPr>
        <p:spPr>
          <a:xfrm>
            <a:off x="5710394" y="2082112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1.32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0A1719-B1AE-430E-BD27-5727B3E4488C}"/>
              </a:ext>
            </a:extLst>
          </p:cNvPr>
          <p:cNvSpPr txBox="1"/>
          <p:nvPr/>
        </p:nvSpPr>
        <p:spPr>
          <a:xfrm>
            <a:off x="5751236" y="4331835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0.968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D5E2C6-1BE4-48C2-AD26-66E5CE9EA5CC}"/>
              </a:ext>
            </a:extLst>
          </p:cNvPr>
          <p:cNvSpPr txBox="1"/>
          <p:nvPr/>
        </p:nvSpPr>
        <p:spPr>
          <a:xfrm>
            <a:off x="10159817" y="2504898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19.712</a:t>
            </a:r>
          </a:p>
        </p:txBody>
      </p:sp>
    </p:spTree>
    <p:extLst>
      <p:ext uri="{BB962C8B-B14F-4D97-AF65-F5344CB8AC3E}">
        <p14:creationId xmlns:p14="http://schemas.microsoft.com/office/powerpoint/2010/main" val="20285544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Utilizations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CCB7D28-2EC8-4935-B862-F1CA94714832}"/>
              </a:ext>
            </a:extLst>
          </p:cNvPr>
          <p:cNvGrpSpPr/>
          <p:nvPr/>
        </p:nvGrpSpPr>
        <p:grpSpPr>
          <a:xfrm>
            <a:off x="151846" y="1061559"/>
            <a:ext cx="3620900" cy="1076296"/>
            <a:chOff x="151846" y="1061559"/>
            <a:chExt cx="3620900" cy="107629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4D51CEE-D6DF-42EB-850C-1C4462966A18}"/>
                </a:ext>
              </a:extLst>
            </p:cNvPr>
            <p:cNvSpPr txBox="1"/>
            <p:nvPr/>
          </p:nvSpPr>
          <p:spPr>
            <a:xfrm>
              <a:off x="151846" y="119595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22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D4ECF87-39CD-43B0-8408-F5392E55028C}"/>
                </a:ext>
              </a:extLst>
            </p:cNvPr>
            <p:cNvSpPr txBox="1"/>
            <p:nvPr/>
          </p:nvSpPr>
          <p:spPr>
            <a:xfrm>
              <a:off x="2261436" y="167619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44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A238449-F37E-4BA7-B763-F80CBCAD8D64}"/>
                </a:ext>
              </a:extLst>
            </p:cNvPr>
            <p:cNvGrpSpPr/>
            <p:nvPr/>
          </p:nvGrpSpPr>
          <p:grpSpPr>
            <a:xfrm>
              <a:off x="1143000" y="1061559"/>
              <a:ext cx="1676400" cy="1044922"/>
              <a:chOff x="762000" y="4839285"/>
              <a:chExt cx="1676400" cy="104492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B4D95B5-876A-483D-9379-DE6B5186F47A}"/>
                  </a:ext>
                </a:extLst>
              </p:cNvPr>
              <p:cNvSpPr/>
              <p:nvPr/>
            </p:nvSpPr>
            <p:spPr bwMode="auto">
              <a:xfrm>
                <a:off x="762000" y="4839285"/>
                <a:ext cx="1676400" cy="1044922"/>
              </a:xfrm>
              <a:prstGeom prst="rect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anose="02040602050305030304" pitchFamily="18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94348C-3941-46E2-BE18-DFD471A08154}"/>
                  </a:ext>
                </a:extLst>
              </p:cNvPr>
              <p:cNvSpPr txBox="1"/>
              <p:nvPr/>
            </p:nvSpPr>
            <p:spPr>
              <a:xfrm>
                <a:off x="828194" y="5118628"/>
                <a:ext cx="16033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Book Antiqua" panose="02040602050305030304" pitchFamily="18" charset="0"/>
                  </a:rPr>
                  <a:t>Reception</a:t>
                </a:r>
              </a:p>
            </p:txBody>
          </p:sp>
        </p:grp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85C851D-D6F1-4457-A98C-D3D6FA83EA60}"/>
                </a:ext>
              </a:extLst>
            </p:cNvPr>
            <p:cNvCxnSpPr/>
            <p:nvPr/>
          </p:nvCxnSpPr>
          <p:spPr bwMode="auto">
            <a:xfrm>
              <a:off x="196395" y="1619327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CB56007-7BE3-434A-8D0D-9CA0FF33DA01}"/>
                </a:ext>
              </a:extLst>
            </p:cNvPr>
            <p:cNvSpPr txBox="1"/>
            <p:nvPr/>
          </p:nvSpPr>
          <p:spPr>
            <a:xfrm>
              <a:off x="2871253" y="1169167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22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7D97C9FA-8D98-405D-99F7-7D35A7D57C22}"/>
                </a:ext>
              </a:extLst>
            </p:cNvPr>
            <p:cNvCxnSpPr/>
            <p:nvPr/>
          </p:nvCxnSpPr>
          <p:spPr bwMode="auto">
            <a:xfrm>
              <a:off x="2890255" y="1619327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BFF9C3B-F70E-42F2-9954-E2CF6AD81EB4}"/>
              </a:ext>
            </a:extLst>
          </p:cNvPr>
          <p:cNvGrpSpPr/>
          <p:nvPr/>
        </p:nvGrpSpPr>
        <p:grpSpPr>
          <a:xfrm>
            <a:off x="729754" y="3101637"/>
            <a:ext cx="3682789" cy="1088451"/>
            <a:chOff x="729754" y="3101637"/>
            <a:chExt cx="3682789" cy="108845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1FDC610-9791-43C8-AFED-8FC71D9E027E}"/>
                </a:ext>
              </a:extLst>
            </p:cNvPr>
            <p:cNvSpPr txBox="1"/>
            <p:nvPr/>
          </p:nvSpPr>
          <p:spPr>
            <a:xfrm>
              <a:off x="842073" y="3286154"/>
              <a:ext cx="5693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6.6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4437601-45CC-43C6-8D44-61E4EB216CFC}"/>
                </a:ext>
              </a:extLst>
            </p:cNvPr>
            <p:cNvSpPr txBox="1"/>
            <p:nvPr/>
          </p:nvSpPr>
          <p:spPr>
            <a:xfrm>
              <a:off x="2842652" y="37284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10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C2B92D2-E419-474F-AC29-BFD8CC2AE7D2}"/>
                </a:ext>
              </a:extLst>
            </p:cNvPr>
            <p:cNvGrpSpPr/>
            <p:nvPr/>
          </p:nvGrpSpPr>
          <p:grpSpPr>
            <a:xfrm>
              <a:off x="1687296" y="3101637"/>
              <a:ext cx="1676400" cy="1044922"/>
              <a:chOff x="762000" y="4839285"/>
              <a:chExt cx="1676400" cy="1044922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5396455-A40E-4AE6-B667-8ABE6A2FFA5A}"/>
                  </a:ext>
                </a:extLst>
              </p:cNvPr>
              <p:cNvSpPr/>
              <p:nvPr/>
            </p:nvSpPr>
            <p:spPr bwMode="auto">
              <a:xfrm>
                <a:off x="762000" y="4839285"/>
                <a:ext cx="1676400" cy="1044922"/>
              </a:xfrm>
              <a:prstGeom prst="rect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anose="02040602050305030304" pitchFamily="18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FFEBCEB-8465-4B37-A556-FF3C5B64041B}"/>
                  </a:ext>
                </a:extLst>
              </p:cNvPr>
              <p:cNvSpPr txBox="1"/>
              <p:nvPr/>
            </p:nvSpPr>
            <p:spPr>
              <a:xfrm>
                <a:off x="898091" y="5137231"/>
                <a:ext cx="13724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Book Antiqua" panose="02040602050305030304" pitchFamily="18" charset="0"/>
                  </a:rPr>
                  <a:t>Eye Test</a:t>
                </a:r>
              </a:p>
            </p:txBody>
          </p:sp>
        </p:grp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5B22A60F-7F88-45CD-A03E-FB04E6AF6E3D}"/>
                </a:ext>
              </a:extLst>
            </p:cNvPr>
            <p:cNvCxnSpPr/>
            <p:nvPr/>
          </p:nvCxnSpPr>
          <p:spPr bwMode="auto">
            <a:xfrm>
              <a:off x="729754" y="3709852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A875454-B364-4FFC-BB82-73DEF528D220}"/>
                </a:ext>
              </a:extLst>
            </p:cNvPr>
            <p:cNvSpPr txBox="1"/>
            <p:nvPr/>
          </p:nvSpPr>
          <p:spPr>
            <a:xfrm>
              <a:off x="3642371" y="3282778"/>
              <a:ext cx="5693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6.6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5AC2016F-AD7E-486F-A38A-FE4B91179EE4}"/>
                </a:ext>
              </a:extLst>
            </p:cNvPr>
            <p:cNvCxnSpPr/>
            <p:nvPr/>
          </p:nvCxnSpPr>
          <p:spPr bwMode="auto">
            <a:xfrm>
              <a:off x="3530052" y="3706476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325B92F-A58A-43BD-AF5D-B18985768AFE}"/>
              </a:ext>
            </a:extLst>
          </p:cNvPr>
          <p:cNvGrpSpPr/>
          <p:nvPr/>
        </p:nvGrpSpPr>
        <p:grpSpPr>
          <a:xfrm>
            <a:off x="1273321" y="4962695"/>
            <a:ext cx="3845115" cy="1105664"/>
            <a:chOff x="4701152" y="4343400"/>
            <a:chExt cx="3845115" cy="110566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BDBAB1C-F080-49E9-9322-006A5C8250F3}"/>
                </a:ext>
              </a:extLst>
            </p:cNvPr>
            <p:cNvSpPr txBox="1"/>
            <p:nvPr/>
          </p:nvSpPr>
          <p:spPr>
            <a:xfrm>
              <a:off x="4765238" y="4525734"/>
              <a:ext cx="7232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9.68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A2059C0-9211-492F-9314-0F20E85E491C}"/>
                </a:ext>
              </a:extLst>
            </p:cNvPr>
            <p:cNvSpPr txBox="1"/>
            <p:nvPr/>
          </p:nvSpPr>
          <p:spPr>
            <a:xfrm>
              <a:off x="6842335" y="4987399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12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7007192-05DE-4E48-BC86-81167EA5E502}"/>
                </a:ext>
              </a:extLst>
            </p:cNvPr>
            <p:cNvGrpSpPr/>
            <p:nvPr/>
          </p:nvGrpSpPr>
          <p:grpSpPr>
            <a:xfrm>
              <a:off x="5695962" y="4343400"/>
              <a:ext cx="1676400" cy="1044922"/>
              <a:chOff x="762000" y="4839285"/>
              <a:chExt cx="1676400" cy="1044922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1AB652B-9691-4ECD-93DA-5E24E0948ECA}"/>
                  </a:ext>
                </a:extLst>
              </p:cNvPr>
              <p:cNvSpPr/>
              <p:nvPr/>
            </p:nvSpPr>
            <p:spPr bwMode="auto">
              <a:xfrm>
                <a:off x="762000" y="4839285"/>
                <a:ext cx="1676400" cy="1044922"/>
              </a:xfrm>
              <a:prstGeom prst="rect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anose="02040602050305030304" pitchFamily="18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D2B5644-26D4-4AF9-9D8D-FEDBB1E15661}"/>
                  </a:ext>
                </a:extLst>
              </p:cNvPr>
              <p:cNvSpPr txBox="1"/>
              <p:nvPr/>
            </p:nvSpPr>
            <p:spPr>
              <a:xfrm>
                <a:off x="880442" y="4869614"/>
                <a:ext cx="126188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ook Antiqua" panose="02040602050305030304" pitchFamily="18" charset="0"/>
                  </a:rPr>
                  <a:t>Written</a:t>
                </a:r>
              </a:p>
              <a:p>
                <a:pPr algn="ctr"/>
                <a:r>
                  <a:rPr lang="en-US" sz="2400" b="1" dirty="0">
                    <a:latin typeface="Book Antiqua" panose="02040602050305030304" pitchFamily="18" charset="0"/>
                  </a:rPr>
                  <a:t>Test</a:t>
                </a:r>
              </a:p>
            </p:txBody>
          </p:sp>
        </p:grp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623DE78-AD5F-4C53-8FB6-A4C0263745FD}"/>
                </a:ext>
              </a:extLst>
            </p:cNvPr>
            <p:cNvCxnSpPr/>
            <p:nvPr/>
          </p:nvCxnSpPr>
          <p:spPr bwMode="auto">
            <a:xfrm>
              <a:off x="4701152" y="4987399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FE18DFF-2D16-4843-88E7-12B17C0B40B8}"/>
                </a:ext>
              </a:extLst>
            </p:cNvPr>
            <p:cNvSpPr txBox="1"/>
            <p:nvPr/>
          </p:nvSpPr>
          <p:spPr>
            <a:xfrm>
              <a:off x="7727862" y="4482397"/>
              <a:ext cx="7232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9.68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8F2E19A-480D-491F-BEA8-FA6B0C5A2F0F}"/>
                </a:ext>
              </a:extLst>
            </p:cNvPr>
            <p:cNvCxnSpPr/>
            <p:nvPr/>
          </p:nvCxnSpPr>
          <p:spPr bwMode="auto">
            <a:xfrm>
              <a:off x="7663776" y="4944062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141B3A4-6785-45C6-BD5F-D7EF9783F343}"/>
              </a:ext>
            </a:extLst>
          </p:cNvPr>
          <p:cNvGrpSpPr/>
          <p:nvPr/>
        </p:nvGrpSpPr>
        <p:grpSpPr>
          <a:xfrm>
            <a:off x="7656552" y="3282778"/>
            <a:ext cx="3963379" cy="1069880"/>
            <a:chOff x="7656552" y="3282778"/>
            <a:chExt cx="3963379" cy="106988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0D36D1-E560-4C2F-A2E4-05AB3EC42AF8}"/>
                </a:ext>
              </a:extLst>
            </p:cNvPr>
            <p:cNvSpPr txBox="1"/>
            <p:nvPr/>
          </p:nvSpPr>
          <p:spPr>
            <a:xfrm>
              <a:off x="9978909" y="389099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42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B931FE2-E467-4AAF-89CC-20089BBFDCF8}"/>
                </a:ext>
              </a:extLst>
            </p:cNvPr>
            <p:cNvGrpSpPr/>
            <p:nvPr/>
          </p:nvGrpSpPr>
          <p:grpSpPr>
            <a:xfrm>
              <a:off x="8828304" y="3282778"/>
              <a:ext cx="1676400" cy="1044922"/>
              <a:chOff x="762000" y="4839285"/>
              <a:chExt cx="1676400" cy="1044922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7E49492-5333-4F49-B75D-7E289CF1F04E}"/>
                  </a:ext>
                </a:extLst>
              </p:cNvPr>
              <p:cNvSpPr/>
              <p:nvPr/>
            </p:nvSpPr>
            <p:spPr bwMode="auto">
              <a:xfrm>
                <a:off x="762000" y="4839285"/>
                <a:ext cx="1676400" cy="1044922"/>
              </a:xfrm>
              <a:prstGeom prst="rect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anose="02040602050305030304" pitchFamily="18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2C21F8-858D-43EA-BB8A-C3F4248A9BBA}"/>
                  </a:ext>
                </a:extLst>
              </p:cNvPr>
              <p:cNvSpPr txBox="1"/>
              <p:nvPr/>
            </p:nvSpPr>
            <p:spPr>
              <a:xfrm>
                <a:off x="1043402" y="4850990"/>
                <a:ext cx="124264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ook Antiqua" panose="02040602050305030304" pitchFamily="18" charset="0"/>
                  </a:rPr>
                  <a:t>Issue </a:t>
                </a:r>
              </a:p>
              <a:p>
                <a:pPr algn="ctr"/>
                <a:r>
                  <a:rPr lang="en-US" sz="2400" b="1" dirty="0">
                    <a:latin typeface="Book Antiqua" panose="02040602050305030304" pitchFamily="18" charset="0"/>
                  </a:rPr>
                  <a:t>License</a:t>
                </a:r>
              </a:p>
            </p:txBody>
          </p:sp>
        </p:grp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028036FD-D3E9-46B1-A7F0-B3C5859D88B1}"/>
                </a:ext>
              </a:extLst>
            </p:cNvPr>
            <p:cNvCxnSpPr/>
            <p:nvPr/>
          </p:nvCxnSpPr>
          <p:spPr bwMode="auto">
            <a:xfrm>
              <a:off x="10663161" y="3772651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4D5E2C6-1BE4-48C2-AD26-66E5CE9EA5CC}"/>
                </a:ext>
              </a:extLst>
            </p:cNvPr>
            <p:cNvSpPr txBox="1"/>
            <p:nvPr/>
          </p:nvSpPr>
          <p:spPr>
            <a:xfrm>
              <a:off x="10588880" y="3310986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19.712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3FE0D98B-8FD3-4DF9-8157-A36F6FD2BEB4}"/>
                </a:ext>
              </a:extLst>
            </p:cNvPr>
            <p:cNvCxnSpPr/>
            <p:nvPr/>
          </p:nvCxnSpPr>
          <p:spPr bwMode="auto">
            <a:xfrm>
              <a:off x="7843761" y="3819731"/>
              <a:ext cx="882491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53FFE77-2A72-4C4A-898C-2743D04D93D5}"/>
                </a:ext>
              </a:extLst>
            </p:cNvPr>
            <p:cNvSpPr txBox="1"/>
            <p:nvPr/>
          </p:nvSpPr>
          <p:spPr>
            <a:xfrm>
              <a:off x="7656552" y="3343574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A50023"/>
                  </a:solidFill>
                  <a:latin typeface="Book Antiqua" panose="02040602050305030304" pitchFamily="18" charset="0"/>
                </a:rPr>
                <a:t>19.712</a:t>
              </a:r>
            </a:p>
          </p:txBody>
        </p:sp>
      </p:grpSp>
      <p:sp>
        <p:nvSpPr>
          <p:cNvPr id="59" name="Content Placeholder 1">
            <a:extLst>
              <a:ext uri="{FF2B5EF4-FFF2-40B4-BE49-F238E27FC236}">
                <a16:creationId xmlns:a16="http://schemas.microsoft.com/office/drawing/2014/main" id="{6D559B42-7D1B-4189-81BD-79E695A19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7775" y="1340902"/>
            <a:ext cx="3548012" cy="4527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U=R/Rp= 22/44=0.5</a:t>
            </a:r>
          </a:p>
        </p:txBody>
      </p:sp>
      <p:sp>
        <p:nvSpPr>
          <p:cNvPr id="61" name="Content Placeholder 1">
            <a:extLst>
              <a:ext uri="{FF2B5EF4-FFF2-40B4-BE49-F238E27FC236}">
                <a16:creationId xmlns:a16="http://schemas.microsoft.com/office/drawing/2014/main" id="{6C5C12DB-1C34-4DD0-BF2F-B9F73D161E46}"/>
              </a:ext>
            </a:extLst>
          </p:cNvPr>
          <p:cNvSpPr txBox="1">
            <a:spLocks/>
          </p:cNvSpPr>
          <p:nvPr/>
        </p:nvSpPr>
        <p:spPr>
          <a:xfrm>
            <a:off x="4542456" y="3447916"/>
            <a:ext cx="354801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U= 6.6/10=0.66 </a:t>
            </a:r>
          </a:p>
        </p:txBody>
      </p:sp>
      <p:sp>
        <p:nvSpPr>
          <p:cNvPr id="63" name="Content Placeholder 1">
            <a:extLst>
              <a:ext uri="{FF2B5EF4-FFF2-40B4-BE49-F238E27FC236}">
                <a16:creationId xmlns:a16="http://schemas.microsoft.com/office/drawing/2014/main" id="{F26B6C01-A853-45B5-8857-7CFE7572CD19}"/>
              </a:ext>
            </a:extLst>
          </p:cNvPr>
          <p:cNvSpPr txBox="1">
            <a:spLocks/>
          </p:cNvSpPr>
          <p:nvPr/>
        </p:nvSpPr>
        <p:spPr>
          <a:xfrm>
            <a:off x="5299560" y="5290730"/>
            <a:ext cx="354801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U= 9.68/12= 0.8067</a:t>
            </a:r>
          </a:p>
        </p:txBody>
      </p:sp>
      <p:sp>
        <p:nvSpPr>
          <p:cNvPr id="64" name="Content Placeholder 1">
            <a:extLst>
              <a:ext uri="{FF2B5EF4-FFF2-40B4-BE49-F238E27FC236}">
                <a16:creationId xmlns:a16="http://schemas.microsoft.com/office/drawing/2014/main" id="{784E39EA-65E1-43CE-8EFE-00D71A9E2C19}"/>
              </a:ext>
            </a:extLst>
          </p:cNvPr>
          <p:cNvSpPr txBox="1">
            <a:spLocks/>
          </p:cNvSpPr>
          <p:nvPr/>
        </p:nvSpPr>
        <p:spPr>
          <a:xfrm>
            <a:off x="8730698" y="4471475"/>
            <a:ext cx="354801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U= 19.712/42=0.4693</a:t>
            </a:r>
          </a:p>
        </p:txBody>
      </p:sp>
      <p:sp>
        <p:nvSpPr>
          <p:cNvPr id="65" name="Content Placeholder 1">
            <a:extLst>
              <a:ext uri="{FF2B5EF4-FFF2-40B4-BE49-F238E27FC236}">
                <a16:creationId xmlns:a16="http://schemas.microsoft.com/office/drawing/2014/main" id="{51687BC9-D2E5-4EF9-9C54-4C13DFDC6192}"/>
              </a:ext>
            </a:extLst>
          </p:cNvPr>
          <p:cNvSpPr txBox="1">
            <a:spLocks/>
          </p:cNvSpPr>
          <p:nvPr/>
        </p:nvSpPr>
        <p:spPr>
          <a:xfrm>
            <a:off x="5300170" y="5305963"/>
            <a:ext cx="354801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kern="0" dirty="0">
                <a:solidFill>
                  <a:srgbClr val="FF0000"/>
                </a:solidFill>
                <a:latin typeface="Book Antiqua" panose="02040602050305030304" pitchFamily="18" charset="0"/>
              </a:rPr>
              <a:t>U= 9.68/12= 0.8067</a:t>
            </a:r>
          </a:p>
        </p:txBody>
      </p:sp>
    </p:spTree>
    <p:extLst>
      <p:ext uri="{BB962C8B-B14F-4D97-AF65-F5344CB8AC3E}">
        <p14:creationId xmlns:p14="http://schemas.microsoft.com/office/powerpoint/2010/main" val="2053788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uild="p"/>
      <p:bldP spid="61" grpId="0" build="p"/>
      <p:bldP spid="63" grpId="0" build="p"/>
      <p:bldP spid="64" grpId="0" build="p"/>
      <p:bldP spid="6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Capacity = Station Throughput Divided By Station Utilization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1789720" y="2606073"/>
            <a:ext cx="99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U=0.5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4517170" y="2622638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U=0.66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4589794" y="4460929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U=0.81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8912663" y="2606072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U=0.47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80442" y="4869614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56242"/>
            <a:ext cx="1676400" cy="1044922"/>
            <a:chOff x="762000" y="4839285"/>
            <a:chExt cx="1676400" cy="104492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1043402" y="4850990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44DEA1B-F5BA-4DB6-BBE3-26AB884892C1}"/>
              </a:ext>
            </a:extLst>
          </p:cNvPr>
          <p:cNvSpPr txBox="1"/>
          <p:nvPr/>
        </p:nvSpPr>
        <p:spPr>
          <a:xfrm>
            <a:off x="10276371" y="2047843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1FAA1F4B-CE56-483D-8FF7-02D11C21B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829" y="3013319"/>
            <a:ext cx="1542839" cy="4527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22/0.5=44</a:t>
            </a:r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2E25D156-6B4A-4B47-8EA2-4F5634FA4D41}"/>
              </a:ext>
            </a:extLst>
          </p:cNvPr>
          <p:cNvSpPr txBox="1">
            <a:spLocks/>
          </p:cNvSpPr>
          <p:nvPr/>
        </p:nvSpPr>
        <p:spPr>
          <a:xfrm>
            <a:off x="4826813" y="3026624"/>
            <a:ext cx="2098063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</a:rPr>
              <a:t>22/0.66=33.33</a:t>
            </a:r>
          </a:p>
        </p:txBody>
      </p:sp>
      <p:sp>
        <p:nvSpPr>
          <p:cNvPr id="51" name="Content Placeholder 1">
            <a:extLst>
              <a:ext uri="{FF2B5EF4-FFF2-40B4-BE49-F238E27FC236}">
                <a16:creationId xmlns:a16="http://schemas.microsoft.com/office/drawing/2014/main" id="{6A12082B-49FF-43E6-BDEA-F2ADEB15DEE2}"/>
              </a:ext>
            </a:extLst>
          </p:cNvPr>
          <p:cNvSpPr txBox="1">
            <a:spLocks/>
          </p:cNvSpPr>
          <p:nvPr/>
        </p:nvSpPr>
        <p:spPr>
          <a:xfrm>
            <a:off x="4589794" y="4922594"/>
            <a:ext cx="2098063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</a:rPr>
              <a:t>22/0.81=27.27</a:t>
            </a:r>
          </a:p>
        </p:txBody>
      </p:sp>
      <p:sp>
        <p:nvSpPr>
          <p:cNvPr id="53" name="Content Placeholder 1">
            <a:extLst>
              <a:ext uri="{FF2B5EF4-FFF2-40B4-BE49-F238E27FC236}">
                <a16:creationId xmlns:a16="http://schemas.microsoft.com/office/drawing/2014/main" id="{4442ED61-873F-45AB-99BD-9A2B032AEF5E}"/>
              </a:ext>
            </a:extLst>
          </p:cNvPr>
          <p:cNvSpPr txBox="1">
            <a:spLocks/>
          </p:cNvSpPr>
          <p:nvPr/>
        </p:nvSpPr>
        <p:spPr>
          <a:xfrm>
            <a:off x="8337219" y="3026624"/>
            <a:ext cx="2098063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</a:rPr>
              <a:t>22/0.47=46.88</a:t>
            </a:r>
          </a:p>
        </p:txBody>
      </p:sp>
    </p:spTree>
    <p:extLst>
      <p:ext uri="{BB962C8B-B14F-4D97-AF65-F5344CB8AC3E}">
        <p14:creationId xmlns:p14="http://schemas.microsoft.com/office/powerpoint/2010/main" val="1861039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build="p"/>
      <p:bldP spid="49" grpId="0" build="p"/>
      <p:bldP spid="51" grpId="0" build="p"/>
      <p:bldP spid="5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09969C-FE0D-49A1-A1F2-2912CE8D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DMV- Capacity is NOT 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D51CEE-D6DF-42EB-850C-1C4462966A18}"/>
              </a:ext>
            </a:extLst>
          </p:cNvPr>
          <p:cNvSpPr txBox="1"/>
          <p:nvPr/>
        </p:nvSpPr>
        <p:spPr>
          <a:xfrm>
            <a:off x="108109" y="210279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8711F-72BB-45DC-A84E-0DC3E82022AC}"/>
              </a:ext>
            </a:extLst>
          </p:cNvPr>
          <p:cNvSpPr txBox="1"/>
          <p:nvPr/>
        </p:nvSpPr>
        <p:spPr>
          <a:xfrm>
            <a:off x="4191000" y="116570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50%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C610-9791-43C8-AFED-8FC71D9E027E}"/>
              </a:ext>
            </a:extLst>
          </p:cNvPr>
          <p:cNvSpPr txBox="1"/>
          <p:nvPr/>
        </p:nvSpPr>
        <p:spPr>
          <a:xfrm>
            <a:off x="2914879" y="210279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30%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DBAB1C-F080-49E9-9322-006A5C8250F3}"/>
              </a:ext>
            </a:extLst>
          </p:cNvPr>
          <p:cNvSpPr txBox="1"/>
          <p:nvPr/>
        </p:nvSpPr>
        <p:spPr>
          <a:xfrm>
            <a:off x="2495905" y="3898735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CAACB-0FE0-4524-BB13-227A08622208}"/>
              </a:ext>
            </a:extLst>
          </p:cNvPr>
          <p:cNvSpPr txBox="1"/>
          <p:nvPr/>
        </p:nvSpPr>
        <p:spPr>
          <a:xfrm>
            <a:off x="4751679" y="31042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80%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A212A-8AE1-46D1-A088-1D1216E78D23}"/>
              </a:ext>
            </a:extLst>
          </p:cNvPr>
          <p:cNvSpPr txBox="1"/>
          <p:nvPr/>
        </p:nvSpPr>
        <p:spPr>
          <a:xfrm>
            <a:off x="6439070" y="393706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90%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ECF87-39CD-43B0-8408-F5392E55028C}"/>
              </a:ext>
            </a:extLst>
          </p:cNvPr>
          <p:cNvSpPr txBox="1"/>
          <p:nvPr/>
        </p:nvSpPr>
        <p:spPr>
          <a:xfrm>
            <a:off x="2217699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37601-45CC-43C6-8D44-61E4EB216CFC}"/>
              </a:ext>
            </a:extLst>
          </p:cNvPr>
          <p:cNvSpPr txBox="1"/>
          <p:nvPr/>
        </p:nvSpPr>
        <p:spPr>
          <a:xfrm>
            <a:off x="5084698" y="25830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2059C0-9211-492F-9314-0F20E85E491C}"/>
              </a:ext>
            </a:extLst>
          </p:cNvPr>
          <p:cNvSpPr txBox="1"/>
          <p:nvPr/>
        </p:nvSpPr>
        <p:spPr>
          <a:xfrm>
            <a:off x="5140264" y="44729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D36D1-E560-4C2F-A2E4-05AB3EC42AF8}"/>
              </a:ext>
            </a:extLst>
          </p:cNvPr>
          <p:cNvSpPr txBox="1"/>
          <p:nvPr/>
        </p:nvSpPr>
        <p:spPr>
          <a:xfrm>
            <a:off x="9525000" y="256445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42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238449-F37E-4BA7-B763-F80CBCAD8D64}"/>
              </a:ext>
            </a:extLst>
          </p:cNvPr>
          <p:cNvGrpSpPr/>
          <p:nvPr/>
        </p:nvGrpSpPr>
        <p:grpSpPr>
          <a:xfrm>
            <a:off x="1099263" y="1968397"/>
            <a:ext cx="1676400" cy="1044922"/>
            <a:chOff x="762000" y="4839285"/>
            <a:chExt cx="1676400" cy="10449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4D95B5-876A-483D-9379-DE6B5186F47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4348C-3941-46E2-BE18-DFD471A08154}"/>
                </a:ext>
              </a:extLst>
            </p:cNvPr>
            <p:cNvSpPr txBox="1"/>
            <p:nvPr/>
          </p:nvSpPr>
          <p:spPr>
            <a:xfrm>
              <a:off x="828194" y="5118628"/>
              <a:ext cx="1603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Reception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C2B92D2-E419-474F-AC29-BFD8CC2AE7D2}"/>
              </a:ext>
            </a:extLst>
          </p:cNvPr>
          <p:cNvGrpSpPr/>
          <p:nvPr/>
        </p:nvGrpSpPr>
        <p:grpSpPr>
          <a:xfrm>
            <a:off x="3929342" y="1956242"/>
            <a:ext cx="1676400" cy="1044922"/>
            <a:chOff x="762000" y="4839285"/>
            <a:chExt cx="1676400" cy="104492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396455-A40E-4AE6-B667-8ABE6A2FFA5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FEBCEB-8465-4B37-A556-FF3C5B64041B}"/>
                </a:ext>
              </a:extLst>
            </p:cNvPr>
            <p:cNvSpPr txBox="1"/>
            <p:nvPr/>
          </p:nvSpPr>
          <p:spPr>
            <a:xfrm>
              <a:off x="898091" y="5137231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Book Antiqua" panose="02040602050305030304" pitchFamily="18" charset="0"/>
                </a:rPr>
                <a:t>Eye Test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7007192-05DE-4E48-BC86-81167EA5E502}"/>
              </a:ext>
            </a:extLst>
          </p:cNvPr>
          <p:cNvGrpSpPr/>
          <p:nvPr/>
        </p:nvGrpSpPr>
        <p:grpSpPr>
          <a:xfrm>
            <a:off x="3993891" y="3828946"/>
            <a:ext cx="1676400" cy="1044922"/>
            <a:chOff x="762000" y="4839285"/>
            <a:chExt cx="1676400" cy="104492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B652B-9691-4ECD-93DA-5E24E0948ECA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D2B5644-26D4-4AF9-9D8D-FEDBB1E15661}"/>
                </a:ext>
              </a:extLst>
            </p:cNvPr>
            <p:cNvSpPr txBox="1"/>
            <p:nvPr/>
          </p:nvSpPr>
          <p:spPr>
            <a:xfrm>
              <a:off x="802786" y="4873743"/>
              <a:ext cx="1261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Written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Test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931FE2-E467-4AAF-89CC-20089BBFDCF8}"/>
              </a:ext>
            </a:extLst>
          </p:cNvPr>
          <p:cNvGrpSpPr/>
          <p:nvPr/>
        </p:nvGrpSpPr>
        <p:grpSpPr>
          <a:xfrm>
            <a:off x="8374395" y="1918125"/>
            <a:ext cx="1676400" cy="1083039"/>
            <a:chOff x="762000" y="4801168"/>
            <a:chExt cx="1676400" cy="10830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E49492-5333-4F49-B75D-7E289CF1F04E}"/>
                </a:ext>
              </a:extLst>
            </p:cNvPr>
            <p:cNvSpPr/>
            <p:nvPr/>
          </p:nvSpPr>
          <p:spPr bwMode="auto">
            <a:xfrm>
              <a:off x="762000" y="4839285"/>
              <a:ext cx="1676400" cy="1044922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2C21F8-858D-43EA-BB8A-C3F4248A9BBA}"/>
                </a:ext>
              </a:extLst>
            </p:cNvPr>
            <p:cNvSpPr txBox="1"/>
            <p:nvPr/>
          </p:nvSpPr>
          <p:spPr>
            <a:xfrm>
              <a:off x="766445" y="4801168"/>
              <a:ext cx="12426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Issue </a:t>
              </a:r>
            </a:p>
            <a:p>
              <a:pPr algn="ctr"/>
              <a:r>
                <a:rPr lang="en-US" sz="2400" b="1" dirty="0">
                  <a:latin typeface="Book Antiqua" panose="02040602050305030304" pitchFamily="18" charset="0"/>
                </a:rPr>
                <a:t>License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BDD8825-413C-46D9-B5BA-87F03BABCD4D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5670291" y="2471330"/>
            <a:ext cx="2635509" cy="1880077"/>
          </a:xfrm>
          <a:prstGeom prst="bentConnector3">
            <a:avLst>
              <a:gd name="adj1" fmla="val 8432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C851D-D6F1-4457-A98C-D3D6FA83EA60}"/>
              </a:ext>
            </a:extLst>
          </p:cNvPr>
          <p:cNvCxnSpPr/>
          <p:nvPr/>
        </p:nvCxnSpPr>
        <p:spPr bwMode="auto">
          <a:xfrm>
            <a:off x="152658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B22A60F-7F88-45CD-A03E-FB04E6AF6E3D}"/>
              </a:ext>
            </a:extLst>
          </p:cNvPr>
          <p:cNvCxnSpPr/>
          <p:nvPr/>
        </p:nvCxnSpPr>
        <p:spPr bwMode="auto">
          <a:xfrm>
            <a:off x="2971800" y="2564457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46691-2290-4493-B9AE-45DE4B667425}"/>
              </a:ext>
            </a:extLst>
          </p:cNvPr>
          <p:cNvCxnSpPr/>
          <p:nvPr/>
        </p:nvCxnSpPr>
        <p:spPr bwMode="auto">
          <a:xfrm>
            <a:off x="5710394" y="252616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943C00E-37DF-4D72-A6E6-3E7EE11E5ABC}"/>
              </a:ext>
            </a:extLst>
          </p:cNvPr>
          <p:cNvSpPr txBox="1"/>
          <p:nvPr/>
        </p:nvSpPr>
        <p:spPr>
          <a:xfrm>
            <a:off x="5655051" y="2106188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687621-E2B6-40D8-A573-ABBB2923F452}"/>
              </a:ext>
            </a:extLst>
          </p:cNvPr>
          <p:cNvCxnSpPr>
            <a:cxnSpLocks/>
          </p:cNvCxnSpPr>
          <p:nvPr/>
        </p:nvCxnSpPr>
        <p:spPr bwMode="auto">
          <a:xfrm>
            <a:off x="9165706" y="1582368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38D9833-9541-4E82-94CC-74ADA8D048D6}"/>
              </a:ext>
            </a:extLst>
          </p:cNvPr>
          <p:cNvCxnSpPr>
            <a:cxnSpLocks/>
          </p:cNvCxnSpPr>
          <p:nvPr/>
        </p:nvCxnSpPr>
        <p:spPr bwMode="auto">
          <a:xfrm>
            <a:off x="1907567" y="1651442"/>
            <a:ext cx="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F9689-F2FC-45BF-8064-1076664457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7567" y="1582368"/>
            <a:ext cx="7258140" cy="68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7DD0D6-8322-4A97-A8DC-A6D46BB93F8C}"/>
              </a:ext>
            </a:extLst>
          </p:cNvPr>
          <p:cNvCxnSpPr>
            <a:cxnSpLocks/>
          </p:cNvCxnSpPr>
          <p:nvPr/>
        </p:nvCxnSpPr>
        <p:spPr bwMode="auto">
          <a:xfrm>
            <a:off x="1895543" y="3067738"/>
            <a:ext cx="0" cy="13085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2BF2DB6-F7B9-411A-B106-9D61B0424D8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8774" y="4360400"/>
            <a:ext cx="198762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684FA57-63D3-458B-B771-A8FBA32BD435}"/>
              </a:ext>
            </a:extLst>
          </p:cNvPr>
          <p:cNvCxnSpPr/>
          <p:nvPr/>
        </p:nvCxnSpPr>
        <p:spPr bwMode="auto">
          <a:xfrm>
            <a:off x="5737865" y="4724556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C5A8824-9AA2-45DB-8008-A119F7448B96}"/>
              </a:ext>
            </a:extLst>
          </p:cNvPr>
          <p:cNvSpPr txBox="1"/>
          <p:nvPr/>
        </p:nvSpPr>
        <p:spPr>
          <a:xfrm>
            <a:off x="5758606" y="4348529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8036FD-D3E9-46B1-A7F0-B3C5859D88B1}"/>
              </a:ext>
            </a:extLst>
          </p:cNvPr>
          <p:cNvCxnSpPr/>
          <p:nvPr/>
        </p:nvCxnSpPr>
        <p:spPr bwMode="auto">
          <a:xfrm>
            <a:off x="10209252" y="2446115"/>
            <a:ext cx="88249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44DEA1B-F5BA-4DB6-BBE3-26AB884892C1}"/>
              </a:ext>
            </a:extLst>
          </p:cNvPr>
          <p:cNvSpPr txBox="1"/>
          <p:nvPr/>
        </p:nvSpPr>
        <p:spPr>
          <a:xfrm>
            <a:off x="10276371" y="2047843"/>
            <a:ext cx="7320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Exit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6F8A55D-C1DB-4BD5-9B03-77E878A847C5}"/>
              </a:ext>
            </a:extLst>
          </p:cNvPr>
          <p:cNvCxnSpPr>
            <a:cxnSpLocks/>
          </p:cNvCxnSpPr>
          <p:nvPr/>
        </p:nvCxnSpPr>
        <p:spPr bwMode="auto">
          <a:xfrm>
            <a:off x="4788623" y="3016394"/>
            <a:ext cx="0" cy="7056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E1DEFFC-8DB9-4BBA-9C56-1277D36607E3}"/>
              </a:ext>
            </a:extLst>
          </p:cNvPr>
          <p:cNvSpPr txBox="1"/>
          <p:nvPr/>
        </p:nvSpPr>
        <p:spPr>
          <a:xfrm>
            <a:off x="5681137" y="2568111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20%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2114130-0693-4C40-B9ED-05CCA1EC2D34}"/>
              </a:ext>
            </a:extLst>
          </p:cNvPr>
          <p:cNvSpPr txBox="1"/>
          <p:nvPr/>
        </p:nvSpPr>
        <p:spPr>
          <a:xfrm>
            <a:off x="5777045" y="47338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10%</a:t>
            </a:r>
          </a:p>
        </p:txBody>
      </p:sp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0C5C564B-CC23-4E49-A49C-58D8BDE3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368" y="2539875"/>
            <a:ext cx="525198" cy="4527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B05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44</a:t>
            </a:r>
          </a:p>
        </p:txBody>
      </p:sp>
      <p:sp>
        <p:nvSpPr>
          <p:cNvPr id="47" name="Content Placeholder 1">
            <a:extLst>
              <a:ext uri="{FF2B5EF4-FFF2-40B4-BE49-F238E27FC236}">
                <a16:creationId xmlns:a16="http://schemas.microsoft.com/office/drawing/2014/main" id="{9DCE8162-0FB9-497E-B692-C650F6768844}"/>
              </a:ext>
            </a:extLst>
          </p:cNvPr>
          <p:cNvSpPr txBox="1">
            <a:spLocks/>
          </p:cNvSpPr>
          <p:nvPr/>
        </p:nvSpPr>
        <p:spPr>
          <a:xfrm>
            <a:off x="4762929" y="2548429"/>
            <a:ext cx="88249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33.33</a:t>
            </a:r>
          </a:p>
        </p:txBody>
      </p: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85E58D51-DFB4-40D6-8395-7D848E653A19}"/>
              </a:ext>
            </a:extLst>
          </p:cNvPr>
          <p:cNvSpPr txBox="1">
            <a:spLocks/>
          </p:cNvSpPr>
          <p:nvPr/>
        </p:nvSpPr>
        <p:spPr>
          <a:xfrm>
            <a:off x="4824274" y="4422209"/>
            <a:ext cx="934332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27.27</a:t>
            </a:r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13B73F46-468F-48C0-86B7-FD07E6E98C27}"/>
              </a:ext>
            </a:extLst>
          </p:cNvPr>
          <p:cNvSpPr txBox="1">
            <a:spLocks/>
          </p:cNvSpPr>
          <p:nvPr/>
        </p:nvSpPr>
        <p:spPr>
          <a:xfrm>
            <a:off x="9163442" y="2549361"/>
            <a:ext cx="939733" cy="45273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None/>
            </a:pPr>
            <a:r>
              <a:rPr lang="en-US" sz="2400" b="1" kern="0" dirty="0">
                <a:solidFill>
                  <a:srgbClr val="00B05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46.88</a:t>
            </a:r>
          </a:p>
        </p:txBody>
      </p:sp>
    </p:spTree>
    <p:extLst>
      <p:ext uri="{BB962C8B-B14F-4D97-AF65-F5344CB8AC3E}">
        <p14:creationId xmlns:p14="http://schemas.microsoft.com/office/powerpoint/2010/main" val="1019076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  <p:bldP spid="47" grpId="0" build="p"/>
      <p:bldP spid="48" grpId="0" build="p"/>
      <p:bldP spid="49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30581</TotalTime>
  <Words>414</Words>
  <Application>Microsoft Office PowerPoint</Application>
  <PresentationFormat>Widescreen</PresentationFormat>
  <Paragraphs>142</Paragraphs>
  <Slides>8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PowerPoint Presentation</vt:lpstr>
      <vt:lpstr>DMV Process</vt:lpstr>
      <vt:lpstr>DMV- Capacity is NOT 10 – Percentages Compared to Station Flow</vt:lpstr>
      <vt:lpstr>Percentages Compared to Total Flow </vt:lpstr>
      <vt:lpstr>Throughput of Each Station</vt:lpstr>
      <vt:lpstr>Utilizations</vt:lpstr>
      <vt:lpstr>Capacity = Station Throughput Divided By Station Utilization</vt:lpstr>
      <vt:lpstr>DMV- Capacity is NOT 10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497</cp:revision>
  <cp:lastPrinted>2019-05-09T17:43:43Z</cp:lastPrinted>
  <dcterms:created xsi:type="dcterms:W3CDTF">2008-11-22T01:06:20Z</dcterms:created>
  <dcterms:modified xsi:type="dcterms:W3CDTF">2024-05-08T20:50:34Z</dcterms:modified>
</cp:coreProperties>
</file>