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5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801" r:id="rId2"/>
    <p:sldMasterId id="2147483788" r:id="rId3"/>
    <p:sldMasterId id="2147483784" r:id="rId4"/>
    <p:sldMasterId id="2147483764" r:id="rId5"/>
    <p:sldMasterId id="2147483785" r:id="rId6"/>
  </p:sldMasterIdLst>
  <p:notesMasterIdLst>
    <p:notesMasterId r:id="rId11"/>
  </p:notesMasterIdLst>
  <p:handoutMasterIdLst>
    <p:handoutMasterId r:id="rId12"/>
  </p:handoutMasterIdLst>
  <p:sldIdLst>
    <p:sldId id="563" r:id="rId7"/>
    <p:sldId id="562" r:id="rId8"/>
    <p:sldId id="561" r:id="rId9"/>
    <p:sldId id="564" r:id="rId10"/>
  </p:sldIdLst>
  <p:sldSz cx="12192000" cy="68580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ldamez, Jonathan" initials="GJ" lastIdx="20" clrIdx="0">
    <p:extLst>
      <p:ext uri="{19B8F6BF-5375-455C-9EA6-DF929625EA0E}">
        <p15:presenceInfo xmlns:p15="http://schemas.microsoft.com/office/powerpoint/2012/main" userId="S::jonathan.galdamez.32@my.csun.edu::e134a394-32d1-4300-8ff0-4ad8322f83a2" providerId="AD"/>
      </p:ext>
    </p:extLst>
  </p:cmAuthor>
  <p:cmAuthor id="2" name="Asef-Vaziri, Ardavan" initials="AA" lastIdx="1" clrIdx="1">
    <p:extLst>
      <p:ext uri="{19B8F6BF-5375-455C-9EA6-DF929625EA0E}">
        <p15:presenceInfo xmlns:p15="http://schemas.microsoft.com/office/powerpoint/2012/main" userId="S-1-5-21-789336058-1708537768-1957994488-2436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3"/>
    <a:srgbClr val="FFFFFF"/>
    <a:srgbClr val="2C954D"/>
    <a:srgbClr val="9E0000"/>
    <a:srgbClr val="000000"/>
    <a:srgbClr val="A80000"/>
    <a:srgbClr val="FF9900"/>
    <a:srgbClr val="000078"/>
    <a:srgbClr val="0000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94234" autoAdjust="0"/>
  </p:normalViewPr>
  <p:slideViewPr>
    <p:cSldViewPr>
      <p:cViewPr varScale="1">
        <p:scale>
          <a:sx n="103" d="100"/>
          <a:sy n="103" d="100"/>
        </p:scale>
        <p:origin x="810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363" y="-8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300"/>
            </a:lvl1pPr>
          </a:lstStyle>
          <a:p>
            <a:fld id="{3DC6186B-400D-4624-82D1-203DE0AF0EEF}" type="datetimeFigureOut">
              <a:rPr lang="en-US" smtClean="0"/>
              <a:pPr/>
              <a:t>8/1/2023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3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7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D8C8DB6-9E1D-439C-B96B-0657302EFE49}" type="datetime1">
              <a:rPr lang="en-US"/>
              <a:pPr/>
              <a:t>8/1/2023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0" tIns="46585" rIns="93170" bIns="46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79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152B1D-FB1B-4793-A486-3D400B4ABE9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332627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152B1D-FB1B-4793-A486-3D400B4ABE9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011104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077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698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967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814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1365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7901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690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075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4872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28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12192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618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95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828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54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988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349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859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202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2876"/>
            <a:ext cx="118872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85756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12192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685800"/>
            <a:ext cx="113792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534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92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98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612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762000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318919" y="6598094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9AC113-6F25-9D47-8F20-2C9E9E8AD645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414616" y="6502379"/>
            <a:ext cx="2540000" cy="337457"/>
          </a:xfrm>
          <a:prstGeom prst="rect">
            <a:avLst/>
          </a:prstGeom>
          <a:noFill/>
        </p:spPr>
      </p:pic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20581" y="6550224"/>
            <a:ext cx="955863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Capacity Practice, A. Asef-Vaziri,</a:t>
            </a: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 Operations, Information, and Analytics.</a:t>
            </a:r>
            <a:endParaRPr lang="en-US" sz="1400" b="1" i="1" dirty="0">
              <a:ln>
                <a:noFill/>
              </a:ln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8000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9976-7488-4967-A659-4DA87FA0AB07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69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2C82F-F615-45AA-8B9A-E34A0A5FCA12}" type="datetimeFigureOut">
              <a:rPr lang="en-US" smtClean="0"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4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412876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55276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K9Vnjk6no3s?feature=oembed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2.xlsx"/><Relationship Id="rId13" Type="http://schemas.openxmlformats.org/officeDocument/2006/relationships/image" Target="../media/image7.e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emf"/><Relationship Id="rId12" Type="http://schemas.openxmlformats.org/officeDocument/2006/relationships/package" Target="../embeddings/Microsoft_Excel_Worksheet4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Excel_Worksheet1.xlsx"/><Relationship Id="rId11" Type="http://schemas.openxmlformats.org/officeDocument/2006/relationships/image" Target="../media/image6.emf"/><Relationship Id="rId5" Type="http://schemas.openxmlformats.org/officeDocument/2006/relationships/image" Target="../media/image3.emf"/><Relationship Id="rId10" Type="http://schemas.openxmlformats.org/officeDocument/2006/relationships/package" Target="../embeddings/Microsoft_Excel_Worksheet3.xlsx"/><Relationship Id="rId4" Type="http://schemas.openxmlformats.org/officeDocument/2006/relationships/package" Target="../embeddings/Microsoft_Excel_Worksheet.xlsx"/><Relationship Id="rId9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package" Target="../embeddings/Microsoft_Excel_Worksheet5.xlsx"/><Relationship Id="rId7" Type="http://schemas.openxmlformats.org/officeDocument/2006/relationships/package" Target="../embeddings/Microsoft_Excel_Worksheet7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emf"/><Relationship Id="rId5" Type="http://schemas.openxmlformats.org/officeDocument/2006/relationships/package" Target="../embeddings/Microsoft_Excel_Worksheet6.xlsx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1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package" Target="../embeddings/Microsoft_Excel_Worksheet8.xlsx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3E580-2160-4A93-9E2A-6863322708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36946"/>
            <a:ext cx="12192000" cy="6894945"/>
          </a:xfrm>
        </p:spPr>
        <p:txBody>
          <a:bodyPr/>
          <a:lstStyle/>
          <a:p>
            <a:r>
              <a:rPr lang="en-US" dirty="0"/>
              <a:t>Multi-Flow Capacity</a:t>
            </a:r>
          </a:p>
        </p:txBody>
      </p:sp>
      <p:pic>
        <p:nvPicPr>
          <p:cNvPr id="3" name="Online Media 2" title="MultiProductCapacity 1">
            <a:hlinkClick r:id="" action="ppaction://media"/>
            <a:extLst>
              <a:ext uri="{FF2B5EF4-FFF2-40B4-BE49-F238E27FC236}">
                <a16:creationId xmlns:a16="http://schemas.microsoft.com/office/drawing/2014/main" id="{EFF2BA2F-46B9-4CFF-9C91-1FEF32DFE55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203442" cy="6894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1157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8082" y="22817"/>
            <a:ext cx="12183917" cy="725828"/>
          </a:xfrm>
        </p:spPr>
        <p:txBody>
          <a:bodyPr/>
          <a:lstStyle/>
          <a:p>
            <a:pPr eaLnBrk="1" hangingPunct="1"/>
            <a:r>
              <a:rPr lang="en-US" sz="3200" dirty="0"/>
              <a:t>A Process With 3 Activities and Partitioned or Multi Flows 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495597" y="2065615"/>
            <a:ext cx="1433406" cy="1200329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Book Antiqua" pitchFamily="18" charset="0"/>
              </a:rPr>
              <a:t>Initial </a:t>
            </a:r>
          </a:p>
          <a:p>
            <a:r>
              <a:rPr lang="en-US" dirty="0">
                <a:latin typeface="Book Antiqua" pitchFamily="18" charset="0"/>
              </a:rPr>
              <a:t>Review</a:t>
            </a:r>
          </a:p>
          <a:p>
            <a:r>
              <a:rPr lang="en-US" b="1" dirty="0">
                <a:solidFill>
                  <a:srgbClr val="C71B4C"/>
                </a:solidFill>
                <a:latin typeface="Book Antiqua" pitchFamily="18" charset="0"/>
              </a:rPr>
              <a:t>Tp=10 mins</a:t>
            </a:r>
          </a:p>
          <a:p>
            <a:r>
              <a:rPr lang="en-US" b="1" dirty="0">
                <a:solidFill>
                  <a:srgbClr val="00B050"/>
                </a:solidFill>
                <a:latin typeface="Book Antiqua" pitchFamily="18" charset="0"/>
              </a:rPr>
              <a:t>c=2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4268202" y="1048413"/>
            <a:ext cx="1635384" cy="1477328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Subprocess A </a:t>
            </a:r>
          </a:p>
          <a:p>
            <a:r>
              <a:rPr lang="en-US" dirty="0">
                <a:latin typeface="Book Antiqua" pitchFamily="18" charset="0"/>
              </a:rPr>
              <a:t>Review</a:t>
            </a:r>
          </a:p>
          <a:p>
            <a:r>
              <a:rPr lang="en-US" b="1" dirty="0">
                <a:solidFill>
                  <a:srgbClr val="C71B4C"/>
                </a:solidFill>
                <a:latin typeface="Book Antiqua" pitchFamily="18" charset="0"/>
              </a:rPr>
              <a:t>Tp = 20 mins.</a:t>
            </a:r>
          </a:p>
          <a:p>
            <a:r>
              <a:rPr lang="en-US" dirty="0">
                <a:solidFill>
                  <a:srgbClr val="00B050"/>
                </a:solidFill>
                <a:latin typeface="Book Antiqua" pitchFamily="18" charset="0"/>
              </a:rPr>
              <a:t>c=2</a:t>
            </a:r>
          </a:p>
          <a:p>
            <a:endParaRPr lang="en-US" b="1" dirty="0">
              <a:solidFill>
                <a:srgbClr val="C71B4C"/>
              </a:solidFill>
              <a:latin typeface="Book Antiqua" pitchFamily="18" charset="0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4300543" y="2788292"/>
            <a:ext cx="1606530" cy="1200329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Subprocess B </a:t>
            </a:r>
          </a:p>
          <a:p>
            <a:r>
              <a:rPr lang="en-US" dirty="0">
                <a:latin typeface="Book Antiqua" pitchFamily="18" charset="0"/>
              </a:rPr>
              <a:t>Review</a:t>
            </a:r>
          </a:p>
          <a:p>
            <a:r>
              <a:rPr lang="en-US" b="1" dirty="0">
                <a:solidFill>
                  <a:srgbClr val="C71B4C"/>
                </a:solidFill>
                <a:latin typeface="Book Antiqua" pitchFamily="18" charset="0"/>
              </a:rPr>
              <a:t>Tp = 30 mins.</a:t>
            </a:r>
          </a:p>
          <a:p>
            <a:r>
              <a:rPr lang="en-US" dirty="0">
                <a:solidFill>
                  <a:srgbClr val="00B050"/>
                </a:solidFill>
                <a:latin typeface="Book Antiqua" pitchFamily="18" charset="0"/>
              </a:rPr>
              <a:t>c=4</a:t>
            </a:r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731904" y="2513289"/>
            <a:ext cx="79284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339985" y="2112723"/>
            <a:ext cx="107914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C71B4C"/>
                </a:solidFill>
                <a:latin typeface="Book Antiqua" pitchFamily="18" charset="0"/>
              </a:rPr>
              <a:t>R= 10/hr</a:t>
            </a:r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 flipV="1">
            <a:off x="2965516" y="1480213"/>
            <a:ext cx="1259260" cy="81717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3021078" y="2729189"/>
            <a:ext cx="1187390" cy="6952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3110264" y="1552310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40%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3340313" y="3157393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60%</a:t>
            </a:r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 flipV="1">
            <a:off x="6031915" y="1480214"/>
            <a:ext cx="684213" cy="31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37" name="Line 19">
            <a:extLst>
              <a:ext uri="{FF2B5EF4-FFF2-40B4-BE49-F238E27FC236}">
                <a16:creationId xmlns:a16="http://schemas.microsoft.com/office/drawing/2014/main" id="{69392870-11C8-41B0-9BA8-77B4069C606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89531" y="3289942"/>
            <a:ext cx="684213" cy="31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38" name="Rectangle 5">
            <a:extLst>
              <a:ext uri="{FF2B5EF4-FFF2-40B4-BE49-F238E27FC236}">
                <a16:creationId xmlns:a16="http://schemas.microsoft.com/office/drawing/2014/main" id="{A7575E69-65FF-48E2-A2EF-F5C7E2E9DD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1914" y="1921643"/>
            <a:ext cx="2952812" cy="1235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Book Antiqua" pitchFamily="18" charset="0"/>
              </a:rPr>
              <a:t>Compute the Capacity of this process. 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4849BC9-1E3A-4DE4-8F8E-A0DF3A215C1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3950" y="4272607"/>
          <a:ext cx="2511341" cy="21609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Worksheet" r:id="rId4" imgW="1228592" imgH="1057334" progId="Excel.Sheet.12">
                  <p:embed/>
                </p:oleObj>
              </mc:Choice>
              <mc:Fallback>
                <p:oleObj name="Worksheet" r:id="rId4" imgW="1228592" imgH="1057334" progId="Excel.Shee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94849BC9-1E3A-4DE4-8F8E-A0DF3A215C1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3950" y="4272607"/>
                        <a:ext cx="2511341" cy="21609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7BAB292B-6694-468A-A011-A50ED1507D1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70259" y="4715736"/>
          <a:ext cx="2511341" cy="17326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Worksheet" r:id="rId6" imgW="1228592" imgH="847882" progId="Excel.Sheet.12">
                  <p:embed/>
                </p:oleObj>
              </mc:Choice>
              <mc:Fallback>
                <p:oleObj name="Worksheet" r:id="rId6" imgW="1228592" imgH="847882" progId="Excel.Sheet.12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7BAB292B-6694-468A-A011-A50ED1507D1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670259" y="4715736"/>
                        <a:ext cx="2511341" cy="17326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6C4D97C8-41B9-4278-AE4C-A039B452675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44421" y="4712650"/>
          <a:ext cx="2451779" cy="169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Worksheet" r:id="rId8" imgW="1228592" imgH="847882" progId="Excel.Sheet.12">
                  <p:embed/>
                </p:oleObj>
              </mc:Choice>
              <mc:Fallback>
                <p:oleObj name="Worksheet" r:id="rId8" imgW="1228592" imgH="847882" progId="Excel.Sheet.12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6C4D97C8-41B9-4278-AE4C-A039B452675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244421" y="4712650"/>
                        <a:ext cx="2451779" cy="1691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3F57476E-B648-41D8-B87E-AC25FEB84EA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767042" y="4692850"/>
          <a:ext cx="1224558" cy="16767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Worksheet" r:id="rId10" imgW="619347" imgH="847882" progId="Excel.Sheet.12">
                  <p:embed/>
                </p:oleObj>
              </mc:Choice>
              <mc:Fallback>
                <p:oleObj name="Worksheet" r:id="rId10" imgW="619347" imgH="847882" progId="Excel.Sheet.12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3F57476E-B648-41D8-B87E-AC25FEB84EA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7767042" y="4692850"/>
                        <a:ext cx="1224558" cy="16767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37968CE2-9AF9-42C6-93A3-6CBC1CF7B2E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767042" y="4116782"/>
          <a:ext cx="1250941" cy="4426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Worksheet" r:id="rId12" imgW="619347" imgH="218996" progId="Excel.Sheet.12">
                  <p:embed/>
                </p:oleObj>
              </mc:Choice>
              <mc:Fallback>
                <p:oleObj name="Worksheet" r:id="rId12" imgW="619347" imgH="218996" progId="Excel.Sheet.12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37968CE2-9AF9-42C6-93A3-6CBC1CF7B2E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767042" y="4116782"/>
                        <a:ext cx="1250941" cy="4426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1334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3518B-2671-4E96-8C02-93AF02479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Process With 3 Activities- Relax The Bottleneck 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EAC294-4856-4523-85EF-7E44712822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2894" y="914400"/>
            <a:ext cx="4247948" cy="1436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Book Antiqua" pitchFamily="18" charset="0"/>
              </a:rPr>
              <a:t>Relax the bottleneck Resource Pool by one Resource Unit. Compute the new Capacity.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3C5456-AE32-42FE-8F84-E44DA14C56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7852" y="2678536"/>
            <a:ext cx="4247948" cy="1436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Book Antiqua" pitchFamily="18" charset="0"/>
              </a:rPr>
              <a:t>Relax the bottleneck Resource Pool by one Resource Unit. Compute the new Capacity.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8D803A51-F0EB-4221-B276-793A5D26BC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5649814"/>
              </p:ext>
            </p:extLst>
          </p:nvPr>
        </p:nvGraphicFramePr>
        <p:xfrm>
          <a:off x="75213" y="884380"/>
          <a:ext cx="7747682" cy="1676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Worksheet" r:id="rId3" imgW="4886192" imgH="1057334" progId="Excel.Sheet.12">
                  <p:embed/>
                </p:oleObj>
              </mc:Choice>
              <mc:Fallback>
                <p:oleObj name="Worksheet" r:id="rId3" imgW="4886192" imgH="105733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5213" y="884380"/>
                        <a:ext cx="7747682" cy="16763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E02AE958-B8AC-4FB1-99C8-0DD3B135A16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598420"/>
              </p:ext>
            </p:extLst>
          </p:nvPr>
        </p:nvGraphicFramePr>
        <p:xfrm>
          <a:off x="95995" y="2683159"/>
          <a:ext cx="7747682" cy="1676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Worksheet" r:id="rId5" imgW="4886192" imgH="1057334" progId="Excel.Sheet.12">
                  <p:embed/>
                </p:oleObj>
              </mc:Choice>
              <mc:Fallback>
                <p:oleObj name="Worksheet" r:id="rId5" imgW="4886192" imgH="105733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5995" y="2683159"/>
                        <a:ext cx="7747682" cy="16763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9F943C7A-60A3-4931-B5BF-9878DB4C1AF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2033887"/>
              </p:ext>
            </p:extLst>
          </p:nvPr>
        </p:nvGraphicFramePr>
        <p:xfrm>
          <a:off x="95995" y="4481938"/>
          <a:ext cx="7747682" cy="1676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Worksheet" r:id="rId7" imgW="4886192" imgH="1057334" progId="Excel.Sheet.12">
                  <p:embed/>
                </p:oleObj>
              </mc:Choice>
              <mc:Fallback>
                <p:oleObj name="Worksheet" r:id="rId7" imgW="4886192" imgH="105733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5995" y="4481938"/>
                        <a:ext cx="7747682" cy="16763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748956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8082" y="22817"/>
            <a:ext cx="12183917" cy="725828"/>
          </a:xfrm>
        </p:spPr>
        <p:txBody>
          <a:bodyPr/>
          <a:lstStyle/>
          <a:p>
            <a:pPr eaLnBrk="1" hangingPunct="1"/>
            <a:r>
              <a:rPr lang="en-US" sz="3200" dirty="0"/>
              <a:t>A Process With 3 Activities and Partitioned or Multi Flows 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495597" y="2065615"/>
            <a:ext cx="1433406" cy="1200329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Book Antiqua" pitchFamily="18" charset="0"/>
              </a:rPr>
              <a:t>Initial </a:t>
            </a:r>
          </a:p>
          <a:p>
            <a:r>
              <a:rPr lang="en-US" dirty="0">
                <a:latin typeface="Book Antiqua" pitchFamily="18" charset="0"/>
              </a:rPr>
              <a:t>Review</a:t>
            </a:r>
          </a:p>
          <a:p>
            <a:r>
              <a:rPr lang="en-US" b="1" dirty="0">
                <a:solidFill>
                  <a:srgbClr val="C71B4C"/>
                </a:solidFill>
                <a:latin typeface="Book Antiqua" pitchFamily="18" charset="0"/>
              </a:rPr>
              <a:t>Tp=10 mins</a:t>
            </a:r>
          </a:p>
          <a:p>
            <a:r>
              <a:rPr lang="en-US" b="1" dirty="0">
                <a:solidFill>
                  <a:srgbClr val="00B050"/>
                </a:solidFill>
                <a:latin typeface="Book Antiqua" pitchFamily="18" charset="0"/>
              </a:rPr>
              <a:t>c=2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4268202" y="1048413"/>
            <a:ext cx="1635384" cy="1477328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Subprocess A </a:t>
            </a:r>
          </a:p>
          <a:p>
            <a:r>
              <a:rPr lang="en-US" dirty="0">
                <a:latin typeface="Book Antiqua" pitchFamily="18" charset="0"/>
              </a:rPr>
              <a:t>Review</a:t>
            </a:r>
          </a:p>
          <a:p>
            <a:r>
              <a:rPr lang="en-US" b="1" dirty="0">
                <a:solidFill>
                  <a:srgbClr val="C71B4C"/>
                </a:solidFill>
                <a:latin typeface="Book Antiqua" pitchFamily="18" charset="0"/>
              </a:rPr>
              <a:t>Tp = 20 mins.</a:t>
            </a:r>
          </a:p>
          <a:p>
            <a:r>
              <a:rPr lang="en-US" dirty="0">
                <a:solidFill>
                  <a:srgbClr val="00B050"/>
                </a:solidFill>
                <a:latin typeface="Book Antiqua" pitchFamily="18" charset="0"/>
              </a:rPr>
              <a:t>c=2</a:t>
            </a:r>
          </a:p>
          <a:p>
            <a:endParaRPr lang="en-US" b="1" dirty="0">
              <a:solidFill>
                <a:srgbClr val="C71B4C"/>
              </a:solidFill>
              <a:latin typeface="Book Antiqua" pitchFamily="18" charset="0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4300543" y="2788292"/>
            <a:ext cx="1606530" cy="1200329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Subprocess B </a:t>
            </a:r>
          </a:p>
          <a:p>
            <a:r>
              <a:rPr lang="en-US" dirty="0">
                <a:latin typeface="Book Antiqua" pitchFamily="18" charset="0"/>
              </a:rPr>
              <a:t>Review</a:t>
            </a:r>
          </a:p>
          <a:p>
            <a:r>
              <a:rPr lang="en-US" b="1" dirty="0">
                <a:solidFill>
                  <a:srgbClr val="C71B4C"/>
                </a:solidFill>
                <a:latin typeface="Book Antiqua" pitchFamily="18" charset="0"/>
              </a:rPr>
              <a:t>Tp = 30 mins.</a:t>
            </a:r>
          </a:p>
          <a:p>
            <a:r>
              <a:rPr lang="en-US" dirty="0">
                <a:solidFill>
                  <a:srgbClr val="00B050"/>
                </a:solidFill>
                <a:latin typeface="Book Antiqua" pitchFamily="18" charset="0"/>
              </a:rPr>
              <a:t>c=4</a:t>
            </a:r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731904" y="2513289"/>
            <a:ext cx="79284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339985" y="2112723"/>
            <a:ext cx="107914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C71B4C"/>
                </a:solidFill>
                <a:latin typeface="Book Antiqua" pitchFamily="18" charset="0"/>
              </a:rPr>
              <a:t>R= 10/hr</a:t>
            </a:r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 flipV="1">
            <a:off x="2965516" y="1480213"/>
            <a:ext cx="1259260" cy="81717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3021078" y="2729189"/>
            <a:ext cx="1187390" cy="6952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3110264" y="1552310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40%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3340313" y="3157393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60%</a:t>
            </a:r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 flipV="1">
            <a:off x="6031915" y="1480214"/>
            <a:ext cx="684213" cy="31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37" name="Line 19">
            <a:extLst>
              <a:ext uri="{FF2B5EF4-FFF2-40B4-BE49-F238E27FC236}">
                <a16:creationId xmlns:a16="http://schemas.microsoft.com/office/drawing/2014/main" id="{69392870-11C8-41B0-9BA8-77B4069C606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89531" y="3289942"/>
            <a:ext cx="684213" cy="31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38" name="Rectangle 5">
            <a:extLst>
              <a:ext uri="{FF2B5EF4-FFF2-40B4-BE49-F238E27FC236}">
                <a16:creationId xmlns:a16="http://schemas.microsoft.com/office/drawing/2014/main" id="{A7575E69-65FF-48E2-A2EF-F5C7E2E9DD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1914" y="1921643"/>
            <a:ext cx="2952812" cy="1235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Book Antiqua" pitchFamily="18" charset="0"/>
              </a:rPr>
              <a:t>Compute the Capacity of this process. 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4849BC9-1E3A-4DE4-8F8E-A0DF3A215C1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1535194"/>
              </p:ext>
            </p:extLst>
          </p:nvPr>
        </p:nvGraphicFramePr>
        <p:xfrm>
          <a:off x="222919" y="3936798"/>
          <a:ext cx="2511341" cy="21609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Worksheet" r:id="rId4" imgW="1228592" imgH="1057334" progId="Excel.Sheet.12">
                  <p:embed/>
                </p:oleObj>
              </mc:Choice>
              <mc:Fallback>
                <p:oleObj name="Worksheet" r:id="rId4" imgW="1228592" imgH="1057334" progId="Excel.Shee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94849BC9-1E3A-4DE4-8F8E-A0DF3A215C1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2919" y="3936798"/>
                        <a:ext cx="2511341" cy="21609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7BAB292B-6694-468A-A011-A50ED1507D1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5485067"/>
              </p:ext>
            </p:extLst>
          </p:nvPr>
        </p:nvGraphicFramePr>
        <p:xfrm>
          <a:off x="2799721" y="4380530"/>
          <a:ext cx="1265238" cy="173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Worksheet" r:id="rId6" imgW="619070" imgH="847791" progId="Excel.Sheet.12">
                  <p:embed/>
                </p:oleObj>
              </mc:Choice>
              <mc:Fallback>
                <p:oleObj name="Worksheet" r:id="rId6" imgW="619070" imgH="847791" progId="Excel.Sheet.12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7BAB292B-6694-468A-A011-A50ED1507D1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799721" y="4380530"/>
                        <a:ext cx="1265238" cy="1731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624436E7-CC07-4396-A60F-17259F2AE42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14800" y="4092824"/>
            <a:ext cx="5732526" cy="2013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7540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ean Thinking Final.ppt">
  <a:themeElements>
    <a:clrScheme name="Custom 22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C000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29705</TotalTime>
  <Words>156</Words>
  <Application>Microsoft Office PowerPoint</Application>
  <PresentationFormat>Widescreen</PresentationFormat>
  <Paragraphs>40</Paragraphs>
  <Slides>4</Slides>
  <Notes>2</Notes>
  <HiddenSlides>0</HiddenSlides>
  <MMClips>1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6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21" baseType="lpstr">
      <vt:lpstr>Arial</vt:lpstr>
      <vt:lpstr>Book Antiqua</vt:lpstr>
      <vt:lpstr>Calibri</vt:lpstr>
      <vt:lpstr>Calibri Light</vt:lpstr>
      <vt:lpstr>Garamond</vt:lpstr>
      <vt:lpstr>Impact</vt:lpstr>
      <vt:lpstr>MS Reference Sans Serif</vt:lpstr>
      <vt:lpstr>Verdana</vt:lpstr>
      <vt:lpstr>Wingdings</vt:lpstr>
      <vt:lpstr>Lean Thinking Final.ppt</vt:lpstr>
      <vt:lpstr>1_Custom Design</vt:lpstr>
      <vt:lpstr>Custom Design</vt:lpstr>
      <vt:lpstr>1_Lean Thinking Final</vt:lpstr>
      <vt:lpstr>Lean Thinking Final</vt:lpstr>
      <vt:lpstr>2_Lean Thinking Final</vt:lpstr>
      <vt:lpstr>Worksheet</vt:lpstr>
      <vt:lpstr>Microsoft Excel Worksheet</vt:lpstr>
      <vt:lpstr>Multi-Flow Capacity</vt:lpstr>
      <vt:lpstr>A Process With 3 Activities and Partitioned or Multi Flows </vt:lpstr>
      <vt:lpstr>A Process With 3 Activities- Relax The Bottleneck  </vt:lpstr>
      <vt:lpstr>A Process With 3 Activities and Partitioned or Multi Flows 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 , Ardavan</cp:lastModifiedBy>
  <cp:revision>480</cp:revision>
  <cp:lastPrinted>2019-05-09T17:43:43Z</cp:lastPrinted>
  <dcterms:created xsi:type="dcterms:W3CDTF">2008-11-22T01:06:20Z</dcterms:created>
  <dcterms:modified xsi:type="dcterms:W3CDTF">2023-08-01T23:11:13Z</dcterms:modified>
</cp:coreProperties>
</file>