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12"/>
  </p:notesMasterIdLst>
  <p:handoutMasterIdLst>
    <p:handoutMasterId r:id="rId13"/>
  </p:handoutMasterIdLst>
  <p:sldIdLst>
    <p:sldId id="611" r:id="rId5"/>
    <p:sldId id="992" r:id="rId6"/>
    <p:sldId id="664" r:id="rId7"/>
    <p:sldId id="666" r:id="rId8"/>
    <p:sldId id="667" r:id="rId9"/>
    <p:sldId id="609" r:id="rId10"/>
    <p:sldId id="473" r:id="rId11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A50023"/>
    <a:srgbClr val="A80000"/>
    <a:srgbClr val="AA0000"/>
    <a:srgbClr val="00007D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3" autoAdjust="0"/>
    <p:restoredTop sz="86410" autoAdjust="0"/>
  </p:normalViewPr>
  <p:slideViewPr>
    <p:cSldViewPr>
      <p:cViewPr varScale="1">
        <p:scale>
          <a:sx n="90" d="100"/>
          <a:sy n="90" d="100"/>
        </p:scale>
        <p:origin x="99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10" y="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3/10/2025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256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272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246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117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863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-37382" y="5751"/>
            <a:ext cx="12229381" cy="75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3251200" y="5562600"/>
            <a:ext cx="8636000" cy="990600"/>
          </a:xfrm>
          <a:prstGeom prst="rect">
            <a:avLst/>
          </a:prstGeo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361388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7" y="6550224"/>
            <a:ext cx="9699497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Capacity &amp; Cycle Time - LittleField Technologies.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819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svg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Q5sJgx3ebs8?feature=oembed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.xlsx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Worksheet.xlsx"/><Relationship Id="rId9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EEC7937-D187-4864-82AA-120E410D84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417"/>
            <a:ext cx="12192000" cy="6840583"/>
          </a:xfrm>
        </p:spPr>
        <p:txBody>
          <a:bodyPr anchor="t"/>
          <a:lstStyle/>
          <a:p>
            <a:r>
              <a:rPr lang="en-US" dirty="0"/>
              <a:t>Capacity &amp; Cycle Time LittleField Game</a:t>
            </a:r>
            <a:br>
              <a:rPr lang="en-US" sz="7200" dirty="0"/>
            </a:br>
            <a:br>
              <a:rPr lang="en-US" sz="7200" dirty="0"/>
            </a:br>
            <a:br>
              <a:rPr lang="en-US" sz="7200" dirty="0"/>
            </a:br>
            <a:br>
              <a:rPr lang="en-US" sz="7200" dirty="0"/>
            </a:br>
            <a:br>
              <a:rPr lang="en-US" sz="7200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136D91-C81E-4668-A1B2-4D7F1B7BCF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8900" y="951202"/>
            <a:ext cx="6913418" cy="4224867"/>
          </a:xfrm>
          <a:prstGeom prst="rect">
            <a:avLst/>
          </a:prstGeom>
        </p:spPr>
      </p:pic>
      <p:sp>
        <p:nvSpPr>
          <p:cNvPr id="5" name="Title 2">
            <a:extLst>
              <a:ext uri="{FF2B5EF4-FFF2-40B4-BE49-F238E27FC236}">
                <a16:creationId xmlns:a16="http://schemas.microsoft.com/office/drawing/2014/main" id="{A6DDE535-C220-4839-8F13-B441AE6ADC6D}"/>
              </a:ext>
            </a:extLst>
          </p:cNvPr>
          <p:cNvSpPr txBox="1">
            <a:spLocks/>
          </p:cNvSpPr>
          <p:nvPr/>
        </p:nvSpPr>
        <p:spPr bwMode="gray">
          <a:xfrm>
            <a:off x="10391" y="5257800"/>
            <a:ext cx="12192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5400" b="0" baseline="0">
                <a:solidFill>
                  <a:schemeClr val="bg1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pPr algn="l"/>
            <a:r>
              <a:rPr lang="en-US" sz="2400" kern="0" dirty="0">
                <a:latin typeface="Book Antiqua" panose="02040602050305030304" pitchFamily="18" charset="0"/>
              </a:rPr>
              <a:t>These commutations are not associated to any specific LittleField Technologies game. Follow your own computations for the game that you are playing.</a:t>
            </a:r>
            <a:endParaRPr lang="en-US" kern="0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E2F2D1BE-B16D-4729-A000-C72250635C73}"/>
              </a:ext>
            </a:extLst>
          </p:cNvPr>
          <p:cNvSpPr txBox="1">
            <a:spLocks/>
          </p:cNvSpPr>
          <p:nvPr/>
        </p:nvSpPr>
        <p:spPr bwMode="gray">
          <a:xfrm>
            <a:off x="-10391" y="6172200"/>
            <a:ext cx="1219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5400" b="0" baseline="0">
                <a:solidFill>
                  <a:schemeClr val="bg1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r>
              <a:rPr lang="en-US" sz="3600" kern="0" dirty="0">
                <a:latin typeface="Brush Script MT" panose="03060802040406070304" pitchFamily="66" charset="0"/>
                <a:cs typeface="Hadassah Friedlaender" panose="020B0604020202020204" pitchFamily="18" charset="-79"/>
              </a:rPr>
              <a:t>Ardavan Asef-Vaziri</a:t>
            </a:r>
            <a:endParaRPr lang="en-US" kern="0" dirty="0"/>
          </a:p>
        </p:txBody>
      </p:sp>
      <p:pic>
        <p:nvPicPr>
          <p:cNvPr id="2" name="Online Media 1" title="Game Capacity">
            <a:hlinkClick r:id="" action="ppaction://media"/>
            <a:extLst>
              <a:ext uri="{FF2B5EF4-FFF2-40B4-BE49-F238E27FC236}">
                <a16:creationId xmlns:a16="http://schemas.microsoft.com/office/drawing/2014/main" id="{DE666B5D-C41D-4215-A68A-3758BD3C1A0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519" y="9211"/>
            <a:ext cx="12121751" cy="684878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D5BECD3-E726-426F-A436-FDB6C3CBBCB6}"/>
              </a:ext>
            </a:extLst>
          </p:cNvPr>
          <p:cNvSpPr txBox="1"/>
          <p:nvPr/>
        </p:nvSpPr>
        <p:spPr>
          <a:xfrm>
            <a:off x="64730" y="112271"/>
            <a:ext cx="12005586" cy="15696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A50023"/>
                </a:solidFill>
              </a:rPr>
              <a:t>In Game, there is ONLY ONE CONTRACT for $1000 each. There are 3 contracts in Game-II for $750, $1000, and $1250. So do not worry when I say switch from contract 1 to contract 3. Just pay attention to how we can increase capacity.  </a:t>
            </a:r>
          </a:p>
        </p:txBody>
      </p:sp>
      <p:pic>
        <p:nvPicPr>
          <p:cNvPr id="8" name="Graphic 7" descr="Brain in head with solid fill">
            <a:extLst>
              <a:ext uri="{FF2B5EF4-FFF2-40B4-BE49-F238E27FC236}">
                <a16:creationId xmlns:a16="http://schemas.microsoft.com/office/drawing/2014/main" id="{688E9744-564D-47EE-B5BB-03C0D3955D9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-319863" y="1447800"/>
            <a:ext cx="29718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6272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0F7A302-ED33-45B0-ADFF-B6C3F4B8D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09600"/>
          </a:xfrm>
        </p:spPr>
        <p:txBody>
          <a:bodyPr/>
          <a:lstStyle/>
          <a:p>
            <a:r>
              <a:rPr lang="en-US" dirty="0"/>
              <a:t>Compute Capacity- Not the Same Numbers as in Your Game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38EA9F-CA7B-4A5C-8DE8-18120A84B4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70" y="838200"/>
            <a:ext cx="12192000" cy="565224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C0EA9B6-FB12-4A38-B576-28FA66FA5D69}"/>
              </a:ext>
            </a:extLst>
          </p:cNvPr>
          <p:cNvSpPr txBox="1"/>
          <p:nvPr/>
        </p:nvSpPr>
        <p:spPr>
          <a:xfrm>
            <a:off x="4910470" y="2081225"/>
            <a:ext cx="149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U=0.6875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29C7A7-205A-4064-BF86-4AABF5EC264D}"/>
              </a:ext>
            </a:extLst>
          </p:cNvPr>
          <p:cNvSpPr txBox="1"/>
          <p:nvPr/>
        </p:nvSpPr>
        <p:spPr>
          <a:xfrm>
            <a:off x="8077200" y="208122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A50023"/>
                </a:solidFill>
              </a:rPr>
              <a:t>U2=0.91666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86B0A7-4C50-4DB8-895C-2EAB91E5927C}"/>
              </a:ext>
            </a:extLst>
          </p:cNvPr>
          <p:cNvSpPr txBox="1"/>
          <p:nvPr/>
        </p:nvSpPr>
        <p:spPr>
          <a:xfrm>
            <a:off x="8229600" y="428583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U3=0.55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5EA7E6-78CB-4E61-859C-22F33F2BEDED}"/>
              </a:ext>
            </a:extLst>
          </p:cNvPr>
          <p:cNvSpPr txBox="1"/>
          <p:nvPr/>
        </p:nvSpPr>
        <p:spPr>
          <a:xfrm>
            <a:off x="228600" y="1524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R=5.5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E2D8BB-89E5-493A-836D-40B0BBB083E7}"/>
              </a:ext>
            </a:extLst>
          </p:cNvPr>
          <p:cNvSpPr txBox="1"/>
          <p:nvPr/>
        </p:nvSpPr>
        <p:spPr>
          <a:xfrm>
            <a:off x="4648200" y="1591759"/>
            <a:ext cx="563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We have only one machine in each station</a:t>
            </a:r>
          </a:p>
        </p:txBody>
      </p:sp>
    </p:spTree>
    <p:extLst>
      <p:ext uri="{BB962C8B-B14F-4D97-AF65-F5344CB8AC3E}">
        <p14:creationId xmlns:p14="http://schemas.microsoft.com/office/powerpoint/2010/main" val="339992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0264"/>
            <a:ext cx="12192000" cy="838200"/>
          </a:xfrm>
        </p:spPr>
        <p:txBody>
          <a:bodyPr/>
          <a:lstStyle/>
          <a:p>
            <a:r>
              <a:rPr lang="en-US" dirty="0"/>
              <a:t>Capacity, Demand, and Binding Constraint (Bottleneck)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844062"/>
            <a:ext cx="12192000" cy="563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Let's assume the average throughput over the first 50 days was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5.5</a:t>
            </a:r>
            <a:r>
              <a:rPr lang="en-US" sz="2400" dirty="0">
                <a:latin typeface="Book Antiqua" pitchFamily="18" charset="0"/>
              </a:rPr>
              <a:t> orders per day. The average utilization of the three stations were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U1=0.6875</a:t>
            </a:r>
            <a:r>
              <a:rPr lang="en-US" sz="2400" dirty="0">
                <a:latin typeface="Book Antiqua" pitchFamily="18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U2=0.916667</a:t>
            </a:r>
            <a:r>
              <a:rPr lang="en-US" sz="2400" dirty="0">
                <a:latin typeface="Book Antiqua" pitchFamily="18" charset="0"/>
              </a:rPr>
              <a:t>, and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U3=0.55</a:t>
            </a:r>
            <a:r>
              <a:rPr lang="en-US" sz="2400" b="1" dirty="0">
                <a:latin typeface="Book Antiqua" pitchFamily="18" charset="0"/>
              </a:rPr>
              <a:t>.</a:t>
            </a:r>
            <a:r>
              <a:rPr lang="en-US" sz="2400" dirty="0">
                <a:latin typeface="Book Antiqua" pitchFamily="18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a) Estimate the capacity of the machines.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U=R/Rp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Rp=R/U.</a:t>
            </a:r>
            <a:endParaRPr lang="en-US" sz="2400" dirty="0"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A machine in Station-1: Rp = 5.5/0.6875 = 8 contracts per day.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A machine in Station-2: Rp = 5.5/0.916667 = 6 contracts per day.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A machine in Station-2: Rp = 5.5/0.55 = 10 contracts per day.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b) Compute the Theoretical Flow Time. A day is 24 hours, and a month is 30 days.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 theoretical flow time is a time a flow unit spends </a:t>
            </a:r>
            <a:r>
              <a:rPr lang="en-US" sz="2400" b="1" dirty="0">
                <a:solidFill>
                  <a:srgbClr val="A80000"/>
                </a:solidFill>
                <a:latin typeface="Book Antiqua" pitchFamily="18" charset="0"/>
              </a:rPr>
              <a:t>on a resource or with a resource</a:t>
            </a:r>
            <a:r>
              <a:rPr lang="en-US" sz="2400" dirty="0">
                <a:latin typeface="Book Antiqua" pitchFamily="18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Book Antiqua" pitchFamily="18" charset="0"/>
              </a:rPr>
              <a:t>Flow Time </a:t>
            </a:r>
            <a:r>
              <a:rPr lang="en-US" sz="2400" b="1" dirty="0">
                <a:latin typeface="Book Antiqua" pitchFamily="18" charset="0"/>
              </a:rPr>
              <a:t>=</a:t>
            </a:r>
            <a:r>
              <a:rPr lang="en-US" sz="2400" b="1" dirty="0">
                <a:solidFill>
                  <a:srgbClr val="A80000"/>
                </a:solidFill>
                <a:latin typeface="Book Antiqua" pitchFamily="18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Book Antiqua" pitchFamily="18" charset="0"/>
              </a:rPr>
              <a:t>Theoretical Flow Time </a:t>
            </a:r>
            <a:r>
              <a:rPr lang="en-US" sz="2400" b="1" dirty="0">
                <a:solidFill>
                  <a:srgbClr val="A80000"/>
                </a:solidFill>
                <a:latin typeface="Book Antiqua" pitchFamily="18" charset="0"/>
              </a:rPr>
              <a:t>+ Waiting times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Since the average capacities are 8, 6, 10 jobs per  day.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Each job takes 1/8 days at Station-1, 1/6 day at Station-2, and 1/10 days at Station-3.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Since a day is 24 hours, therefore the average time for each job on each machine is </a:t>
            </a:r>
          </a:p>
          <a:p>
            <a:pPr>
              <a:spcAft>
                <a:spcPts val="900"/>
              </a:spcAft>
            </a:pPr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b)</a:t>
            </a:r>
          </a:p>
        </p:txBody>
      </p:sp>
    </p:spTree>
    <p:extLst>
      <p:ext uri="{BB962C8B-B14F-4D97-AF65-F5344CB8AC3E}">
        <p14:creationId xmlns:p14="http://schemas.microsoft.com/office/powerpoint/2010/main" val="14457652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17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0264"/>
            <a:ext cx="9144000" cy="838200"/>
          </a:xfrm>
        </p:spPr>
        <p:txBody>
          <a:bodyPr/>
          <a:lstStyle/>
          <a:p>
            <a:r>
              <a:rPr lang="en-US" dirty="0"/>
              <a:t>Capacity, Contract, Loss of Revenue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813836"/>
            <a:ext cx="12192000" cy="563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Aft>
                <a:spcPts val="0"/>
              </a:spcAft>
            </a:pPr>
            <a:r>
              <a:rPr lang="en-US" sz="2200" dirty="0">
                <a:latin typeface="Book Antiqua" pitchFamily="18" charset="0"/>
              </a:rPr>
              <a:t>Station			Rp/day 			Tp(in days)		Tp(in hrs)</a:t>
            </a:r>
          </a:p>
          <a:p>
            <a:pPr>
              <a:spcAft>
                <a:spcPts val="0"/>
              </a:spcAft>
            </a:pPr>
            <a:r>
              <a:rPr lang="en-US" sz="2200" dirty="0">
                <a:latin typeface="Book Antiqua" pitchFamily="18" charset="0"/>
              </a:rPr>
              <a:t>Station-1		8				1/8			24(1/8)= 3</a:t>
            </a:r>
          </a:p>
          <a:p>
            <a:pPr>
              <a:spcAft>
                <a:spcPts val="0"/>
              </a:spcAft>
            </a:pPr>
            <a:r>
              <a:rPr lang="en-US" sz="2200" dirty="0">
                <a:latin typeface="Book Antiqua" pitchFamily="18" charset="0"/>
              </a:rPr>
              <a:t>Station-2		6				1/6			24(1/6)= 4</a:t>
            </a:r>
          </a:p>
          <a:p>
            <a:pPr>
              <a:spcAft>
                <a:spcPts val="0"/>
              </a:spcAft>
            </a:pPr>
            <a:r>
              <a:rPr lang="en-US" sz="2200" dirty="0">
                <a:latin typeface="Book Antiqua" pitchFamily="18" charset="0"/>
              </a:rPr>
              <a:t>Station-3		10				1/10			24(1/10) =2.4</a:t>
            </a:r>
            <a:endParaRPr lang="en-US" sz="2200" b="1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spcAft>
                <a:spcPts val="900"/>
              </a:spcAft>
            </a:pPr>
            <a:r>
              <a:rPr lang="en-US" sz="2400" b="1" dirty="0">
                <a:solidFill>
                  <a:srgbClr val="A80000"/>
                </a:solidFill>
                <a:latin typeface="Book Antiqua" pitchFamily="18" charset="0"/>
              </a:rPr>
              <a:t>Theoretical</a:t>
            </a:r>
            <a:r>
              <a:rPr lang="en-US" sz="2400" dirty="0">
                <a:latin typeface="Book Antiqua" pitchFamily="18" charset="0"/>
              </a:rPr>
              <a:t> Flow Time = 3+4+2.4= 9.4 hours.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Process Capacity is min(8, 6, 10) = 6 contracts per day.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c) Suppose we are on contract-1 ($750). How much profit can we make?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Produced at throughput for our daily profit is 5.5(($750-$600) = $825.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Produced at capacity the ceiling for our daily profit is 6($750-$600) = $900.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During the past 50 days, the average demand per day was 16 contracts.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 current </a:t>
            </a:r>
            <a:r>
              <a:rPr lang="en-US" sz="2400" b="1" dirty="0">
                <a:solidFill>
                  <a:srgbClr val="A80000"/>
                </a:solidFill>
                <a:latin typeface="Book Antiqua" pitchFamily="18" charset="0"/>
              </a:rPr>
              <a:t>Binding Constraint </a:t>
            </a:r>
            <a:r>
              <a:rPr lang="en-US" sz="2400" dirty="0">
                <a:latin typeface="Book Antiqua" pitchFamily="18" charset="0"/>
              </a:rPr>
              <a:t>(</a:t>
            </a:r>
            <a:r>
              <a:rPr lang="en-US" sz="2400" b="1" dirty="0">
                <a:solidFill>
                  <a:srgbClr val="A80000"/>
                </a:solidFill>
                <a:latin typeface="Book Antiqua" pitchFamily="18" charset="0"/>
              </a:rPr>
              <a:t>Bottleneck</a:t>
            </a:r>
            <a:r>
              <a:rPr lang="en-US" sz="2400" dirty="0">
                <a:latin typeface="Book Antiqua" pitchFamily="18" charset="0"/>
              </a:rPr>
              <a:t>) is </a:t>
            </a:r>
            <a:r>
              <a:rPr lang="en-US" sz="2400" b="1" dirty="0">
                <a:solidFill>
                  <a:srgbClr val="A80000"/>
                </a:solidFill>
                <a:latin typeface="Book Antiqua" pitchFamily="18" charset="0"/>
              </a:rPr>
              <a:t>Internal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sz="2400" dirty="0">
                <a:latin typeface="Book Antiqua" pitchFamily="18" charset="0"/>
              </a:rPr>
              <a:t>and is our </a:t>
            </a:r>
            <a:r>
              <a:rPr lang="en-US" sz="2400" b="1" dirty="0">
                <a:solidFill>
                  <a:srgbClr val="A80000"/>
                </a:solidFill>
                <a:latin typeface="Book Antiqua" pitchFamily="18" charset="0"/>
              </a:rPr>
              <a:t>Capacity</a:t>
            </a:r>
            <a:r>
              <a:rPr lang="en-US" sz="2400" dirty="0">
                <a:latin typeface="Book Antiqua" pitchFamily="18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Due to low capacity, and also Max-WIP=20, we have accepted and processed 5.5 jobs per day, and have rejected 10.5 contracts per day.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We have</a:t>
            </a:r>
            <a:r>
              <a:rPr lang="en-US" sz="2400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en-US" sz="2400" dirty="0">
                <a:latin typeface="Book Antiqua" pitchFamily="18" charset="0"/>
              </a:rPr>
              <a:t>passed the first 50 days. There are 7(24)+50 (the last 50 days) = 218 days left. </a:t>
            </a:r>
          </a:p>
          <a:p>
            <a:pPr>
              <a:spcAft>
                <a:spcPts val="900"/>
              </a:spcAft>
            </a:pP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8209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1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0264"/>
            <a:ext cx="12192000" cy="838200"/>
          </a:xfrm>
        </p:spPr>
        <p:txBody>
          <a:bodyPr/>
          <a:lstStyle/>
          <a:p>
            <a:r>
              <a:rPr lang="en-US" dirty="0"/>
              <a:t>Capacity, Demand, and Binding Constraint (Bottleneck)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844062"/>
            <a:ext cx="12192000" cy="563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Suppose we buy enough capacity to match the demand and also switch to Contract-3.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Then our potential daily profit could reach 16($1250-$600) = $10,400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 difference in the daily profit is 10,400-900= $9500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Suppose the purchase price of each machine is 100,000. If we buy 6 additional machines (in harmony with all three stations) the Payback Period (PBP) is 600,000/9500 </a:t>
            </a:r>
            <a:r>
              <a:rPr lang="en-US" sz="2400" dirty="0">
                <a:latin typeface="Book Antiqua" pitchFamily="18" charset="0"/>
                <a:sym typeface="Symbol" panose="05050102010706020507" pitchFamily="18" charset="2"/>
              </a:rPr>
              <a:t> 64 days.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We are missing making 10,400 per day for 218 days (if everything remains the same). Total Profit = 218(10,400)= 2267200.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Since you start with about $1,000,000, by correct decision we may lift final cash to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1,000,000 (initial cash)+2,267,200 (profit)-600,000 (investment) = 2,667,200 plus interest.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A clever aggressive team whose members have watched all the lectures may make about 2 million dollars more compared to a team staying with the starting situation. </a:t>
            </a: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  <a:sym typeface="Symbol" panose="05050102010706020507" pitchFamily="18" charset="2"/>
            </a:endParaRPr>
          </a:p>
          <a:p>
            <a:pPr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5553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0264"/>
            <a:ext cx="12192000" cy="838200"/>
          </a:xfrm>
        </p:spPr>
        <p:txBody>
          <a:bodyPr/>
          <a:lstStyle/>
          <a:p>
            <a:r>
              <a:rPr lang="en-US" dirty="0"/>
              <a:t>Capacity Expansion, Investment, and Utilization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041DB31-1AC0-4C06-8CB8-4B7FB78C18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63377"/>
              </p:ext>
            </p:extLst>
          </p:nvPr>
        </p:nvGraphicFramePr>
        <p:xfrm>
          <a:off x="76200" y="817563"/>
          <a:ext cx="8983663" cy="558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Worksheet" r:id="rId4" imgW="5762872" imgH="3581400" progId="Excel.Sheet.12">
                  <p:embed/>
                </p:oleObj>
              </mc:Choice>
              <mc:Fallback>
                <p:oleObj name="Worksheet" r:id="rId4" imgW="5762872" imgH="3581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00" y="817563"/>
                        <a:ext cx="8983663" cy="5583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908E112-D153-4912-97DD-8B917588A6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4130348"/>
              </p:ext>
            </p:extLst>
          </p:nvPr>
        </p:nvGraphicFramePr>
        <p:xfrm>
          <a:off x="9106990" y="1295400"/>
          <a:ext cx="3017344" cy="1915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Worksheet" r:id="rId6" imgW="4575281" imgH="2905039" progId="Excel.Sheet.12">
                  <p:embed/>
                </p:oleObj>
              </mc:Choice>
              <mc:Fallback>
                <p:oleObj name="Worksheet" r:id="rId6" imgW="4575281" imgH="2905039" progId="Excel.Shee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9418E3B-46B1-40E0-BC21-20857EE64D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06990" y="1295400"/>
                        <a:ext cx="3017344" cy="19159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93CEB8E-19C4-4625-8A7C-5E08042970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4184319"/>
              </p:ext>
            </p:extLst>
          </p:nvPr>
        </p:nvGraphicFramePr>
        <p:xfrm>
          <a:off x="9089920" y="3342820"/>
          <a:ext cx="3025879" cy="3025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Worksheet" r:id="rId8" imgW="11801677" imgH="11801747" progId="Excel.Sheet.12">
                  <p:embed/>
                </p:oleObj>
              </mc:Choice>
              <mc:Fallback>
                <p:oleObj name="Worksheet" r:id="rId8" imgW="11801677" imgH="11801747" progId="Excel.Shee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8F93B145-5C4E-47A5-87C8-2B104F76E4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089920" y="3342820"/>
                        <a:ext cx="3025879" cy="30253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F940A3B4-8934-49D7-A2F3-BC981F2864B5}"/>
              </a:ext>
            </a:extLst>
          </p:cNvPr>
          <p:cNvSpPr/>
          <p:nvPr/>
        </p:nvSpPr>
        <p:spPr bwMode="auto">
          <a:xfrm>
            <a:off x="5438553" y="1190846"/>
            <a:ext cx="457200" cy="50727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C246A9-1CAD-471F-B8BD-DEBBEB3A427F}"/>
              </a:ext>
            </a:extLst>
          </p:cNvPr>
          <p:cNvSpPr/>
          <p:nvPr/>
        </p:nvSpPr>
        <p:spPr bwMode="auto">
          <a:xfrm>
            <a:off x="6351709" y="1190846"/>
            <a:ext cx="457200" cy="50727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47D09A-D3FB-4367-BB31-D84B42FACB98}"/>
              </a:ext>
            </a:extLst>
          </p:cNvPr>
          <p:cNvSpPr/>
          <p:nvPr/>
        </p:nvSpPr>
        <p:spPr bwMode="auto">
          <a:xfrm>
            <a:off x="7292167" y="1190846"/>
            <a:ext cx="457200" cy="50727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8AF9FAC-0D36-45A1-A8D6-5D09FE8A77D2}"/>
              </a:ext>
            </a:extLst>
          </p:cNvPr>
          <p:cNvSpPr/>
          <p:nvPr/>
        </p:nvSpPr>
        <p:spPr bwMode="auto">
          <a:xfrm>
            <a:off x="8311751" y="1212112"/>
            <a:ext cx="457200" cy="50727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CE56334-9172-4794-8A2B-C4155CED6838}"/>
              </a:ext>
            </a:extLst>
          </p:cNvPr>
          <p:cNvGrpSpPr/>
          <p:nvPr/>
        </p:nvGrpSpPr>
        <p:grpSpPr>
          <a:xfrm>
            <a:off x="2543336" y="1203252"/>
            <a:ext cx="472017" cy="5063884"/>
            <a:chOff x="2521049" y="1212112"/>
            <a:chExt cx="472017" cy="5140153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E08E4C7-76DA-44BA-AF96-E0F13C764239}"/>
                </a:ext>
              </a:extLst>
            </p:cNvPr>
            <p:cNvSpPr/>
            <p:nvPr/>
          </p:nvSpPr>
          <p:spPr bwMode="auto">
            <a:xfrm>
              <a:off x="2535866" y="1212112"/>
              <a:ext cx="457200" cy="389328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AD6721A-3CEF-48C7-9FEE-FBE032ACB207}"/>
                </a:ext>
              </a:extLst>
            </p:cNvPr>
            <p:cNvSpPr/>
            <p:nvPr/>
          </p:nvSpPr>
          <p:spPr bwMode="auto">
            <a:xfrm>
              <a:off x="2521049" y="5496520"/>
              <a:ext cx="466072" cy="72969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EBE88A6-0638-4008-B563-5FED1DF33DCC}"/>
                </a:ext>
              </a:extLst>
            </p:cNvPr>
            <p:cNvSpPr/>
            <p:nvPr/>
          </p:nvSpPr>
          <p:spPr bwMode="auto">
            <a:xfrm>
              <a:off x="2521049" y="5970071"/>
              <a:ext cx="466072" cy="38219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BA9F883-5395-4884-88D1-1EB9B49FCCF4}"/>
              </a:ext>
            </a:extLst>
          </p:cNvPr>
          <p:cNvGrpSpPr/>
          <p:nvPr/>
        </p:nvGrpSpPr>
        <p:grpSpPr>
          <a:xfrm>
            <a:off x="3511907" y="1203252"/>
            <a:ext cx="476453" cy="5072744"/>
            <a:chOff x="2521049" y="1212112"/>
            <a:chExt cx="476453" cy="5140153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A3AAD03-D8EC-411E-916F-873613107F5F}"/>
                </a:ext>
              </a:extLst>
            </p:cNvPr>
            <p:cNvSpPr/>
            <p:nvPr/>
          </p:nvSpPr>
          <p:spPr bwMode="auto">
            <a:xfrm>
              <a:off x="2535866" y="1212112"/>
              <a:ext cx="457200" cy="389328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1647E39-6057-4224-9042-F7A5BE3CBB5C}"/>
                </a:ext>
              </a:extLst>
            </p:cNvPr>
            <p:cNvSpPr/>
            <p:nvPr/>
          </p:nvSpPr>
          <p:spPr bwMode="auto">
            <a:xfrm>
              <a:off x="2531430" y="5452012"/>
              <a:ext cx="466072" cy="66819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1907F0A-A64F-4711-BEBA-3C3AEB40B9D8}"/>
                </a:ext>
              </a:extLst>
            </p:cNvPr>
            <p:cNvSpPr/>
            <p:nvPr/>
          </p:nvSpPr>
          <p:spPr bwMode="auto">
            <a:xfrm>
              <a:off x="2521049" y="5970071"/>
              <a:ext cx="466072" cy="38219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4EEA0BD-4186-41EC-8D72-D61A29D1ECA5}"/>
              </a:ext>
            </a:extLst>
          </p:cNvPr>
          <p:cNvGrpSpPr/>
          <p:nvPr/>
        </p:nvGrpSpPr>
        <p:grpSpPr>
          <a:xfrm>
            <a:off x="4434921" y="1203252"/>
            <a:ext cx="486615" cy="5072744"/>
            <a:chOff x="2521049" y="1212112"/>
            <a:chExt cx="486615" cy="5140153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D13C05C-C73A-4226-B2FF-ACB7AC9C9EFB}"/>
                </a:ext>
              </a:extLst>
            </p:cNvPr>
            <p:cNvSpPr/>
            <p:nvPr/>
          </p:nvSpPr>
          <p:spPr bwMode="auto">
            <a:xfrm>
              <a:off x="2535866" y="1212112"/>
              <a:ext cx="457200" cy="389328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F37308D-7EA0-4DC5-8BDB-7F74E90BDC9F}"/>
                </a:ext>
              </a:extLst>
            </p:cNvPr>
            <p:cNvSpPr/>
            <p:nvPr/>
          </p:nvSpPr>
          <p:spPr bwMode="auto">
            <a:xfrm>
              <a:off x="2541592" y="5431473"/>
              <a:ext cx="466072" cy="72969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D49EBE4-87EC-4245-808D-8D56C7208620}"/>
                </a:ext>
              </a:extLst>
            </p:cNvPr>
            <p:cNvSpPr/>
            <p:nvPr/>
          </p:nvSpPr>
          <p:spPr bwMode="auto">
            <a:xfrm>
              <a:off x="2521049" y="5970071"/>
              <a:ext cx="466072" cy="38219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99768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-16164" y="-13855"/>
            <a:ext cx="12208164" cy="838200"/>
          </a:xfrm>
        </p:spPr>
        <p:txBody>
          <a:bodyPr/>
          <a:lstStyle/>
          <a:p>
            <a:r>
              <a:rPr lang="en-US" dirty="0"/>
              <a:t>100% Utilization is a High Risk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-34552" y="762000"/>
            <a:ext cx="12226552" cy="391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Imagine a freeway where all cars are driving exactly 65 and the distance between pairs of cars is 1”. As long as everyone has a speed of exactly 65 – no variability- that is fine. 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What happens if one hits the break? How long does it take to clean the freeway. Do cars pass freeway easier when utilization is 1 and they are moving bumper to bumper, or when 50% of the freeway is empty, U = 0.5, or when U = 0.25. How long does it take to clean up accidents in these situations?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Never make U of all the sub-processes or activities, and not even a single sub-process = 1. If possible, consider cross taring and pooling.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endParaRPr lang="en-US" sz="24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534400" y="64928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eaLnBrk="1" hangingPunct="1">
              <a:defRPr/>
            </a:pPr>
            <a:fld id="{1D331E90-ED23-40F1-83B5-F035C5BC55BC}" type="slidenum">
              <a:rPr lang="en-US">
                <a:ea typeface="+mn-ea"/>
              </a:rPr>
              <a:pPr eaLnBrk="1" hangingPunct="1">
                <a:defRPr/>
              </a:pPr>
              <a:t>7</a:t>
            </a:fld>
            <a:endParaRPr lang="en-US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23792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theme/theme1.xml><?xml version="1.0" encoding="utf-8"?>
<a:theme xmlns:a="http://schemas.openxmlformats.org/drawingml/2006/main" name="Lean Thinking Final.ppt">
  <a:themeElements>
    <a:clrScheme name="Custom 27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53615</TotalTime>
  <Words>890</Words>
  <Application>Microsoft Office PowerPoint</Application>
  <PresentationFormat>Widescreen</PresentationFormat>
  <Paragraphs>71</Paragraphs>
  <Slides>7</Slides>
  <Notes>5</Notes>
  <HiddenSlides>0</HiddenSlides>
  <MMClips>1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21" baseType="lpstr">
      <vt:lpstr>Book Antiqua</vt:lpstr>
      <vt:lpstr>Brush Script MT</vt:lpstr>
      <vt:lpstr>Calibri</vt:lpstr>
      <vt:lpstr>Garamond</vt:lpstr>
      <vt:lpstr>Impact</vt:lpstr>
      <vt:lpstr>Lucida Calligraphy</vt:lpstr>
      <vt:lpstr>MS Reference Sans Serif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Worksheet</vt:lpstr>
      <vt:lpstr>Capacity &amp; Cycle Time LittleField Game     </vt:lpstr>
      <vt:lpstr>Compute Capacity- Not the Same Numbers as in Your Game</vt:lpstr>
      <vt:lpstr>Capacity, Demand, and Binding Constraint (Bottleneck)</vt:lpstr>
      <vt:lpstr>Capacity, Contract, Loss of Revenue</vt:lpstr>
      <vt:lpstr>Capacity, Demand, and Binding Constraint (Bottleneck)</vt:lpstr>
      <vt:lpstr>Capacity Expansion, Investment, and Utilization</vt:lpstr>
      <vt:lpstr>100% Utilization is a High Risk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748</cp:revision>
  <cp:lastPrinted>2019-05-09T17:43:43Z</cp:lastPrinted>
  <dcterms:created xsi:type="dcterms:W3CDTF">2008-11-22T01:06:20Z</dcterms:created>
  <dcterms:modified xsi:type="dcterms:W3CDTF">2025-03-11T05:36:39Z</dcterms:modified>
</cp:coreProperties>
</file>