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84" r:id="rId2"/>
    <p:sldMasterId id="2147483764" r:id="rId3"/>
    <p:sldMasterId id="2147483785" r:id="rId4"/>
  </p:sldMasterIdLst>
  <p:notesMasterIdLst>
    <p:notesMasterId r:id="rId20"/>
  </p:notesMasterIdLst>
  <p:handoutMasterIdLst>
    <p:handoutMasterId r:id="rId21"/>
  </p:handoutMasterIdLst>
  <p:sldIdLst>
    <p:sldId id="330" r:id="rId5"/>
    <p:sldId id="417" r:id="rId6"/>
    <p:sldId id="418" r:id="rId7"/>
    <p:sldId id="419" r:id="rId8"/>
    <p:sldId id="441" r:id="rId9"/>
    <p:sldId id="420" r:id="rId10"/>
    <p:sldId id="421" r:id="rId11"/>
    <p:sldId id="422" r:id="rId12"/>
    <p:sldId id="423" r:id="rId13"/>
    <p:sldId id="478" r:id="rId14"/>
    <p:sldId id="481" r:id="rId15"/>
    <p:sldId id="425" r:id="rId16"/>
    <p:sldId id="480" r:id="rId17"/>
    <p:sldId id="465" r:id="rId18"/>
    <p:sldId id="476" r:id="rId1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A7D3"/>
    <a:srgbClr val="FF0066"/>
    <a:srgbClr val="FF0000"/>
    <a:srgbClr val="FF9000"/>
    <a:srgbClr val="000078"/>
    <a:srgbClr val="00FF00"/>
    <a:srgbClr val="F88976"/>
    <a:srgbClr val="D519B1"/>
    <a:srgbClr val="996633"/>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88" autoAdjust="0"/>
    <p:restoredTop sz="94660"/>
  </p:normalViewPr>
  <p:slideViewPr>
    <p:cSldViewPr>
      <p:cViewPr varScale="1">
        <p:scale>
          <a:sx n="103" d="100"/>
          <a:sy n="103" d="100"/>
        </p:scale>
        <p:origin x="192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2" d="100"/>
          <a:sy n="42" d="100"/>
        </p:scale>
        <p:origin x="-1363"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C6186B-400D-4624-82D1-203DE0AF0EEF}" type="datetimeFigureOut">
              <a:rPr lang="en-US" smtClean="0"/>
              <a:pPr/>
              <a:t>7/29/2023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32CB61-0B8C-464B-856B-111D8B5619C2}" type="slidenum">
              <a:rPr lang="en-US" smtClean="0"/>
              <a:pPr/>
              <a:t>‹#›</a:t>
            </a:fld>
            <a:endParaRPr lang="en-US"/>
          </a:p>
        </p:txBody>
      </p:sp>
    </p:spTree>
    <p:extLst>
      <p:ext uri="{BB962C8B-B14F-4D97-AF65-F5344CB8AC3E}">
        <p14:creationId xmlns:p14="http://schemas.microsoft.com/office/powerpoint/2010/main" val="25565336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8C8DB6-9E1D-439C-B96B-0657302EFE49}" type="datetime1">
              <a:rPr lang="en-US"/>
              <a:pPr/>
              <a:t>7/29/2023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C678DA-66FA-46F9-8031-1CB2E52D81FB}" type="slidenum">
              <a:rPr lang="en-US"/>
              <a:pPr/>
              <a:t>‹#›</a:t>
            </a:fld>
            <a:endParaRPr lang="en-US"/>
          </a:p>
        </p:txBody>
      </p:sp>
    </p:spTree>
    <p:extLst>
      <p:ext uri="{BB962C8B-B14F-4D97-AF65-F5344CB8AC3E}">
        <p14:creationId xmlns:p14="http://schemas.microsoft.com/office/powerpoint/2010/main" val="169692151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8</a:t>
            </a:fld>
            <a:endParaRPr lang="en-US"/>
          </a:p>
        </p:txBody>
      </p:sp>
    </p:spTree>
    <p:extLst>
      <p:ext uri="{BB962C8B-B14F-4D97-AF65-F5344CB8AC3E}">
        <p14:creationId xmlns:p14="http://schemas.microsoft.com/office/powerpoint/2010/main" val="3956042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9</a:t>
            </a:fld>
            <a:endParaRPr lang="en-US"/>
          </a:p>
        </p:txBody>
      </p:sp>
    </p:spTree>
    <p:extLst>
      <p:ext uri="{BB962C8B-B14F-4D97-AF65-F5344CB8AC3E}">
        <p14:creationId xmlns:p14="http://schemas.microsoft.com/office/powerpoint/2010/main" val="3956042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9144000" cy="6858000"/>
          </a:xfrm>
          <a:prstGeom prst="rect">
            <a:avLst/>
          </a:prstGeom>
          <a:solidFill>
            <a:schemeClr val="accent4">
              <a:lumMod val="65000"/>
              <a:lumOff val="3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9144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14400"/>
            <a:ext cx="9144000" cy="5486400"/>
          </a:xfrm>
        </p:spPr>
        <p:txBody>
          <a:bodyPr/>
          <a:lstStyle>
            <a:lvl1pPr>
              <a:buSzPct val="88000"/>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1" y="0"/>
            <a:ext cx="91440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1" y="152400"/>
            <a:ext cx="89281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
        <p:nvSpPr>
          <p:cNvPr id="7" name="Rectangle 6"/>
          <p:cNvSpPr/>
          <p:nvPr userDrawn="1"/>
        </p:nvSpPr>
        <p:spPr bwMode="auto">
          <a:xfrm>
            <a:off x="0" y="1219200"/>
            <a:ext cx="9144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5486400"/>
          </a:xfrm>
          <a:prstGeom prst="rect">
            <a:avLst/>
          </a:prstGeom>
        </p:spPr>
        <p:txBody>
          <a:bodyPr/>
          <a:lstStyle>
            <a:lvl1pPr>
              <a:defRPr sz="2000">
                <a:latin typeface="Tahoma" pitchFamily="34" charset="0"/>
                <a:cs typeface="Tahoma" pitchFamily="34" charset="0"/>
              </a:defRPr>
            </a:lvl1pPr>
          </a:lstStyle>
          <a:p>
            <a:r>
              <a:rPr lang="en-US" dirty="0"/>
              <a:t>Click to edit Master title style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0.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0" y="914400"/>
            <a:ext cx="89154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tx1"/>
                </a:solidFill>
              </a:rPr>
              <a:pPr algn="r">
                <a:defRPr/>
              </a:pPr>
              <a:t>‹#›</a:t>
            </a:fld>
            <a:endParaRPr lang="en-US" sz="1200" b="1" i="1" dirty="0">
              <a:solidFill>
                <a:schemeClr val="tx1"/>
              </a:solidFill>
            </a:endParaRPr>
          </a:p>
        </p:txBody>
      </p:sp>
      <p:sp>
        <p:nvSpPr>
          <p:cNvPr id="12" name="Text Box 57"/>
          <p:cNvSpPr txBox="1">
            <a:spLocks noChangeArrowheads="1"/>
          </p:cNvSpPr>
          <p:nvPr userDrawn="1"/>
        </p:nvSpPr>
        <p:spPr bwMode="auto">
          <a:xfrm>
            <a:off x="4171950" y="6553200"/>
            <a:ext cx="3752850" cy="276999"/>
          </a:xfrm>
          <a:prstGeom prst="rect">
            <a:avLst/>
          </a:prstGeom>
          <a:noFill/>
          <a:ln w="9525">
            <a:noFill/>
            <a:miter lim="800000"/>
            <a:headEnd/>
            <a:tailEnd/>
          </a:ln>
          <a:effectLst/>
        </p:spPr>
        <p:txBody>
          <a:bodyPr wrap="square">
            <a:spAutoFit/>
          </a:bodyPr>
          <a:lstStyle/>
          <a:p>
            <a:pPr>
              <a:defRPr/>
            </a:pPr>
            <a:r>
              <a:rPr lang="en-US" sz="1200" b="1" i="1" kern="1200" dirty="0">
                <a:solidFill>
                  <a:schemeClr val="tx1"/>
                </a:solidFill>
                <a:latin typeface="Verdana" pitchFamily="34" charset="0"/>
                <a:ea typeface="ＭＳ Ｐゴシック" charset="-128"/>
                <a:cs typeface="+mn-cs"/>
              </a:rPr>
              <a:t>Ardavan Asef-Vaziri   </a:t>
            </a: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baseline="0" dirty="0">
                <a:solidFill>
                  <a:schemeClr val="tx1"/>
                </a:solidFill>
              </a:rPr>
              <a:t>Capacity- </a:t>
            </a:r>
            <a:r>
              <a:rPr lang="en-US" sz="1200" b="1" i="1" dirty="0">
                <a:solidFill>
                  <a:schemeClr val="tx1"/>
                </a:solidFill>
              </a:rPr>
              <a:t>Basics  </a:t>
            </a:r>
          </a:p>
        </p:txBody>
      </p:sp>
      <p:sp>
        <p:nvSpPr>
          <p:cNvPr id="14" name="Rectangle 50"/>
          <p:cNvSpPr>
            <a:spLocks noGrp="1" noChangeArrowheads="1"/>
          </p:cNvSpPr>
          <p:nvPr>
            <p:ph type="title"/>
          </p:nvPr>
        </p:nvSpPr>
        <p:spPr bwMode="gray">
          <a:xfrm>
            <a:off x="0" y="0"/>
            <a:ext cx="91440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cxnSp>
        <p:nvCxnSpPr>
          <p:cNvPr id="19" name="Straight Connector 18"/>
          <p:cNvCxnSpPr/>
          <p:nvPr userDrawn="1"/>
        </p:nvCxnSpPr>
        <p:spPr bwMode="auto">
          <a:xfrm>
            <a:off x="0" y="838200"/>
            <a:ext cx="9144000" cy="1588"/>
          </a:xfrm>
          <a:prstGeom prst="line">
            <a:avLst/>
          </a:prstGeom>
          <a:solidFill>
            <a:schemeClr val="accent1"/>
          </a:solidFill>
          <a:ln w="76200" cap="flat" cmpd="sng" algn="ctr">
            <a:solidFill>
              <a:schemeClr val="accent4"/>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a:off x="0" y="6477000"/>
            <a:ext cx="9144000" cy="15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Lst>
  <p:transition/>
  <p:txStyles>
    <p:title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Jul-09</a:t>
            </a: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kern="1200" dirty="0">
                <a:solidFill>
                  <a:srgbClr val="00B050"/>
                </a:solidFill>
                <a:latin typeface="Verdana" pitchFamily="34" charset="0"/>
                <a:ea typeface="ＭＳ Ｐゴシック" charset="-128"/>
                <a:cs typeface="+mn-cs"/>
              </a:rPr>
              <a:t>Theory of Constraints:  1- Throughput World </a:t>
            </a: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14128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err="1">
                <a:solidFill>
                  <a:srgbClr val="002060"/>
                </a:solidFill>
              </a:rPr>
              <a:t>Ardavan</a:t>
            </a:r>
            <a:r>
              <a:rPr lang="en-US" sz="1200" b="1" i="1" dirty="0">
                <a:solidFill>
                  <a:srgbClr val="002060"/>
                </a:solidFill>
              </a:rPr>
              <a:t> </a:t>
            </a:r>
            <a:r>
              <a:rPr lang="en-US" sz="1200" b="1" i="1" dirty="0" err="1">
                <a:solidFill>
                  <a:srgbClr val="002060"/>
                </a:solidFill>
              </a:rPr>
              <a:t>Asef-Vaziri</a:t>
            </a:r>
            <a:r>
              <a:rPr lang="en-US" sz="1200" b="1" i="1" dirty="0">
                <a:solidFill>
                  <a:srgbClr val="002060"/>
                </a:solidFill>
              </a:rPr>
              <a:t>    Jul-09</a:t>
            </a: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a:solidFill>
                  <a:srgbClr val="002060"/>
                </a:solidFill>
                <a:latin typeface="Verdana" pitchFamily="34" charset="0"/>
                <a:ea typeface="ＭＳ Ｐゴシック" charset="-128"/>
                <a:cs typeface="+mn-cs"/>
              </a:rPr>
              <a:t>Theory of Constraints:  1- Throughput World </a:t>
            </a:r>
          </a:p>
        </p:txBody>
      </p:sp>
      <p:sp>
        <p:nvSpPr>
          <p:cNvPr id="14" name="Rectangle 50"/>
          <p:cNvSpPr>
            <a:spLocks noGrp="1" noChangeArrowheads="1"/>
          </p:cNvSpPr>
          <p:nvPr>
            <p:ph type="title"/>
          </p:nvPr>
        </p:nvSpPr>
        <p:spPr bwMode="gray">
          <a:xfrm>
            <a:off x="250825" y="0"/>
            <a:ext cx="8664575"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Practice: </a:t>
            </a:r>
            <a:br>
              <a:rPr lang="en-US" dirty="0"/>
            </a:br>
            <a:endParaRPr lang="en-US" dirty="0"/>
          </a:p>
        </p:txBody>
      </p:sp>
      <p:cxnSp>
        <p:nvCxnSpPr>
          <p:cNvPr id="19" name="Straight Connector 18"/>
          <p:cNvCxnSpPr/>
          <p:nvPr userDrawn="1"/>
        </p:nvCxnSpPr>
        <p:spPr bwMode="auto">
          <a:xfrm>
            <a:off x="0" y="1141412"/>
            <a:ext cx="9144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225"/>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6/4/2009</a:t>
            </a: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youtube.com/watch?v=MEA-IjczmL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0"/>
            <a:ext cx="9144000" cy="6858000"/>
          </a:xfrm>
        </p:spPr>
        <p:txBody>
          <a:bodyPr/>
          <a:lstStyle/>
          <a:p>
            <a:br>
              <a:rPr lang="en-US" sz="8800" dirty="0"/>
            </a:br>
            <a:r>
              <a:rPr lang="en-US" sz="8800" dirty="0"/>
              <a:t>Assignment</a:t>
            </a:r>
            <a:br>
              <a:rPr lang="en-US" sz="8800" dirty="0"/>
            </a:br>
            <a:r>
              <a:rPr lang="en-US" sz="8800" dirty="0"/>
              <a:t>Capacity</a:t>
            </a:r>
            <a:br>
              <a:rPr lang="en-US" sz="8800" dirty="0"/>
            </a:br>
            <a:r>
              <a:rPr lang="en-US" sz="2800" dirty="0">
                <a:latin typeface="Book Antiqua" panose="02040602050305030304" pitchFamily="18" charset="0"/>
              </a:rPr>
              <a:t>The recorded solution to the first problem is available at</a:t>
            </a:r>
            <a:br>
              <a:rPr lang="en-US" sz="2800" dirty="0">
                <a:latin typeface="Book Antiqua" panose="02040602050305030304" pitchFamily="18" charset="0"/>
              </a:rPr>
            </a:br>
            <a:r>
              <a:rPr lang="en-US" sz="2800" dirty="0">
                <a:latin typeface="Book Antiqua" panose="02040602050305030304" pitchFamily="18" charset="0"/>
                <a:hlinkClick r:id="rId2"/>
              </a:rPr>
              <a:t>https://www.youtube.com/watch?v=MEA-IjczmLA</a:t>
            </a:r>
            <a:br>
              <a:rPr lang="en-US" sz="8800" dirty="0">
                <a:latin typeface="Book Antiqua" panose="02040602050305030304" pitchFamily="18" charset="0"/>
              </a:rPr>
            </a:br>
            <a:br>
              <a:rPr lang="en-US" sz="8800" dirty="0"/>
            </a:br>
            <a:endParaRPr lang="en-US" sz="8800" dirty="0"/>
          </a:p>
        </p:txBody>
      </p:sp>
    </p:spTree>
    <p:extLst>
      <p:ext uri="{BB962C8B-B14F-4D97-AF65-F5344CB8AC3E}">
        <p14:creationId xmlns:p14="http://schemas.microsoft.com/office/powerpoint/2010/main" val="379729700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089" y="-13648"/>
            <a:ext cx="9308489" cy="914400"/>
          </a:xfrm>
          <a:solidFill>
            <a:schemeClr val="bg1"/>
          </a:solidFill>
        </p:spPr>
        <p:txBody>
          <a:bodyPr/>
          <a:lstStyle/>
          <a:p>
            <a:r>
              <a:rPr lang="en-US" altLang="en-US" dirty="0">
                <a:solidFill>
                  <a:srgbClr val="C00000"/>
                </a:solidFill>
              </a:rPr>
              <a:t>Key </a:t>
            </a:r>
            <a:r>
              <a:rPr lang="en-US" dirty="0">
                <a:solidFill>
                  <a:srgbClr val="C00000"/>
                </a:solidFill>
              </a:rPr>
              <a:t>Problem 2: Productivity Improvement -Method, Training, Technology, Management</a:t>
            </a:r>
          </a:p>
        </p:txBody>
      </p:sp>
      <p:sp>
        <p:nvSpPr>
          <p:cNvPr id="61" name="Content Placeholder 1"/>
          <p:cNvSpPr txBox="1">
            <a:spLocks/>
          </p:cNvSpPr>
          <p:nvPr/>
        </p:nvSpPr>
        <p:spPr bwMode="auto">
          <a:xfrm>
            <a:off x="0" y="972128"/>
            <a:ext cx="9118795" cy="68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150000"/>
              </a:lnSpc>
              <a:spcBef>
                <a:spcPct val="0"/>
              </a:spcBef>
              <a:spcAft>
                <a:spcPts val="0"/>
              </a:spcAft>
              <a:buNone/>
              <a:defRPr/>
            </a:pPr>
            <a:r>
              <a:rPr lang="en-US" kern="0" dirty="0"/>
              <a:t>h) This situation is an example of what managerial experiment?</a:t>
            </a:r>
          </a:p>
          <a:p>
            <a:pPr marL="0" indent="0">
              <a:lnSpc>
                <a:spcPct val="150000"/>
              </a:lnSpc>
              <a:spcBef>
                <a:spcPct val="0"/>
              </a:spcBef>
              <a:spcAft>
                <a:spcPts val="0"/>
              </a:spcAft>
              <a:buNone/>
              <a:defRPr/>
            </a:pPr>
            <a:endParaRPr lang="en-US" sz="2300" kern="0" dirty="0"/>
          </a:p>
          <a:p>
            <a:pPr marL="0" indent="0">
              <a:lnSpc>
                <a:spcPct val="150000"/>
              </a:lnSpc>
              <a:spcBef>
                <a:spcPct val="0"/>
              </a:spcBef>
              <a:spcAft>
                <a:spcPts val="0"/>
              </a:spcAft>
              <a:buNone/>
              <a:defRPr/>
            </a:pPr>
            <a:endParaRPr lang="en-US" sz="2300" kern="0" dirty="0"/>
          </a:p>
        </p:txBody>
      </p:sp>
      <p:sp>
        <p:nvSpPr>
          <p:cNvPr id="107" name="Content Placeholder 1"/>
          <p:cNvSpPr txBox="1">
            <a:spLocks/>
          </p:cNvSpPr>
          <p:nvPr/>
        </p:nvSpPr>
        <p:spPr bwMode="auto">
          <a:xfrm>
            <a:off x="-152400" y="1593376"/>
            <a:ext cx="9118794" cy="12953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685800" indent="-228600">
              <a:spcBef>
                <a:spcPct val="0"/>
              </a:spcBef>
              <a:spcAft>
                <a:spcPts val="0"/>
              </a:spcAft>
              <a:buFont typeface="Wingdings" pitchFamily="2" charset="2"/>
              <a:buAutoNum type="arabicParenR"/>
              <a:defRPr/>
            </a:pPr>
            <a:r>
              <a:rPr lang="en-US" kern="0" dirty="0"/>
              <a:t> Cross training and pooling can increase the capacity</a:t>
            </a:r>
          </a:p>
          <a:p>
            <a:pPr marL="685800" indent="-228600">
              <a:spcBef>
                <a:spcPct val="0"/>
              </a:spcBef>
              <a:spcAft>
                <a:spcPts val="0"/>
              </a:spcAft>
              <a:buFont typeface="Wingdings" pitchFamily="2" charset="2"/>
              <a:buAutoNum type="arabicParenR"/>
              <a:defRPr/>
            </a:pPr>
            <a:r>
              <a:rPr lang="en-US" kern="0" dirty="0"/>
              <a:t> Usually  cost of cross training and pooling is lower than the cost of adding the second resource unit. </a:t>
            </a:r>
          </a:p>
          <a:p>
            <a:pPr marL="0" indent="0">
              <a:lnSpc>
                <a:spcPct val="150000"/>
              </a:lnSpc>
              <a:spcBef>
                <a:spcPct val="0"/>
              </a:spcBef>
              <a:spcAft>
                <a:spcPts val="0"/>
              </a:spcAft>
              <a:buNone/>
              <a:defRPr/>
            </a:pPr>
            <a:endParaRPr lang="en-US" sz="2300" kern="0" dirty="0"/>
          </a:p>
          <a:p>
            <a:pPr marL="0" indent="0">
              <a:lnSpc>
                <a:spcPct val="150000"/>
              </a:lnSpc>
              <a:spcBef>
                <a:spcPct val="0"/>
              </a:spcBef>
              <a:spcAft>
                <a:spcPts val="0"/>
              </a:spcAft>
              <a:buNone/>
              <a:defRPr/>
            </a:pPr>
            <a:endParaRPr lang="en-US" sz="2300" kern="0" dirty="0"/>
          </a:p>
        </p:txBody>
      </p:sp>
      <p:cxnSp>
        <p:nvCxnSpPr>
          <p:cNvPr id="6" name="Straight Connector 5"/>
          <p:cNvCxnSpPr/>
          <p:nvPr/>
        </p:nvCxnSpPr>
        <p:spPr bwMode="auto">
          <a:xfrm>
            <a:off x="-12089" y="963304"/>
            <a:ext cx="9156089" cy="0"/>
          </a:xfrm>
          <a:prstGeom prst="line">
            <a:avLst/>
          </a:prstGeom>
          <a:solidFill>
            <a:schemeClr val="accent1"/>
          </a:solidFill>
          <a:ln w="76200" cap="flat" cmpd="sng" algn="ctr">
            <a:solidFill>
              <a:srgbClr val="C00000"/>
            </a:solidFill>
            <a:prstDash val="solid"/>
            <a:round/>
            <a:headEnd type="none" w="med" len="med"/>
            <a:tailEnd type="none" w="med" len="med"/>
          </a:ln>
          <a:effectLst/>
        </p:spPr>
      </p:cxnSp>
      <p:sp>
        <p:nvSpPr>
          <p:cNvPr id="65" name="Content Placeholder 1"/>
          <p:cNvSpPr txBox="1">
            <a:spLocks/>
          </p:cNvSpPr>
          <p:nvPr/>
        </p:nvSpPr>
        <p:spPr bwMode="auto">
          <a:xfrm>
            <a:off x="36037" y="2888775"/>
            <a:ext cx="9132276" cy="112114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spcBef>
                <a:spcPct val="0"/>
              </a:spcBef>
              <a:spcAft>
                <a:spcPts val="0"/>
              </a:spcAft>
              <a:buNone/>
              <a:defRPr/>
            </a:pPr>
            <a:r>
              <a:rPr lang="en-US" sz="2300" kern="0" dirty="0"/>
              <a:t>k) Compute utilization of all the resources if the throughput is equal to </a:t>
            </a:r>
            <a:r>
              <a:rPr lang="en-US" sz="2300" b="1" kern="0" dirty="0">
                <a:solidFill>
                  <a:srgbClr val="C00000"/>
                </a:solidFill>
              </a:rPr>
              <a:t> 4 </a:t>
            </a:r>
            <a:r>
              <a:rPr lang="en-US" sz="2300" kern="0" dirty="0"/>
              <a:t>units per hour. What is the utilization of the bottleneck. </a:t>
            </a:r>
          </a:p>
          <a:p>
            <a:pPr marL="0" indent="0">
              <a:lnSpc>
                <a:spcPct val="150000"/>
              </a:lnSpc>
              <a:spcBef>
                <a:spcPct val="0"/>
              </a:spcBef>
              <a:spcAft>
                <a:spcPts val="0"/>
              </a:spcAft>
              <a:buFont typeface="Wingdings" pitchFamily="2" charset="2"/>
              <a:buNone/>
              <a:defRPr/>
            </a:pPr>
            <a:r>
              <a:rPr lang="en-US" sz="2300" kern="0" dirty="0"/>
              <a:t> </a:t>
            </a:r>
          </a:p>
        </p:txBody>
      </p:sp>
      <p:graphicFrame>
        <p:nvGraphicFramePr>
          <p:cNvPr id="66" name="Object 65"/>
          <p:cNvGraphicFramePr>
            <a:graphicFrameLocks noChangeAspect="1"/>
          </p:cNvGraphicFramePr>
          <p:nvPr>
            <p:extLst>
              <p:ext uri="{D42A27DB-BD31-4B8C-83A1-F6EECF244321}">
                <p14:modId xmlns:p14="http://schemas.microsoft.com/office/powerpoint/2010/main" val="3945779054"/>
              </p:ext>
            </p:extLst>
          </p:nvPr>
        </p:nvGraphicFramePr>
        <p:xfrm>
          <a:off x="266211" y="3886200"/>
          <a:ext cx="8751887" cy="2361693"/>
        </p:xfrm>
        <a:graphic>
          <a:graphicData uri="http://schemas.openxmlformats.org/presentationml/2006/ole">
            <mc:AlternateContent xmlns:mc="http://schemas.openxmlformats.org/markup-compatibility/2006">
              <mc:Choice xmlns:v="urn:schemas-microsoft-com:vml" Requires="v">
                <p:oleObj spid="_x0000_s2073" name="Worksheet" r:id="rId3" imgW="4435053" imgH="1196261" progId="Excel.Sheet.12">
                  <p:embed/>
                </p:oleObj>
              </mc:Choice>
              <mc:Fallback>
                <p:oleObj name="Worksheet" r:id="rId3" imgW="4435053" imgH="1196261" progId="Excel.Sheet.12">
                  <p:embed/>
                  <p:pic>
                    <p:nvPicPr>
                      <p:cNvPr id="2" name="Object 1"/>
                      <p:cNvPicPr/>
                      <p:nvPr/>
                    </p:nvPicPr>
                    <p:blipFill>
                      <a:blip r:embed="rId4"/>
                      <a:stretch>
                        <a:fillRect/>
                      </a:stretch>
                    </p:blipFill>
                    <p:spPr>
                      <a:xfrm>
                        <a:off x="266211" y="3886200"/>
                        <a:ext cx="8751887" cy="2361693"/>
                      </a:xfrm>
                      <a:prstGeom prst="rect">
                        <a:avLst/>
                      </a:prstGeom>
                    </p:spPr>
                  </p:pic>
                </p:oleObj>
              </mc:Fallback>
            </mc:AlternateContent>
          </a:graphicData>
        </a:graphic>
      </p:graphicFrame>
      <p:sp>
        <p:nvSpPr>
          <p:cNvPr id="2" name="Rectangle 1">
            <a:extLst>
              <a:ext uri="{FF2B5EF4-FFF2-40B4-BE49-F238E27FC236}">
                <a16:creationId xmlns:a16="http://schemas.microsoft.com/office/drawing/2014/main" id="{39F904FF-787E-43A2-875A-C9708716BA18}"/>
              </a:ext>
            </a:extLst>
          </p:cNvPr>
          <p:cNvSpPr/>
          <p:nvPr/>
        </p:nvSpPr>
        <p:spPr bwMode="auto">
          <a:xfrm>
            <a:off x="2971800" y="4343400"/>
            <a:ext cx="1066800" cy="18288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solidFill>
                  <a:schemeClr val="bg1"/>
                </a:solidFill>
              </a:ln>
              <a:solidFill>
                <a:schemeClr val="tx1"/>
              </a:solidFill>
              <a:effectLst/>
              <a:latin typeface="Verdana" pitchFamily="-112" charset="0"/>
            </a:endParaRPr>
          </a:p>
        </p:txBody>
      </p:sp>
      <p:sp>
        <p:nvSpPr>
          <p:cNvPr id="9" name="Rectangle 8">
            <a:extLst>
              <a:ext uri="{FF2B5EF4-FFF2-40B4-BE49-F238E27FC236}">
                <a16:creationId xmlns:a16="http://schemas.microsoft.com/office/drawing/2014/main" id="{B44D02A3-FBDD-4749-9FE5-FF3C4492A1BB}"/>
              </a:ext>
            </a:extLst>
          </p:cNvPr>
          <p:cNvSpPr/>
          <p:nvPr/>
        </p:nvSpPr>
        <p:spPr bwMode="auto">
          <a:xfrm>
            <a:off x="4207164" y="4326367"/>
            <a:ext cx="1066800" cy="18288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solidFill>
                  <a:schemeClr val="bg1"/>
                </a:solidFill>
              </a:ln>
              <a:solidFill>
                <a:schemeClr val="tx1"/>
              </a:solidFill>
              <a:effectLst/>
              <a:latin typeface="Verdana" pitchFamily="-112" charset="0"/>
            </a:endParaRPr>
          </a:p>
        </p:txBody>
      </p:sp>
      <p:sp>
        <p:nvSpPr>
          <p:cNvPr id="10" name="Rectangle 9">
            <a:extLst>
              <a:ext uri="{FF2B5EF4-FFF2-40B4-BE49-F238E27FC236}">
                <a16:creationId xmlns:a16="http://schemas.microsoft.com/office/drawing/2014/main" id="{70A56F3C-3417-44BF-B565-2EE14D7799DD}"/>
              </a:ext>
            </a:extLst>
          </p:cNvPr>
          <p:cNvSpPr/>
          <p:nvPr/>
        </p:nvSpPr>
        <p:spPr bwMode="auto">
          <a:xfrm>
            <a:off x="5461549" y="4326367"/>
            <a:ext cx="1066800" cy="18288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solidFill>
                  <a:schemeClr val="bg1"/>
                </a:solidFill>
              </a:ln>
              <a:solidFill>
                <a:schemeClr val="tx1"/>
              </a:solidFill>
              <a:effectLst/>
              <a:latin typeface="Verdana" pitchFamily="-112" charset="0"/>
            </a:endParaRPr>
          </a:p>
        </p:txBody>
      </p:sp>
      <p:sp>
        <p:nvSpPr>
          <p:cNvPr id="11" name="Rectangle 10">
            <a:extLst>
              <a:ext uri="{FF2B5EF4-FFF2-40B4-BE49-F238E27FC236}">
                <a16:creationId xmlns:a16="http://schemas.microsoft.com/office/drawing/2014/main" id="{8BAF0B20-789C-475F-AC76-33B97A2846BF}"/>
              </a:ext>
            </a:extLst>
          </p:cNvPr>
          <p:cNvSpPr/>
          <p:nvPr/>
        </p:nvSpPr>
        <p:spPr bwMode="auto">
          <a:xfrm>
            <a:off x="6692843" y="4326367"/>
            <a:ext cx="1066800" cy="18288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solidFill>
                  <a:schemeClr val="bg1"/>
                </a:solidFill>
              </a:ln>
              <a:solidFill>
                <a:schemeClr val="tx1"/>
              </a:solidFill>
              <a:effectLst/>
              <a:latin typeface="Verdana" pitchFamily="-112" charset="0"/>
            </a:endParaRPr>
          </a:p>
        </p:txBody>
      </p:sp>
      <p:sp>
        <p:nvSpPr>
          <p:cNvPr id="12" name="Rectangle 11">
            <a:extLst>
              <a:ext uri="{FF2B5EF4-FFF2-40B4-BE49-F238E27FC236}">
                <a16:creationId xmlns:a16="http://schemas.microsoft.com/office/drawing/2014/main" id="{572200E8-3C82-47A9-9317-E116632F1F4A}"/>
              </a:ext>
            </a:extLst>
          </p:cNvPr>
          <p:cNvSpPr/>
          <p:nvPr/>
        </p:nvSpPr>
        <p:spPr bwMode="auto">
          <a:xfrm>
            <a:off x="7855470" y="4326367"/>
            <a:ext cx="1066800" cy="18288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solidFill>
                  <a:schemeClr val="bg1"/>
                </a:solidFill>
              </a:ln>
              <a:solidFill>
                <a:schemeClr val="tx1"/>
              </a:solidFill>
              <a:effectLst/>
              <a:latin typeface="Verdana" pitchFamily="-112" charset="0"/>
            </a:endParaRPr>
          </a:p>
        </p:txBody>
      </p:sp>
    </p:spTree>
    <p:extLst>
      <p:ext uri="{BB962C8B-B14F-4D97-AF65-F5344CB8AC3E}">
        <p14:creationId xmlns:p14="http://schemas.microsoft.com/office/powerpoint/2010/main" val="165117457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7">
                                            <p:txEl>
                                              <p:pRg st="0" end="0"/>
                                            </p:txEl>
                                          </p:spTgt>
                                        </p:tgtEl>
                                        <p:attrNameLst>
                                          <p:attrName>style.visibility</p:attrName>
                                        </p:attrNameLst>
                                      </p:cBhvr>
                                      <p:to>
                                        <p:strVal val="visible"/>
                                      </p:to>
                                    </p:set>
                                    <p:animEffect transition="in" filter="dissolve">
                                      <p:cBhvr>
                                        <p:cTn id="7" dur="500"/>
                                        <p:tgtEl>
                                          <p:spTgt spid="1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7">
                                            <p:txEl>
                                              <p:pRg st="1" end="1"/>
                                            </p:txEl>
                                          </p:spTgt>
                                        </p:tgtEl>
                                        <p:attrNameLst>
                                          <p:attrName>style.visibility</p:attrName>
                                        </p:attrNameLst>
                                      </p:cBhvr>
                                      <p:to>
                                        <p:strVal val="visible"/>
                                      </p:to>
                                    </p:set>
                                    <p:animEffect transition="in" filter="dissolve">
                                      <p:cBhvr>
                                        <p:cTn id="12" dur="500"/>
                                        <p:tgtEl>
                                          <p:spTgt spid="1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5"/>
                                        </p:tgtEl>
                                        <p:attrNameLst>
                                          <p:attrName>style.visibility</p:attrName>
                                        </p:attrNameLst>
                                      </p:cBhvr>
                                      <p:to>
                                        <p:strVal val="visible"/>
                                      </p:to>
                                    </p:set>
                                    <p:animEffect transition="in" filter="dissolve">
                                      <p:cBhvr>
                                        <p:cTn id="17" dur="500"/>
                                        <p:tgtEl>
                                          <p:spTgt spid="6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66"/>
                                        </p:tgtEl>
                                        <p:attrNameLst>
                                          <p:attrName>style.visibility</p:attrName>
                                        </p:attrNameLst>
                                      </p:cBhvr>
                                      <p:to>
                                        <p:strVal val="visible"/>
                                      </p:to>
                                    </p:set>
                                    <p:animEffect transition="in" filter="dissolve">
                                      <p:cBhvr>
                                        <p:cTn id="22" dur="500"/>
                                        <p:tgtEl>
                                          <p:spTgt spid="6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xit" presetSubtype="0" fill="hold" grpId="0" nodeType="clickEffect">
                                  <p:stCondLst>
                                    <p:cond delay="0"/>
                                  </p:stCondLst>
                                  <p:childTnLst>
                                    <p:animEffect transition="out" filter="dissolve">
                                      <p:cBhvr>
                                        <p:cTn id="26" dur="500"/>
                                        <p:tgtEl>
                                          <p:spTgt spid="2"/>
                                        </p:tgtEl>
                                      </p:cBhvr>
                                    </p:animEffect>
                                    <p:set>
                                      <p:cBhvr>
                                        <p:cTn id="27" dur="1" fill="hold">
                                          <p:stCondLst>
                                            <p:cond delay="499"/>
                                          </p:stCondLst>
                                        </p:cTn>
                                        <p:tgtEl>
                                          <p:spTgt spid="2"/>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9" presetClass="exit" presetSubtype="0" fill="hold" grpId="0" nodeType="clickEffect">
                                  <p:stCondLst>
                                    <p:cond delay="0"/>
                                  </p:stCondLst>
                                  <p:childTnLst>
                                    <p:animEffect transition="out" filter="dissolve">
                                      <p:cBhvr>
                                        <p:cTn id="31" dur="500"/>
                                        <p:tgtEl>
                                          <p:spTgt spid="9"/>
                                        </p:tgtEl>
                                      </p:cBhvr>
                                    </p:animEffect>
                                    <p:set>
                                      <p:cBhvr>
                                        <p:cTn id="32" dur="1" fill="hold">
                                          <p:stCondLst>
                                            <p:cond delay="4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9" presetClass="exit" presetSubtype="0" fill="hold" grpId="0" nodeType="clickEffect">
                                  <p:stCondLst>
                                    <p:cond delay="0"/>
                                  </p:stCondLst>
                                  <p:childTnLst>
                                    <p:animEffect transition="out" filter="dissolve">
                                      <p:cBhvr>
                                        <p:cTn id="36" dur="500"/>
                                        <p:tgtEl>
                                          <p:spTgt spid="10"/>
                                        </p:tgtEl>
                                      </p:cBhvr>
                                    </p:animEffect>
                                    <p:set>
                                      <p:cBhvr>
                                        <p:cTn id="37" dur="1" fill="hold">
                                          <p:stCondLst>
                                            <p:cond delay="499"/>
                                          </p:stCondLst>
                                        </p:cTn>
                                        <p:tgtEl>
                                          <p:spTgt spid="10"/>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9" presetClass="exit" presetSubtype="0" fill="hold" grpId="0" nodeType="clickEffect">
                                  <p:stCondLst>
                                    <p:cond delay="0"/>
                                  </p:stCondLst>
                                  <p:childTnLst>
                                    <p:animEffect transition="out" filter="dissolve">
                                      <p:cBhvr>
                                        <p:cTn id="41" dur="500"/>
                                        <p:tgtEl>
                                          <p:spTgt spid="11"/>
                                        </p:tgtEl>
                                      </p:cBhvr>
                                    </p:animEffect>
                                    <p:set>
                                      <p:cBhvr>
                                        <p:cTn id="42" dur="1" fill="hold">
                                          <p:stCondLst>
                                            <p:cond delay="499"/>
                                          </p:stCondLst>
                                        </p:cTn>
                                        <p:tgtEl>
                                          <p:spTgt spid="1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9" presetClass="exit" presetSubtype="0" fill="hold" grpId="0" nodeType="clickEffect">
                                  <p:stCondLst>
                                    <p:cond delay="0"/>
                                  </p:stCondLst>
                                  <p:childTnLst>
                                    <p:animEffect transition="out" filter="dissolve">
                                      <p:cBhvr>
                                        <p:cTn id="46" dur="500"/>
                                        <p:tgtEl>
                                          <p:spTgt spid="12"/>
                                        </p:tgtEl>
                                      </p:cBhvr>
                                    </p:animEffect>
                                    <p:set>
                                      <p:cBhvr>
                                        <p:cTn id="47"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build="p"/>
      <p:bldP spid="65" grpId="0"/>
      <p:bldP spid="2" grpId="0" animBg="1"/>
      <p:bldP spid="9" grpId="0" animBg="1"/>
      <p:bldP spid="10" grpId="0" animBg="1"/>
      <p:bldP spid="11" grpId="0" animBg="1"/>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089" y="-13648"/>
            <a:ext cx="9308489" cy="914400"/>
          </a:xfrm>
          <a:solidFill>
            <a:schemeClr val="bg1"/>
          </a:solidFill>
        </p:spPr>
        <p:txBody>
          <a:bodyPr/>
          <a:lstStyle/>
          <a:p>
            <a:r>
              <a:rPr lang="en-US" altLang="en-US" dirty="0">
                <a:solidFill>
                  <a:srgbClr val="C00000"/>
                </a:solidFill>
              </a:rPr>
              <a:t>Key </a:t>
            </a:r>
            <a:r>
              <a:rPr lang="en-US" dirty="0">
                <a:solidFill>
                  <a:srgbClr val="C00000"/>
                </a:solidFill>
              </a:rPr>
              <a:t>Problem 2: Productivity Improvement -Method, Training, Technology, Management</a:t>
            </a:r>
          </a:p>
        </p:txBody>
      </p:sp>
      <p:sp>
        <p:nvSpPr>
          <p:cNvPr id="108" name="Content Placeholder 1"/>
          <p:cNvSpPr txBox="1">
            <a:spLocks/>
          </p:cNvSpPr>
          <p:nvPr/>
        </p:nvSpPr>
        <p:spPr bwMode="auto">
          <a:xfrm>
            <a:off x="-82246" y="997282"/>
            <a:ext cx="9296401" cy="15972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347663" indent="-347663">
              <a:spcBef>
                <a:spcPct val="0"/>
              </a:spcBef>
              <a:spcAft>
                <a:spcPts val="0"/>
              </a:spcAft>
              <a:buNone/>
              <a:defRPr/>
            </a:pPr>
            <a:r>
              <a:rPr lang="en-US" sz="2300" kern="0" dirty="0"/>
              <a:t>i) Now suppose by </a:t>
            </a:r>
            <a:r>
              <a:rPr lang="en-US" sz="2300" dirty="0"/>
              <a:t> investing in improved jigs and fixtures (</a:t>
            </a:r>
            <a:r>
              <a:rPr lang="en-US" sz="2300" b="1" dirty="0">
                <a:solidFill>
                  <a:srgbClr val="FF0000"/>
                </a:solidFill>
              </a:rPr>
              <a:t>technology</a:t>
            </a:r>
            <a:r>
              <a:rPr lang="en-US" sz="2300" dirty="0"/>
              <a:t>), and also by implementing a better </a:t>
            </a:r>
            <a:r>
              <a:rPr lang="en-US" sz="2300" b="1" dirty="0">
                <a:solidFill>
                  <a:srgbClr val="FF0000"/>
                </a:solidFill>
              </a:rPr>
              <a:t>method</a:t>
            </a:r>
            <a:r>
              <a:rPr lang="en-US" sz="2300" dirty="0"/>
              <a:t> of doing the job, and also </a:t>
            </a:r>
            <a:r>
              <a:rPr lang="en-US" sz="2300" b="1" dirty="0">
                <a:solidFill>
                  <a:srgbClr val="FF0000"/>
                </a:solidFill>
              </a:rPr>
              <a:t>training</a:t>
            </a:r>
            <a:r>
              <a:rPr lang="en-US" sz="2300" dirty="0"/>
              <a:t>, </a:t>
            </a:r>
            <a:r>
              <a:rPr lang="en-US" sz="2300" kern="0" dirty="0"/>
              <a:t> we can reduce the welding time from 12 minutes to 10 minutes.  What is the new capacity of the system ?</a:t>
            </a:r>
          </a:p>
        </p:txBody>
      </p:sp>
      <p:cxnSp>
        <p:nvCxnSpPr>
          <p:cNvPr id="6" name="Straight Connector 5"/>
          <p:cNvCxnSpPr/>
          <p:nvPr/>
        </p:nvCxnSpPr>
        <p:spPr bwMode="auto">
          <a:xfrm>
            <a:off x="-12089" y="963304"/>
            <a:ext cx="9156089" cy="0"/>
          </a:xfrm>
          <a:prstGeom prst="line">
            <a:avLst/>
          </a:prstGeom>
          <a:solidFill>
            <a:schemeClr val="accent1"/>
          </a:solidFill>
          <a:ln w="76200" cap="flat" cmpd="sng" algn="ctr">
            <a:solidFill>
              <a:srgbClr val="C00000"/>
            </a:solidFill>
            <a:prstDash val="solid"/>
            <a:round/>
            <a:headEnd type="none" w="med" len="med"/>
            <a:tailEnd type="none" w="med" len="med"/>
          </a:ln>
          <a:effectLst/>
        </p:spPr>
      </p:cxnSp>
      <p:sp>
        <p:nvSpPr>
          <p:cNvPr id="7" name="Content Placeholder 1"/>
          <p:cNvSpPr txBox="1">
            <a:spLocks/>
          </p:cNvSpPr>
          <p:nvPr/>
        </p:nvSpPr>
        <p:spPr bwMode="auto">
          <a:xfrm>
            <a:off x="4891710" y="3292046"/>
            <a:ext cx="4312920" cy="51581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spcBef>
                <a:spcPct val="0"/>
              </a:spcBef>
              <a:spcAft>
                <a:spcPts val="0"/>
              </a:spcAft>
              <a:buFont typeface="Wingdings" pitchFamily="2" charset="2"/>
              <a:buNone/>
              <a:defRPr/>
            </a:pPr>
            <a:r>
              <a:rPr lang="en-US" sz="2300" b="1" kern="0" dirty="0">
                <a:solidFill>
                  <a:srgbClr val="FF0000"/>
                </a:solidFill>
              </a:rPr>
              <a:t>Process Capacity is 6 per hour</a:t>
            </a:r>
          </a:p>
          <a:p>
            <a:pPr marL="0" indent="0">
              <a:lnSpc>
                <a:spcPct val="90000"/>
              </a:lnSpc>
              <a:spcBef>
                <a:spcPct val="0"/>
              </a:spcBef>
              <a:spcAft>
                <a:spcPts val="0"/>
              </a:spcAft>
              <a:buFont typeface="Wingdings" pitchFamily="2" charset="2"/>
              <a:buNone/>
              <a:defRPr/>
            </a:pPr>
            <a:endParaRPr lang="en-US" sz="2300" kern="0" dirty="0"/>
          </a:p>
        </p:txBody>
      </p:sp>
      <p:grpSp>
        <p:nvGrpSpPr>
          <p:cNvPr id="8" name="Group 7"/>
          <p:cNvGrpSpPr/>
          <p:nvPr/>
        </p:nvGrpSpPr>
        <p:grpSpPr>
          <a:xfrm>
            <a:off x="2880030" y="3220433"/>
            <a:ext cx="1323657" cy="3065667"/>
            <a:chOff x="2750301" y="2590800"/>
            <a:chExt cx="1323657" cy="3065667"/>
          </a:xfrm>
        </p:grpSpPr>
        <p:sp>
          <p:nvSpPr>
            <p:cNvPr id="9" name="Text Box 7"/>
            <p:cNvSpPr txBox="1">
              <a:spLocks noChangeArrowheads="1"/>
            </p:cNvSpPr>
            <p:nvPr/>
          </p:nvSpPr>
          <p:spPr bwMode="auto">
            <a:xfrm>
              <a:off x="2791143" y="2590800"/>
              <a:ext cx="1247457" cy="461665"/>
            </a:xfrm>
            <a:prstGeom prst="rect">
              <a:avLst/>
            </a:prstGeom>
            <a:noFill/>
            <a:ln w="9525" algn="ctr">
              <a:noFill/>
              <a:miter lim="800000"/>
              <a:headEnd/>
              <a:tailEnd/>
            </a:ln>
            <a:effectLst/>
          </p:spPr>
          <p:txBody>
            <a:bodyPr wrap="none">
              <a:spAutoFit/>
            </a:bodyPr>
            <a:lstStyle/>
            <a:p>
              <a:pPr>
                <a:defRPr/>
              </a:pPr>
              <a:r>
                <a:rPr lang="en-US" sz="2400" b="1" dirty="0">
                  <a:solidFill>
                    <a:srgbClr val="FF0000"/>
                  </a:solidFill>
                  <a:latin typeface="Book Antiqua" pitchFamily="18" charset="0"/>
                </a:rPr>
                <a:t>R-Form</a:t>
              </a:r>
            </a:p>
          </p:txBody>
        </p:sp>
        <p:sp>
          <p:nvSpPr>
            <p:cNvPr id="10" name="Text Box 14"/>
            <p:cNvSpPr txBox="1">
              <a:spLocks noChangeArrowheads="1"/>
            </p:cNvSpPr>
            <p:nvPr/>
          </p:nvSpPr>
          <p:spPr bwMode="auto">
            <a:xfrm>
              <a:off x="3131300" y="3517206"/>
              <a:ext cx="338554" cy="461665"/>
            </a:xfrm>
            <a:prstGeom prst="rect">
              <a:avLst/>
            </a:prstGeom>
            <a:noFill/>
            <a:ln w="9525" algn="ctr">
              <a:noFill/>
              <a:miter lim="800000"/>
              <a:headEnd/>
              <a:tailEnd/>
            </a:ln>
            <a:effectLst/>
          </p:spPr>
          <p:txBody>
            <a:bodyPr wrap="none">
              <a:spAutoFit/>
            </a:bodyPr>
            <a:lstStyle/>
            <a:p>
              <a:pPr>
                <a:defRPr/>
              </a:pPr>
              <a:r>
                <a:rPr lang="en-US" sz="2400" b="1" dirty="0">
                  <a:solidFill>
                    <a:srgbClr val="FF0000"/>
                  </a:solidFill>
                  <a:latin typeface="Book Antiqua" pitchFamily="18" charset="0"/>
                </a:rPr>
                <a:t>8</a:t>
              </a:r>
            </a:p>
          </p:txBody>
        </p:sp>
        <p:sp>
          <p:nvSpPr>
            <p:cNvPr id="11" name="Text Box 4"/>
            <p:cNvSpPr txBox="1">
              <a:spLocks noChangeArrowheads="1"/>
            </p:cNvSpPr>
            <p:nvPr/>
          </p:nvSpPr>
          <p:spPr bwMode="auto">
            <a:xfrm>
              <a:off x="2750301" y="3006031"/>
              <a:ext cx="1323657" cy="461665"/>
            </a:xfrm>
            <a:prstGeom prst="rect">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b="1" dirty="0">
                  <a:solidFill>
                    <a:srgbClr val="FF0000"/>
                  </a:solidFill>
                  <a:latin typeface="Book Antiqua" pitchFamily="18" charset="0"/>
                </a:rPr>
                <a:t>R-Form</a:t>
              </a:r>
            </a:p>
          </p:txBody>
        </p:sp>
        <p:sp>
          <p:nvSpPr>
            <p:cNvPr id="12" name="Text Box 7"/>
            <p:cNvSpPr txBox="1">
              <a:spLocks noChangeArrowheads="1"/>
            </p:cNvSpPr>
            <p:nvPr/>
          </p:nvSpPr>
          <p:spPr bwMode="auto">
            <a:xfrm>
              <a:off x="2791143" y="4267200"/>
              <a:ext cx="1247457" cy="461665"/>
            </a:xfrm>
            <a:prstGeom prst="rect">
              <a:avLst/>
            </a:prstGeom>
            <a:noFill/>
            <a:ln w="9525" algn="ctr">
              <a:noFill/>
              <a:miter lim="800000"/>
              <a:headEnd/>
              <a:tailEnd/>
            </a:ln>
            <a:effectLst/>
          </p:spPr>
          <p:txBody>
            <a:bodyPr wrap="none">
              <a:spAutoFit/>
            </a:bodyPr>
            <a:lstStyle/>
            <a:p>
              <a:pPr>
                <a:defRPr/>
              </a:pPr>
              <a:r>
                <a:rPr lang="en-US" sz="2400" b="1" dirty="0">
                  <a:solidFill>
                    <a:srgbClr val="D519B1"/>
                  </a:solidFill>
                  <a:latin typeface="Book Antiqua" pitchFamily="18" charset="0"/>
                </a:rPr>
                <a:t>B-Form</a:t>
              </a:r>
            </a:p>
          </p:txBody>
        </p:sp>
        <p:sp>
          <p:nvSpPr>
            <p:cNvPr id="13" name="Text Box 14"/>
            <p:cNvSpPr txBox="1">
              <a:spLocks noChangeArrowheads="1"/>
            </p:cNvSpPr>
            <p:nvPr/>
          </p:nvSpPr>
          <p:spPr bwMode="auto">
            <a:xfrm>
              <a:off x="3115258" y="5194802"/>
              <a:ext cx="492443" cy="461665"/>
            </a:xfrm>
            <a:prstGeom prst="rect">
              <a:avLst/>
            </a:prstGeom>
            <a:noFill/>
            <a:ln w="9525" algn="ctr">
              <a:noFill/>
              <a:miter lim="800000"/>
              <a:headEnd/>
              <a:tailEnd/>
            </a:ln>
            <a:effectLst/>
          </p:spPr>
          <p:txBody>
            <a:bodyPr wrap="none">
              <a:spAutoFit/>
            </a:bodyPr>
            <a:lstStyle/>
            <a:p>
              <a:pPr>
                <a:defRPr/>
              </a:pPr>
              <a:r>
                <a:rPr lang="en-US" sz="2400" b="1" dirty="0">
                  <a:solidFill>
                    <a:srgbClr val="D519B1"/>
                  </a:solidFill>
                  <a:latin typeface="Book Antiqua" pitchFamily="18" charset="0"/>
                </a:rPr>
                <a:t>10</a:t>
              </a:r>
            </a:p>
          </p:txBody>
        </p:sp>
        <p:sp>
          <p:nvSpPr>
            <p:cNvPr id="14" name="Text Box 4"/>
            <p:cNvSpPr txBox="1">
              <a:spLocks noChangeArrowheads="1"/>
            </p:cNvSpPr>
            <p:nvPr/>
          </p:nvSpPr>
          <p:spPr bwMode="auto">
            <a:xfrm>
              <a:off x="2750301" y="4707690"/>
              <a:ext cx="1323657" cy="461665"/>
            </a:xfrm>
            <a:prstGeom prst="rect">
              <a:avLst/>
            </a:prstGeom>
            <a:noFill/>
            <a:ln w="38100" algn="ctr">
              <a:solidFill>
                <a:srgbClr val="D519B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b="1" dirty="0">
                  <a:solidFill>
                    <a:srgbClr val="D519B1"/>
                  </a:solidFill>
                  <a:latin typeface="Book Antiqua" pitchFamily="18" charset="0"/>
                </a:rPr>
                <a:t>B-Form</a:t>
              </a:r>
            </a:p>
          </p:txBody>
        </p:sp>
      </p:grpSp>
      <p:sp>
        <p:nvSpPr>
          <p:cNvPr id="15" name="Line 9"/>
          <p:cNvSpPr>
            <a:spLocks noChangeShapeType="1"/>
          </p:cNvSpPr>
          <p:nvPr/>
        </p:nvSpPr>
        <p:spPr bwMode="auto">
          <a:xfrm>
            <a:off x="201918" y="4744244"/>
            <a:ext cx="468312"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16" name="Text Box 14"/>
          <p:cNvSpPr txBox="1">
            <a:spLocks noChangeArrowheads="1"/>
          </p:cNvSpPr>
          <p:nvPr/>
        </p:nvSpPr>
        <p:spPr bwMode="auto">
          <a:xfrm>
            <a:off x="5198290" y="5781750"/>
            <a:ext cx="492443" cy="461665"/>
          </a:xfrm>
          <a:prstGeom prst="rect">
            <a:avLst/>
          </a:prstGeom>
          <a:noFill/>
          <a:ln w="9525" algn="ctr">
            <a:noFill/>
            <a:miter lim="800000"/>
            <a:headEnd/>
            <a:tailEnd/>
          </a:ln>
          <a:effectLst/>
        </p:spPr>
        <p:txBody>
          <a:bodyPr wrap="none">
            <a:spAutoFit/>
          </a:bodyPr>
          <a:lstStyle/>
          <a:p>
            <a:pPr>
              <a:defRPr/>
            </a:pPr>
            <a:r>
              <a:rPr lang="en-US" sz="2400" b="1" dirty="0">
                <a:solidFill>
                  <a:srgbClr val="1BA7D3"/>
                </a:solidFill>
                <a:latin typeface="Book Antiqua" pitchFamily="18" charset="0"/>
              </a:rPr>
              <a:t>12</a:t>
            </a:r>
          </a:p>
        </p:txBody>
      </p:sp>
      <p:grpSp>
        <p:nvGrpSpPr>
          <p:cNvPr id="17" name="Group 16"/>
          <p:cNvGrpSpPr/>
          <p:nvPr/>
        </p:nvGrpSpPr>
        <p:grpSpPr>
          <a:xfrm>
            <a:off x="4327830" y="3810000"/>
            <a:ext cx="4800600" cy="1971750"/>
            <a:chOff x="4191000" y="3866167"/>
            <a:chExt cx="4800600" cy="1971750"/>
          </a:xfrm>
        </p:grpSpPr>
        <p:sp>
          <p:nvSpPr>
            <p:cNvPr id="18" name="Line 10"/>
            <p:cNvSpPr>
              <a:spLocks noChangeShapeType="1"/>
            </p:cNvSpPr>
            <p:nvPr/>
          </p:nvSpPr>
          <p:spPr bwMode="auto">
            <a:xfrm>
              <a:off x="4191000" y="5607085"/>
              <a:ext cx="468313"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19" name="Text Box 7"/>
            <p:cNvSpPr txBox="1">
              <a:spLocks noChangeArrowheads="1"/>
            </p:cNvSpPr>
            <p:nvPr/>
          </p:nvSpPr>
          <p:spPr bwMode="auto">
            <a:xfrm>
              <a:off x="4732539" y="4953000"/>
              <a:ext cx="936475" cy="461665"/>
            </a:xfrm>
            <a:prstGeom prst="rect">
              <a:avLst/>
            </a:prstGeom>
            <a:noFill/>
            <a:ln w="9525" algn="ctr">
              <a:noFill/>
              <a:miter lim="800000"/>
              <a:headEnd/>
              <a:tailEnd/>
            </a:ln>
            <a:effectLst/>
          </p:spPr>
          <p:txBody>
            <a:bodyPr wrap="none">
              <a:spAutoFit/>
            </a:bodyPr>
            <a:lstStyle/>
            <a:p>
              <a:pPr>
                <a:defRPr/>
              </a:pPr>
              <a:r>
                <a:rPr lang="en-US" sz="2400" b="1" dirty="0">
                  <a:solidFill>
                    <a:srgbClr val="1BA7D3"/>
                  </a:solidFill>
                  <a:latin typeface="Book Antiqua" pitchFamily="18" charset="0"/>
                </a:rPr>
                <a:t>Weld</a:t>
              </a:r>
            </a:p>
          </p:txBody>
        </p:sp>
        <p:sp>
          <p:nvSpPr>
            <p:cNvPr id="21" name="Text Box 14"/>
            <p:cNvSpPr txBox="1">
              <a:spLocks noChangeArrowheads="1"/>
            </p:cNvSpPr>
            <p:nvPr/>
          </p:nvSpPr>
          <p:spPr bwMode="auto">
            <a:xfrm>
              <a:off x="7304086" y="4998396"/>
              <a:ext cx="492443" cy="461665"/>
            </a:xfrm>
            <a:prstGeom prst="rect">
              <a:avLst/>
            </a:prstGeom>
            <a:noFill/>
            <a:ln w="9525" algn="ctr">
              <a:noFill/>
              <a:miter lim="800000"/>
              <a:headEnd/>
              <a:tailEnd/>
            </a:ln>
            <a:effectLst/>
          </p:spPr>
          <p:txBody>
            <a:bodyPr wrap="none">
              <a:spAutoFit/>
            </a:bodyPr>
            <a:lstStyle/>
            <a:p>
              <a:pPr>
                <a:defRPr/>
              </a:pPr>
              <a:r>
                <a:rPr lang="en-US" sz="2400" b="1" dirty="0">
                  <a:solidFill>
                    <a:srgbClr val="996633"/>
                  </a:solidFill>
                  <a:latin typeface="Book Antiqua" pitchFamily="18" charset="0"/>
                </a:rPr>
                <a:t>10</a:t>
              </a:r>
            </a:p>
          </p:txBody>
        </p:sp>
        <p:sp>
          <p:nvSpPr>
            <p:cNvPr id="22" name="Text Box 4"/>
            <p:cNvSpPr txBox="1">
              <a:spLocks noChangeArrowheads="1"/>
            </p:cNvSpPr>
            <p:nvPr/>
          </p:nvSpPr>
          <p:spPr bwMode="auto">
            <a:xfrm>
              <a:off x="6688933" y="4487221"/>
              <a:ext cx="1758154" cy="461665"/>
            </a:xfrm>
            <a:prstGeom prst="rect">
              <a:avLst/>
            </a:prstGeom>
            <a:noFill/>
            <a:ln w="38100" algn="ctr">
              <a:solidFill>
                <a:srgbClr val="996633"/>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b="1" dirty="0">
                  <a:solidFill>
                    <a:srgbClr val="996633"/>
                  </a:solidFill>
                  <a:latin typeface="Book Antiqua" pitchFamily="18" charset="0"/>
                </a:rPr>
                <a:t>Assembly</a:t>
              </a:r>
            </a:p>
          </p:txBody>
        </p:sp>
        <p:sp>
          <p:nvSpPr>
            <p:cNvPr id="23" name="Line 10"/>
            <p:cNvSpPr>
              <a:spLocks noChangeShapeType="1"/>
            </p:cNvSpPr>
            <p:nvPr/>
          </p:nvSpPr>
          <p:spPr bwMode="auto">
            <a:xfrm>
              <a:off x="8523287" y="4703121"/>
              <a:ext cx="468313"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24" name="Line 9"/>
            <p:cNvSpPr>
              <a:spLocks noChangeShapeType="1"/>
            </p:cNvSpPr>
            <p:nvPr/>
          </p:nvSpPr>
          <p:spPr bwMode="auto">
            <a:xfrm rot="10800000">
              <a:off x="6231316" y="3866167"/>
              <a:ext cx="0" cy="1711671"/>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25" name="Line 9"/>
            <p:cNvSpPr>
              <a:spLocks noChangeShapeType="1"/>
            </p:cNvSpPr>
            <p:nvPr/>
          </p:nvSpPr>
          <p:spPr bwMode="auto">
            <a:xfrm rot="10800000">
              <a:off x="4572001" y="3886199"/>
              <a:ext cx="1631655" cy="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26" name="Line 9"/>
            <p:cNvSpPr>
              <a:spLocks noChangeShapeType="1"/>
            </p:cNvSpPr>
            <p:nvPr/>
          </p:nvSpPr>
          <p:spPr bwMode="auto">
            <a:xfrm rot="10800000" flipV="1">
              <a:off x="6287441" y="4735302"/>
              <a:ext cx="325291" cy="0"/>
            </a:xfrm>
            <a:prstGeom prst="line">
              <a:avLst/>
            </a:prstGeom>
            <a:noFill/>
            <a:ln w="3810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27" name="Line 9"/>
            <p:cNvSpPr>
              <a:spLocks noChangeShapeType="1"/>
            </p:cNvSpPr>
            <p:nvPr/>
          </p:nvSpPr>
          <p:spPr bwMode="auto">
            <a:xfrm rot="10800000">
              <a:off x="5865557" y="5562600"/>
              <a:ext cx="365760" cy="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20" name="Text Box 4"/>
            <p:cNvSpPr txBox="1">
              <a:spLocks noChangeArrowheads="1"/>
            </p:cNvSpPr>
            <p:nvPr/>
          </p:nvSpPr>
          <p:spPr bwMode="auto">
            <a:xfrm>
              <a:off x="4724400" y="5376252"/>
              <a:ext cx="1012675" cy="461665"/>
            </a:xfrm>
            <a:prstGeom prst="rect">
              <a:avLst/>
            </a:prstGeom>
            <a:noFill/>
            <a:ln w="38100" algn="ctr">
              <a:solidFill>
                <a:srgbClr val="1BA7D3"/>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b="1" dirty="0">
                  <a:solidFill>
                    <a:srgbClr val="1BA7D3"/>
                  </a:solidFill>
                  <a:latin typeface="Book Antiqua" pitchFamily="18" charset="0"/>
                </a:rPr>
                <a:t>Weld</a:t>
              </a:r>
            </a:p>
          </p:txBody>
        </p:sp>
      </p:grpSp>
      <p:grpSp>
        <p:nvGrpSpPr>
          <p:cNvPr id="28" name="Group 27"/>
          <p:cNvGrpSpPr/>
          <p:nvPr/>
        </p:nvGrpSpPr>
        <p:grpSpPr>
          <a:xfrm>
            <a:off x="152400" y="3655355"/>
            <a:ext cx="2185214" cy="2153644"/>
            <a:chOff x="135189" y="3766332"/>
            <a:chExt cx="2185214" cy="2153644"/>
          </a:xfrm>
        </p:grpSpPr>
        <p:sp>
          <p:nvSpPr>
            <p:cNvPr id="29" name="Text Box 6"/>
            <p:cNvSpPr txBox="1">
              <a:spLocks noChangeArrowheads="1"/>
            </p:cNvSpPr>
            <p:nvPr/>
          </p:nvSpPr>
          <p:spPr bwMode="auto">
            <a:xfrm>
              <a:off x="135189" y="3766332"/>
              <a:ext cx="21852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b="1" dirty="0" err="1">
                  <a:solidFill>
                    <a:srgbClr val="0070C0"/>
                  </a:solidFill>
                  <a:latin typeface="Book Antiqua" pitchFamily="18" charset="0"/>
                </a:rPr>
                <a:t>R-Punch</a:t>
              </a:r>
              <a:r>
                <a:rPr lang="en-US" b="1" dirty="0" err="1">
                  <a:solidFill>
                    <a:srgbClr val="000078"/>
                  </a:solidFill>
                  <a:latin typeface="Book Antiqua" pitchFamily="18" charset="0"/>
                </a:rPr>
                <a:t>&amp;</a:t>
              </a:r>
              <a:r>
                <a:rPr lang="en-US" b="1" dirty="0" err="1">
                  <a:solidFill>
                    <a:srgbClr val="00B050"/>
                  </a:solidFill>
                  <a:latin typeface="Book Antiqua" pitchFamily="18" charset="0"/>
                </a:rPr>
                <a:t>B-Punch</a:t>
              </a:r>
              <a:endParaRPr lang="en-US" b="1" dirty="0">
                <a:solidFill>
                  <a:srgbClr val="0070C0"/>
                </a:solidFill>
                <a:latin typeface="Book Antiqua" pitchFamily="18" charset="0"/>
              </a:endParaRPr>
            </a:p>
          </p:txBody>
        </p:sp>
        <p:sp>
          <p:nvSpPr>
            <p:cNvPr id="30" name="Text Box 3"/>
            <p:cNvSpPr txBox="1">
              <a:spLocks noChangeArrowheads="1"/>
            </p:cNvSpPr>
            <p:nvPr/>
          </p:nvSpPr>
          <p:spPr bwMode="auto">
            <a:xfrm>
              <a:off x="877292" y="4262735"/>
              <a:ext cx="1071127" cy="461665"/>
            </a:xfrm>
            <a:prstGeom prst="rect">
              <a:avLst/>
            </a:prstGeom>
            <a:noFill/>
            <a:ln w="38100" algn="ctr">
              <a:solidFill>
                <a:srgbClr val="000078"/>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0078"/>
                  </a:solidFill>
                  <a:latin typeface="Book Antiqua" pitchFamily="18" charset="0"/>
                </a:rPr>
                <a:t>Punch</a:t>
              </a:r>
            </a:p>
          </p:txBody>
        </p:sp>
        <p:sp>
          <p:nvSpPr>
            <p:cNvPr id="31" name="Text Box 3"/>
            <p:cNvSpPr txBox="1">
              <a:spLocks noChangeArrowheads="1"/>
            </p:cNvSpPr>
            <p:nvPr/>
          </p:nvSpPr>
          <p:spPr bwMode="auto">
            <a:xfrm>
              <a:off x="877292" y="4953000"/>
              <a:ext cx="1071127" cy="461665"/>
            </a:xfrm>
            <a:prstGeom prst="rect">
              <a:avLst/>
            </a:prstGeom>
            <a:noFill/>
            <a:ln w="38100" algn="ctr">
              <a:solidFill>
                <a:srgbClr val="000078"/>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0078"/>
                  </a:solidFill>
                  <a:latin typeface="Book Antiqua" pitchFamily="18" charset="0"/>
                </a:rPr>
                <a:t>Punch</a:t>
              </a:r>
            </a:p>
          </p:txBody>
        </p:sp>
        <p:sp>
          <p:nvSpPr>
            <p:cNvPr id="32" name="Text Box 11"/>
            <p:cNvSpPr txBox="1">
              <a:spLocks noChangeArrowheads="1"/>
            </p:cNvSpPr>
            <p:nvPr/>
          </p:nvSpPr>
          <p:spPr bwMode="auto">
            <a:xfrm>
              <a:off x="950180" y="5458311"/>
              <a:ext cx="723275" cy="461665"/>
            </a:xfrm>
            <a:prstGeom prst="rect">
              <a:avLst/>
            </a:prstGeom>
            <a:noFill/>
            <a:ln>
              <a:noFill/>
            </a:ln>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70C0"/>
                  </a:solidFill>
                  <a:latin typeface="Book Antiqua" pitchFamily="18" charset="0"/>
                </a:rPr>
                <a:t>15</a:t>
              </a:r>
              <a:r>
                <a:rPr lang="en-US" sz="2400" b="1" dirty="0">
                  <a:solidFill>
                    <a:srgbClr val="000078"/>
                  </a:solidFill>
                  <a:latin typeface="Book Antiqua" pitchFamily="18" charset="0"/>
                </a:rPr>
                <a:t>,</a:t>
              </a:r>
              <a:r>
                <a:rPr lang="en-US" sz="2400" b="1" dirty="0">
                  <a:solidFill>
                    <a:srgbClr val="00B050"/>
                  </a:solidFill>
                  <a:latin typeface="Book Antiqua" pitchFamily="18" charset="0"/>
                </a:rPr>
                <a:t>3</a:t>
              </a:r>
            </a:p>
          </p:txBody>
        </p:sp>
      </p:grpSp>
      <p:sp>
        <p:nvSpPr>
          <p:cNvPr id="33" name="Text Box 7"/>
          <p:cNvSpPr txBox="1">
            <a:spLocks noChangeArrowheads="1"/>
          </p:cNvSpPr>
          <p:nvPr/>
        </p:nvSpPr>
        <p:spPr bwMode="auto">
          <a:xfrm>
            <a:off x="6911995" y="3916006"/>
            <a:ext cx="1585690" cy="461665"/>
          </a:xfrm>
          <a:prstGeom prst="rect">
            <a:avLst/>
          </a:prstGeom>
          <a:noFill/>
          <a:ln w="9525" algn="ctr">
            <a:noFill/>
            <a:miter lim="800000"/>
            <a:headEnd/>
            <a:tailEnd/>
          </a:ln>
          <a:effectLst/>
        </p:spPr>
        <p:txBody>
          <a:bodyPr wrap="none">
            <a:spAutoFit/>
          </a:bodyPr>
          <a:lstStyle/>
          <a:p>
            <a:pPr>
              <a:defRPr/>
            </a:pPr>
            <a:r>
              <a:rPr lang="en-US" sz="2400" b="1" dirty="0">
                <a:solidFill>
                  <a:srgbClr val="996633"/>
                </a:solidFill>
                <a:latin typeface="Book Antiqua" pitchFamily="18" charset="0"/>
              </a:rPr>
              <a:t>Assembly</a:t>
            </a:r>
          </a:p>
        </p:txBody>
      </p:sp>
      <p:grpSp>
        <p:nvGrpSpPr>
          <p:cNvPr id="34" name="Group 33"/>
          <p:cNvGrpSpPr/>
          <p:nvPr/>
        </p:nvGrpSpPr>
        <p:grpSpPr>
          <a:xfrm>
            <a:off x="2118030" y="3866496"/>
            <a:ext cx="696912" cy="1736931"/>
            <a:chOff x="1981200" y="1712863"/>
            <a:chExt cx="696912" cy="1736931"/>
          </a:xfrm>
        </p:grpSpPr>
        <p:sp>
          <p:nvSpPr>
            <p:cNvPr id="35" name="Line 9"/>
            <p:cNvSpPr>
              <a:spLocks noChangeShapeType="1"/>
            </p:cNvSpPr>
            <p:nvPr/>
          </p:nvSpPr>
          <p:spPr bwMode="auto">
            <a:xfrm>
              <a:off x="2192215" y="3449794"/>
              <a:ext cx="468312"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36" name="Line 9"/>
            <p:cNvSpPr>
              <a:spLocks noChangeShapeType="1"/>
            </p:cNvSpPr>
            <p:nvPr/>
          </p:nvSpPr>
          <p:spPr bwMode="auto">
            <a:xfrm rot="10800000">
              <a:off x="2209801" y="1712863"/>
              <a:ext cx="0" cy="1711671"/>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37" name="Line 9"/>
            <p:cNvSpPr>
              <a:spLocks noChangeShapeType="1"/>
            </p:cNvSpPr>
            <p:nvPr/>
          </p:nvSpPr>
          <p:spPr bwMode="auto">
            <a:xfrm>
              <a:off x="2209800" y="1730829"/>
              <a:ext cx="468312"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38" name="Line 9"/>
            <p:cNvSpPr>
              <a:spLocks noChangeShapeType="1"/>
            </p:cNvSpPr>
            <p:nvPr/>
          </p:nvSpPr>
          <p:spPr bwMode="auto">
            <a:xfrm rot="10800000">
              <a:off x="1981200" y="2590611"/>
              <a:ext cx="228600" cy="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sp>
        <p:nvSpPr>
          <p:cNvPr id="39" name="Text Box 14">
            <a:extLst>
              <a:ext uri="{FF2B5EF4-FFF2-40B4-BE49-F238E27FC236}">
                <a16:creationId xmlns:a16="http://schemas.microsoft.com/office/drawing/2014/main" id="{47BCF00A-F49B-40B1-8A20-6C16D4138636}"/>
              </a:ext>
            </a:extLst>
          </p:cNvPr>
          <p:cNvSpPr txBox="1">
            <a:spLocks noChangeArrowheads="1"/>
          </p:cNvSpPr>
          <p:nvPr/>
        </p:nvSpPr>
        <p:spPr bwMode="auto">
          <a:xfrm>
            <a:off x="5198289" y="5798988"/>
            <a:ext cx="492443" cy="461665"/>
          </a:xfrm>
          <a:prstGeom prst="rect">
            <a:avLst/>
          </a:prstGeom>
          <a:solidFill>
            <a:schemeClr val="bg1"/>
          </a:solidFill>
          <a:ln w="9525" algn="ctr">
            <a:noFill/>
            <a:miter lim="800000"/>
            <a:headEnd/>
            <a:tailEnd/>
          </a:ln>
          <a:effectLst/>
        </p:spPr>
        <p:txBody>
          <a:bodyPr wrap="none">
            <a:spAutoFit/>
          </a:bodyPr>
          <a:lstStyle/>
          <a:p>
            <a:pPr>
              <a:defRPr/>
            </a:pPr>
            <a:r>
              <a:rPr lang="en-US" sz="2400" b="1" dirty="0">
                <a:solidFill>
                  <a:srgbClr val="1BA7D3"/>
                </a:solidFill>
                <a:latin typeface="Book Antiqua" pitchFamily="18" charset="0"/>
              </a:rPr>
              <a:t>10</a:t>
            </a:r>
          </a:p>
        </p:txBody>
      </p:sp>
    </p:spTree>
    <p:extLst>
      <p:ext uri="{BB962C8B-B14F-4D97-AF65-F5344CB8AC3E}">
        <p14:creationId xmlns:p14="http://schemas.microsoft.com/office/powerpoint/2010/main" val="138378635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dissolve">
                                      <p:cBhvr>
                                        <p:cTn id="7"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687" y="30480"/>
            <a:ext cx="9144000" cy="838200"/>
          </a:xfrm>
        </p:spPr>
        <p:txBody>
          <a:bodyPr/>
          <a:lstStyle/>
          <a:p>
            <a:r>
              <a:rPr lang="en-US" altLang="en-US" dirty="0">
                <a:solidFill>
                  <a:srgbClr val="C00000"/>
                </a:solidFill>
              </a:rPr>
              <a:t>Key </a:t>
            </a:r>
            <a:r>
              <a:rPr lang="en-US" dirty="0">
                <a:solidFill>
                  <a:srgbClr val="C00000"/>
                </a:solidFill>
              </a:rPr>
              <a:t>Problem 2: More Than One Bottleneck</a:t>
            </a:r>
          </a:p>
        </p:txBody>
      </p:sp>
      <p:sp>
        <p:nvSpPr>
          <p:cNvPr id="51" name="Content Placeholder 1"/>
          <p:cNvSpPr txBox="1">
            <a:spLocks/>
          </p:cNvSpPr>
          <p:nvPr/>
        </p:nvSpPr>
        <p:spPr bwMode="auto">
          <a:xfrm>
            <a:off x="-1" y="3713308"/>
            <a:ext cx="9182687" cy="329708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spcBef>
                <a:spcPct val="0"/>
              </a:spcBef>
              <a:spcAft>
                <a:spcPts val="0"/>
              </a:spcAft>
              <a:buNone/>
              <a:defRPr/>
            </a:pPr>
            <a:r>
              <a:rPr lang="en-US" sz="2200" kern="0" dirty="0"/>
              <a:t>j) </a:t>
            </a:r>
            <a:r>
              <a:rPr lang="en-US" sz="2200" dirty="0"/>
              <a:t>Why it is impossible to work at 100% of capacity? </a:t>
            </a:r>
          </a:p>
          <a:p>
            <a:pPr marL="0" indent="0">
              <a:spcBef>
                <a:spcPct val="0"/>
              </a:spcBef>
              <a:spcAft>
                <a:spcPts val="0"/>
              </a:spcAft>
              <a:buNone/>
              <a:defRPr/>
            </a:pPr>
            <a:r>
              <a:rPr lang="en-US" sz="2200" kern="0" dirty="0"/>
              <a:t>There are 3 bottlenecks. </a:t>
            </a:r>
            <a:r>
              <a:rPr lang="en-US" sz="2200" dirty="0"/>
              <a:t>This is a  risky situation. Any of the bottlenecks could cause the throughput of the system to fall below 6 per hour. </a:t>
            </a:r>
          </a:p>
          <a:p>
            <a:pPr marL="0" indent="0">
              <a:spcBef>
                <a:spcPct val="0"/>
              </a:spcBef>
              <a:spcAft>
                <a:spcPts val="0"/>
              </a:spcAft>
              <a:buNone/>
              <a:defRPr/>
            </a:pPr>
            <a:r>
              <a:rPr lang="en-US" sz="2200" dirty="0"/>
              <a:t>The more bottlenecks in the system, the higher the probability of not meeting the capacity.  </a:t>
            </a:r>
          </a:p>
          <a:p>
            <a:pPr marL="0" indent="0">
              <a:spcBef>
                <a:spcPct val="0"/>
              </a:spcBef>
              <a:spcAft>
                <a:spcPts val="0"/>
              </a:spcAft>
              <a:buNone/>
              <a:defRPr/>
            </a:pPr>
            <a:r>
              <a:rPr lang="en-US" sz="2200" dirty="0"/>
              <a:t>Suppose punch fail to provide input to B-Form for 1 hour, or B-Form fails to provide Weld, or Weld fails to provide Assembly, or Assembly is down- That hour of capacity perishes. Input may arrive late. </a:t>
            </a:r>
          </a:p>
          <a:p>
            <a:pPr marL="457200" indent="-457200">
              <a:lnSpc>
                <a:spcPct val="90000"/>
              </a:lnSpc>
              <a:spcBef>
                <a:spcPct val="0"/>
              </a:spcBef>
              <a:spcAft>
                <a:spcPts val="0"/>
              </a:spcAft>
              <a:buFont typeface="Wingdings" pitchFamily="2" charset="2"/>
              <a:buAutoNum type="arabicParenR"/>
              <a:defRPr/>
            </a:pPr>
            <a:endParaRPr lang="en-US" sz="2300" kern="0" dirty="0"/>
          </a:p>
        </p:txBody>
      </p:sp>
      <p:cxnSp>
        <p:nvCxnSpPr>
          <p:cNvPr id="37" name="Straight Connector 36"/>
          <p:cNvCxnSpPr/>
          <p:nvPr/>
        </p:nvCxnSpPr>
        <p:spPr bwMode="auto">
          <a:xfrm>
            <a:off x="-12089" y="838200"/>
            <a:ext cx="9156089" cy="0"/>
          </a:xfrm>
          <a:prstGeom prst="line">
            <a:avLst/>
          </a:prstGeom>
          <a:solidFill>
            <a:schemeClr val="accent1"/>
          </a:solidFill>
          <a:ln w="76200" cap="flat" cmpd="sng" algn="ctr">
            <a:solidFill>
              <a:srgbClr val="C00000"/>
            </a:solidFill>
            <a:prstDash val="solid"/>
            <a:round/>
            <a:headEnd type="none" w="med" len="med"/>
            <a:tailEnd type="none" w="med" len="med"/>
          </a:ln>
          <a:effectLst/>
        </p:spPr>
      </p:cxnSp>
      <p:grpSp>
        <p:nvGrpSpPr>
          <p:cNvPr id="39" name="Group 38"/>
          <p:cNvGrpSpPr/>
          <p:nvPr/>
        </p:nvGrpSpPr>
        <p:grpSpPr>
          <a:xfrm>
            <a:off x="2737742" y="826771"/>
            <a:ext cx="1323657" cy="3065667"/>
            <a:chOff x="2750301" y="2590800"/>
            <a:chExt cx="1323657" cy="3065667"/>
          </a:xfrm>
        </p:grpSpPr>
        <p:sp>
          <p:nvSpPr>
            <p:cNvPr id="40" name="Text Box 7"/>
            <p:cNvSpPr txBox="1">
              <a:spLocks noChangeArrowheads="1"/>
            </p:cNvSpPr>
            <p:nvPr/>
          </p:nvSpPr>
          <p:spPr bwMode="auto">
            <a:xfrm>
              <a:off x="2791143" y="2590800"/>
              <a:ext cx="1247457" cy="461665"/>
            </a:xfrm>
            <a:prstGeom prst="rect">
              <a:avLst/>
            </a:prstGeom>
            <a:noFill/>
            <a:ln w="9525" algn="ctr">
              <a:noFill/>
              <a:miter lim="800000"/>
              <a:headEnd/>
              <a:tailEnd/>
            </a:ln>
            <a:effectLst/>
          </p:spPr>
          <p:txBody>
            <a:bodyPr wrap="none">
              <a:spAutoFit/>
            </a:bodyPr>
            <a:lstStyle/>
            <a:p>
              <a:pPr>
                <a:defRPr/>
              </a:pPr>
              <a:r>
                <a:rPr lang="en-US" sz="2400" b="1" dirty="0">
                  <a:solidFill>
                    <a:srgbClr val="FF0000"/>
                  </a:solidFill>
                  <a:latin typeface="Book Antiqua" pitchFamily="18" charset="0"/>
                </a:rPr>
                <a:t>R-Form</a:t>
              </a:r>
            </a:p>
          </p:txBody>
        </p:sp>
        <p:sp>
          <p:nvSpPr>
            <p:cNvPr id="41" name="Text Box 14"/>
            <p:cNvSpPr txBox="1">
              <a:spLocks noChangeArrowheads="1"/>
            </p:cNvSpPr>
            <p:nvPr/>
          </p:nvSpPr>
          <p:spPr bwMode="auto">
            <a:xfrm>
              <a:off x="3131300" y="3517206"/>
              <a:ext cx="338554" cy="461665"/>
            </a:xfrm>
            <a:prstGeom prst="rect">
              <a:avLst/>
            </a:prstGeom>
            <a:noFill/>
            <a:ln w="9525" algn="ctr">
              <a:noFill/>
              <a:miter lim="800000"/>
              <a:headEnd/>
              <a:tailEnd/>
            </a:ln>
            <a:effectLst/>
          </p:spPr>
          <p:txBody>
            <a:bodyPr wrap="none">
              <a:spAutoFit/>
            </a:bodyPr>
            <a:lstStyle/>
            <a:p>
              <a:pPr>
                <a:defRPr/>
              </a:pPr>
              <a:r>
                <a:rPr lang="en-US" sz="2400" b="1" dirty="0">
                  <a:solidFill>
                    <a:srgbClr val="FF0000"/>
                  </a:solidFill>
                  <a:latin typeface="Book Antiqua" pitchFamily="18" charset="0"/>
                </a:rPr>
                <a:t>8</a:t>
              </a:r>
            </a:p>
          </p:txBody>
        </p:sp>
        <p:sp>
          <p:nvSpPr>
            <p:cNvPr id="42" name="Text Box 4"/>
            <p:cNvSpPr txBox="1">
              <a:spLocks noChangeArrowheads="1"/>
            </p:cNvSpPr>
            <p:nvPr/>
          </p:nvSpPr>
          <p:spPr bwMode="auto">
            <a:xfrm>
              <a:off x="2750301" y="3006031"/>
              <a:ext cx="1323657" cy="461665"/>
            </a:xfrm>
            <a:prstGeom prst="rect">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b="1" dirty="0">
                  <a:solidFill>
                    <a:srgbClr val="FF0000"/>
                  </a:solidFill>
                  <a:latin typeface="Book Antiqua" pitchFamily="18" charset="0"/>
                </a:rPr>
                <a:t>R-Form</a:t>
              </a:r>
            </a:p>
          </p:txBody>
        </p:sp>
        <p:sp>
          <p:nvSpPr>
            <p:cNvPr id="43" name="Text Box 7"/>
            <p:cNvSpPr txBox="1">
              <a:spLocks noChangeArrowheads="1"/>
            </p:cNvSpPr>
            <p:nvPr/>
          </p:nvSpPr>
          <p:spPr bwMode="auto">
            <a:xfrm>
              <a:off x="2791143" y="4267200"/>
              <a:ext cx="1247457" cy="461665"/>
            </a:xfrm>
            <a:prstGeom prst="rect">
              <a:avLst/>
            </a:prstGeom>
            <a:noFill/>
            <a:ln w="9525" algn="ctr">
              <a:noFill/>
              <a:miter lim="800000"/>
              <a:headEnd/>
              <a:tailEnd/>
            </a:ln>
            <a:effectLst/>
          </p:spPr>
          <p:txBody>
            <a:bodyPr wrap="none">
              <a:spAutoFit/>
            </a:bodyPr>
            <a:lstStyle/>
            <a:p>
              <a:pPr>
                <a:defRPr/>
              </a:pPr>
              <a:r>
                <a:rPr lang="en-US" sz="2400" b="1" dirty="0">
                  <a:solidFill>
                    <a:srgbClr val="D519B1"/>
                  </a:solidFill>
                  <a:latin typeface="Book Antiqua" pitchFamily="18" charset="0"/>
                </a:rPr>
                <a:t>B-Form</a:t>
              </a:r>
            </a:p>
          </p:txBody>
        </p:sp>
        <p:sp>
          <p:nvSpPr>
            <p:cNvPr id="44" name="Text Box 14"/>
            <p:cNvSpPr txBox="1">
              <a:spLocks noChangeArrowheads="1"/>
            </p:cNvSpPr>
            <p:nvPr/>
          </p:nvSpPr>
          <p:spPr bwMode="auto">
            <a:xfrm>
              <a:off x="3115258" y="5194802"/>
              <a:ext cx="492443" cy="461665"/>
            </a:xfrm>
            <a:prstGeom prst="rect">
              <a:avLst/>
            </a:prstGeom>
            <a:noFill/>
            <a:ln w="9525" algn="ctr">
              <a:noFill/>
              <a:miter lim="800000"/>
              <a:headEnd/>
              <a:tailEnd/>
            </a:ln>
            <a:effectLst/>
          </p:spPr>
          <p:txBody>
            <a:bodyPr wrap="none">
              <a:spAutoFit/>
            </a:bodyPr>
            <a:lstStyle/>
            <a:p>
              <a:pPr>
                <a:defRPr/>
              </a:pPr>
              <a:r>
                <a:rPr lang="en-US" sz="2400" b="1" dirty="0">
                  <a:solidFill>
                    <a:srgbClr val="D519B1"/>
                  </a:solidFill>
                  <a:latin typeface="Book Antiqua" pitchFamily="18" charset="0"/>
                </a:rPr>
                <a:t>10</a:t>
              </a:r>
            </a:p>
          </p:txBody>
        </p:sp>
        <p:sp>
          <p:nvSpPr>
            <p:cNvPr id="45" name="Text Box 4"/>
            <p:cNvSpPr txBox="1">
              <a:spLocks noChangeArrowheads="1"/>
            </p:cNvSpPr>
            <p:nvPr/>
          </p:nvSpPr>
          <p:spPr bwMode="auto">
            <a:xfrm>
              <a:off x="2750301" y="4707690"/>
              <a:ext cx="1323657" cy="461665"/>
            </a:xfrm>
            <a:prstGeom prst="rect">
              <a:avLst/>
            </a:prstGeom>
            <a:noFill/>
            <a:ln w="38100" algn="ctr">
              <a:solidFill>
                <a:srgbClr val="D519B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b="1" dirty="0">
                  <a:solidFill>
                    <a:srgbClr val="D519B1"/>
                  </a:solidFill>
                  <a:latin typeface="Book Antiqua" pitchFamily="18" charset="0"/>
                </a:rPr>
                <a:t>B-Form</a:t>
              </a:r>
            </a:p>
          </p:txBody>
        </p:sp>
      </p:grpSp>
      <p:sp>
        <p:nvSpPr>
          <p:cNvPr id="46" name="Line 9"/>
          <p:cNvSpPr>
            <a:spLocks noChangeShapeType="1"/>
          </p:cNvSpPr>
          <p:nvPr/>
        </p:nvSpPr>
        <p:spPr bwMode="auto">
          <a:xfrm>
            <a:off x="59630" y="2350582"/>
            <a:ext cx="468312"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47" name="Text Box 14"/>
          <p:cNvSpPr txBox="1">
            <a:spLocks noChangeArrowheads="1"/>
          </p:cNvSpPr>
          <p:nvPr/>
        </p:nvSpPr>
        <p:spPr bwMode="auto">
          <a:xfrm>
            <a:off x="5056002" y="3388088"/>
            <a:ext cx="492443" cy="461665"/>
          </a:xfrm>
          <a:prstGeom prst="rect">
            <a:avLst/>
          </a:prstGeom>
          <a:noFill/>
          <a:ln w="9525" algn="ctr">
            <a:noFill/>
            <a:miter lim="800000"/>
            <a:headEnd/>
            <a:tailEnd/>
          </a:ln>
          <a:effectLst/>
        </p:spPr>
        <p:txBody>
          <a:bodyPr wrap="none">
            <a:spAutoFit/>
          </a:bodyPr>
          <a:lstStyle/>
          <a:p>
            <a:pPr>
              <a:defRPr/>
            </a:pPr>
            <a:r>
              <a:rPr lang="en-US" sz="2400" b="1" dirty="0">
                <a:solidFill>
                  <a:srgbClr val="1BA7D3"/>
                </a:solidFill>
                <a:latin typeface="Book Antiqua" pitchFamily="18" charset="0"/>
              </a:rPr>
              <a:t>10</a:t>
            </a:r>
          </a:p>
        </p:txBody>
      </p:sp>
      <p:grpSp>
        <p:nvGrpSpPr>
          <p:cNvPr id="48" name="Group 47"/>
          <p:cNvGrpSpPr/>
          <p:nvPr/>
        </p:nvGrpSpPr>
        <p:grpSpPr>
          <a:xfrm>
            <a:off x="4185542" y="1416338"/>
            <a:ext cx="4800600" cy="1971750"/>
            <a:chOff x="4191000" y="3866167"/>
            <a:chExt cx="4800600" cy="1971750"/>
          </a:xfrm>
        </p:grpSpPr>
        <p:sp>
          <p:nvSpPr>
            <p:cNvPr id="49" name="Line 10"/>
            <p:cNvSpPr>
              <a:spLocks noChangeShapeType="1"/>
            </p:cNvSpPr>
            <p:nvPr/>
          </p:nvSpPr>
          <p:spPr bwMode="auto">
            <a:xfrm>
              <a:off x="4191000" y="5607085"/>
              <a:ext cx="468313"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50" name="Text Box 7"/>
            <p:cNvSpPr txBox="1">
              <a:spLocks noChangeArrowheads="1"/>
            </p:cNvSpPr>
            <p:nvPr/>
          </p:nvSpPr>
          <p:spPr bwMode="auto">
            <a:xfrm>
              <a:off x="4732539" y="4953000"/>
              <a:ext cx="936475" cy="461665"/>
            </a:xfrm>
            <a:prstGeom prst="rect">
              <a:avLst/>
            </a:prstGeom>
            <a:noFill/>
            <a:ln w="9525" algn="ctr">
              <a:noFill/>
              <a:miter lim="800000"/>
              <a:headEnd/>
              <a:tailEnd/>
            </a:ln>
            <a:effectLst/>
          </p:spPr>
          <p:txBody>
            <a:bodyPr wrap="none">
              <a:spAutoFit/>
            </a:bodyPr>
            <a:lstStyle/>
            <a:p>
              <a:pPr>
                <a:defRPr/>
              </a:pPr>
              <a:r>
                <a:rPr lang="en-US" sz="2400" b="1" dirty="0">
                  <a:solidFill>
                    <a:srgbClr val="1BA7D3"/>
                  </a:solidFill>
                  <a:latin typeface="Book Antiqua" pitchFamily="18" charset="0"/>
                </a:rPr>
                <a:t>Weld</a:t>
              </a:r>
            </a:p>
          </p:txBody>
        </p:sp>
        <p:sp>
          <p:nvSpPr>
            <p:cNvPr id="84" name="Text Box 4"/>
            <p:cNvSpPr txBox="1">
              <a:spLocks noChangeArrowheads="1"/>
            </p:cNvSpPr>
            <p:nvPr/>
          </p:nvSpPr>
          <p:spPr bwMode="auto">
            <a:xfrm>
              <a:off x="4724400" y="5376252"/>
              <a:ext cx="1012675" cy="461665"/>
            </a:xfrm>
            <a:prstGeom prst="rect">
              <a:avLst/>
            </a:prstGeom>
            <a:noFill/>
            <a:ln w="38100" algn="ctr">
              <a:solidFill>
                <a:srgbClr val="1BA7D3"/>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b="1" dirty="0">
                  <a:solidFill>
                    <a:srgbClr val="1BA7D3"/>
                  </a:solidFill>
                  <a:latin typeface="Book Antiqua" pitchFamily="18" charset="0"/>
                </a:rPr>
                <a:t>Weld</a:t>
              </a:r>
            </a:p>
          </p:txBody>
        </p:sp>
        <p:sp>
          <p:nvSpPr>
            <p:cNvPr id="85" name="Text Box 14"/>
            <p:cNvSpPr txBox="1">
              <a:spLocks noChangeArrowheads="1"/>
            </p:cNvSpPr>
            <p:nvPr/>
          </p:nvSpPr>
          <p:spPr bwMode="auto">
            <a:xfrm>
              <a:off x="7304086" y="4998396"/>
              <a:ext cx="492443" cy="461665"/>
            </a:xfrm>
            <a:prstGeom prst="rect">
              <a:avLst/>
            </a:prstGeom>
            <a:noFill/>
            <a:ln w="9525" algn="ctr">
              <a:noFill/>
              <a:miter lim="800000"/>
              <a:headEnd/>
              <a:tailEnd/>
            </a:ln>
            <a:effectLst/>
          </p:spPr>
          <p:txBody>
            <a:bodyPr wrap="none">
              <a:spAutoFit/>
            </a:bodyPr>
            <a:lstStyle/>
            <a:p>
              <a:pPr>
                <a:defRPr/>
              </a:pPr>
              <a:r>
                <a:rPr lang="en-US" sz="2400" b="1" dirty="0">
                  <a:solidFill>
                    <a:srgbClr val="996633"/>
                  </a:solidFill>
                  <a:latin typeface="Book Antiqua" pitchFamily="18" charset="0"/>
                </a:rPr>
                <a:t>10</a:t>
              </a:r>
            </a:p>
          </p:txBody>
        </p:sp>
        <p:sp>
          <p:nvSpPr>
            <p:cNvPr id="86" name="Text Box 4"/>
            <p:cNvSpPr txBox="1">
              <a:spLocks noChangeArrowheads="1"/>
            </p:cNvSpPr>
            <p:nvPr/>
          </p:nvSpPr>
          <p:spPr bwMode="auto">
            <a:xfrm>
              <a:off x="6688933" y="4487221"/>
              <a:ext cx="1758154" cy="461665"/>
            </a:xfrm>
            <a:prstGeom prst="rect">
              <a:avLst/>
            </a:prstGeom>
            <a:noFill/>
            <a:ln w="38100" algn="ctr">
              <a:solidFill>
                <a:srgbClr val="996633"/>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b="1" dirty="0">
                  <a:solidFill>
                    <a:srgbClr val="996633"/>
                  </a:solidFill>
                  <a:latin typeface="Book Antiqua" pitchFamily="18" charset="0"/>
                </a:rPr>
                <a:t>Assembly</a:t>
              </a:r>
            </a:p>
          </p:txBody>
        </p:sp>
        <p:sp>
          <p:nvSpPr>
            <p:cNvPr id="87" name="Line 10"/>
            <p:cNvSpPr>
              <a:spLocks noChangeShapeType="1"/>
            </p:cNvSpPr>
            <p:nvPr/>
          </p:nvSpPr>
          <p:spPr bwMode="auto">
            <a:xfrm>
              <a:off x="8523287" y="4703121"/>
              <a:ext cx="468313"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88" name="Line 9"/>
            <p:cNvSpPr>
              <a:spLocks noChangeShapeType="1"/>
            </p:cNvSpPr>
            <p:nvPr/>
          </p:nvSpPr>
          <p:spPr bwMode="auto">
            <a:xfrm rot="10800000">
              <a:off x="6231316" y="3866167"/>
              <a:ext cx="0" cy="1711671"/>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89" name="Line 9"/>
            <p:cNvSpPr>
              <a:spLocks noChangeShapeType="1"/>
            </p:cNvSpPr>
            <p:nvPr/>
          </p:nvSpPr>
          <p:spPr bwMode="auto">
            <a:xfrm rot="10800000">
              <a:off x="4572001" y="3886199"/>
              <a:ext cx="1631655" cy="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90" name="Line 9"/>
            <p:cNvSpPr>
              <a:spLocks noChangeShapeType="1"/>
            </p:cNvSpPr>
            <p:nvPr/>
          </p:nvSpPr>
          <p:spPr bwMode="auto">
            <a:xfrm rot="10800000" flipV="1">
              <a:off x="6287441" y="4735302"/>
              <a:ext cx="325291" cy="0"/>
            </a:xfrm>
            <a:prstGeom prst="line">
              <a:avLst/>
            </a:prstGeom>
            <a:noFill/>
            <a:ln w="3810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91" name="Line 9"/>
            <p:cNvSpPr>
              <a:spLocks noChangeShapeType="1"/>
            </p:cNvSpPr>
            <p:nvPr/>
          </p:nvSpPr>
          <p:spPr bwMode="auto">
            <a:xfrm rot="10800000">
              <a:off x="5865557" y="5562600"/>
              <a:ext cx="365760" cy="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grpSp>
        <p:nvGrpSpPr>
          <p:cNvPr id="92" name="Group 91"/>
          <p:cNvGrpSpPr/>
          <p:nvPr/>
        </p:nvGrpSpPr>
        <p:grpSpPr>
          <a:xfrm>
            <a:off x="10112" y="1261693"/>
            <a:ext cx="2185214" cy="2153644"/>
            <a:chOff x="135189" y="3766332"/>
            <a:chExt cx="2185214" cy="2153644"/>
          </a:xfrm>
        </p:grpSpPr>
        <p:sp>
          <p:nvSpPr>
            <p:cNvPr id="93" name="Text Box 6"/>
            <p:cNvSpPr txBox="1">
              <a:spLocks noChangeArrowheads="1"/>
            </p:cNvSpPr>
            <p:nvPr/>
          </p:nvSpPr>
          <p:spPr bwMode="auto">
            <a:xfrm>
              <a:off x="135189" y="3766332"/>
              <a:ext cx="21852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b="1" dirty="0" err="1">
                  <a:solidFill>
                    <a:srgbClr val="0070C0"/>
                  </a:solidFill>
                  <a:latin typeface="Book Antiqua" pitchFamily="18" charset="0"/>
                </a:rPr>
                <a:t>R-Punch</a:t>
              </a:r>
              <a:r>
                <a:rPr lang="en-US" b="1" dirty="0" err="1">
                  <a:solidFill>
                    <a:srgbClr val="000078"/>
                  </a:solidFill>
                  <a:latin typeface="Book Antiqua" pitchFamily="18" charset="0"/>
                </a:rPr>
                <a:t>&amp;</a:t>
              </a:r>
              <a:r>
                <a:rPr lang="en-US" b="1" dirty="0" err="1">
                  <a:solidFill>
                    <a:srgbClr val="00B050"/>
                  </a:solidFill>
                  <a:latin typeface="Book Antiqua" pitchFamily="18" charset="0"/>
                </a:rPr>
                <a:t>B-Punch</a:t>
              </a:r>
              <a:endParaRPr lang="en-US" b="1" dirty="0">
                <a:solidFill>
                  <a:srgbClr val="0070C0"/>
                </a:solidFill>
                <a:latin typeface="Book Antiqua" pitchFamily="18" charset="0"/>
              </a:endParaRPr>
            </a:p>
          </p:txBody>
        </p:sp>
        <p:sp>
          <p:nvSpPr>
            <p:cNvPr id="94" name="Text Box 3"/>
            <p:cNvSpPr txBox="1">
              <a:spLocks noChangeArrowheads="1"/>
            </p:cNvSpPr>
            <p:nvPr/>
          </p:nvSpPr>
          <p:spPr bwMode="auto">
            <a:xfrm>
              <a:off x="877292" y="4262735"/>
              <a:ext cx="1071127" cy="461665"/>
            </a:xfrm>
            <a:prstGeom prst="rect">
              <a:avLst/>
            </a:prstGeom>
            <a:noFill/>
            <a:ln w="38100" algn="ctr">
              <a:solidFill>
                <a:srgbClr val="000078"/>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0078"/>
                  </a:solidFill>
                  <a:latin typeface="Book Antiqua" pitchFamily="18" charset="0"/>
                </a:rPr>
                <a:t>Punch</a:t>
              </a:r>
            </a:p>
          </p:txBody>
        </p:sp>
        <p:sp>
          <p:nvSpPr>
            <p:cNvPr id="95" name="Text Box 3"/>
            <p:cNvSpPr txBox="1">
              <a:spLocks noChangeArrowheads="1"/>
            </p:cNvSpPr>
            <p:nvPr/>
          </p:nvSpPr>
          <p:spPr bwMode="auto">
            <a:xfrm>
              <a:off x="877292" y="4953000"/>
              <a:ext cx="1071127" cy="461665"/>
            </a:xfrm>
            <a:prstGeom prst="rect">
              <a:avLst/>
            </a:prstGeom>
            <a:noFill/>
            <a:ln w="38100" algn="ctr">
              <a:solidFill>
                <a:srgbClr val="000078"/>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0078"/>
                  </a:solidFill>
                  <a:latin typeface="Book Antiqua" pitchFamily="18" charset="0"/>
                </a:rPr>
                <a:t>Punch</a:t>
              </a:r>
            </a:p>
          </p:txBody>
        </p:sp>
        <p:sp>
          <p:nvSpPr>
            <p:cNvPr id="96" name="Text Box 11"/>
            <p:cNvSpPr txBox="1">
              <a:spLocks noChangeArrowheads="1"/>
            </p:cNvSpPr>
            <p:nvPr/>
          </p:nvSpPr>
          <p:spPr bwMode="auto">
            <a:xfrm>
              <a:off x="950180" y="5458311"/>
              <a:ext cx="723275" cy="461665"/>
            </a:xfrm>
            <a:prstGeom prst="rect">
              <a:avLst/>
            </a:prstGeom>
            <a:noFill/>
            <a:ln>
              <a:noFill/>
            </a:ln>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70C0"/>
                  </a:solidFill>
                  <a:latin typeface="Book Antiqua" pitchFamily="18" charset="0"/>
                </a:rPr>
                <a:t>15</a:t>
              </a:r>
              <a:r>
                <a:rPr lang="en-US" sz="2400" b="1" dirty="0">
                  <a:solidFill>
                    <a:srgbClr val="000078"/>
                  </a:solidFill>
                  <a:latin typeface="Book Antiqua" pitchFamily="18" charset="0"/>
                </a:rPr>
                <a:t>,</a:t>
              </a:r>
              <a:r>
                <a:rPr lang="en-US" sz="2400" b="1" dirty="0">
                  <a:solidFill>
                    <a:srgbClr val="00B050"/>
                  </a:solidFill>
                  <a:latin typeface="Book Antiqua" pitchFamily="18" charset="0"/>
                </a:rPr>
                <a:t>3</a:t>
              </a:r>
            </a:p>
          </p:txBody>
        </p:sp>
      </p:grpSp>
      <p:sp>
        <p:nvSpPr>
          <p:cNvPr id="97" name="Text Box 7"/>
          <p:cNvSpPr txBox="1">
            <a:spLocks noChangeArrowheads="1"/>
          </p:cNvSpPr>
          <p:nvPr/>
        </p:nvSpPr>
        <p:spPr bwMode="auto">
          <a:xfrm>
            <a:off x="6769707" y="1522344"/>
            <a:ext cx="1585690" cy="461665"/>
          </a:xfrm>
          <a:prstGeom prst="rect">
            <a:avLst/>
          </a:prstGeom>
          <a:noFill/>
          <a:ln w="9525" algn="ctr">
            <a:noFill/>
            <a:miter lim="800000"/>
            <a:headEnd/>
            <a:tailEnd/>
          </a:ln>
          <a:effectLst/>
        </p:spPr>
        <p:txBody>
          <a:bodyPr wrap="none">
            <a:spAutoFit/>
          </a:bodyPr>
          <a:lstStyle/>
          <a:p>
            <a:pPr>
              <a:defRPr/>
            </a:pPr>
            <a:r>
              <a:rPr lang="en-US" sz="2400" b="1" dirty="0">
                <a:solidFill>
                  <a:srgbClr val="996633"/>
                </a:solidFill>
                <a:latin typeface="Book Antiqua" pitchFamily="18" charset="0"/>
              </a:rPr>
              <a:t>Assembly</a:t>
            </a:r>
          </a:p>
        </p:txBody>
      </p:sp>
      <p:grpSp>
        <p:nvGrpSpPr>
          <p:cNvPr id="98" name="Group 97"/>
          <p:cNvGrpSpPr/>
          <p:nvPr/>
        </p:nvGrpSpPr>
        <p:grpSpPr>
          <a:xfrm>
            <a:off x="1975742" y="1472834"/>
            <a:ext cx="696912" cy="1736931"/>
            <a:chOff x="1981200" y="1712863"/>
            <a:chExt cx="696912" cy="1736931"/>
          </a:xfrm>
        </p:grpSpPr>
        <p:sp>
          <p:nvSpPr>
            <p:cNvPr id="99" name="Line 9"/>
            <p:cNvSpPr>
              <a:spLocks noChangeShapeType="1"/>
            </p:cNvSpPr>
            <p:nvPr/>
          </p:nvSpPr>
          <p:spPr bwMode="auto">
            <a:xfrm>
              <a:off x="2192215" y="3449794"/>
              <a:ext cx="468312"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100" name="Line 9"/>
            <p:cNvSpPr>
              <a:spLocks noChangeShapeType="1"/>
            </p:cNvSpPr>
            <p:nvPr/>
          </p:nvSpPr>
          <p:spPr bwMode="auto">
            <a:xfrm rot="10800000">
              <a:off x="2209801" y="1712863"/>
              <a:ext cx="0" cy="1711671"/>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101" name="Line 9"/>
            <p:cNvSpPr>
              <a:spLocks noChangeShapeType="1"/>
            </p:cNvSpPr>
            <p:nvPr/>
          </p:nvSpPr>
          <p:spPr bwMode="auto">
            <a:xfrm>
              <a:off x="2209800" y="1730829"/>
              <a:ext cx="468312"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102" name="Line 9"/>
            <p:cNvSpPr>
              <a:spLocks noChangeShapeType="1"/>
            </p:cNvSpPr>
            <p:nvPr/>
          </p:nvSpPr>
          <p:spPr bwMode="auto">
            <a:xfrm rot="10800000">
              <a:off x="1981200" y="2590611"/>
              <a:ext cx="228600" cy="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spTree>
    <p:extLst>
      <p:ext uri="{BB962C8B-B14F-4D97-AF65-F5344CB8AC3E}">
        <p14:creationId xmlns:p14="http://schemas.microsoft.com/office/powerpoint/2010/main" val="79467470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1">
                                            <p:txEl>
                                              <p:pRg st="0" end="0"/>
                                            </p:txEl>
                                          </p:spTgt>
                                        </p:tgtEl>
                                        <p:attrNameLst>
                                          <p:attrName>style.visibility</p:attrName>
                                        </p:attrNameLst>
                                      </p:cBhvr>
                                      <p:to>
                                        <p:strVal val="visible"/>
                                      </p:to>
                                    </p:set>
                                    <p:animEffect transition="in" filter="dissolve">
                                      <p:cBhvr>
                                        <p:cTn id="7" dur="500"/>
                                        <p:tgtEl>
                                          <p:spTgt spid="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1">
                                            <p:txEl>
                                              <p:pRg st="1" end="1"/>
                                            </p:txEl>
                                          </p:spTgt>
                                        </p:tgtEl>
                                        <p:attrNameLst>
                                          <p:attrName>style.visibility</p:attrName>
                                        </p:attrNameLst>
                                      </p:cBhvr>
                                      <p:to>
                                        <p:strVal val="visible"/>
                                      </p:to>
                                    </p:set>
                                    <p:animEffect transition="in" filter="dissolve">
                                      <p:cBhvr>
                                        <p:cTn id="12" dur="500"/>
                                        <p:tgtEl>
                                          <p:spTgt spid="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1">
                                            <p:txEl>
                                              <p:pRg st="2" end="2"/>
                                            </p:txEl>
                                          </p:spTgt>
                                        </p:tgtEl>
                                        <p:attrNameLst>
                                          <p:attrName>style.visibility</p:attrName>
                                        </p:attrNameLst>
                                      </p:cBhvr>
                                      <p:to>
                                        <p:strVal val="visible"/>
                                      </p:to>
                                    </p:set>
                                    <p:animEffect transition="in" filter="dissolve">
                                      <p:cBhvr>
                                        <p:cTn id="17" dur="500"/>
                                        <p:tgtEl>
                                          <p:spTgt spid="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1">
                                            <p:txEl>
                                              <p:pRg st="3" end="3"/>
                                            </p:txEl>
                                          </p:spTgt>
                                        </p:tgtEl>
                                        <p:attrNameLst>
                                          <p:attrName>style.visibility</p:attrName>
                                        </p:attrNameLst>
                                      </p:cBhvr>
                                      <p:to>
                                        <p:strVal val="visible"/>
                                      </p:to>
                                    </p:set>
                                    <p:animEffect transition="in" filter="dissolve">
                                      <p:cBhvr>
                                        <p:cTn id="22" dur="500"/>
                                        <p:tgtEl>
                                          <p:spTgt spid="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dirty="0">
                <a:solidFill>
                  <a:srgbClr val="C00000"/>
                </a:solidFill>
              </a:rPr>
              <a:t>Key </a:t>
            </a:r>
            <a:r>
              <a:rPr lang="en-US" dirty="0">
                <a:solidFill>
                  <a:srgbClr val="C00000"/>
                </a:solidFill>
              </a:rPr>
              <a:t>Problem 2: Critical Chain</a:t>
            </a:r>
          </a:p>
        </p:txBody>
      </p:sp>
      <p:grpSp>
        <p:nvGrpSpPr>
          <p:cNvPr id="33" name="Group 32"/>
          <p:cNvGrpSpPr/>
          <p:nvPr/>
        </p:nvGrpSpPr>
        <p:grpSpPr>
          <a:xfrm>
            <a:off x="2638743" y="990600"/>
            <a:ext cx="1435215" cy="3065667"/>
            <a:chOff x="2638743" y="2590800"/>
            <a:chExt cx="1435215" cy="3065667"/>
          </a:xfrm>
        </p:grpSpPr>
        <p:sp>
          <p:nvSpPr>
            <p:cNvPr id="5" name="Text Box 7"/>
            <p:cNvSpPr txBox="1">
              <a:spLocks noChangeArrowheads="1"/>
            </p:cNvSpPr>
            <p:nvPr/>
          </p:nvSpPr>
          <p:spPr bwMode="auto">
            <a:xfrm>
              <a:off x="2638743" y="2590800"/>
              <a:ext cx="1247457" cy="461665"/>
            </a:xfrm>
            <a:prstGeom prst="rect">
              <a:avLst/>
            </a:prstGeom>
            <a:noFill/>
            <a:ln w="9525" algn="ctr">
              <a:noFill/>
              <a:miter lim="800000"/>
              <a:headEnd/>
              <a:tailEnd/>
            </a:ln>
            <a:effectLst/>
          </p:spPr>
          <p:txBody>
            <a:bodyPr wrap="none">
              <a:spAutoFit/>
            </a:bodyPr>
            <a:lstStyle/>
            <a:p>
              <a:pPr>
                <a:defRPr/>
              </a:pPr>
              <a:r>
                <a:rPr lang="en-US" sz="2400" b="1" dirty="0">
                  <a:solidFill>
                    <a:srgbClr val="FF0000"/>
                  </a:solidFill>
                  <a:latin typeface="Book Antiqua" pitchFamily="18" charset="0"/>
                </a:rPr>
                <a:t>R-Form</a:t>
              </a:r>
            </a:p>
          </p:txBody>
        </p:sp>
        <p:sp>
          <p:nvSpPr>
            <p:cNvPr id="7" name="Text Box 14"/>
            <p:cNvSpPr txBox="1">
              <a:spLocks noChangeArrowheads="1"/>
            </p:cNvSpPr>
            <p:nvPr/>
          </p:nvSpPr>
          <p:spPr bwMode="auto">
            <a:xfrm>
              <a:off x="3131300" y="3517206"/>
              <a:ext cx="338554" cy="461665"/>
            </a:xfrm>
            <a:prstGeom prst="rect">
              <a:avLst/>
            </a:prstGeom>
            <a:noFill/>
            <a:ln w="9525" algn="ctr">
              <a:noFill/>
              <a:miter lim="800000"/>
              <a:headEnd/>
              <a:tailEnd/>
            </a:ln>
            <a:effectLst/>
          </p:spPr>
          <p:txBody>
            <a:bodyPr wrap="none">
              <a:spAutoFit/>
            </a:bodyPr>
            <a:lstStyle/>
            <a:p>
              <a:pPr>
                <a:defRPr/>
              </a:pPr>
              <a:r>
                <a:rPr lang="en-US" sz="2400" b="1" dirty="0">
                  <a:solidFill>
                    <a:srgbClr val="FF0000"/>
                  </a:solidFill>
                  <a:latin typeface="Book Antiqua" pitchFamily="18" charset="0"/>
                </a:rPr>
                <a:t>8</a:t>
              </a:r>
            </a:p>
          </p:txBody>
        </p:sp>
        <p:sp>
          <p:nvSpPr>
            <p:cNvPr id="9" name="Text Box 4"/>
            <p:cNvSpPr txBox="1">
              <a:spLocks noChangeArrowheads="1"/>
            </p:cNvSpPr>
            <p:nvPr/>
          </p:nvSpPr>
          <p:spPr bwMode="auto">
            <a:xfrm>
              <a:off x="2750301" y="3006031"/>
              <a:ext cx="1323657" cy="461665"/>
            </a:xfrm>
            <a:prstGeom prst="rect">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b="1" dirty="0">
                  <a:solidFill>
                    <a:srgbClr val="FF0000"/>
                  </a:solidFill>
                  <a:latin typeface="Book Antiqua" pitchFamily="18" charset="0"/>
                </a:rPr>
                <a:t>R-Form</a:t>
              </a:r>
            </a:p>
          </p:txBody>
        </p:sp>
        <p:sp>
          <p:nvSpPr>
            <p:cNvPr id="13" name="Text Box 7"/>
            <p:cNvSpPr txBox="1">
              <a:spLocks noChangeArrowheads="1"/>
            </p:cNvSpPr>
            <p:nvPr/>
          </p:nvSpPr>
          <p:spPr bwMode="auto">
            <a:xfrm>
              <a:off x="2791143" y="4267200"/>
              <a:ext cx="1247457" cy="461665"/>
            </a:xfrm>
            <a:prstGeom prst="rect">
              <a:avLst/>
            </a:prstGeom>
            <a:noFill/>
            <a:ln w="9525" algn="ctr">
              <a:noFill/>
              <a:miter lim="800000"/>
              <a:headEnd/>
              <a:tailEnd/>
            </a:ln>
            <a:effectLst/>
          </p:spPr>
          <p:txBody>
            <a:bodyPr wrap="none">
              <a:spAutoFit/>
            </a:bodyPr>
            <a:lstStyle/>
            <a:p>
              <a:pPr>
                <a:defRPr/>
              </a:pPr>
              <a:r>
                <a:rPr lang="en-US" sz="2400" b="1" dirty="0">
                  <a:solidFill>
                    <a:srgbClr val="D519B1"/>
                  </a:solidFill>
                  <a:latin typeface="Book Antiqua" pitchFamily="18" charset="0"/>
                </a:rPr>
                <a:t>B-Form</a:t>
              </a:r>
            </a:p>
          </p:txBody>
        </p:sp>
        <p:sp>
          <p:nvSpPr>
            <p:cNvPr id="15" name="Text Box 14"/>
            <p:cNvSpPr txBox="1">
              <a:spLocks noChangeArrowheads="1"/>
            </p:cNvSpPr>
            <p:nvPr/>
          </p:nvSpPr>
          <p:spPr bwMode="auto">
            <a:xfrm>
              <a:off x="3115258" y="5194802"/>
              <a:ext cx="492443" cy="461665"/>
            </a:xfrm>
            <a:prstGeom prst="rect">
              <a:avLst/>
            </a:prstGeom>
            <a:noFill/>
            <a:ln w="9525" algn="ctr">
              <a:noFill/>
              <a:miter lim="800000"/>
              <a:headEnd/>
              <a:tailEnd/>
            </a:ln>
            <a:effectLst/>
          </p:spPr>
          <p:txBody>
            <a:bodyPr wrap="none">
              <a:spAutoFit/>
            </a:bodyPr>
            <a:lstStyle/>
            <a:p>
              <a:pPr>
                <a:defRPr/>
              </a:pPr>
              <a:r>
                <a:rPr lang="en-US" sz="2400" b="1" dirty="0">
                  <a:solidFill>
                    <a:srgbClr val="D519B1"/>
                  </a:solidFill>
                  <a:latin typeface="Book Antiqua" pitchFamily="18" charset="0"/>
                </a:rPr>
                <a:t>10</a:t>
              </a:r>
            </a:p>
          </p:txBody>
        </p:sp>
        <p:sp>
          <p:nvSpPr>
            <p:cNvPr id="17" name="Text Box 4"/>
            <p:cNvSpPr txBox="1">
              <a:spLocks noChangeArrowheads="1"/>
            </p:cNvSpPr>
            <p:nvPr/>
          </p:nvSpPr>
          <p:spPr bwMode="auto">
            <a:xfrm>
              <a:off x="2750301" y="4707690"/>
              <a:ext cx="1323657" cy="461665"/>
            </a:xfrm>
            <a:prstGeom prst="rect">
              <a:avLst/>
            </a:prstGeom>
            <a:noFill/>
            <a:ln w="38100" algn="ctr">
              <a:solidFill>
                <a:srgbClr val="D519B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b="1" dirty="0">
                  <a:solidFill>
                    <a:srgbClr val="D519B1"/>
                  </a:solidFill>
                  <a:latin typeface="Book Antiqua" pitchFamily="18" charset="0"/>
                </a:rPr>
                <a:t>B-Form</a:t>
              </a:r>
            </a:p>
          </p:txBody>
        </p:sp>
      </p:grpSp>
      <p:sp>
        <p:nvSpPr>
          <p:cNvPr id="22" name="Text Box 14"/>
          <p:cNvSpPr txBox="1">
            <a:spLocks noChangeArrowheads="1"/>
          </p:cNvSpPr>
          <p:nvPr/>
        </p:nvSpPr>
        <p:spPr bwMode="auto">
          <a:xfrm>
            <a:off x="5068561" y="3551917"/>
            <a:ext cx="492443" cy="461665"/>
          </a:xfrm>
          <a:prstGeom prst="rect">
            <a:avLst/>
          </a:prstGeom>
          <a:noFill/>
          <a:ln w="9525" algn="ctr">
            <a:noFill/>
            <a:miter lim="800000"/>
            <a:headEnd/>
            <a:tailEnd/>
          </a:ln>
          <a:effectLst/>
        </p:spPr>
        <p:txBody>
          <a:bodyPr wrap="none">
            <a:spAutoFit/>
          </a:bodyPr>
          <a:lstStyle/>
          <a:p>
            <a:pPr>
              <a:defRPr/>
            </a:pPr>
            <a:r>
              <a:rPr lang="en-US" sz="2400" b="1" dirty="0">
                <a:solidFill>
                  <a:srgbClr val="1BA7D3"/>
                </a:solidFill>
                <a:latin typeface="Book Antiqua" pitchFamily="18" charset="0"/>
              </a:rPr>
              <a:t>10</a:t>
            </a:r>
          </a:p>
        </p:txBody>
      </p:sp>
      <p:grpSp>
        <p:nvGrpSpPr>
          <p:cNvPr id="32" name="Group 31"/>
          <p:cNvGrpSpPr/>
          <p:nvPr/>
        </p:nvGrpSpPr>
        <p:grpSpPr>
          <a:xfrm>
            <a:off x="4172519" y="1580167"/>
            <a:ext cx="4895281" cy="1971750"/>
            <a:chOff x="4172519" y="3180367"/>
            <a:chExt cx="4895281" cy="1971750"/>
          </a:xfrm>
        </p:grpSpPr>
        <p:sp>
          <p:nvSpPr>
            <p:cNvPr id="19" name="Line 10"/>
            <p:cNvSpPr>
              <a:spLocks noChangeShapeType="1"/>
            </p:cNvSpPr>
            <p:nvPr/>
          </p:nvSpPr>
          <p:spPr bwMode="auto">
            <a:xfrm>
              <a:off x="4198101" y="4921285"/>
              <a:ext cx="468313"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solidFill>
                  <a:srgbClr val="D519B1"/>
                </a:solidFill>
                <a:latin typeface="Book Antiqua" pitchFamily="18" charset="0"/>
              </a:endParaRPr>
            </a:p>
          </p:txBody>
        </p:sp>
        <p:sp>
          <p:nvSpPr>
            <p:cNvPr id="21" name="Text Box 7"/>
            <p:cNvSpPr txBox="1">
              <a:spLocks noChangeArrowheads="1"/>
            </p:cNvSpPr>
            <p:nvPr/>
          </p:nvSpPr>
          <p:spPr bwMode="auto">
            <a:xfrm>
              <a:off x="4807701" y="4267200"/>
              <a:ext cx="936475" cy="461665"/>
            </a:xfrm>
            <a:prstGeom prst="rect">
              <a:avLst/>
            </a:prstGeom>
            <a:noFill/>
            <a:ln w="9525" algn="ctr">
              <a:noFill/>
              <a:miter lim="800000"/>
              <a:headEnd/>
              <a:tailEnd/>
            </a:ln>
            <a:effectLst/>
          </p:spPr>
          <p:txBody>
            <a:bodyPr wrap="none">
              <a:spAutoFit/>
            </a:bodyPr>
            <a:lstStyle/>
            <a:p>
              <a:pPr>
                <a:defRPr/>
              </a:pPr>
              <a:r>
                <a:rPr lang="en-US" sz="2400" b="1" dirty="0">
                  <a:solidFill>
                    <a:srgbClr val="1BA7D3"/>
                  </a:solidFill>
                  <a:latin typeface="Book Antiqua" pitchFamily="18" charset="0"/>
                </a:rPr>
                <a:t>Weld</a:t>
              </a:r>
            </a:p>
          </p:txBody>
        </p:sp>
        <p:sp>
          <p:nvSpPr>
            <p:cNvPr id="23" name="Text Box 4"/>
            <p:cNvSpPr txBox="1">
              <a:spLocks noChangeArrowheads="1"/>
            </p:cNvSpPr>
            <p:nvPr/>
          </p:nvSpPr>
          <p:spPr bwMode="auto">
            <a:xfrm>
              <a:off x="4731501" y="4690452"/>
              <a:ext cx="1012675" cy="461665"/>
            </a:xfrm>
            <a:prstGeom prst="rect">
              <a:avLst/>
            </a:prstGeom>
            <a:noFill/>
            <a:ln w="38100" algn="ctr">
              <a:solidFill>
                <a:srgbClr val="1BA7D3"/>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b="1" dirty="0">
                  <a:solidFill>
                    <a:srgbClr val="1BA7D3"/>
                  </a:solidFill>
                  <a:latin typeface="Book Antiqua" pitchFamily="18" charset="0"/>
                </a:rPr>
                <a:t>Weld</a:t>
              </a:r>
            </a:p>
          </p:txBody>
        </p:sp>
        <p:sp>
          <p:nvSpPr>
            <p:cNvPr id="24" name="Text Box 7"/>
            <p:cNvSpPr txBox="1">
              <a:spLocks noChangeArrowheads="1"/>
            </p:cNvSpPr>
            <p:nvPr/>
          </p:nvSpPr>
          <p:spPr bwMode="auto">
            <a:xfrm>
              <a:off x="6858000" y="3378169"/>
              <a:ext cx="1585690" cy="461665"/>
            </a:xfrm>
            <a:prstGeom prst="rect">
              <a:avLst/>
            </a:prstGeom>
            <a:noFill/>
            <a:ln w="9525" algn="ctr">
              <a:noFill/>
              <a:miter lim="800000"/>
              <a:headEnd/>
              <a:tailEnd/>
            </a:ln>
            <a:effectLst/>
          </p:spPr>
          <p:txBody>
            <a:bodyPr wrap="none">
              <a:spAutoFit/>
            </a:bodyPr>
            <a:lstStyle/>
            <a:p>
              <a:pPr>
                <a:defRPr/>
              </a:pPr>
              <a:r>
                <a:rPr lang="en-US" sz="2400" b="1" dirty="0">
                  <a:solidFill>
                    <a:srgbClr val="996633"/>
                  </a:solidFill>
                  <a:latin typeface="Book Antiqua" pitchFamily="18" charset="0"/>
                </a:rPr>
                <a:t>Assembly</a:t>
              </a:r>
            </a:p>
          </p:txBody>
        </p:sp>
        <p:sp>
          <p:nvSpPr>
            <p:cNvPr id="25" name="Text Box 14"/>
            <p:cNvSpPr txBox="1">
              <a:spLocks noChangeArrowheads="1"/>
            </p:cNvSpPr>
            <p:nvPr/>
          </p:nvSpPr>
          <p:spPr bwMode="auto">
            <a:xfrm>
              <a:off x="7380286" y="4312596"/>
              <a:ext cx="492443" cy="461665"/>
            </a:xfrm>
            <a:prstGeom prst="rect">
              <a:avLst/>
            </a:prstGeom>
            <a:noFill/>
            <a:ln w="9525" algn="ctr">
              <a:noFill/>
              <a:miter lim="800000"/>
              <a:headEnd/>
              <a:tailEnd/>
            </a:ln>
            <a:effectLst/>
          </p:spPr>
          <p:txBody>
            <a:bodyPr wrap="none">
              <a:spAutoFit/>
            </a:bodyPr>
            <a:lstStyle/>
            <a:p>
              <a:pPr>
                <a:defRPr/>
              </a:pPr>
              <a:r>
                <a:rPr lang="en-US" sz="2400" b="1" dirty="0">
                  <a:solidFill>
                    <a:srgbClr val="996633"/>
                  </a:solidFill>
                  <a:latin typeface="Book Antiqua" pitchFamily="18" charset="0"/>
                </a:rPr>
                <a:t>10</a:t>
              </a:r>
            </a:p>
          </p:txBody>
        </p:sp>
        <p:sp>
          <p:nvSpPr>
            <p:cNvPr id="26" name="Text Box 4"/>
            <p:cNvSpPr txBox="1">
              <a:spLocks noChangeArrowheads="1"/>
            </p:cNvSpPr>
            <p:nvPr/>
          </p:nvSpPr>
          <p:spPr bwMode="auto">
            <a:xfrm>
              <a:off x="6765133" y="3801421"/>
              <a:ext cx="1758154" cy="461665"/>
            </a:xfrm>
            <a:prstGeom prst="rect">
              <a:avLst/>
            </a:prstGeom>
            <a:noFill/>
            <a:ln w="38100" algn="ctr">
              <a:solidFill>
                <a:srgbClr val="996633"/>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b="1" dirty="0">
                  <a:solidFill>
                    <a:srgbClr val="996633"/>
                  </a:solidFill>
                  <a:latin typeface="Book Antiqua" pitchFamily="18" charset="0"/>
                </a:rPr>
                <a:t>Assembly</a:t>
              </a:r>
            </a:p>
          </p:txBody>
        </p:sp>
        <p:sp>
          <p:nvSpPr>
            <p:cNvPr id="27" name="Line 10"/>
            <p:cNvSpPr>
              <a:spLocks noChangeShapeType="1"/>
            </p:cNvSpPr>
            <p:nvPr/>
          </p:nvSpPr>
          <p:spPr bwMode="auto">
            <a:xfrm>
              <a:off x="8599487" y="4017321"/>
              <a:ext cx="468313"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28" name="Line 9"/>
            <p:cNvSpPr>
              <a:spLocks noChangeShapeType="1"/>
            </p:cNvSpPr>
            <p:nvPr/>
          </p:nvSpPr>
          <p:spPr bwMode="auto">
            <a:xfrm rot="10800000">
              <a:off x="6241300" y="3180367"/>
              <a:ext cx="0" cy="1711671"/>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29" name="Line 9"/>
            <p:cNvSpPr>
              <a:spLocks noChangeShapeType="1"/>
            </p:cNvSpPr>
            <p:nvPr/>
          </p:nvSpPr>
          <p:spPr bwMode="auto">
            <a:xfrm rot="10800000" flipV="1">
              <a:off x="4172519" y="3200398"/>
              <a:ext cx="2068780" cy="1"/>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30" name="Line 9"/>
            <p:cNvSpPr>
              <a:spLocks noChangeShapeType="1"/>
            </p:cNvSpPr>
            <p:nvPr/>
          </p:nvSpPr>
          <p:spPr bwMode="auto">
            <a:xfrm rot="10800000" flipV="1">
              <a:off x="6241298" y="4049502"/>
              <a:ext cx="447633" cy="0"/>
            </a:xfrm>
            <a:prstGeom prst="line">
              <a:avLst/>
            </a:prstGeom>
            <a:noFill/>
            <a:ln w="3810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31" name="Line 9"/>
            <p:cNvSpPr>
              <a:spLocks noChangeShapeType="1"/>
            </p:cNvSpPr>
            <p:nvPr/>
          </p:nvSpPr>
          <p:spPr bwMode="auto">
            <a:xfrm rot="10800000">
              <a:off x="5820376" y="4876800"/>
              <a:ext cx="420924" cy="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sp>
        <p:nvSpPr>
          <p:cNvPr id="56" name="Text Box 7"/>
          <p:cNvSpPr txBox="1">
            <a:spLocks noChangeArrowheads="1"/>
          </p:cNvSpPr>
          <p:nvPr/>
        </p:nvSpPr>
        <p:spPr bwMode="auto">
          <a:xfrm>
            <a:off x="6855354" y="4322052"/>
            <a:ext cx="1585690" cy="461665"/>
          </a:xfrm>
          <a:prstGeom prst="rect">
            <a:avLst/>
          </a:prstGeom>
          <a:noFill/>
          <a:ln w="9525" algn="ctr">
            <a:noFill/>
            <a:miter lim="800000"/>
            <a:headEnd/>
            <a:tailEnd/>
          </a:ln>
          <a:effectLst/>
        </p:spPr>
        <p:txBody>
          <a:bodyPr wrap="none">
            <a:spAutoFit/>
          </a:bodyPr>
          <a:lstStyle/>
          <a:p>
            <a:pPr>
              <a:defRPr/>
            </a:pPr>
            <a:r>
              <a:rPr lang="en-US" sz="2400" b="1" dirty="0">
                <a:solidFill>
                  <a:srgbClr val="996633"/>
                </a:solidFill>
                <a:latin typeface="Book Antiqua" pitchFamily="18" charset="0"/>
              </a:rPr>
              <a:t>Assembly</a:t>
            </a:r>
          </a:p>
        </p:txBody>
      </p:sp>
      <p:sp>
        <p:nvSpPr>
          <p:cNvPr id="57" name="Text Box 14"/>
          <p:cNvSpPr txBox="1">
            <a:spLocks noChangeArrowheads="1"/>
          </p:cNvSpPr>
          <p:nvPr/>
        </p:nvSpPr>
        <p:spPr bwMode="auto">
          <a:xfrm>
            <a:off x="7377640" y="5256479"/>
            <a:ext cx="492443" cy="461665"/>
          </a:xfrm>
          <a:prstGeom prst="rect">
            <a:avLst/>
          </a:prstGeom>
          <a:noFill/>
          <a:ln w="9525" algn="ctr">
            <a:noFill/>
            <a:miter lim="800000"/>
            <a:headEnd/>
            <a:tailEnd/>
          </a:ln>
          <a:effectLst/>
        </p:spPr>
        <p:txBody>
          <a:bodyPr wrap="none">
            <a:spAutoFit/>
          </a:bodyPr>
          <a:lstStyle/>
          <a:p>
            <a:pPr>
              <a:defRPr/>
            </a:pPr>
            <a:r>
              <a:rPr lang="en-US" sz="2400" b="1" dirty="0">
                <a:solidFill>
                  <a:srgbClr val="996633"/>
                </a:solidFill>
                <a:latin typeface="Book Antiqua" pitchFamily="18" charset="0"/>
              </a:rPr>
              <a:t>10</a:t>
            </a:r>
          </a:p>
        </p:txBody>
      </p:sp>
      <p:sp>
        <p:nvSpPr>
          <p:cNvPr id="58" name="Text Box 4"/>
          <p:cNvSpPr txBox="1">
            <a:spLocks noChangeArrowheads="1"/>
          </p:cNvSpPr>
          <p:nvPr/>
        </p:nvSpPr>
        <p:spPr bwMode="auto">
          <a:xfrm>
            <a:off x="6762487" y="4745304"/>
            <a:ext cx="1758154" cy="461665"/>
          </a:xfrm>
          <a:prstGeom prst="rect">
            <a:avLst/>
          </a:prstGeom>
          <a:noFill/>
          <a:ln w="38100" algn="ctr">
            <a:solidFill>
              <a:srgbClr val="996633"/>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b="1" dirty="0">
                <a:solidFill>
                  <a:srgbClr val="996633"/>
                </a:solidFill>
                <a:latin typeface="Book Antiqua" pitchFamily="18" charset="0"/>
              </a:rPr>
              <a:t>Assembly</a:t>
            </a:r>
          </a:p>
        </p:txBody>
      </p:sp>
      <p:sp>
        <p:nvSpPr>
          <p:cNvPr id="59" name="Line 10"/>
          <p:cNvSpPr>
            <a:spLocks noChangeShapeType="1"/>
          </p:cNvSpPr>
          <p:nvPr/>
        </p:nvSpPr>
        <p:spPr bwMode="auto">
          <a:xfrm>
            <a:off x="8596841" y="4961204"/>
            <a:ext cx="468313"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nvGrpSpPr>
          <p:cNvPr id="34" name="Group 33"/>
          <p:cNvGrpSpPr/>
          <p:nvPr/>
        </p:nvGrpSpPr>
        <p:grpSpPr>
          <a:xfrm>
            <a:off x="4648200" y="4191000"/>
            <a:ext cx="2038085" cy="2209800"/>
            <a:chOff x="4648200" y="4191000"/>
            <a:chExt cx="2038085" cy="2209800"/>
          </a:xfrm>
        </p:grpSpPr>
        <p:sp>
          <p:nvSpPr>
            <p:cNvPr id="51" name="Text Box 14"/>
            <p:cNvSpPr txBox="1">
              <a:spLocks noChangeArrowheads="1"/>
            </p:cNvSpPr>
            <p:nvPr/>
          </p:nvSpPr>
          <p:spPr bwMode="auto">
            <a:xfrm>
              <a:off x="4960687" y="5939135"/>
              <a:ext cx="492443" cy="461665"/>
            </a:xfrm>
            <a:prstGeom prst="rect">
              <a:avLst/>
            </a:prstGeom>
            <a:noFill/>
            <a:ln w="9525" algn="ctr">
              <a:noFill/>
              <a:miter lim="800000"/>
              <a:headEnd/>
              <a:tailEnd/>
            </a:ln>
            <a:effectLst/>
          </p:spPr>
          <p:txBody>
            <a:bodyPr wrap="none">
              <a:spAutoFit/>
            </a:bodyPr>
            <a:lstStyle/>
            <a:p>
              <a:pPr>
                <a:defRPr/>
              </a:pPr>
              <a:r>
                <a:rPr lang="en-US" sz="2400" b="1" dirty="0">
                  <a:solidFill>
                    <a:srgbClr val="1BA7D3"/>
                  </a:solidFill>
                  <a:latin typeface="Book Antiqua" pitchFamily="18" charset="0"/>
                </a:rPr>
                <a:t>23</a:t>
              </a:r>
            </a:p>
          </p:txBody>
        </p:sp>
        <p:sp>
          <p:nvSpPr>
            <p:cNvPr id="55" name="Text Box 4"/>
            <p:cNvSpPr txBox="1">
              <a:spLocks noChangeArrowheads="1"/>
            </p:cNvSpPr>
            <p:nvPr/>
          </p:nvSpPr>
          <p:spPr bwMode="auto">
            <a:xfrm>
              <a:off x="4648200" y="5477470"/>
              <a:ext cx="1091521" cy="461665"/>
            </a:xfrm>
            <a:prstGeom prst="rect">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b="1" dirty="0">
                  <a:solidFill>
                    <a:srgbClr val="FF0000"/>
                  </a:solidFill>
                  <a:latin typeface="Book Antiqua" pitchFamily="18" charset="0"/>
                </a:rPr>
                <a:t>Path 2</a:t>
              </a:r>
            </a:p>
          </p:txBody>
        </p:sp>
        <p:sp>
          <p:nvSpPr>
            <p:cNvPr id="60" name="Line 9"/>
            <p:cNvSpPr>
              <a:spLocks noChangeShapeType="1"/>
            </p:cNvSpPr>
            <p:nvPr/>
          </p:nvSpPr>
          <p:spPr bwMode="auto">
            <a:xfrm rot="10800000" flipH="1">
              <a:off x="6238649" y="4419598"/>
              <a:ext cx="1" cy="1299866"/>
            </a:xfrm>
            <a:prstGeom prst="line">
              <a:avLst/>
            </a:prstGeom>
            <a:noFill/>
            <a:ln w="38100">
              <a:solidFill>
                <a:srgbClr val="FF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62" name="Line 9"/>
            <p:cNvSpPr>
              <a:spLocks noChangeShapeType="1"/>
            </p:cNvSpPr>
            <p:nvPr/>
          </p:nvSpPr>
          <p:spPr bwMode="auto">
            <a:xfrm rot="10800000" flipV="1">
              <a:off x="6238652" y="4993385"/>
              <a:ext cx="447633" cy="0"/>
            </a:xfrm>
            <a:prstGeom prst="line">
              <a:avLst/>
            </a:prstGeom>
            <a:noFill/>
            <a:ln w="38100">
              <a:solidFill>
                <a:srgbClr val="FF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63" name="Line 9"/>
            <p:cNvSpPr>
              <a:spLocks noChangeShapeType="1"/>
            </p:cNvSpPr>
            <p:nvPr/>
          </p:nvSpPr>
          <p:spPr bwMode="auto">
            <a:xfrm rot="10800000">
              <a:off x="5817730" y="5706070"/>
              <a:ext cx="420924" cy="0"/>
            </a:xfrm>
            <a:prstGeom prst="line">
              <a:avLst/>
            </a:prstGeom>
            <a:noFill/>
            <a:ln w="38100">
              <a:solidFill>
                <a:srgbClr val="FF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65" name="Text Box 14"/>
            <p:cNvSpPr txBox="1">
              <a:spLocks noChangeArrowheads="1"/>
            </p:cNvSpPr>
            <p:nvPr/>
          </p:nvSpPr>
          <p:spPr bwMode="auto">
            <a:xfrm>
              <a:off x="4884487" y="4714824"/>
              <a:ext cx="492443" cy="461665"/>
            </a:xfrm>
            <a:prstGeom prst="rect">
              <a:avLst/>
            </a:prstGeom>
            <a:noFill/>
            <a:ln w="9525" algn="ctr">
              <a:noFill/>
              <a:miter lim="800000"/>
              <a:headEnd/>
              <a:tailEnd/>
            </a:ln>
            <a:effectLst/>
          </p:spPr>
          <p:txBody>
            <a:bodyPr wrap="none">
              <a:spAutoFit/>
            </a:bodyPr>
            <a:lstStyle/>
            <a:p>
              <a:pPr>
                <a:defRPr/>
              </a:pPr>
              <a:r>
                <a:rPr lang="en-US" sz="2400" b="1" dirty="0">
                  <a:solidFill>
                    <a:srgbClr val="1BA7D3"/>
                  </a:solidFill>
                  <a:latin typeface="Book Antiqua" pitchFamily="18" charset="0"/>
                </a:rPr>
                <a:t>23</a:t>
              </a:r>
            </a:p>
          </p:txBody>
        </p:sp>
        <p:sp>
          <p:nvSpPr>
            <p:cNvPr id="66" name="Text Box 4"/>
            <p:cNvSpPr txBox="1">
              <a:spLocks noChangeArrowheads="1"/>
            </p:cNvSpPr>
            <p:nvPr/>
          </p:nvSpPr>
          <p:spPr bwMode="auto">
            <a:xfrm>
              <a:off x="4648200" y="4191000"/>
              <a:ext cx="1091521" cy="461665"/>
            </a:xfrm>
            <a:prstGeom prst="rect">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b="1" dirty="0">
                  <a:solidFill>
                    <a:srgbClr val="FF0000"/>
                  </a:solidFill>
                  <a:latin typeface="Book Antiqua" pitchFamily="18" charset="0"/>
                </a:rPr>
                <a:t>Path 1</a:t>
              </a:r>
            </a:p>
          </p:txBody>
        </p:sp>
        <p:sp>
          <p:nvSpPr>
            <p:cNvPr id="67" name="Line 9"/>
            <p:cNvSpPr>
              <a:spLocks noChangeShapeType="1"/>
            </p:cNvSpPr>
            <p:nvPr/>
          </p:nvSpPr>
          <p:spPr bwMode="auto">
            <a:xfrm rot="10800000">
              <a:off x="5827476" y="4419600"/>
              <a:ext cx="420924" cy="0"/>
            </a:xfrm>
            <a:prstGeom prst="line">
              <a:avLst/>
            </a:prstGeom>
            <a:noFill/>
            <a:ln w="38100">
              <a:solidFill>
                <a:srgbClr val="FF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sp>
        <p:nvSpPr>
          <p:cNvPr id="46" name="Content Placeholder 1"/>
          <p:cNvSpPr txBox="1">
            <a:spLocks/>
          </p:cNvSpPr>
          <p:nvPr/>
        </p:nvSpPr>
        <p:spPr bwMode="auto">
          <a:xfrm>
            <a:off x="0" y="3962400"/>
            <a:ext cx="4198101" cy="2438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spcBef>
                <a:spcPct val="0"/>
              </a:spcBef>
              <a:spcAft>
                <a:spcPts val="0"/>
              </a:spcAft>
              <a:buNone/>
              <a:defRPr/>
            </a:pPr>
            <a:r>
              <a:rPr lang="en-US" sz="2300" dirty="0"/>
              <a:t>Not only the system has three bottlenecks, but  one bottleneck feeds the next one. Furthermore, both paths to the last bottleneck are critical? They can both increase the flow time. </a:t>
            </a:r>
            <a:endParaRPr lang="en-US" sz="2300" kern="0" dirty="0"/>
          </a:p>
        </p:txBody>
      </p:sp>
      <p:cxnSp>
        <p:nvCxnSpPr>
          <p:cNvPr id="47" name="Straight Connector 46"/>
          <p:cNvCxnSpPr/>
          <p:nvPr/>
        </p:nvCxnSpPr>
        <p:spPr bwMode="auto">
          <a:xfrm>
            <a:off x="-12089" y="838200"/>
            <a:ext cx="9156089" cy="0"/>
          </a:xfrm>
          <a:prstGeom prst="line">
            <a:avLst/>
          </a:prstGeom>
          <a:solidFill>
            <a:schemeClr val="accent1"/>
          </a:solidFill>
          <a:ln w="76200" cap="flat" cmpd="sng" algn="ctr">
            <a:solidFill>
              <a:srgbClr val="C00000"/>
            </a:solidFill>
            <a:prstDash val="solid"/>
            <a:round/>
            <a:headEnd type="none" w="med" len="med"/>
            <a:tailEnd type="none" w="med" len="med"/>
          </a:ln>
          <a:effectLst/>
        </p:spPr>
      </p:cxnSp>
      <p:sp>
        <p:nvSpPr>
          <p:cNvPr id="48" name="Line 9"/>
          <p:cNvSpPr>
            <a:spLocks noChangeShapeType="1"/>
          </p:cNvSpPr>
          <p:nvPr/>
        </p:nvSpPr>
        <p:spPr bwMode="auto">
          <a:xfrm>
            <a:off x="82669" y="2487162"/>
            <a:ext cx="468312"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nvGrpSpPr>
          <p:cNvPr id="49" name="Group 48"/>
          <p:cNvGrpSpPr/>
          <p:nvPr/>
        </p:nvGrpSpPr>
        <p:grpSpPr>
          <a:xfrm>
            <a:off x="33151" y="1398273"/>
            <a:ext cx="2185214" cy="2153644"/>
            <a:chOff x="135189" y="3766332"/>
            <a:chExt cx="2185214" cy="2153644"/>
          </a:xfrm>
        </p:grpSpPr>
        <p:sp>
          <p:nvSpPr>
            <p:cNvPr id="50" name="Text Box 6"/>
            <p:cNvSpPr txBox="1">
              <a:spLocks noChangeArrowheads="1"/>
            </p:cNvSpPr>
            <p:nvPr/>
          </p:nvSpPr>
          <p:spPr bwMode="auto">
            <a:xfrm>
              <a:off x="135189" y="3766332"/>
              <a:ext cx="21852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b="1" dirty="0" err="1">
                  <a:solidFill>
                    <a:srgbClr val="0070C0"/>
                  </a:solidFill>
                  <a:latin typeface="Book Antiqua" pitchFamily="18" charset="0"/>
                </a:rPr>
                <a:t>R-Punch</a:t>
              </a:r>
              <a:r>
                <a:rPr lang="en-US" b="1" dirty="0" err="1">
                  <a:solidFill>
                    <a:srgbClr val="000078"/>
                  </a:solidFill>
                  <a:latin typeface="Book Antiqua" pitchFamily="18" charset="0"/>
                </a:rPr>
                <a:t>&amp;</a:t>
              </a:r>
              <a:r>
                <a:rPr lang="en-US" b="1" dirty="0" err="1">
                  <a:solidFill>
                    <a:srgbClr val="00B050"/>
                  </a:solidFill>
                  <a:latin typeface="Book Antiqua" pitchFamily="18" charset="0"/>
                </a:rPr>
                <a:t>B-Punch</a:t>
              </a:r>
              <a:endParaRPr lang="en-US" b="1" dirty="0">
                <a:solidFill>
                  <a:srgbClr val="0070C0"/>
                </a:solidFill>
                <a:latin typeface="Book Antiqua" pitchFamily="18" charset="0"/>
              </a:endParaRPr>
            </a:p>
          </p:txBody>
        </p:sp>
        <p:sp>
          <p:nvSpPr>
            <p:cNvPr id="52" name="Text Box 3"/>
            <p:cNvSpPr txBox="1">
              <a:spLocks noChangeArrowheads="1"/>
            </p:cNvSpPr>
            <p:nvPr/>
          </p:nvSpPr>
          <p:spPr bwMode="auto">
            <a:xfrm>
              <a:off x="877292" y="4262735"/>
              <a:ext cx="1071127" cy="461665"/>
            </a:xfrm>
            <a:prstGeom prst="rect">
              <a:avLst/>
            </a:prstGeom>
            <a:noFill/>
            <a:ln w="38100" algn="ctr">
              <a:solidFill>
                <a:srgbClr val="000078"/>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0078"/>
                  </a:solidFill>
                  <a:latin typeface="Book Antiqua" pitchFamily="18" charset="0"/>
                </a:rPr>
                <a:t>Punch</a:t>
              </a:r>
            </a:p>
          </p:txBody>
        </p:sp>
        <p:sp>
          <p:nvSpPr>
            <p:cNvPr id="53" name="Text Box 3"/>
            <p:cNvSpPr txBox="1">
              <a:spLocks noChangeArrowheads="1"/>
            </p:cNvSpPr>
            <p:nvPr/>
          </p:nvSpPr>
          <p:spPr bwMode="auto">
            <a:xfrm>
              <a:off x="877292" y="4953000"/>
              <a:ext cx="1071127" cy="461665"/>
            </a:xfrm>
            <a:prstGeom prst="rect">
              <a:avLst/>
            </a:prstGeom>
            <a:noFill/>
            <a:ln w="38100" algn="ctr">
              <a:solidFill>
                <a:srgbClr val="000078"/>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0078"/>
                  </a:solidFill>
                  <a:latin typeface="Book Antiqua" pitchFamily="18" charset="0"/>
                </a:rPr>
                <a:t>Punch</a:t>
              </a:r>
            </a:p>
          </p:txBody>
        </p:sp>
        <p:sp>
          <p:nvSpPr>
            <p:cNvPr id="54" name="Text Box 11"/>
            <p:cNvSpPr txBox="1">
              <a:spLocks noChangeArrowheads="1"/>
            </p:cNvSpPr>
            <p:nvPr/>
          </p:nvSpPr>
          <p:spPr bwMode="auto">
            <a:xfrm>
              <a:off x="950180" y="5458311"/>
              <a:ext cx="723275" cy="461665"/>
            </a:xfrm>
            <a:prstGeom prst="rect">
              <a:avLst/>
            </a:prstGeom>
            <a:noFill/>
            <a:ln>
              <a:noFill/>
            </a:ln>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70C0"/>
                  </a:solidFill>
                  <a:latin typeface="Book Antiqua" pitchFamily="18" charset="0"/>
                </a:rPr>
                <a:t>15</a:t>
              </a:r>
              <a:r>
                <a:rPr lang="en-US" sz="2400" b="1" dirty="0">
                  <a:solidFill>
                    <a:srgbClr val="000078"/>
                  </a:solidFill>
                  <a:latin typeface="Book Antiqua" pitchFamily="18" charset="0"/>
                </a:rPr>
                <a:t>,</a:t>
              </a:r>
              <a:r>
                <a:rPr lang="en-US" sz="2400" b="1" dirty="0">
                  <a:solidFill>
                    <a:srgbClr val="00B050"/>
                  </a:solidFill>
                  <a:latin typeface="Book Antiqua" pitchFamily="18" charset="0"/>
                </a:rPr>
                <a:t>3</a:t>
              </a:r>
            </a:p>
          </p:txBody>
        </p:sp>
      </p:grpSp>
      <p:sp>
        <p:nvSpPr>
          <p:cNvPr id="61" name="Line 9"/>
          <p:cNvSpPr>
            <a:spLocks noChangeShapeType="1"/>
          </p:cNvSpPr>
          <p:nvPr/>
        </p:nvSpPr>
        <p:spPr bwMode="auto">
          <a:xfrm>
            <a:off x="2192215" y="3337131"/>
            <a:ext cx="468312"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64" name="Line 9"/>
          <p:cNvSpPr>
            <a:spLocks noChangeShapeType="1"/>
          </p:cNvSpPr>
          <p:nvPr/>
        </p:nvSpPr>
        <p:spPr bwMode="auto">
          <a:xfrm rot="10800000">
            <a:off x="2209801" y="1600200"/>
            <a:ext cx="0" cy="1711671"/>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68" name="Line 9"/>
          <p:cNvSpPr>
            <a:spLocks noChangeShapeType="1"/>
          </p:cNvSpPr>
          <p:nvPr/>
        </p:nvSpPr>
        <p:spPr bwMode="auto">
          <a:xfrm>
            <a:off x="2209800" y="1618166"/>
            <a:ext cx="468312"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69" name="Line 9"/>
          <p:cNvSpPr>
            <a:spLocks noChangeShapeType="1"/>
          </p:cNvSpPr>
          <p:nvPr/>
        </p:nvSpPr>
        <p:spPr bwMode="auto">
          <a:xfrm rot="10800000">
            <a:off x="1981200" y="2477948"/>
            <a:ext cx="228600" cy="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Tree>
    <p:extLst>
      <p:ext uri="{BB962C8B-B14F-4D97-AF65-F5344CB8AC3E}">
        <p14:creationId xmlns:p14="http://schemas.microsoft.com/office/powerpoint/2010/main" val="112844696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dissolve">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6">
                                            <p:txEl>
                                              <p:pRg st="0" end="0"/>
                                            </p:txEl>
                                          </p:spTgt>
                                        </p:tgtEl>
                                        <p:attrNameLst>
                                          <p:attrName>style.visibility</p:attrName>
                                        </p:attrNameLst>
                                      </p:cBhvr>
                                      <p:to>
                                        <p:strVal val="visible"/>
                                      </p:to>
                                    </p:set>
                                    <p:animEffect transition="in" filter="dissolve">
                                      <p:cBhvr>
                                        <p:cTn id="12" dur="500"/>
                                        <p:tgtEl>
                                          <p:spTgt spid="4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687" y="30480"/>
            <a:ext cx="9144000" cy="838200"/>
          </a:xfrm>
        </p:spPr>
        <p:txBody>
          <a:bodyPr/>
          <a:lstStyle/>
          <a:p>
            <a:r>
              <a:rPr lang="en-US" altLang="en-US" dirty="0">
                <a:solidFill>
                  <a:srgbClr val="C00000"/>
                </a:solidFill>
              </a:rPr>
              <a:t>Lessons Learned</a:t>
            </a:r>
            <a:endParaRPr lang="en-US" dirty="0">
              <a:solidFill>
                <a:srgbClr val="C00000"/>
              </a:solidFill>
            </a:endParaRPr>
          </a:p>
        </p:txBody>
      </p:sp>
      <p:sp>
        <p:nvSpPr>
          <p:cNvPr id="11" name="Content Placeholder 1"/>
          <p:cNvSpPr txBox="1">
            <a:spLocks/>
          </p:cNvSpPr>
          <p:nvPr/>
        </p:nvSpPr>
        <p:spPr bwMode="auto">
          <a:xfrm>
            <a:off x="-32657" y="990600"/>
            <a:ext cx="9176657" cy="541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lnSpc>
                <a:spcPct val="90000"/>
              </a:lnSpc>
              <a:spcBef>
                <a:spcPts val="1200"/>
              </a:spcBef>
              <a:spcAft>
                <a:spcPts val="0"/>
              </a:spcAft>
              <a:defRPr/>
            </a:pPr>
            <a:r>
              <a:rPr lang="en-US" kern="0" dirty="0"/>
              <a:t>A process cannot have a throughput greater than or even equal to its capacity. </a:t>
            </a:r>
          </a:p>
          <a:p>
            <a:pPr>
              <a:lnSpc>
                <a:spcPct val="90000"/>
              </a:lnSpc>
              <a:spcBef>
                <a:spcPts val="1200"/>
              </a:spcBef>
              <a:spcAft>
                <a:spcPts val="0"/>
              </a:spcAft>
              <a:defRPr/>
            </a:pPr>
            <a:r>
              <a:rPr lang="en-US" kern="0" dirty="0"/>
              <a:t>Capacity is perishable- it is lost if input is not ready. The more the bottleneck recourses, the lower the utilization. </a:t>
            </a:r>
          </a:p>
          <a:p>
            <a:pPr>
              <a:lnSpc>
                <a:spcPct val="90000"/>
              </a:lnSpc>
              <a:spcBef>
                <a:spcPts val="1200"/>
              </a:spcBef>
              <a:spcAft>
                <a:spcPts val="0"/>
              </a:spcAft>
              <a:defRPr/>
            </a:pPr>
            <a:r>
              <a:rPr lang="en-US" kern="0" dirty="0"/>
              <a:t>Flow Time increases with utilization and does so sharply as utilization approaches 100%.</a:t>
            </a:r>
          </a:p>
          <a:p>
            <a:pPr>
              <a:lnSpc>
                <a:spcPct val="90000"/>
              </a:lnSpc>
              <a:spcBef>
                <a:spcPts val="1200"/>
              </a:spcBef>
              <a:spcAft>
                <a:spcPts val="0"/>
              </a:spcAft>
              <a:defRPr/>
            </a:pPr>
            <a:r>
              <a:rPr lang="en-US" kern="0" dirty="0"/>
              <a:t>By doubling the bottleneck resource, the capacity usually does not double. This could be interpreted as diminishing marginal return situation. </a:t>
            </a:r>
          </a:p>
          <a:p>
            <a:pPr>
              <a:lnSpc>
                <a:spcPct val="90000"/>
              </a:lnSpc>
              <a:spcBef>
                <a:spcPts val="1200"/>
              </a:spcBef>
              <a:spcAft>
                <a:spcPts val="0"/>
              </a:spcAft>
              <a:defRPr/>
            </a:pPr>
            <a:r>
              <a:rPr lang="en-US" kern="0" dirty="0"/>
              <a:t>When we relax a Bottleneck Resource, the Bottleneck shifts to another resource</a:t>
            </a:r>
          </a:p>
          <a:p>
            <a:pPr>
              <a:lnSpc>
                <a:spcPct val="90000"/>
              </a:lnSpc>
              <a:spcBef>
                <a:spcPts val="1200"/>
              </a:spcBef>
              <a:spcAft>
                <a:spcPts val="0"/>
              </a:spcAft>
              <a:defRPr/>
            </a:pPr>
            <a:r>
              <a:rPr lang="en-US" kern="0" dirty="0"/>
              <a:t>One other way to increase capacity is cross training (for Human Resources ) and pooling (for Capital Resources).</a:t>
            </a:r>
          </a:p>
          <a:p>
            <a:pPr marL="228600" indent="-228600">
              <a:lnSpc>
                <a:spcPct val="90000"/>
              </a:lnSpc>
              <a:spcAft>
                <a:spcPts val="0"/>
              </a:spcAft>
              <a:buNone/>
              <a:defRPr/>
            </a:pPr>
            <a:endParaRPr lang="en-US" kern="0" dirty="0"/>
          </a:p>
          <a:p>
            <a:pPr marL="0" indent="0">
              <a:lnSpc>
                <a:spcPct val="90000"/>
              </a:lnSpc>
              <a:spcAft>
                <a:spcPts val="0"/>
              </a:spcAft>
              <a:buNone/>
              <a:defRPr/>
            </a:pPr>
            <a:endParaRPr lang="en-US" kern="0" dirty="0"/>
          </a:p>
          <a:p>
            <a:pPr marL="0" indent="0">
              <a:lnSpc>
                <a:spcPct val="90000"/>
              </a:lnSpc>
              <a:spcBef>
                <a:spcPct val="0"/>
              </a:spcBef>
              <a:spcAft>
                <a:spcPts val="0"/>
              </a:spcAft>
              <a:buNone/>
              <a:defRPr/>
            </a:pPr>
            <a:endParaRPr lang="en-US" kern="0" dirty="0"/>
          </a:p>
        </p:txBody>
      </p:sp>
      <p:cxnSp>
        <p:nvCxnSpPr>
          <p:cNvPr id="5" name="Straight Connector 4"/>
          <p:cNvCxnSpPr/>
          <p:nvPr/>
        </p:nvCxnSpPr>
        <p:spPr bwMode="auto">
          <a:xfrm>
            <a:off x="-12089" y="838200"/>
            <a:ext cx="9156089" cy="0"/>
          </a:xfrm>
          <a:prstGeom prst="line">
            <a:avLst/>
          </a:prstGeom>
          <a:solidFill>
            <a:schemeClr val="accent1"/>
          </a:solidFill>
          <a:ln w="7620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4706608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687" y="30480"/>
            <a:ext cx="9144000" cy="838200"/>
          </a:xfrm>
        </p:spPr>
        <p:txBody>
          <a:bodyPr/>
          <a:lstStyle/>
          <a:p>
            <a:r>
              <a:rPr lang="en-US" altLang="en-US" dirty="0">
                <a:solidFill>
                  <a:srgbClr val="C00000"/>
                </a:solidFill>
              </a:rPr>
              <a:t>Lessons Learned</a:t>
            </a:r>
            <a:endParaRPr lang="en-US" dirty="0">
              <a:solidFill>
                <a:srgbClr val="C00000"/>
              </a:solidFill>
            </a:endParaRPr>
          </a:p>
        </p:txBody>
      </p:sp>
      <p:sp>
        <p:nvSpPr>
          <p:cNvPr id="11" name="Content Placeholder 1"/>
          <p:cNvSpPr txBox="1">
            <a:spLocks/>
          </p:cNvSpPr>
          <p:nvPr/>
        </p:nvSpPr>
        <p:spPr bwMode="auto">
          <a:xfrm>
            <a:off x="-32657" y="906780"/>
            <a:ext cx="9176657" cy="541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lnSpc>
                <a:spcPct val="90000"/>
              </a:lnSpc>
              <a:spcBef>
                <a:spcPts val="1200"/>
              </a:spcBef>
              <a:spcAft>
                <a:spcPts val="0"/>
              </a:spcAft>
              <a:defRPr/>
            </a:pPr>
            <a:r>
              <a:rPr lang="en-US" kern="0" dirty="0"/>
              <a:t>Usually  cost of cross training and pooling is lower than the cost of adding the second resource unit. </a:t>
            </a:r>
          </a:p>
          <a:p>
            <a:pPr>
              <a:lnSpc>
                <a:spcPct val="90000"/>
              </a:lnSpc>
              <a:spcBef>
                <a:spcPts val="1200"/>
              </a:spcBef>
              <a:spcAft>
                <a:spcPts val="0"/>
              </a:spcAft>
              <a:defRPr/>
            </a:pPr>
            <a:r>
              <a:rPr lang="en-US" kern="0" dirty="0"/>
              <a:t>One other way to increase capacity is to reduce unit load. This is done by (a) better methods, (b) training, (c) replacing human resources by capital resources (more advanced technology), and (d) better management. </a:t>
            </a:r>
          </a:p>
          <a:p>
            <a:pPr>
              <a:lnSpc>
                <a:spcPct val="90000"/>
              </a:lnSpc>
              <a:spcBef>
                <a:spcPts val="1200"/>
              </a:spcBef>
              <a:spcAft>
                <a:spcPts val="0"/>
              </a:spcAft>
              <a:defRPr/>
            </a:pPr>
            <a:r>
              <a:rPr lang="en-US" kern="0" dirty="0"/>
              <a:t>Convergence points are important in managing the flow time. The more convergence points there are, the higher the probability of longer flow time.  </a:t>
            </a:r>
          </a:p>
          <a:p>
            <a:pPr>
              <a:lnSpc>
                <a:spcPct val="90000"/>
              </a:lnSpc>
              <a:spcBef>
                <a:spcPts val="1200"/>
              </a:spcBef>
              <a:spcAft>
                <a:spcPts val="0"/>
              </a:spcAft>
              <a:defRPr/>
            </a:pPr>
            <a:r>
              <a:rPr lang="en-US" kern="0" dirty="0"/>
              <a:t>Over the long term, in a stable process, RT=I</a:t>
            </a:r>
          </a:p>
          <a:p>
            <a:pPr>
              <a:lnSpc>
                <a:spcPct val="90000"/>
              </a:lnSpc>
              <a:spcBef>
                <a:spcPts val="1200"/>
              </a:spcBef>
              <a:spcAft>
                <a:spcPts val="0"/>
              </a:spcAft>
              <a:defRPr/>
            </a:pPr>
            <a:r>
              <a:rPr lang="en-US" kern="0" dirty="0"/>
              <a:t>At a single station with no limit on the capacity of the waiting line, Flow Time = V×U×T, where U is a measure of Utilization, V is a measure of Variability, and T is a measure of the Activity Time (or unit-load).</a:t>
            </a:r>
          </a:p>
          <a:p>
            <a:pPr marL="228600" indent="-228600">
              <a:lnSpc>
                <a:spcPct val="90000"/>
              </a:lnSpc>
              <a:spcBef>
                <a:spcPts val="1200"/>
              </a:spcBef>
              <a:spcAft>
                <a:spcPts val="0"/>
              </a:spcAft>
              <a:buNone/>
              <a:defRPr/>
            </a:pPr>
            <a:endParaRPr lang="en-US" kern="0" dirty="0"/>
          </a:p>
          <a:p>
            <a:pPr marL="228600" indent="-228600">
              <a:lnSpc>
                <a:spcPct val="90000"/>
              </a:lnSpc>
              <a:spcBef>
                <a:spcPts val="1200"/>
              </a:spcBef>
              <a:spcAft>
                <a:spcPts val="0"/>
              </a:spcAft>
              <a:buNone/>
              <a:defRPr/>
            </a:pPr>
            <a:endParaRPr lang="en-US" kern="0" dirty="0"/>
          </a:p>
          <a:p>
            <a:pPr marL="0" indent="0">
              <a:lnSpc>
                <a:spcPct val="90000"/>
              </a:lnSpc>
              <a:spcAft>
                <a:spcPts val="0"/>
              </a:spcAft>
              <a:buNone/>
              <a:defRPr/>
            </a:pPr>
            <a:endParaRPr lang="en-US" kern="0" dirty="0"/>
          </a:p>
          <a:p>
            <a:pPr marL="0" indent="0">
              <a:lnSpc>
                <a:spcPct val="90000"/>
              </a:lnSpc>
              <a:spcAft>
                <a:spcPts val="0"/>
              </a:spcAft>
              <a:buNone/>
              <a:defRPr/>
            </a:pPr>
            <a:endParaRPr lang="en-US" kern="0" dirty="0"/>
          </a:p>
          <a:p>
            <a:pPr marL="0" indent="0">
              <a:lnSpc>
                <a:spcPct val="90000"/>
              </a:lnSpc>
              <a:spcBef>
                <a:spcPct val="0"/>
              </a:spcBef>
              <a:spcAft>
                <a:spcPts val="0"/>
              </a:spcAft>
              <a:buNone/>
              <a:defRPr/>
            </a:pPr>
            <a:endParaRPr lang="en-US" kern="0" dirty="0"/>
          </a:p>
        </p:txBody>
      </p:sp>
      <p:cxnSp>
        <p:nvCxnSpPr>
          <p:cNvPr id="5" name="Straight Connector 4"/>
          <p:cNvCxnSpPr/>
          <p:nvPr/>
        </p:nvCxnSpPr>
        <p:spPr bwMode="auto">
          <a:xfrm>
            <a:off x="-12089" y="838200"/>
            <a:ext cx="9156089" cy="0"/>
          </a:xfrm>
          <a:prstGeom prst="line">
            <a:avLst/>
          </a:prstGeom>
          <a:solidFill>
            <a:schemeClr val="accent1"/>
          </a:solidFill>
          <a:ln w="7620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99661048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a:lnSpc>
                <a:spcPct val="90000"/>
              </a:lnSpc>
              <a:spcBef>
                <a:spcPct val="0"/>
              </a:spcBef>
              <a:spcAft>
                <a:spcPts val="1200"/>
              </a:spcAft>
              <a:buNone/>
              <a:defRPr/>
            </a:pPr>
            <a:r>
              <a:rPr lang="en-US" altLang="en-US" dirty="0"/>
              <a:t>MamossaAssaf Inc.  fabricates garage doors. Roofs are punched in a roof punching press (</a:t>
            </a:r>
            <a:r>
              <a:rPr lang="en-US" altLang="en-US" b="1" kern="1200" dirty="0">
                <a:solidFill>
                  <a:srgbClr val="0070C0"/>
                </a:solidFill>
                <a:ea typeface="ＭＳ Ｐゴシック" charset="-128"/>
                <a:cs typeface="Arial" pitchFamily="34" charset="0"/>
              </a:rPr>
              <a:t>15</a:t>
            </a:r>
            <a:r>
              <a:rPr lang="en-US" altLang="en-US" dirty="0"/>
              <a:t> minutes per roof) and then formed in a roof forming press (</a:t>
            </a:r>
            <a:r>
              <a:rPr lang="en-US" altLang="en-US" kern="1200" dirty="0">
                <a:solidFill>
                  <a:srgbClr val="FF0000"/>
                </a:solidFill>
                <a:ea typeface="ＭＳ Ｐゴシック" charset="-128"/>
                <a:cs typeface="Arial" pitchFamily="34" charset="0"/>
              </a:rPr>
              <a:t>8</a:t>
            </a:r>
            <a:r>
              <a:rPr lang="en-US" altLang="en-US" dirty="0"/>
              <a:t> minutes per roof). Bases are punched in a base punching press (</a:t>
            </a:r>
            <a:r>
              <a:rPr lang="en-US" altLang="en-US" b="1" dirty="0">
                <a:solidFill>
                  <a:srgbClr val="00B050"/>
                </a:solidFill>
              </a:rPr>
              <a:t>3</a:t>
            </a:r>
            <a:r>
              <a:rPr lang="en-US" altLang="en-US" dirty="0"/>
              <a:t> minutes per base) and then formed in a base forming </a:t>
            </a:r>
            <a:r>
              <a:rPr lang="en-US" altLang="en-US"/>
              <a:t>press (</a:t>
            </a:r>
            <a:r>
              <a:rPr lang="en-US" altLang="en-US" b="1">
                <a:solidFill>
                  <a:srgbClr val="D519B1"/>
                </a:solidFill>
              </a:rPr>
              <a:t>10</a:t>
            </a:r>
            <a:r>
              <a:rPr lang="en-US" altLang="en-US"/>
              <a:t> </a:t>
            </a:r>
            <a:r>
              <a:rPr lang="en-US" altLang="en-US" dirty="0"/>
              <a:t>minutes per base), and the formed base is welded in a base welding machine (</a:t>
            </a:r>
            <a:r>
              <a:rPr lang="en-US" altLang="en-US" b="1" dirty="0">
                <a:solidFill>
                  <a:srgbClr val="1BA7D3"/>
                </a:solidFill>
              </a:rPr>
              <a:t>12</a:t>
            </a:r>
            <a:r>
              <a:rPr lang="en-US" altLang="en-US" dirty="0"/>
              <a:t> minutes per base).</a:t>
            </a:r>
            <a:r>
              <a:rPr lang="en-US" dirty="0"/>
              <a:t> The base sub-assembly and the roof then go to final assembly where they are welded together (</a:t>
            </a:r>
            <a:r>
              <a:rPr lang="en-US" b="1" dirty="0">
                <a:solidFill>
                  <a:srgbClr val="996633"/>
                </a:solidFill>
              </a:rPr>
              <a:t>10</a:t>
            </a:r>
            <a:r>
              <a:rPr lang="en-US" dirty="0"/>
              <a:t> minutes per garage) on an assembly welding machine to complete the garage. Assume one operator at each station.</a:t>
            </a:r>
          </a:p>
          <a:p>
            <a:pPr marL="0" indent="0">
              <a:buNone/>
            </a:pPr>
            <a:endParaRPr lang="en-US" dirty="0"/>
          </a:p>
        </p:txBody>
      </p:sp>
      <p:sp>
        <p:nvSpPr>
          <p:cNvPr id="3" name="Title 2"/>
          <p:cNvSpPr>
            <a:spLocks noGrp="1"/>
          </p:cNvSpPr>
          <p:nvPr>
            <p:ph type="title"/>
          </p:nvPr>
        </p:nvSpPr>
        <p:spPr/>
        <p:txBody>
          <a:bodyPr/>
          <a:lstStyle/>
          <a:p>
            <a:r>
              <a:rPr lang="en-US" altLang="en-US" dirty="0">
                <a:solidFill>
                  <a:srgbClr val="C00000"/>
                </a:solidFill>
              </a:rPr>
              <a:t>Key </a:t>
            </a:r>
            <a:r>
              <a:rPr lang="en-US" dirty="0">
                <a:solidFill>
                  <a:srgbClr val="C00000"/>
                </a:solidFill>
              </a:rPr>
              <a:t>Problem 2</a:t>
            </a:r>
          </a:p>
        </p:txBody>
      </p:sp>
      <p:grpSp>
        <p:nvGrpSpPr>
          <p:cNvPr id="1134" name="Group 1133"/>
          <p:cNvGrpSpPr/>
          <p:nvPr/>
        </p:nvGrpSpPr>
        <p:grpSpPr>
          <a:xfrm>
            <a:off x="0" y="4130675"/>
            <a:ext cx="9035552" cy="2463800"/>
            <a:chOff x="0" y="4130675"/>
            <a:chExt cx="9035552" cy="2463800"/>
          </a:xfrm>
        </p:grpSpPr>
        <p:sp>
          <p:nvSpPr>
            <p:cNvPr id="5" name="AutoShape 4"/>
            <p:cNvSpPr>
              <a:spLocks noChangeAspect="1" noChangeArrowheads="1" noTextEdit="1"/>
            </p:cNvSpPr>
            <p:nvPr/>
          </p:nvSpPr>
          <p:spPr bwMode="auto">
            <a:xfrm>
              <a:off x="1295400" y="4130675"/>
              <a:ext cx="6870700" cy="246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1133" name="Group 1132"/>
            <p:cNvGrpSpPr/>
            <p:nvPr/>
          </p:nvGrpSpPr>
          <p:grpSpPr>
            <a:xfrm>
              <a:off x="0" y="4335463"/>
              <a:ext cx="9035552" cy="2141537"/>
              <a:chOff x="0" y="4335463"/>
              <a:chExt cx="9035552" cy="2141537"/>
            </a:xfrm>
          </p:grpSpPr>
          <p:sp>
            <p:nvSpPr>
              <p:cNvPr id="1060" name="AutoShape 100"/>
              <p:cNvSpPr>
                <a:spLocks noChangeAspect="1" noChangeArrowheads="1" noTextEdit="1"/>
              </p:cNvSpPr>
              <p:nvPr/>
            </p:nvSpPr>
            <p:spPr bwMode="auto">
              <a:xfrm>
                <a:off x="673100" y="4335463"/>
                <a:ext cx="7861300" cy="214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1" name="Rectangle 102"/>
              <p:cNvSpPr>
                <a:spLocks noChangeArrowheads="1"/>
              </p:cNvSpPr>
              <p:nvPr/>
            </p:nvSpPr>
            <p:spPr bwMode="auto">
              <a:xfrm>
                <a:off x="3394075" y="4857750"/>
                <a:ext cx="134652"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en-US" sz="2100" b="1" dirty="0">
                    <a:solidFill>
                      <a:srgbClr val="FF0000"/>
                    </a:solidFill>
                    <a:latin typeface="Book Antiqua" pitchFamily="18" charset="0"/>
                  </a:rPr>
                  <a:t>8</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062" name="Rectangle 103"/>
              <p:cNvSpPr>
                <a:spLocks noChangeArrowheads="1"/>
              </p:cNvSpPr>
              <p:nvPr/>
            </p:nvSpPr>
            <p:spPr bwMode="auto">
              <a:xfrm>
                <a:off x="2986088" y="4376738"/>
                <a:ext cx="1141413" cy="398462"/>
              </a:xfrm>
              <a:prstGeom prst="rect">
                <a:avLst/>
              </a:prstGeom>
              <a:noFill/>
              <a:ln w="33338">
                <a:solidFill>
                  <a:srgbClr val="FF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3" name="Rectangle 104"/>
              <p:cNvSpPr>
                <a:spLocks noChangeArrowheads="1"/>
              </p:cNvSpPr>
              <p:nvPr/>
            </p:nvSpPr>
            <p:spPr bwMode="auto">
              <a:xfrm>
                <a:off x="3103563" y="4416425"/>
                <a:ext cx="315913"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FF0000"/>
                    </a:solidFill>
                    <a:effectLst/>
                    <a:latin typeface="Book Antiqua" pitchFamily="18" charset="0"/>
                    <a:cs typeface="Arial" pitchFamily="34" charset="0"/>
                  </a:rPr>
                  <a:t>R</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064" name="Rectangle 105"/>
              <p:cNvSpPr>
                <a:spLocks noChangeArrowheads="1"/>
              </p:cNvSpPr>
              <p:nvPr/>
            </p:nvSpPr>
            <p:spPr bwMode="auto">
              <a:xfrm>
                <a:off x="3292475" y="4416425"/>
                <a:ext cx="211138"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FF0000"/>
                    </a:solidFill>
                    <a:effectLst/>
                    <a:latin typeface="Book Antiqua" pitchFamily="18" charset="0"/>
                    <a:cs typeface="Arial" pitchFamily="34" charset="0"/>
                  </a:rPr>
                  <a:t>-</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065" name="Rectangle 106"/>
              <p:cNvSpPr>
                <a:spLocks noChangeArrowheads="1"/>
              </p:cNvSpPr>
              <p:nvPr/>
            </p:nvSpPr>
            <p:spPr bwMode="auto">
              <a:xfrm>
                <a:off x="3381375" y="4416425"/>
                <a:ext cx="760413"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FF0000"/>
                    </a:solidFill>
                    <a:effectLst/>
                    <a:latin typeface="Book Antiqua" pitchFamily="18" charset="0"/>
                    <a:cs typeface="Arial" pitchFamily="34" charset="0"/>
                  </a:rPr>
                  <a:t>Form</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066" name="Rectangle 107"/>
              <p:cNvSpPr>
                <a:spLocks noChangeArrowheads="1"/>
              </p:cNvSpPr>
              <p:nvPr/>
            </p:nvSpPr>
            <p:spPr bwMode="auto">
              <a:xfrm>
                <a:off x="3379788" y="6005513"/>
                <a:ext cx="269304"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en-US" sz="2100" b="1" dirty="0">
                    <a:solidFill>
                      <a:srgbClr val="D519B1"/>
                    </a:solidFill>
                    <a:latin typeface="Book Antiqua" pitchFamily="18" charset="0"/>
                  </a:rPr>
                  <a:t>10</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067" name="Rectangle 108"/>
              <p:cNvSpPr>
                <a:spLocks noChangeArrowheads="1"/>
              </p:cNvSpPr>
              <p:nvPr/>
            </p:nvSpPr>
            <p:spPr bwMode="auto">
              <a:xfrm>
                <a:off x="2986088" y="5545138"/>
                <a:ext cx="1141413" cy="398462"/>
              </a:xfrm>
              <a:prstGeom prst="rect">
                <a:avLst/>
              </a:prstGeom>
              <a:noFill/>
              <a:ln w="33338">
                <a:solidFill>
                  <a:srgbClr val="D519B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8" name="Rectangle 109"/>
              <p:cNvSpPr>
                <a:spLocks noChangeArrowheads="1"/>
              </p:cNvSpPr>
              <p:nvPr/>
            </p:nvSpPr>
            <p:spPr bwMode="auto">
              <a:xfrm>
                <a:off x="3111500" y="5584825"/>
                <a:ext cx="300038"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D519B1"/>
                    </a:solidFill>
                    <a:effectLst/>
                    <a:latin typeface="Book Antiqua" pitchFamily="18" charset="0"/>
                    <a:cs typeface="Arial" pitchFamily="34" charset="0"/>
                  </a:rPr>
                  <a:t>B</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069" name="Rectangle 110"/>
              <p:cNvSpPr>
                <a:spLocks noChangeArrowheads="1"/>
              </p:cNvSpPr>
              <p:nvPr/>
            </p:nvSpPr>
            <p:spPr bwMode="auto">
              <a:xfrm>
                <a:off x="3286125" y="5584825"/>
                <a:ext cx="211138"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D519B1"/>
                    </a:solidFill>
                    <a:effectLst/>
                    <a:latin typeface="Book Antiqua" pitchFamily="18" charset="0"/>
                    <a:cs typeface="Arial" pitchFamily="34" charset="0"/>
                  </a:rPr>
                  <a:t>-</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070" name="Rectangle 111"/>
              <p:cNvSpPr>
                <a:spLocks noChangeArrowheads="1"/>
              </p:cNvSpPr>
              <p:nvPr/>
            </p:nvSpPr>
            <p:spPr bwMode="auto">
              <a:xfrm>
                <a:off x="3373438" y="5584825"/>
                <a:ext cx="760413"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D519B1"/>
                    </a:solidFill>
                    <a:effectLst/>
                    <a:latin typeface="Book Antiqua" pitchFamily="18" charset="0"/>
                    <a:cs typeface="Arial" pitchFamily="34" charset="0"/>
                  </a:rPr>
                  <a:t>Form</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071" name="Rectangle 112"/>
              <p:cNvSpPr>
                <a:spLocks noChangeArrowheads="1"/>
              </p:cNvSpPr>
              <p:nvPr/>
            </p:nvSpPr>
            <p:spPr bwMode="auto">
              <a:xfrm>
                <a:off x="1587500" y="4843463"/>
                <a:ext cx="269304"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dirty="0">
                    <a:ln>
                      <a:noFill/>
                    </a:ln>
                    <a:solidFill>
                      <a:srgbClr val="0070C0"/>
                    </a:solidFill>
                    <a:effectLst/>
                    <a:latin typeface="Book Antiqua" pitchFamily="18" charset="0"/>
                    <a:cs typeface="Arial" pitchFamily="34" charset="0"/>
                  </a:rPr>
                  <a:t>15</a:t>
                </a:r>
                <a:endParaRPr kumimoji="0" lang="en-US" altLang="en-US" sz="1800" b="0" i="0" u="none" strike="noStrike" cap="none" normalizeH="0" baseline="0" dirty="0">
                  <a:ln>
                    <a:noFill/>
                  </a:ln>
                  <a:solidFill>
                    <a:srgbClr val="0070C0"/>
                  </a:solidFill>
                  <a:effectLst/>
                  <a:cs typeface="Arial" pitchFamily="34" charset="0"/>
                </a:endParaRPr>
              </a:p>
            </p:txBody>
          </p:sp>
          <p:sp>
            <p:nvSpPr>
              <p:cNvPr id="1072" name="Rectangle 113"/>
              <p:cNvSpPr>
                <a:spLocks noChangeArrowheads="1"/>
              </p:cNvSpPr>
              <p:nvPr/>
            </p:nvSpPr>
            <p:spPr bwMode="auto">
              <a:xfrm>
                <a:off x="1196975" y="4408488"/>
                <a:ext cx="1204913" cy="398462"/>
              </a:xfrm>
              <a:prstGeom prst="rect">
                <a:avLst/>
              </a:prstGeom>
              <a:noFill/>
              <a:ln w="33338">
                <a:solidFill>
                  <a:srgbClr val="0070C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3" name="Rectangle 114"/>
              <p:cNvSpPr>
                <a:spLocks noChangeArrowheads="1"/>
              </p:cNvSpPr>
              <p:nvPr/>
            </p:nvSpPr>
            <p:spPr bwMode="auto">
              <a:xfrm>
                <a:off x="1276350" y="4448175"/>
                <a:ext cx="193964"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dirty="0">
                    <a:ln>
                      <a:noFill/>
                    </a:ln>
                    <a:solidFill>
                      <a:srgbClr val="0070C0"/>
                    </a:solidFill>
                    <a:effectLst/>
                    <a:latin typeface="Book Antiqua" pitchFamily="18" charset="0"/>
                    <a:cs typeface="Arial" pitchFamily="34" charset="0"/>
                  </a:rPr>
                  <a:t>R</a:t>
                </a:r>
                <a:endParaRPr kumimoji="0" lang="en-US" altLang="en-US" sz="1800" b="0" i="0" u="none" strike="noStrike" cap="none" normalizeH="0" baseline="0" dirty="0">
                  <a:ln>
                    <a:noFill/>
                  </a:ln>
                  <a:solidFill>
                    <a:srgbClr val="0070C0"/>
                  </a:solidFill>
                  <a:effectLst/>
                  <a:cs typeface="Arial" pitchFamily="34" charset="0"/>
                </a:endParaRPr>
              </a:p>
            </p:txBody>
          </p:sp>
          <p:sp>
            <p:nvSpPr>
              <p:cNvPr id="1074" name="Rectangle 115"/>
              <p:cNvSpPr>
                <a:spLocks noChangeArrowheads="1"/>
              </p:cNvSpPr>
              <p:nvPr/>
            </p:nvSpPr>
            <p:spPr bwMode="auto">
              <a:xfrm>
                <a:off x="1465263" y="4448175"/>
                <a:ext cx="211138"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000078"/>
                    </a:solidFill>
                    <a:effectLst/>
                    <a:latin typeface="Book Antiqua" pitchFamily="18" charset="0"/>
                    <a:cs typeface="Arial" pitchFamily="34" charset="0"/>
                  </a:rPr>
                  <a:t>-</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075" name="Rectangle 116"/>
              <p:cNvSpPr>
                <a:spLocks noChangeArrowheads="1"/>
              </p:cNvSpPr>
              <p:nvPr/>
            </p:nvSpPr>
            <p:spPr bwMode="auto">
              <a:xfrm>
                <a:off x="1552575" y="4448175"/>
                <a:ext cx="780663"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dirty="0">
                    <a:ln>
                      <a:noFill/>
                    </a:ln>
                    <a:solidFill>
                      <a:srgbClr val="0070C0"/>
                    </a:solidFill>
                    <a:effectLst/>
                    <a:latin typeface="Book Antiqua" pitchFamily="18" charset="0"/>
                    <a:cs typeface="Arial" pitchFamily="34" charset="0"/>
                  </a:rPr>
                  <a:t>Punch</a:t>
                </a:r>
                <a:endParaRPr kumimoji="0" lang="en-US" altLang="en-US" sz="1800" b="0" i="0" u="none" strike="noStrike" cap="none" normalizeH="0" baseline="0" dirty="0">
                  <a:ln>
                    <a:noFill/>
                  </a:ln>
                  <a:solidFill>
                    <a:srgbClr val="0070C0"/>
                  </a:solidFill>
                  <a:effectLst/>
                  <a:cs typeface="Arial" pitchFamily="34" charset="0"/>
                </a:endParaRPr>
              </a:p>
            </p:txBody>
          </p:sp>
          <p:sp>
            <p:nvSpPr>
              <p:cNvPr id="1076" name="Freeform 117"/>
              <p:cNvSpPr>
                <a:spLocks noEditPoints="1"/>
              </p:cNvSpPr>
              <p:nvPr/>
            </p:nvSpPr>
            <p:spPr bwMode="auto">
              <a:xfrm>
                <a:off x="673100" y="4518025"/>
                <a:ext cx="404813" cy="147637"/>
              </a:xfrm>
              <a:custGeom>
                <a:avLst/>
                <a:gdLst>
                  <a:gd name="T0" fmla="*/ 0 w 511"/>
                  <a:gd name="T1" fmla="*/ 73 h 186"/>
                  <a:gd name="T2" fmla="*/ 469 w 511"/>
                  <a:gd name="T3" fmla="*/ 73 h 186"/>
                  <a:gd name="T4" fmla="*/ 469 w 511"/>
                  <a:gd name="T5" fmla="*/ 115 h 186"/>
                  <a:gd name="T6" fmla="*/ 0 w 511"/>
                  <a:gd name="T7" fmla="*/ 115 h 186"/>
                  <a:gd name="T8" fmla="*/ 0 w 511"/>
                  <a:gd name="T9" fmla="*/ 73 h 186"/>
                  <a:gd name="T10" fmla="*/ 356 w 511"/>
                  <a:gd name="T11" fmla="*/ 4 h 186"/>
                  <a:gd name="T12" fmla="*/ 511 w 511"/>
                  <a:gd name="T13" fmla="*/ 93 h 186"/>
                  <a:gd name="T14" fmla="*/ 356 w 511"/>
                  <a:gd name="T15" fmla="*/ 184 h 186"/>
                  <a:gd name="T16" fmla="*/ 348 w 511"/>
                  <a:gd name="T17" fmla="*/ 186 h 186"/>
                  <a:gd name="T18" fmla="*/ 340 w 511"/>
                  <a:gd name="T19" fmla="*/ 186 h 186"/>
                  <a:gd name="T20" fmla="*/ 333 w 511"/>
                  <a:gd name="T21" fmla="*/ 183 h 186"/>
                  <a:gd name="T22" fmla="*/ 328 w 511"/>
                  <a:gd name="T23" fmla="*/ 176 h 186"/>
                  <a:gd name="T24" fmla="*/ 325 w 511"/>
                  <a:gd name="T25" fmla="*/ 168 h 186"/>
                  <a:gd name="T26" fmla="*/ 325 w 511"/>
                  <a:gd name="T27" fmla="*/ 161 h 186"/>
                  <a:gd name="T28" fmla="*/ 328 w 511"/>
                  <a:gd name="T29" fmla="*/ 153 h 186"/>
                  <a:gd name="T30" fmla="*/ 335 w 511"/>
                  <a:gd name="T31" fmla="*/ 148 h 186"/>
                  <a:gd name="T32" fmla="*/ 459 w 511"/>
                  <a:gd name="T33" fmla="*/ 75 h 186"/>
                  <a:gd name="T34" fmla="*/ 459 w 511"/>
                  <a:gd name="T35" fmla="*/ 111 h 186"/>
                  <a:gd name="T36" fmla="*/ 335 w 511"/>
                  <a:gd name="T37" fmla="*/ 38 h 186"/>
                  <a:gd name="T38" fmla="*/ 328 w 511"/>
                  <a:gd name="T39" fmla="*/ 34 h 186"/>
                  <a:gd name="T40" fmla="*/ 325 w 511"/>
                  <a:gd name="T41" fmla="*/ 27 h 186"/>
                  <a:gd name="T42" fmla="*/ 325 w 511"/>
                  <a:gd name="T43" fmla="*/ 19 h 186"/>
                  <a:gd name="T44" fmla="*/ 328 w 511"/>
                  <a:gd name="T45" fmla="*/ 10 h 186"/>
                  <a:gd name="T46" fmla="*/ 333 w 511"/>
                  <a:gd name="T47" fmla="*/ 4 h 186"/>
                  <a:gd name="T48" fmla="*/ 340 w 511"/>
                  <a:gd name="T49" fmla="*/ 0 h 186"/>
                  <a:gd name="T50" fmla="*/ 348 w 511"/>
                  <a:gd name="T51" fmla="*/ 0 h 186"/>
                  <a:gd name="T52" fmla="*/ 356 w 511"/>
                  <a:gd name="T53" fmla="*/ 4 h 186"/>
                  <a:gd name="T54" fmla="*/ 356 w 511"/>
                  <a:gd name="T55" fmla="*/ 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11" h="186">
                    <a:moveTo>
                      <a:pt x="0" y="73"/>
                    </a:moveTo>
                    <a:lnTo>
                      <a:pt x="469" y="73"/>
                    </a:lnTo>
                    <a:lnTo>
                      <a:pt x="469" y="115"/>
                    </a:lnTo>
                    <a:lnTo>
                      <a:pt x="0" y="115"/>
                    </a:lnTo>
                    <a:lnTo>
                      <a:pt x="0" y="73"/>
                    </a:lnTo>
                    <a:close/>
                    <a:moveTo>
                      <a:pt x="356" y="4"/>
                    </a:moveTo>
                    <a:lnTo>
                      <a:pt x="511" y="93"/>
                    </a:lnTo>
                    <a:lnTo>
                      <a:pt x="356" y="184"/>
                    </a:lnTo>
                    <a:lnTo>
                      <a:pt x="348" y="186"/>
                    </a:lnTo>
                    <a:lnTo>
                      <a:pt x="340" y="186"/>
                    </a:lnTo>
                    <a:lnTo>
                      <a:pt x="333" y="183"/>
                    </a:lnTo>
                    <a:lnTo>
                      <a:pt x="328" y="176"/>
                    </a:lnTo>
                    <a:lnTo>
                      <a:pt x="325" y="168"/>
                    </a:lnTo>
                    <a:lnTo>
                      <a:pt x="325" y="161"/>
                    </a:lnTo>
                    <a:lnTo>
                      <a:pt x="328" y="153"/>
                    </a:lnTo>
                    <a:lnTo>
                      <a:pt x="335" y="148"/>
                    </a:lnTo>
                    <a:lnTo>
                      <a:pt x="459" y="75"/>
                    </a:lnTo>
                    <a:lnTo>
                      <a:pt x="459" y="111"/>
                    </a:lnTo>
                    <a:lnTo>
                      <a:pt x="335" y="38"/>
                    </a:lnTo>
                    <a:lnTo>
                      <a:pt x="328" y="34"/>
                    </a:lnTo>
                    <a:lnTo>
                      <a:pt x="325" y="27"/>
                    </a:lnTo>
                    <a:lnTo>
                      <a:pt x="325" y="19"/>
                    </a:lnTo>
                    <a:lnTo>
                      <a:pt x="328" y="10"/>
                    </a:lnTo>
                    <a:lnTo>
                      <a:pt x="333" y="4"/>
                    </a:lnTo>
                    <a:lnTo>
                      <a:pt x="340" y="0"/>
                    </a:lnTo>
                    <a:lnTo>
                      <a:pt x="348" y="0"/>
                    </a:lnTo>
                    <a:lnTo>
                      <a:pt x="356" y="4"/>
                    </a:lnTo>
                    <a:lnTo>
                      <a:pt x="356" y="4"/>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7" name="Freeform 118"/>
              <p:cNvSpPr>
                <a:spLocks noEditPoints="1"/>
              </p:cNvSpPr>
              <p:nvPr/>
            </p:nvSpPr>
            <p:spPr bwMode="auto">
              <a:xfrm>
                <a:off x="2484438" y="4530725"/>
                <a:ext cx="404813" cy="147637"/>
              </a:xfrm>
              <a:custGeom>
                <a:avLst/>
                <a:gdLst>
                  <a:gd name="T0" fmla="*/ 0 w 509"/>
                  <a:gd name="T1" fmla="*/ 73 h 186"/>
                  <a:gd name="T2" fmla="*/ 468 w 509"/>
                  <a:gd name="T3" fmla="*/ 73 h 186"/>
                  <a:gd name="T4" fmla="*/ 468 w 509"/>
                  <a:gd name="T5" fmla="*/ 114 h 186"/>
                  <a:gd name="T6" fmla="*/ 0 w 509"/>
                  <a:gd name="T7" fmla="*/ 114 h 186"/>
                  <a:gd name="T8" fmla="*/ 0 w 509"/>
                  <a:gd name="T9" fmla="*/ 73 h 186"/>
                  <a:gd name="T10" fmla="*/ 355 w 509"/>
                  <a:gd name="T11" fmla="*/ 3 h 186"/>
                  <a:gd name="T12" fmla="*/ 509 w 509"/>
                  <a:gd name="T13" fmla="*/ 93 h 186"/>
                  <a:gd name="T14" fmla="*/ 355 w 509"/>
                  <a:gd name="T15" fmla="*/ 184 h 186"/>
                  <a:gd name="T16" fmla="*/ 347 w 509"/>
                  <a:gd name="T17" fmla="*/ 186 h 186"/>
                  <a:gd name="T18" fmla="*/ 339 w 509"/>
                  <a:gd name="T19" fmla="*/ 186 h 186"/>
                  <a:gd name="T20" fmla="*/ 332 w 509"/>
                  <a:gd name="T21" fmla="*/ 182 h 186"/>
                  <a:gd name="T22" fmla="*/ 327 w 509"/>
                  <a:gd name="T23" fmla="*/ 176 h 186"/>
                  <a:gd name="T24" fmla="*/ 324 w 509"/>
                  <a:gd name="T25" fmla="*/ 167 h 186"/>
                  <a:gd name="T26" fmla="*/ 324 w 509"/>
                  <a:gd name="T27" fmla="*/ 161 h 186"/>
                  <a:gd name="T28" fmla="*/ 327 w 509"/>
                  <a:gd name="T29" fmla="*/ 152 h 186"/>
                  <a:gd name="T30" fmla="*/ 334 w 509"/>
                  <a:gd name="T31" fmla="*/ 147 h 186"/>
                  <a:gd name="T32" fmla="*/ 458 w 509"/>
                  <a:gd name="T33" fmla="*/ 75 h 186"/>
                  <a:gd name="T34" fmla="*/ 458 w 509"/>
                  <a:gd name="T35" fmla="*/ 111 h 186"/>
                  <a:gd name="T36" fmla="*/ 334 w 509"/>
                  <a:gd name="T37" fmla="*/ 38 h 186"/>
                  <a:gd name="T38" fmla="*/ 327 w 509"/>
                  <a:gd name="T39" fmla="*/ 33 h 186"/>
                  <a:gd name="T40" fmla="*/ 324 w 509"/>
                  <a:gd name="T41" fmla="*/ 26 h 186"/>
                  <a:gd name="T42" fmla="*/ 324 w 509"/>
                  <a:gd name="T43" fmla="*/ 18 h 186"/>
                  <a:gd name="T44" fmla="*/ 327 w 509"/>
                  <a:gd name="T45" fmla="*/ 10 h 186"/>
                  <a:gd name="T46" fmla="*/ 332 w 509"/>
                  <a:gd name="T47" fmla="*/ 3 h 186"/>
                  <a:gd name="T48" fmla="*/ 339 w 509"/>
                  <a:gd name="T49" fmla="*/ 0 h 186"/>
                  <a:gd name="T50" fmla="*/ 347 w 509"/>
                  <a:gd name="T51" fmla="*/ 0 h 186"/>
                  <a:gd name="T52" fmla="*/ 355 w 509"/>
                  <a:gd name="T53" fmla="*/ 3 h 186"/>
                  <a:gd name="T54" fmla="*/ 355 w 509"/>
                  <a:gd name="T55" fmla="*/ 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09" h="186">
                    <a:moveTo>
                      <a:pt x="0" y="73"/>
                    </a:moveTo>
                    <a:lnTo>
                      <a:pt x="468" y="73"/>
                    </a:lnTo>
                    <a:lnTo>
                      <a:pt x="468" y="114"/>
                    </a:lnTo>
                    <a:lnTo>
                      <a:pt x="0" y="114"/>
                    </a:lnTo>
                    <a:lnTo>
                      <a:pt x="0" y="73"/>
                    </a:lnTo>
                    <a:close/>
                    <a:moveTo>
                      <a:pt x="355" y="3"/>
                    </a:moveTo>
                    <a:lnTo>
                      <a:pt x="509" y="93"/>
                    </a:lnTo>
                    <a:lnTo>
                      <a:pt x="355" y="184"/>
                    </a:lnTo>
                    <a:lnTo>
                      <a:pt x="347" y="186"/>
                    </a:lnTo>
                    <a:lnTo>
                      <a:pt x="339" y="186"/>
                    </a:lnTo>
                    <a:lnTo>
                      <a:pt x="332" y="182"/>
                    </a:lnTo>
                    <a:lnTo>
                      <a:pt x="327" y="176"/>
                    </a:lnTo>
                    <a:lnTo>
                      <a:pt x="324" y="167"/>
                    </a:lnTo>
                    <a:lnTo>
                      <a:pt x="324" y="161"/>
                    </a:lnTo>
                    <a:lnTo>
                      <a:pt x="327" y="152"/>
                    </a:lnTo>
                    <a:lnTo>
                      <a:pt x="334" y="147"/>
                    </a:lnTo>
                    <a:lnTo>
                      <a:pt x="458" y="75"/>
                    </a:lnTo>
                    <a:lnTo>
                      <a:pt x="458" y="111"/>
                    </a:lnTo>
                    <a:lnTo>
                      <a:pt x="334" y="38"/>
                    </a:lnTo>
                    <a:lnTo>
                      <a:pt x="327" y="33"/>
                    </a:lnTo>
                    <a:lnTo>
                      <a:pt x="324" y="26"/>
                    </a:lnTo>
                    <a:lnTo>
                      <a:pt x="324" y="18"/>
                    </a:lnTo>
                    <a:lnTo>
                      <a:pt x="327" y="10"/>
                    </a:lnTo>
                    <a:lnTo>
                      <a:pt x="332" y="3"/>
                    </a:lnTo>
                    <a:lnTo>
                      <a:pt x="339" y="0"/>
                    </a:lnTo>
                    <a:lnTo>
                      <a:pt x="347" y="0"/>
                    </a:lnTo>
                    <a:lnTo>
                      <a:pt x="355" y="3"/>
                    </a:lnTo>
                    <a:lnTo>
                      <a:pt x="355" y="3"/>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8" name="Rectangle 119"/>
              <p:cNvSpPr>
                <a:spLocks noChangeArrowheads="1"/>
              </p:cNvSpPr>
              <p:nvPr/>
            </p:nvSpPr>
            <p:spPr bwMode="auto">
              <a:xfrm>
                <a:off x="1196975" y="5561013"/>
                <a:ext cx="1204913" cy="398462"/>
              </a:xfrm>
              <a:prstGeom prst="rect">
                <a:avLst/>
              </a:prstGeom>
              <a:noFill/>
              <a:ln w="33338">
                <a:solidFill>
                  <a:srgbClr val="00B05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9" name="Rectangle 120"/>
              <p:cNvSpPr>
                <a:spLocks noChangeArrowheads="1"/>
              </p:cNvSpPr>
              <p:nvPr/>
            </p:nvSpPr>
            <p:spPr bwMode="auto">
              <a:xfrm>
                <a:off x="1276350" y="5600700"/>
                <a:ext cx="300038"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00B050"/>
                    </a:solidFill>
                    <a:effectLst/>
                    <a:latin typeface="Book Antiqua" pitchFamily="18" charset="0"/>
                    <a:cs typeface="Arial" pitchFamily="34" charset="0"/>
                  </a:rPr>
                  <a:t>B</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081" name="Rectangle 121"/>
              <p:cNvSpPr>
                <a:spLocks noChangeArrowheads="1"/>
              </p:cNvSpPr>
              <p:nvPr/>
            </p:nvSpPr>
            <p:spPr bwMode="auto">
              <a:xfrm>
                <a:off x="1450975" y="5600700"/>
                <a:ext cx="211138"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00B050"/>
                    </a:solidFill>
                    <a:effectLst/>
                    <a:latin typeface="Book Antiqua" pitchFamily="18" charset="0"/>
                    <a:cs typeface="Arial" pitchFamily="34" charset="0"/>
                  </a:rPr>
                  <a:t>-</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082" name="Rectangle 122"/>
              <p:cNvSpPr>
                <a:spLocks noChangeArrowheads="1"/>
              </p:cNvSpPr>
              <p:nvPr/>
            </p:nvSpPr>
            <p:spPr bwMode="auto">
              <a:xfrm>
                <a:off x="1538288" y="5600700"/>
                <a:ext cx="893763"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00B050"/>
                    </a:solidFill>
                    <a:effectLst/>
                    <a:latin typeface="Book Antiqua" pitchFamily="18" charset="0"/>
                    <a:cs typeface="Arial" pitchFamily="34" charset="0"/>
                  </a:rPr>
                  <a:t>Punch</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083" name="Freeform 123"/>
              <p:cNvSpPr>
                <a:spLocks noEditPoints="1"/>
              </p:cNvSpPr>
              <p:nvPr/>
            </p:nvSpPr>
            <p:spPr bwMode="auto">
              <a:xfrm>
                <a:off x="673100" y="5672138"/>
                <a:ext cx="404813" cy="147637"/>
              </a:xfrm>
              <a:custGeom>
                <a:avLst/>
                <a:gdLst>
                  <a:gd name="T0" fmla="*/ 0 w 511"/>
                  <a:gd name="T1" fmla="*/ 73 h 185"/>
                  <a:gd name="T2" fmla="*/ 469 w 511"/>
                  <a:gd name="T3" fmla="*/ 73 h 185"/>
                  <a:gd name="T4" fmla="*/ 469 w 511"/>
                  <a:gd name="T5" fmla="*/ 114 h 185"/>
                  <a:gd name="T6" fmla="*/ 0 w 511"/>
                  <a:gd name="T7" fmla="*/ 114 h 185"/>
                  <a:gd name="T8" fmla="*/ 0 w 511"/>
                  <a:gd name="T9" fmla="*/ 73 h 185"/>
                  <a:gd name="T10" fmla="*/ 356 w 511"/>
                  <a:gd name="T11" fmla="*/ 3 h 185"/>
                  <a:gd name="T12" fmla="*/ 511 w 511"/>
                  <a:gd name="T13" fmla="*/ 93 h 185"/>
                  <a:gd name="T14" fmla="*/ 356 w 511"/>
                  <a:gd name="T15" fmla="*/ 184 h 185"/>
                  <a:gd name="T16" fmla="*/ 348 w 511"/>
                  <a:gd name="T17" fmla="*/ 185 h 185"/>
                  <a:gd name="T18" fmla="*/ 340 w 511"/>
                  <a:gd name="T19" fmla="*/ 185 h 185"/>
                  <a:gd name="T20" fmla="*/ 333 w 511"/>
                  <a:gd name="T21" fmla="*/ 182 h 185"/>
                  <a:gd name="T22" fmla="*/ 328 w 511"/>
                  <a:gd name="T23" fmla="*/ 175 h 185"/>
                  <a:gd name="T24" fmla="*/ 325 w 511"/>
                  <a:gd name="T25" fmla="*/ 167 h 185"/>
                  <a:gd name="T26" fmla="*/ 325 w 511"/>
                  <a:gd name="T27" fmla="*/ 161 h 185"/>
                  <a:gd name="T28" fmla="*/ 328 w 511"/>
                  <a:gd name="T29" fmla="*/ 152 h 185"/>
                  <a:gd name="T30" fmla="*/ 335 w 511"/>
                  <a:gd name="T31" fmla="*/ 147 h 185"/>
                  <a:gd name="T32" fmla="*/ 459 w 511"/>
                  <a:gd name="T33" fmla="*/ 74 h 185"/>
                  <a:gd name="T34" fmla="*/ 459 w 511"/>
                  <a:gd name="T35" fmla="*/ 111 h 185"/>
                  <a:gd name="T36" fmla="*/ 335 w 511"/>
                  <a:gd name="T37" fmla="*/ 38 h 185"/>
                  <a:gd name="T38" fmla="*/ 328 w 511"/>
                  <a:gd name="T39" fmla="*/ 33 h 185"/>
                  <a:gd name="T40" fmla="*/ 325 w 511"/>
                  <a:gd name="T41" fmla="*/ 26 h 185"/>
                  <a:gd name="T42" fmla="*/ 325 w 511"/>
                  <a:gd name="T43" fmla="*/ 18 h 185"/>
                  <a:gd name="T44" fmla="*/ 328 w 511"/>
                  <a:gd name="T45" fmla="*/ 10 h 185"/>
                  <a:gd name="T46" fmla="*/ 333 w 511"/>
                  <a:gd name="T47" fmla="*/ 3 h 185"/>
                  <a:gd name="T48" fmla="*/ 340 w 511"/>
                  <a:gd name="T49" fmla="*/ 0 h 185"/>
                  <a:gd name="T50" fmla="*/ 348 w 511"/>
                  <a:gd name="T51" fmla="*/ 0 h 185"/>
                  <a:gd name="T52" fmla="*/ 356 w 511"/>
                  <a:gd name="T53" fmla="*/ 3 h 185"/>
                  <a:gd name="T54" fmla="*/ 356 w 511"/>
                  <a:gd name="T55" fmla="*/ 3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11" h="185">
                    <a:moveTo>
                      <a:pt x="0" y="73"/>
                    </a:moveTo>
                    <a:lnTo>
                      <a:pt x="469" y="73"/>
                    </a:lnTo>
                    <a:lnTo>
                      <a:pt x="469" y="114"/>
                    </a:lnTo>
                    <a:lnTo>
                      <a:pt x="0" y="114"/>
                    </a:lnTo>
                    <a:lnTo>
                      <a:pt x="0" y="73"/>
                    </a:lnTo>
                    <a:close/>
                    <a:moveTo>
                      <a:pt x="356" y="3"/>
                    </a:moveTo>
                    <a:lnTo>
                      <a:pt x="511" y="93"/>
                    </a:lnTo>
                    <a:lnTo>
                      <a:pt x="356" y="184"/>
                    </a:lnTo>
                    <a:lnTo>
                      <a:pt x="348" y="185"/>
                    </a:lnTo>
                    <a:lnTo>
                      <a:pt x="340" y="185"/>
                    </a:lnTo>
                    <a:lnTo>
                      <a:pt x="333" y="182"/>
                    </a:lnTo>
                    <a:lnTo>
                      <a:pt x="328" y="175"/>
                    </a:lnTo>
                    <a:lnTo>
                      <a:pt x="325" y="167"/>
                    </a:lnTo>
                    <a:lnTo>
                      <a:pt x="325" y="161"/>
                    </a:lnTo>
                    <a:lnTo>
                      <a:pt x="328" y="152"/>
                    </a:lnTo>
                    <a:lnTo>
                      <a:pt x="335" y="147"/>
                    </a:lnTo>
                    <a:lnTo>
                      <a:pt x="459" y="74"/>
                    </a:lnTo>
                    <a:lnTo>
                      <a:pt x="459" y="111"/>
                    </a:lnTo>
                    <a:lnTo>
                      <a:pt x="335" y="38"/>
                    </a:lnTo>
                    <a:lnTo>
                      <a:pt x="328" y="33"/>
                    </a:lnTo>
                    <a:lnTo>
                      <a:pt x="325" y="26"/>
                    </a:lnTo>
                    <a:lnTo>
                      <a:pt x="325" y="18"/>
                    </a:lnTo>
                    <a:lnTo>
                      <a:pt x="328" y="10"/>
                    </a:lnTo>
                    <a:lnTo>
                      <a:pt x="333" y="3"/>
                    </a:lnTo>
                    <a:lnTo>
                      <a:pt x="340" y="0"/>
                    </a:lnTo>
                    <a:lnTo>
                      <a:pt x="348" y="0"/>
                    </a:lnTo>
                    <a:lnTo>
                      <a:pt x="356" y="3"/>
                    </a:lnTo>
                    <a:lnTo>
                      <a:pt x="356" y="3"/>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4" name="Freeform 124"/>
              <p:cNvSpPr>
                <a:spLocks noEditPoints="1"/>
              </p:cNvSpPr>
              <p:nvPr/>
            </p:nvSpPr>
            <p:spPr bwMode="auto">
              <a:xfrm>
                <a:off x="2509838" y="5702300"/>
                <a:ext cx="403225" cy="147637"/>
              </a:xfrm>
              <a:custGeom>
                <a:avLst/>
                <a:gdLst>
                  <a:gd name="T0" fmla="*/ 0 w 509"/>
                  <a:gd name="T1" fmla="*/ 73 h 185"/>
                  <a:gd name="T2" fmla="*/ 467 w 509"/>
                  <a:gd name="T3" fmla="*/ 73 h 185"/>
                  <a:gd name="T4" fmla="*/ 467 w 509"/>
                  <a:gd name="T5" fmla="*/ 114 h 185"/>
                  <a:gd name="T6" fmla="*/ 0 w 509"/>
                  <a:gd name="T7" fmla="*/ 114 h 185"/>
                  <a:gd name="T8" fmla="*/ 0 w 509"/>
                  <a:gd name="T9" fmla="*/ 73 h 185"/>
                  <a:gd name="T10" fmla="*/ 355 w 509"/>
                  <a:gd name="T11" fmla="*/ 3 h 185"/>
                  <a:gd name="T12" fmla="*/ 509 w 509"/>
                  <a:gd name="T13" fmla="*/ 93 h 185"/>
                  <a:gd name="T14" fmla="*/ 355 w 509"/>
                  <a:gd name="T15" fmla="*/ 184 h 185"/>
                  <a:gd name="T16" fmla="*/ 346 w 509"/>
                  <a:gd name="T17" fmla="*/ 185 h 185"/>
                  <a:gd name="T18" fmla="*/ 338 w 509"/>
                  <a:gd name="T19" fmla="*/ 185 h 185"/>
                  <a:gd name="T20" fmla="*/ 331 w 509"/>
                  <a:gd name="T21" fmla="*/ 182 h 185"/>
                  <a:gd name="T22" fmla="*/ 327 w 509"/>
                  <a:gd name="T23" fmla="*/ 176 h 185"/>
                  <a:gd name="T24" fmla="*/ 323 w 509"/>
                  <a:gd name="T25" fmla="*/ 167 h 185"/>
                  <a:gd name="T26" fmla="*/ 323 w 509"/>
                  <a:gd name="T27" fmla="*/ 161 h 185"/>
                  <a:gd name="T28" fmla="*/ 327 w 509"/>
                  <a:gd name="T29" fmla="*/ 152 h 185"/>
                  <a:gd name="T30" fmla="*/ 333 w 509"/>
                  <a:gd name="T31" fmla="*/ 147 h 185"/>
                  <a:gd name="T32" fmla="*/ 457 w 509"/>
                  <a:gd name="T33" fmla="*/ 74 h 185"/>
                  <a:gd name="T34" fmla="*/ 457 w 509"/>
                  <a:gd name="T35" fmla="*/ 111 h 185"/>
                  <a:gd name="T36" fmla="*/ 333 w 509"/>
                  <a:gd name="T37" fmla="*/ 38 h 185"/>
                  <a:gd name="T38" fmla="*/ 327 w 509"/>
                  <a:gd name="T39" fmla="*/ 33 h 185"/>
                  <a:gd name="T40" fmla="*/ 323 w 509"/>
                  <a:gd name="T41" fmla="*/ 26 h 185"/>
                  <a:gd name="T42" fmla="*/ 323 w 509"/>
                  <a:gd name="T43" fmla="*/ 18 h 185"/>
                  <a:gd name="T44" fmla="*/ 327 w 509"/>
                  <a:gd name="T45" fmla="*/ 10 h 185"/>
                  <a:gd name="T46" fmla="*/ 331 w 509"/>
                  <a:gd name="T47" fmla="*/ 3 h 185"/>
                  <a:gd name="T48" fmla="*/ 338 w 509"/>
                  <a:gd name="T49" fmla="*/ 0 h 185"/>
                  <a:gd name="T50" fmla="*/ 346 w 509"/>
                  <a:gd name="T51" fmla="*/ 0 h 185"/>
                  <a:gd name="T52" fmla="*/ 355 w 509"/>
                  <a:gd name="T53" fmla="*/ 3 h 185"/>
                  <a:gd name="T54" fmla="*/ 355 w 509"/>
                  <a:gd name="T55" fmla="*/ 3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09" h="185">
                    <a:moveTo>
                      <a:pt x="0" y="73"/>
                    </a:moveTo>
                    <a:lnTo>
                      <a:pt x="467" y="73"/>
                    </a:lnTo>
                    <a:lnTo>
                      <a:pt x="467" y="114"/>
                    </a:lnTo>
                    <a:lnTo>
                      <a:pt x="0" y="114"/>
                    </a:lnTo>
                    <a:lnTo>
                      <a:pt x="0" y="73"/>
                    </a:lnTo>
                    <a:close/>
                    <a:moveTo>
                      <a:pt x="355" y="3"/>
                    </a:moveTo>
                    <a:lnTo>
                      <a:pt x="509" y="93"/>
                    </a:lnTo>
                    <a:lnTo>
                      <a:pt x="355" y="184"/>
                    </a:lnTo>
                    <a:lnTo>
                      <a:pt x="346" y="185"/>
                    </a:lnTo>
                    <a:lnTo>
                      <a:pt x="338" y="185"/>
                    </a:lnTo>
                    <a:lnTo>
                      <a:pt x="331" y="182"/>
                    </a:lnTo>
                    <a:lnTo>
                      <a:pt x="327" y="176"/>
                    </a:lnTo>
                    <a:lnTo>
                      <a:pt x="323" y="167"/>
                    </a:lnTo>
                    <a:lnTo>
                      <a:pt x="323" y="161"/>
                    </a:lnTo>
                    <a:lnTo>
                      <a:pt x="327" y="152"/>
                    </a:lnTo>
                    <a:lnTo>
                      <a:pt x="333" y="147"/>
                    </a:lnTo>
                    <a:lnTo>
                      <a:pt x="457" y="74"/>
                    </a:lnTo>
                    <a:lnTo>
                      <a:pt x="457" y="111"/>
                    </a:lnTo>
                    <a:lnTo>
                      <a:pt x="333" y="38"/>
                    </a:lnTo>
                    <a:lnTo>
                      <a:pt x="327" y="33"/>
                    </a:lnTo>
                    <a:lnTo>
                      <a:pt x="323" y="26"/>
                    </a:lnTo>
                    <a:lnTo>
                      <a:pt x="323" y="18"/>
                    </a:lnTo>
                    <a:lnTo>
                      <a:pt x="327" y="10"/>
                    </a:lnTo>
                    <a:lnTo>
                      <a:pt x="331" y="3"/>
                    </a:lnTo>
                    <a:lnTo>
                      <a:pt x="338" y="0"/>
                    </a:lnTo>
                    <a:lnTo>
                      <a:pt x="346" y="0"/>
                    </a:lnTo>
                    <a:lnTo>
                      <a:pt x="355" y="3"/>
                    </a:lnTo>
                    <a:lnTo>
                      <a:pt x="355" y="3"/>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5" name="Rectangle 125"/>
              <p:cNvSpPr>
                <a:spLocks noChangeArrowheads="1"/>
              </p:cNvSpPr>
              <p:nvPr/>
            </p:nvSpPr>
            <p:spPr bwMode="auto">
              <a:xfrm>
                <a:off x="5065713" y="5969000"/>
                <a:ext cx="390525"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1BA7D3"/>
                    </a:solidFill>
                    <a:effectLst/>
                    <a:latin typeface="Book Antiqua" pitchFamily="18" charset="0"/>
                    <a:cs typeface="Arial" pitchFamily="34" charset="0"/>
                  </a:rPr>
                  <a:t>12</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086" name="Freeform 126"/>
              <p:cNvSpPr>
                <a:spLocks noEditPoints="1"/>
              </p:cNvSpPr>
              <p:nvPr/>
            </p:nvSpPr>
            <p:spPr bwMode="auto">
              <a:xfrm>
                <a:off x="4235450" y="5656263"/>
                <a:ext cx="404813" cy="147637"/>
              </a:xfrm>
              <a:custGeom>
                <a:avLst/>
                <a:gdLst>
                  <a:gd name="T0" fmla="*/ 0 w 509"/>
                  <a:gd name="T1" fmla="*/ 73 h 185"/>
                  <a:gd name="T2" fmla="*/ 467 w 509"/>
                  <a:gd name="T3" fmla="*/ 73 h 185"/>
                  <a:gd name="T4" fmla="*/ 467 w 509"/>
                  <a:gd name="T5" fmla="*/ 114 h 185"/>
                  <a:gd name="T6" fmla="*/ 0 w 509"/>
                  <a:gd name="T7" fmla="*/ 114 h 185"/>
                  <a:gd name="T8" fmla="*/ 0 w 509"/>
                  <a:gd name="T9" fmla="*/ 73 h 185"/>
                  <a:gd name="T10" fmla="*/ 354 w 509"/>
                  <a:gd name="T11" fmla="*/ 3 h 185"/>
                  <a:gd name="T12" fmla="*/ 509 w 509"/>
                  <a:gd name="T13" fmla="*/ 93 h 185"/>
                  <a:gd name="T14" fmla="*/ 354 w 509"/>
                  <a:gd name="T15" fmla="*/ 184 h 185"/>
                  <a:gd name="T16" fmla="*/ 346 w 509"/>
                  <a:gd name="T17" fmla="*/ 185 h 185"/>
                  <a:gd name="T18" fmla="*/ 338 w 509"/>
                  <a:gd name="T19" fmla="*/ 185 h 185"/>
                  <a:gd name="T20" fmla="*/ 331 w 509"/>
                  <a:gd name="T21" fmla="*/ 182 h 185"/>
                  <a:gd name="T22" fmla="*/ 326 w 509"/>
                  <a:gd name="T23" fmla="*/ 176 h 185"/>
                  <a:gd name="T24" fmla="*/ 323 w 509"/>
                  <a:gd name="T25" fmla="*/ 169 h 185"/>
                  <a:gd name="T26" fmla="*/ 323 w 509"/>
                  <a:gd name="T27" fmla="*/ 161 h 185"/>
                  <a:gd name="T28" fmla="*/ 326 w 509"/>
                  <a:gd name="T29" fmla="*/ 152 h 185"/>
                  <a:gd name="T30" fmla="*/ 333 w 509"/>
                  <a:gd name="T31" fmla="*/ 147 h 185"/>
                  <a:gd name="T32" fmla="*/ 457 w 509"/>
                  <a:gd name="T33" fmla="*/ 74 h 185"/>
                  <a:gd name="T34" fmla="*/ 457 w 509"/>
                  <a:gd name="T35" fmla="*/ 111 h 185"/>
                  <a:gd name="T36" fmla="*/ 333 w 509"/>
                  <a:gd name="T37" fmla="*/ 38 h 185"/>
                  <a:gd name="T38" fmla="*/ 326 w 509"/>
                  <a:gd name="T39" fmla="*/ 33 h 185"/>
                  <a:gd name="T40" fmla="*/ 323 w 509"/>
                  <a:gd name="T41" fmla="*/ 26 h 185"/>
                  <a:gd name="T42" fmla="*/ 323 w 509"/>
                  <a:gd name="T43" fmla="*/ 18 h 185"/>
                  <a:gd name="T44" fmla="*/ 326 w 509"/>
                  <a:gd name="T45" fmla="*/ 10 h 185"/>
                  <a:gd name="T46" fmla="*/ 331 w 509"/>
                  <a:gd name="T47" fmla="*/ 3 h 185"/>
                  <a:gd name="T48" fmla="*/ 338 w 509"/>
                  <a:gd name="T49" fmla="*/ 0 h 185"/>
                  <a:gd name="T50" fmla="*/ 346 w 509"/>
                  <a:gd name="T51" fmla="*/ 0 h 185"/>
                  <a:gd name="T52" fmla="*/ 354 w 509"/>
                  <a:gd name="T53" fmla="*/ 3 h 185"/>
                  <a:gd name="T54" fmla="*/ 354 w 509"/>
                  <a:gd name="T55" fmla="*/ 3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09" h="185">
                    <a:moveTo>
                      <a:pt x="0" y="73"/>
                    </a:moveTo>
                    <a:lnTo>
                      <a:pt x="467" y="73"/>
                    </a:lnTo>
                    <a:lnTo>
                      <a:pt x="467" y="114"/>
                    </a:lnTo>
                    <a:lnTo>
                      <a:pt x="0" y="114"/>
                    </a:lnTo>
                    <a:lnTo>
                      <a:pt x="0" y="73"/>
                    </a:lnTo>
                    <a:close/>
                    <a:moveTo>
                      <a:pt x="354" y="3"/>
                    </a:moveTo>
                    <a:lnTo>
                      <a:pt x="509" y="93"/>
                    </a:lnTo>
                    <a:lnTo>
                      <a:pt x="354" y="184"/>
                    </a:lnTo>
                    <a:lnTo>
                      <a:pt x="346" y="185"/>
                    </a:lnTo>
                    <a:lnTo>
                      <a:pt x="338" y="185"/>
                    </a:lnTo>
                    <a:lnTo>
                      <a:pt x="331" y="182"/>
                    </a:lnTo>
                    <a:lnTo>
                      <a:pt x="326" y="176"/>
                    </a:lnTo>
                    <a:lnTo>
                      <a:pt x="323" y="169"/>
                    </a:lnTo>
                    <a:lnTo>
                      <a:pt x="323" y="161"/>
                    </a:lnTo>
                    <a:lnTo>
                      <a:pt x="326" y="152"/>
                    </a:lnTo>
                    <a:lnTo>
                      <a:pt x="333" y="147"/>
                    </a:lnTo>
                    <a:lnTo>
                      <a:pt x="457" y="74"/>
                    </a:lnTo>
                    <a:lnTo>
                      <a:pt x="457" y="111"/>
                    </a:lnTo>
                    <a:lnTo>
                      <a:pt x="333" y="38"/>
                    </a:lnTo>
                    <a:lnTo>
                      <a:pt x="326" y="33"/>
                    </a:lnTo>
                    <a:lnTo>
                      <a:pt x="323" y="26"/>
                    </a:lnTo>
                    <a:lnTo>
                      <a:pt x="323" y="18"/>
                    </a:lnTo>
                    <a:lnTo>
                      <a:pt x="326" y="10"/>
                    </a:lnTo>
                    <a:lnTo>
                      <a:pt x="331" y="3"/>
                    </a:lnTo>
                    <a:lnTo>
                      <a:pt x="338" y="0"/>
                    </a:lnTo>
                    <a:lnTo>
                      <a:pt x="346" y="0"/>
                    </a:lnTo>
                    <a:lnTo>
                      <a:pt x="354" y="3"/>
                    </a:lnTo>
                    <a:lnTo>
                      <a:pt x="354" y="3"/>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7" name="Rectangle 127"/>
              <p:cNvSpPr>
                <a:spLocks noChangeArrowheads="1"/>
              </p:cNvSpPr>
              <p:nvPr/>
            </p:nvSpPr>
            <p:spPr bwMode="auto">
              <a:xfrm>
                <a:off x="4695825" y="5530850"/>
                <a:ext cx="874713" cy="398462"/>
              </a:xfrm>
              <a:prstGeom prst="rect">
                <a:avLst/>
              </a:prstGeom>
              <a:noFill/>
              <a:ln w="33338">
                <a:solidFill>
                  <a:srgbClr val="1BA7D3"/>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3" name="Rectangle 128"/>
              <p:cNvSpPr>
                <a:spLocks noChangeArrowheads="1"/>
              </p:cNvSpPr>
              <p:nvPr/>
            </p:nvSpPr>
            <p:spPr bwMode="auto">
              <a:xfrm>
                <a:off x="4811713" y="5570538"/>
                <a:ext cx="776288"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1BA7D3"/>
                    </a:solidFill>
                    <a:effectLst/>
                    <a:latin typeface="Book Antiqua" pitchFamily="18" charset="0"/>
                    <a:cs typeface="Arial" pitchFamily="34" charset="0"/>
                  </a:rPr>
                  <a:t>Weld</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124" name="Rectangle 129"/>
              <p:cNvSpPr>
                <a:spLocks noChangeArrowheads="1"/>
              </p:cNvSpPr>
              <p:nvPr/>
            </p:nvSpPr>
            <p:spPr bwMode="auto">
              <a:xfrm>
                <a:off x="7010400" y="5456238"/>
                <a:ext cx="390525"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996633"/>
                    </a:solidFill>
                    <a:effectLst/>
                    <a:latin typeface="Book Antiqua" pitchFamily="18" charset="0"/>
                    <a:cs typeface="Arial" pitchFamily="34" charset="0"/>
                  </a:rPr>
                  <a:t>10</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125" name="Rectangle 130"/>
              <p:cNvSpPr>
                <a:spLocks noChangeArrowheads="1"/>
              </p:cNvSpPr>
              <p:nvPr/>
            </p:nvSpPr>
            <p:spPr bwMode="auto">
              <a:xfrm>
                <a:off x="6400800" y="4976813"/>
                <a:ext cx="1517650" cy="398462"/>
              </a:xfrm>
              <a:prstGeom prst="rect">
                <a:avLst/>
              </a:prstGeom>
              <a:noFill/>
              <a:ln w="33338">
                <a:solidFill>
                  <a:srgbClr val="996633"/>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6" name="Rectangle 131"/>
              <p:cNvSpPr>
                <a:spLocks noChangeArrowheads="1"/>
              </p:cNvSpPr>
              <p:nvPr/>
            </p:nvSpPr>
            <p:spPr bwMode="auto">
              <a:xfrm>
                <a:off x="6557963" y="5016500"/>
                <a:ext cx="1339850"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996633"/>
                    </a:solidFill>
                    <a:effectLst/>
                    <a:latin typeface="Book Antiqua" pitchFamily="18" charset="0"/>
                    <a:cs typeface="Arial" pitchFamily="34" charset="0"/>
                  </a:rPr>
                  <a:t>Assembly</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127" name="Freeform 132"/>
              <p:cNvSpPr>
                <a:spLocks noEditPoints="1"/>
              </p:cNvSpPr>
              <p:nvPr/>
            </p:nvSpPr>
            <p:spPr bwMode="auto">
              <a:xfrm>
                <a:off x="7985125" y="5087938"/>
                <a:ext cx="403225" cy="149225"/>
              </a:xfrm>
              <a:custGeom>
                <a:avLst/>
                <a:gdLst>
                  <a:gd name="T0" fmla="*/ 0 w 509"/>
                  <a:gd name="T1" fmla="*/ 73 h 187"/>
                  <a:gd name="T2" fmla="*/ 468 w 509"/>
                  <a:gd name="T3" fmla="*/ 73 h 187"/>
                  <a:gd name="T4" fmla="*/ 468 w 509"/>
                  <a:gd name="T5" fmla="*/ 114 h 187"/>
                  <a:gd name="T6" fmla="*/ 0 w 509"/>
                  <a:gd name="T7" fmla="*/ 114 h 187"/>
                  <a:gd name="T8" fmla="*/ 0 w 509"/>
                  <a:gd name="T9" fmla="*/ 73 h 187"/>
                  <a:gd name="T10" fmla="*/ 355 w 509"/>
                  <a:gd name="T11" fmla="*/ 3 h 187"/>
                  <a:gd name="T12" fmla="*/ 509 w 509"/>
                  <a:gd name="T13" fmla="*/ 93 h 187"/>
                  <a:gd name="T14" fmla="*/ 355 w 509"/>
                  <a:gd name="T15" fmla="*/ 184 h 187"/>
                  <a:gd name="T16" fmla="*/ 347 w 509"/>
                  <a:gd name="T17" fmla="*/ 187 h 187"/>
                  <a:gd name="T18" fmla="*/ 338 w 509"/>
                  <a:gd name="T19" fmla="*/ 186 h 187"/>
                  <a:gd name="T20" fmla="*/ 332 w 509"/>
                  <a:gd name="T21" fmla="*/ 182 h 187"/>
                  <a:gd name="T22" fmla="*/ 327 w 509"/>
                  <a:gd name="T23" fmla="*/ 176 h 187"/>
                  <a:gd name="T24" fmla="*/ 323 w 509"/>
                  <a:gd name="T25" fmla="*/ 169 h 187"/>
                  <a:gd name="T26" fmla="*/ 323 w 509"/>
                  <a:gd name="T27" fmla="*/ 161 h 187"/>
                  <a:gd name="T28" fmla="*/ 327 w 509"/>
                  <a:gd name="T29" fmla="*/ 152 h 187"/>
                  <a:gd name="T30" fmla="*/ 333 w 509"/>
                  <a:gd name="T31" fmla="*/ 147 h 187"/>
                  <a:gd name="T32" fmla="*/ 458 w 509"/>
                  <a:gd name="T33" fmla="*/ 75 h 187"/>
                  <a:gd name="T34" fmla="*/ 458 w 509"/>
                  <a:gd name="T35" fmla="*/ 111 h 187"/>
                  <a:gd name="T36" fmla="*/ 333 w 509"/>
                  <a:gd name="T37" fmla="*/ 38 h 187"/>
                  <a:gd name="T38" fmla="*/ 327 w 509"/>
                  <a:gd name="T39" fmla="*/ 33 h 187"/>
                  <a:gd name="T40" fmla="*/ 323 w 509"/>
                  <a:gd name="T41" fmla="*/ 26 h 187"/>
                  <a:gd name="T42" fmla="*/ 323 w 509"/>
                  <a:gd name="T43" fmla="*/ 18 h 187"/>
                  <a:gd name="T44" fmla="*/ 327 w 509"/>
                  <a:gd name="T45" fmla="*/ 10 h 187"/>
                  <a:gd name="T46" fmla="*/ 332 w 509"/>
                  <a:gd name="T47" fmla="*/ 3 h 187"/>
                  <a:gd name="T48" fmla="*/ 338 w 509"/>
                  <a:gd name="T49" fmla="*/ 0 h 187"/>
                  <a:gd name="T50" fmla="*/ 347 w 509"/>
                  <a:gd name="T51" fmla="*/ 0 h 187"/>
                  <a:gd name="T52" fmla="*/ 355 w 509"/>
                  <a:gd name="T53" fmla="*/ 3 h 187"/>
                  <a:gd name="T54" fmla="*/ 355 w 509"/>
                  <a:gd name="T55" fmla="*/ 3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09" h="187">
                    <a:moveTo>
                      <a:pt x="0" y="73"/>
                    </a:moveTo>
                    <a:lnTo>
                      <a:pt x="468" y="73"/>
                    </a:lnTo>
                    <a:lnTo>
                      <a:pt x="468" y="114"/>
                    </a:lnTo>
                    <a:lnTo>
                      <a:pt x="0" y="114"/>
                    </a:lnTo>
                    <a:lnTo>
                      <a:pt x="0" y="73"/>
                    </a:lnTo>
                    <a:close/>
                    <a:moveTo>
                      <a:pt x="355" y="3"/>
                    </a:moveTo>
                    <a:lnTo>
                      <a:pt x="509" y="93"/>
                    </a:lnTo>
                    <a:lnTo>
                      <a:pt x="355" y="184"/>
                    </a:lnTo>
                    <a:lnTo>
                      <a:pt x="347" y="187"/>
                    </a:lnTo>
                    <a:lnTo>
                      <a:pt x="338" y="186"/>
                    </a:lnTo>
                    <a:lnTo>
                      <a:pt x="332" y="182"/>
                    </a:lnTo>
                    <a:lnTo>
                      <a:pt x="327" y="176"/>
                    </a:lnTo>
                    <a:lnTo>
                      <a:pt x="323" y="169"/>
                    </a:lnTo>
                    <a:lnTo>
                      <a:pt x="323" y="161"/>
                    </a:lnTo>
                    <a:lnTo>
                      <a:pt x="327" y="152"/>
                    </a:lnTo>
                    <a:lnTo>
                      <a:pt x="333" y="147"/>
                    </a:lnTo>
                    <a:lnTo>
                      <a:pt x="458" y="75"/>
                    </a:lnTo>
                    <a:lnTo>
                      <a:pt x="458" y="111"/>
                    </a:lnTo>
                    <a:lnTo>
                      <a:pt x="333" y="38"/>
                    </a:lnTo>
                    <a:lnTo>
                      <a:pt x="327" y="33"/>
                    </a:lnTo>
                    <a:lnTo>
                      <a:pt x="323" y="26"/>
                    </a:lnTo>
                    <a:lnTo>
                      <a:pt x="323" y="18"/>
                    </a:lnTo>
                    <a:lnTo>
                      <a:pt x="327" y="10"/>
                    </a:lnTo>
                    <a:lnTo>
                      <a:pt x="332" y="3"/>
                    </a:lnTo>
                    <a:lnTo>
                      <a:pt x="338" y="0"/>
                    </a:lnTo>
                    <a:lnTo>
                      <a:pt x="347" y="0"/>
                    </a:lnTo>
                    <a:lnTo>
                      <a:pt x="355" y="3"/>
                    </a:lnTo>
                    <a:lnTo>
                      <a:pt x="355" y="3"/>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28" name="Line 133"/>
              <p:cNvSpPr>
                <a:spLocks noChangeShapeType="1"/>
              </p:cNvSpPr>
              <p:nvPr/>
            </p:nvSpPr>
            <p:spPr bwMode="auto">
              <a:xfrm flipV="1">
                <a:off x="5990272" y="4527550"/>
                <a:ext cx="0" cy="1233487"/>
              </a:xfrm>
              <a:prstGeom prst="line">
                <a:avLst/>
              </a:prstGeom>
              <a:noFill/>
              <a:ln w="3810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9" name="Line 134"/>
              <p:cNvSpPr>
                <a:spLocks noChangeShapeType="1"/>
              </p:cNvSpPr>
              <p:nvPr/>
            </p:nvSpPr>
            <p:spPr bwMode="auto">
              <a:xfrm flipH="1">
                <a:off x="4572000" y="4545013"/>
                <a:ext cx="1409700" cy="0"/>
              </a:xfrm>
              <a:prstGeom prst="line">
                <a:avLst/>
              </a:prstGeom>
              <a:noFill/>
              <a:ln w="3810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0" name="Freeform 135"/>
              <p:cNvSpPr>
                <a:spLocks noEditPoints="1"/>
              </p:cNvSpPr>
              <p:nvPr/>
            </p:nvSpPr>
            <p:spPr bwMode="auto">
              <a:xfrm>
                <a:off x="6060440" y="5129213"/>
                <a:ext cx="280988" cy="147637"/>
              </a:xfrm>
              <a:custGeom>
                <a:avLst/>
                <a:gdLst>
                  <a:gd name="T0" fmla="*/ 313 w 355"/>
                  <a:gd name="T1" fmla="*/ 73 h 188"/>
                  <a:gd name="T2" fmla="*/ 0 w 355"/>
                  <a:gd name="T3" fmla="*/ 73 h 188"/>
                  <a:gd name="T4" fmla="*/ 0 w 355"/>
                  <a:gd name="T5" fmla="*/ 115 h 188"/>
                  <a:gd name="T6" fmla="*/ 313 w 355"/>
                  <a:gd name="T7" fmla="*/ 115 h 188"/>
                  <a:gd name="T8" fmla="*/ 313 w 355"/>
                  <a:gd name="T9" fmla="*/ 73 h 188"/>
                  <a:gd name="T10" fmla="*/ 200 w 355"/>
                  <a:gd name="T11" fmla="*/ 184 h 188"/>
                  <a:gd name="T12" fmla="*/ 355 w 355"/>
                  <a:gd name="T13" fmla="*/ 93 h 188"/>
                  <a:gd name="T14" fmla="*/ 200 w 355"/>
                  <a:gd name="T15" fmla="*/ 4 h 188"/>
                  <a:gd name="T16" fmla="*/ 192 w 355"/>
                  <a:gd name="T17" fmla="*/ 0 h 188"/>
                  <a:gd name="T18" fmla="*/ 184 w 355"/>
                  <a:gd name="T19" fmla="*/ 0 h 188"/>
                  <a:gd name="T20" fmla="*/ 177 w 355"/>
                  <a:gd name="T21" fmla="*/ 4 h 188"/>
                  <a:gd name="T22" fmla="*/ 172 w 355"/>
                  <a:gd name="T23" fmla="*/ 10 h 188"/>
                  <a:gd name="T24" fmla="*/ 169 w 355"/>
                  <a:gd name="T25" fmla="*/ 19 h 188"/>
                  <a:gd name="T26" fmla="*/ 169 w 355"/>
                  <a:gd name="T27" fmla="*/ 27 h 188"/>
                  <a:gd name="T28" fmla="*/ 172 w 355"/>
                  <a:gd name="T29" fmla="*/ 33 h 188"/>
                  <a:gd name="T30" fmla="*/ 179 w 355"/>
                  <a:gd name="T31" fmla="*/ 38 h 188"/>
                  <a:gd name="T32" fmla="*/ 303 w 355"/>
                  <a:gd name="T33" fmla="*/ 111 h 188"/>
                  <a:gd name="T34" fmla="*/ 303 w 355"/>
                  <a:gd name="T35" fmla="*/ 75 h 188"/>
                  <a:gd name="T36" fmla="*/ 179 w 355"/>
                  <a:gd name="T37" fmla="*/ 148 h 188"/>
                  <a:gd name="T38" fmla="*/ 172 w 355"/>
                  <a:gd name="T39" fmla="*/ 153 h 188"/>
                  <a:gd name="T40" fmla="*/ 169 w 355"/>
                  <a:gd name="T41" fmla="*/ 161 h 188"/>
                  <a:gd name="T42" fmla="*/ 169 w 355"/>
                  <a:gd name="T43" fmla="*/ 169 h 188"/>
                  <a:gd name="T44" fmla="*/ 172 w 355"/>
                  <a:gd name="T45" fmla="*/ 176 h 188"/>
                  <a:gd name="T46" fmla="*/ 177 w 355"/>
                  <a:gd name="T47" fmla="*/ 183 h 188"/>
                  <a:gd name="T48" fmla="*/ 184 w 355"/>
                  <a:gd name="T49" fmla="*/ 186 h 188"/>
                  <a:gd name="T50" fmla="*/ 192 w 355"/>
                  <a:gd name="T51" fmla="*/ 188 h 188"/>
                  <a:gd name="T52" fmla="*/ 200 w 355"/>
                  <a:gd name="T53" fmla="*/ 184 h 188"/>
                  <a:gd name="T54" fmla="*/ 200 w 355"/>
                  <a:gd name="T55" fmla="*/ 184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5" h="188">
                    <a:moveTo>
                      <a:pt x="313" y="73"/>
                    </a:moveTo>
                    <a:lnTo>
                      <a:pt x="0" y="73"/>
                    </a:lnTo>
                    <a:lnTo>
                      <a:pt x="0" y="115"/>
                    </a:lnTo>
                    <a:lnTo>
                      <a:pt x="313" y="115"/>
                    </a:lnTo>
                    <a:lnTo>
                      <a:pt x="313" y="73"/>
                    </a:lnTo>
                    <a:close/>
                    <a:moveTo>
                      <a:pt x="200" y="184"/>
                    </a:moveTo>
                    <a:lnTo>
                      <a:pt x="355" y="93"/>
                    </a:lnTo>
                    <a:lnTo>
                      <a:pt x="200" y="4"/>
                    </a:lnTo>
                    <a:lnTo>
                      <a:pt x="192" y="0"/>
                    </a:lnTo>
                    <a:lnTo>
                      <a:pt x="184" y="0"/>
                    </a:lnTo>
                    <a:lnTo>
                      <a:pt x="177" y="4"/>
                    </a:lnTo>
                    <a:lnTo>
                      <a:pt x="172" y="10"/>
                    </a:lnTo>
                    <a:lnTo>
                      <a:pt x="169" y="19"/>
                    </a:lnTo>
                    <a:lnTo>
                      <a:pt x="169" y="27"/>
                    </a:lnTo>
                    <a:lnTo>
                      <a:pt x="172" y="33"/>
                    </a:lnTo>
                    <a:lnTo>
                      <a:pt x="179" y="38"/>
                    </a:lnTo>
                    <a:lnTo>
                      <a:pt x="303" y="111"/>
                    </a:lnTo>
                    <a:lnTo>
                      <a:pt x="303" y="75"/>
                    </a:lnTo>
                    <a:lnTo>
                      <a:pt x="179" y="148"/>
                    </a:lnTo>
                    <a:lnTo>
                      <a:pt x="172" y="153"/>
                    </a:lnTo>
                    <a:lnTo>
                      <a:pt x="169" y="161"/>
                    </a:lnTo>
                    <a:lnTo>
                      <a:pt x="169" y="169"/>
                    </a:lnTo>
                    <a:lnTo>
                      <a:pt x="172" y="176"/>
                    </a:lnTo>
                    <a:lnTo>
                      <a:pt x="177" y="183"/>
                    </a:lnTo>
                    <a:lnTo>
                      <a:pt x="184" y="186"/>
                    </a:lnTo>
                    <a:lnTo>
                      <a:pt x="192" y="188"/>
                    </a:lnTo>
                    <a:lnTo>
                      <a:pt x="200" y="184"/>
                    </a:lnTo>
                    <a:lnTo>
                      <a:pt x="200" y="184"/>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1" name="Line 136"/>
              <p:cNvSpPr>
                <a:spLocks noChangeShapeType="1"/>
              </p:cNvSpPr>
              <p:nvPr/>
            </p:nvSpPr>
            <p:spPr bwMode="auto">
              <a:xfrm flipH="1">
                <a:off x="5674360" y="5744528"/>
                <a:ext cx="315913" cy="0"/>
              </a:xfrm>
              <a:prstGeom prst="line">
                <a:avLst/>
              </a:prstGeom>
              <a:noFill/>
              <a:ln w="3810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2" name="Rectangle 137"/>
              <p:cNvSpPr>
                <a:spLocks noChangeArrowheads="1"/>
              </p:cNvSpPr>
              <p:nvPr/>
            </p:nvSpPr>
            <p:spPr bwMode="auto">
              <a:xfrm>
                <a:off x="1646238" y="5994400"/>
                <a:ext cx="257175"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00B050"/>
                    </a:solidFill>
                    <a:effectLst/>
                    <a:latin typeface="Book Antiqua" pitchFamily="18" charset="0"/>
                    <a:cs typeface="Arial" pitchFamily="34" charset="0"/>
                  </a:rPr>
                  <a:t>3</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42" name="Rectangle 116"/>
              <p:cNvSpPr>
                <a:spLocks noChangeArrowheads="1"/>
              </p:cNvSpPr>
              <p:nvPr/>
            </p:nvSpPr>
            <p:spPr bwMode="auto">
              <a:xfrm>
                <a:off x="0" y="4419600"/>
                <a:ext cx="564257"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i="0" u="none" strike="noStrike" cap="none" normalizeH="0" baseline="0" dirty="0">
                    <a:ln>
                      <a:noFill/>
                    </a:ln>
                    <a:effectLst/>
                    <a:latin typeface="Book Antiqua" pitchFamily="18" charset="0"/>
                    <a:cs typeface="Arial" pitchFamily="34" charset="0"/>
                  </a:rPr>
                  <a:t>Roof</a:t>
                </a:r>
                <a:endParaRPr kumimoji="0" lang="en-US" altLang="en-US" sz="1800" i="0" u="none" strike="noStrike" cap="none" normalizeH="0" baseline="0" dirty="0">
                  <a:ln>
                    <a:noFill/>
                  </a:ln>
                  <a:effectLst/>
                  <a:cs typeface="Arial" pitchFamily="34" charset="0"/>
                </a:endParaRPr>
              </a:p>
            </p:txBody>
          </p:sp>
          <p:sp>
            <p:nvSpPr>
              <p:cNvPr id="143" name="Rectangle 116"/>
              <p:cNvSpPr>
                <a:spLocks noChangeArrowheads="1"/>
              </p:cNvSpPr>
              <p:nvPr/>
            </p:nvSpPr>
            <p:spPr bwMode="auto">
              <a:xfrm>
                <a:off x="0" y="5544235"/>
                <a:ext cx="541815"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i="0" u="none" strike="noStrike" cap="none" normalizeH="0" baseline="0" dirty="0">
                    <a:ln>
                      <a:noFill/>
                    </a:ln>
                    <a:effectLst/>
                    <a:latin typeface="Book Antiqua" pitchFamily="18" charset="0"/>
                    <a:cs typeface="Arial" pitchFamily="34" charset="0"/>
                  </a:rPr>
                  <a:t>Base</a:t>
                </a:r>
                <a:endParaRPr kumimoji="0" lang="en-US" altLang="en-US" sz="1800" i="0" u="none" strike="noStrike" cap="none" normalizeH="0" baseline="0" dirty="0">
                  <a:ln>
                    <a:noFill/>
                  </a:ln>
                  <a:effectLst/>
                  <a:cs typeface="Arial" pitchFamily="34" charset="0"/>
                </a:endParaRPr>
              </a:p>
            </p:txBody>
          </p:sp>
          <p:sp>
            <p:nvSpPr>
              <p:cNvPr id="144" name="Rectangle 116"/>
              <p:cNvSpPr>
                <a:spLocks noChangeArrowheads="1"/>
              </p:cNvSpPr>
              <p:nvPr/>
            </p:nvSpPr>
            <p:spPr bwMode="auto">
              <a:xfrm>
                <a:off x="8408777" y="5014461"/>
                <a:ext cx="626775"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i="0" u="none" strike="noStrike" cap="none" normalizeH="0" baseline="0" dirty="0">
                    <a:ln>
                      <a:noFill/>
                    </a:ln>
                    <a:effectLst/>
                    <a:latin typeface="Book Antiqua" pitchFamily="18" charset="0"/>
                    <a:cs typeface="Arial" pitchFamily="34" charset="0"/>
                  </a:rPr>
                  <a:t>Door</a:t>
                </a:r>
                <a:endParaRPr kumimoji="0" lang="en-US" altLang="en-US" sz="1800" i="0" u="none" strike="noStrike" cap="none" normalizeH="0" baseline="0" dirty="0">
                  <a:ln>
                    <a:noFill/>
                  </a:ln>
                  <a:effectLst/>
                  <a:cs typeface="Arial" pitchFamily="34" charset="0"/>
                </a:endParaRPr>
              </a:p>
            </p:txBody>
          </p:sp>
        </p:grpSp>
      </p:grpSp>
      <p:cxnSp>
        <p:nvCxnSpPr>
          <p:cNvPr id="47" name="Straight Connector 46"/>
          <p:cNvCxnSpPr/>
          <p:nvPr/>
        </p:nvCxnSpPr>
        <p:spPr bwMode="auto">
          <a:xfrm>
            <a:off x="-12089" y="838200"/>
            <a:ext cx="9156089" cy="0"/>
          </a:xfrm>
          <a:prstGeom prst="line">
            <a:avLst/>
          </a:prstGeom>
          <a:solidFill>
            <a:schemeClr val="accent1"/>
          </a:solidFill>
          <a:ln w="7620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63430190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34"/>
                                        </p:tgtEl>
                                        <p:attrNameLst>
                                          <p:attrName>style.visibility</p:attrName>
                                        </p:attrNameLst>
                                      </p:cBhvr>
                                      <p:to>
                                        <p:strVal val="visible"/>
                                      </p:to>
                                    </p:set>
                                    <p:animEffect transition="in" filter="dissolve">
                                      <p:cBhvr>
                                        <p:cTn id="7" dur="500"/>
                                        <p:tgtEl>
                                          <p:spTgt spid="11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dirty="0">
                <a:solidFill>
                  <a:srgbClr val="C00000"/>
                </a:solidFill>
              </a:rPr>
              <a:t>Key </a:t>
            </a:r>
            <a:r>
              <a:rPr lang="en-US" dirty="0">
                <a:solidFill>
                  <a:srgbClr val="C00000"/>
                </a:solidFill>
              </a:rPr>
              <a:t>Problem 2: Flow Time</a:t>
            </a:r>
          </a:p>
        </p:txBody>
      </p:sp>
      <p:sp>
        <p:nvSpPr>
          <p:cNvPr id="35" name="Content Placeholder 1"/>
          <p:cNvSpPr>
            <a:spLocks noGrp="1"/>
          </p:cNvSpPr>
          <p:nvPr>
            <p:ph idx="1"/>
          </p:nvPr>
        </p:nvSpPr>
        <p:spPr>
          <a:xfrm>
            <a:off x="-31713" y="3024188"/>
            <a:ext cx="9175713" cy="862012"/>
          </a:xfrm>
        </p:spPr>
        <p:txBody>
          <a:bodyPr/>
          <a:lstStyle/>
          <a:p>
            <a:pPr marL="512064" indent="-514350">
              <a:spcBef>
                <a:spcPct val="0"/>
              </a:spcBef>
              <a:spcAft>
                <a:spcPts val="0"/>
              </a:spcAft>
              <a:buFont typeface="Wingdings" pitchFamily="2" charset="2"/>
              <a:buAutoNum type="alphaLcParenBoth"/>
              <a:defRPr/>
            </a:pPr>
            <a:r>
              <a:rPr lang="en-US" sz="2300" dirty="0"/>
              <a:t>What is the  Theoretical Flow Time? (The minimum time required to produce a garage  from start to finish.)   </a:t>
            </a:r>
          </a:p>
        </p:txBody>
      </p:sp>
      <p:sp>
        <p:nvSpPr>
          <p:cNvPr id="48" name="Content Placeholder 1"/>
          <p:cNvSpPr txBox="1">
            <a:spLocks/>
          </p:cNvSpPr>
          <p:nvPr/>
        </p:nvSpPr>
        <p:spPr bwMode="auto">
          <a:xfrm>
            <a:off x="0" y="4720753"/>
            <a:ext cx="3482975" cy="11276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150000"/>
              </a:lnSpc>
              <a:spcBef>
                <a:spcPct val="0"/>
              </a:spcBef>
              <a:spcAft>
                <a:spcPts val="0"/>
              </a:spcAft>
              <a:buFont typeface="Wingdings" pitchFamily="2" charset="2"/>
              <a:buNone/>
              <a:defRPr/>
            </a:pPr>
            <a:r>
              <a:rPr lang="en-US" sz="2300" kern="0" dirty="0"/>
              <a:t>Roof Path: 15+8 = 23</a:t>
            </a:r>
          </a:p>
          <a:p>
            <a:pPr marL="0" indent="0">
              <a:lnSpc>
                <a:spcPct val="150000"/>
              </a:lnSpc>
              <a:spcBef>
                <a:spcPct val="0"/>
              </a:spcBef>
              <a:spcAft>
                <a:spcPts val="0"/>
              </a:spcAft>
              <a:buFont typeface="Wingdings" pitchFamily="2" charset="2"/>
              <a:buNone/>
              <a:defRPr/>
            </a:pPr>
            <a:r>
              <a:rPr lang="en-US" sz="2300" kern="0" dirty="0"/>
              <a:t>Base Path: 3+10+12 = 25</a:t>
            </a:r>
            <a:endParaRPr lang="en-US" kern="0" dirty="0"/>
          </a:p>
        </p:txBody>
      </p:sp>
      <p:sp>
        <p:nvSpPr>
          <p:cNvPr id="49" name="Content Placeholder 1"/>
          <p:cNvSpPr txBox="1">
            <a:spLocks/>
          </p:cNvSpPr>
          <p:nvPr/>
        </p:nvSpPr>
        <p:spPr bwMode="auto">
          <a:xfrm>
            <a:off x="3544094" y="5010474"/>
            <a:ext cx="2704306" cy="46373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spcBef>
                <a:spcPct val="0"/>
              </a:spcBef>
              <a:spcAft>
                <a:spcPts val="0"/>
              </a:spcAft>
              <a:buFont typeface="Wingdings" pitchFamily="2" charset="2"/>
              <a:buNone/>
              <a:defRPr/>
            </a:pPr>
            <a:r>
              <a:rPr lang="en-US" sz="2300" b="1" kern="0" dirty="0">
                <a:solidFill>
                  <a:srgbClr val="FF0000"/>
                </a:solidFill>
              </a:rPr>
              <a:t>Max = 25 + 10 = 35</a:t>
            </a:r>
          </a:p>
        </p:txBody>
      </p:sp>
      <p:sp>
        <p:nvSpPr>
          <p:cNvPr id="50" name="Content Placeholder 1"/>
          <p:cNvSpPr txBox="1">
            <a:spLocks/>
          </p:cNvSpPr>
          <p:nvPr/>
        </p:nvSpPr>
        <p:spPr bwMode="auto">
          <a:xfrm>
            <a:off x="3581400" y="6037385"/>
            <a:ext cx="5273971" cy="51581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spcBef>
                <a:spcPct val="0"/>
              </a:spcBef>
              <a:spcAft>
                <a:spcPts val="0"/>
              </a:spcAft>
              <a:buFont typeface="Wingdings" pitchFamily="2" charset="2"/>
              <a:buNone/>
              <a:defRPr/>
            </a:pPr>
            <a:r>
              <a:rPr lang="en-US" sz="2300" b="1" kern="0" dirty="0">
                <a:solidFill>
                  <a:srgbClr val="FF0000"/>
                </a:solidFill>
              </a:rPr>
              <a:t>Theoretical Flow Time =  35</a:t>
            </a:r>
            <a:endParaRPr lang="en-US" sz="2300" kern="0" dirty="0"/>
          </a:p>
        </p:txBody>
      </p:sp>
      <p:cxnSp>
        <p:nvCxnSpPr>
          <p:cNvPr id="8" name="Straight Connector 7"/>
          <p:cNvCxnSpPr/>
          <p:nvPr/>
        </p:nvCxnSpPr>
        <p:spPr bwMode="auto">
          <a:xfrm>
            <a:off x="-12089" y="838200"/>
            <a:ext cx="9156089" cy="0"/>
          </a:xfrm>
          <a:prstGeom prst="line">
            <a:avLst/>
          </a:prstGeom>
          <a:solidFill>
            <a:schemeClr val="accent1"/>
          </a:solidFill>
          <a:ln w="76200" cap="flat" cmpd="sng" algn="ctr">
            <a:solidFill>
              <a:srgbClr val="C00000"/>
            </a:solidFill>
            <a:prstDash val="solid"/>
            <a:round/>
            <a:headEnd type="none" w="med" len="med"/>
            <a:tailEnd type="none" w="med" len="med"/>
          </a:ln>
          <a:effectLst/>
        </p:spPr>
      </p:cxnSp>
      <p:grpSp>
        <p:nvGrpSpPr>
          <p:cNvPr id="63" name="Group 60"/>
          <p:cNvGrpSpPr>
            <a:grpSpLocks noChangeAspect="1"/>
          </p:cNvGrpSpPr>
          <p:nvPr/>
        </p:nvGrpSpPr>
        <p:grpSpPr bwMode="auto">
          <a:xfrm>
            <a:off x="-93663" y="762000"/>
            <a:ext cx="9331326" cy="2462213"/>
            <a:chOff x="-59" y="480"/>
            <a:chExt cx="5878" cy="1551"/>
          </a:xfrm>
        </p:grpSpPr>
        <p:sp>
          <p:nvSpPr>
            <p:cNvPr id="2048" name="AutoShape 59"/>
            <p:cNvSpPr>
              <a:spLocks noChangeAspect="1" noChangeArrowheads="1" noTextEdit="1"/>
            </p:cNvSpPr>
            <p:nvPr/>
          </p:nvSpPr>
          <p:spPr bwMode="auto">
            <a:xfrm>
              <a:off x="-59" y="480"/>
              <a:ext cx="5878" cy="1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49" name="Rectangle 61"/>
            <p:cNvSpPr>
              <a:spLocks noChangeArrowheads="1"/>
            </p:cNvSpPr>
            <p:nvPr/>
          </p:nvSpPr>
          <p:spPr bwMode="auto">
            <a:xfrm>
              <a:off x="2180" y="941"/>
              <a:ext cx="85"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dirty="0">
                  <a:ln>
                    <a:noFill/>
                  </a:ln>
                  <a:solidFill>
                    <a:srgbClr val="FF0000"/>
                  </a:solidFill>
                  <a:effectLst/>
                  <a:latin typeface="Book Antiqua" pitchFamily="18" charset="0"/>
                  <a:cs typeface="Arial" pitchFamily="34" charset="0"/>
                </a:rPr>
                <a:t>8</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51" name="Rectangle 62"/>
            <p:cNvSpPr>
              <a:spLocks noChangeArrowheads="1"/>
            </p:cNvSpPr>
            <p:nvPr/>
          </p:nvSpPr>
          <p:spPr bwMode="auto">
            <a:xfrm>
              <a:off x="1922" y="635"/>
              <a:ext cx="719" cy="251"/>
            </a:xfrm>
            <a:prstGeom prst="rect">
              <a:avLst/>
            </a:prstGeom>
            <a:noFill/>
            <a:ln w="33338">
              <a:solidFill>
                <a:srgbClr val="FF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52" name="Rectangle 63"/>
            <p:cNvSpPr>
              <a:spLocks noChangeArrowheads="1"/>
            </p:cNvSpPr>
            <p:nvPr/>
          </p:nvSpPr>
          <p:spPr bwMode="auto">
            <a:xfrm>
              <a:off x="1996" y="663"/>
              <a:ext cx="198"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FF0000"/>
                  </a:solidFill>
                  <a:effectLst/>
                  <a:latin typeface="Book Antiqua" pitchFamily="18" charset="0"/>
                  <a:cs typeface="Arial" pitchFamily="34" charset="0"/>
                </a:rPr>
                <a:t>R</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53" name="Rectangle 64"/>
            <p:cNvSpPr>
              <a:spLocks noChangeArrowheads="1"/>
            </p:cNvSpPr>
            <p:nvPr/>
          </p:nvSpPr>
          <p:spPr bwMode="auto">
            <a:xfrm>
              <a:off x="2115" y="663"/>
              <a:ext cx="132"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FF0000"/>
                  </a:solidFill>
                  <a:effectLst/>
                  <a:latin typeface="Book Antiqua" pitchFamily="18" charset="0"/>
                  <a:cs typeface="Arial" pitchFamily="34" charset="0"/>
                </a:rPr>
                <a:t>-</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54" name="Rectangle 65"/>
            <p:cNvSpPr>
              <a:spLocks noChangeArrowheads="1"/>
            </p:cNvSpPr>
            <p:nvPr/>
          </p:nvSpPr>
          <p:spPr bwMode="auto">
            <a:xfrm>
              <a:off x="2172" y="663"/>
              <a:ext cx="478"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FF0000"/>
                  </a:solidFill>
                  <a:effectLst/>
                  <a:latin typeface="Book Antiqua" pitchFamily="18" charset="0"/>
                  <a:cs typeface="Arial" pitchFamily="34" charset="0"/>
                </a:rPr>
                <a:t>Form</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55" name="Rectangle 66"/>
            <p:cNvSpPr>
              <a:spLocks noChangeArrowheads="1"/>
            </p:cNvSpPr>
            <p:nvPr/>
          </p:nvSpPr>
          <p:spPr bwMode="auto">
            <a:xfrm>
              <a:off x="2171" y="1664"/>
              <a:ext cx="170"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dirty="0">
                  <a:ln>
                    <a:noFill/>
                  </a:ln>
                  <a:solidFill>
                    <a:srgbClr val="D519B1"/>
                  </a:solidFill>
                  <a:effectLst/>
                  <a:latin typeface="Book Antiqua" pitchFamily="18" charset="0"/>
                  <a:cs typeface="Arial" pitchFamily="34" charset="0"/>
                </a:rPr>
                <a:t>10</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56" name="Rectangle 67"/>
            <p:cNvSpPr>
              <a:spLocks noChangeArrowheads="1"/>
            </p:cNvSpPr>
            <p:nvPr/>
          </p:nvSpPr>
          <p:spPr bwMode="auto">
            <a:xfrm>
              <a:off x="1922" y="1372"/>
              <a:ext cx="719" cy="250"/>
            </a:xfrm>
            <a:prstGeom prst="rect">
              <a:avLst/>
            </a:prstGeom>
            <a:noFill/>
            <a:ln w="33338">
              <a:solidFill>
                <a:srgbClr val="D519B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57" name="Rectangle 68"/>
            <p:cNvSpPr>
              <a:spLocks noChangeArrowheads="1"/>
            </p:cNvSpPr>
            <p:nvPr/>
          </p:nvSpPr>
          <p:spPr bwMode="auto">
            <a:xfrm>
              <a:off x="2002" y="1399"/>
              <a:ext cx="189"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D519B1"/>
                  </a:solidFill>
                  <a:effectLst/>
                  <a:latin typeface="Book Antiqua" pitchFamily="18" charset="0"/>
                  <a:cs typeface="Arial" pitchFamily="34" charset="0"/>
                </a:rPr>
                <a:t>B</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58" name="Rectangle 69"/>
            <p:cNvSpPr>
              <a:spLocks noChangeArrowheads="1"/>
            </p:cNvSpPr>
            <p:nvPr/>
          </p:nvSpPr>
          <p:spPr bwMode="auto">
            <a:xfrm>
              <a:off x="2112" y="1399"/>
              <a:ext cx="132"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D519B1"/>
                  </a:solidFill>
                  <a:effectLst/>
                  <a:latin typeface="Book Antiqua" pitchFamily="18" charset="0"/>
                  <a:cs typeface="Arial" pitchFamily="34" charset="0"/>
                </a:rPr>
                <a:t>-</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59" name="Rectangle 70"/>
            <p:cNvSpPr>
              <a:spLocks noChangeArrowheads="1"/>
            </p:cNvSpPr>
            <p:nvPr/>
          </p:nvSpPr>
          <p:spPr bwMode="auto">
            <a:xfrm>
              <a:off x="2167" y="1399"/>
              <a:ext cx="478"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D519B1"/>
                  </a:solidFill>
                  <a:effectLst/>
                  <a:latin typeface="Book Antiqua" pitchFamily="18" charset="0"/>
                  <a:cs typeface="Arial" pitchFamily="34" charset="0"/>
                </a:rPr>
                <a:t>Form</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60" name="Rectangle 71"/>
            <p:cNvSpPr>
              <a:spLocks noChangeArrowheads="1"/>
            </p:cNvSpPr>
            <p:nvPr/>
          </p:nvSpPr>
          <p:spPr bwMode="auto">
            <a:xfrm>
              <a:off x="1042" y="932"/>
              <a:ext cx="246"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0070C0"/>
                  </a:solidFill>
                  <a:effectLst/>
                  <a:latin typeface="Book Antiqua" pitchFamily="18" charset="0"/>
                  <a:cs typeface="Arial" pitchFamily="34" charset="0"/>
                </a:rPr>
                <a:t>15</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61" name="Rectangle 72"/>
            <p:cNvSpPr>
              <a:spLocks noChangeArrowheads="1"/>
            </p:cNvSpPr>
            <p:nvPr/>
          </p:nvSpPr>
          <p:spPr bwMode="auto">
            <a:xfrm>
              <a:off x="795" y="656"/>
              <a:ext cx="760" cy="250"/>
            </a:xfrm>
            <a:prstGeom prst="rect">
              <a:avLst/>
            </a:prstGeom>
            <a:noFill/>
            <a:ln w="33338">
              <a:solidFill>
                <a:srgbClr val="0070C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62" name="Rectangle 73"/>
            <p:cNvSpPr>
              <a:spLocks noChangeArrowheads="1"/>
            </p:cNvSpPr>
            <p:nvPr/>
          </p:nvSpPr>
          <p:spPr bwMode="auto">
            <a:xfrm>
              <a:off x="846" y="683"/>
              <a:ext cx="198"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0070C0"/>
                  </a:solidFill>
                  <a:effectLst/>
                  <a:latin typeface="Book Antiqua" pitchFamily="18" charset="0"/>
                  <a:cs typeface="Arial" pitchFamily="34" charset="0"/>
                </a:rPr>
                <a:t>R</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63" name="Rectangle 74"/>
            <p:cNvSpPr>
              <a:spLocks noChangeArrowheads="1"/>
            </p:cNvSpPr>
            <p:nvPr/>
          </p:nvSpPr>
          <p:spPr bwMode="auto">
            <a:xfrm>
              <a:off x="964" y="683"/>
              <a:ext cx="132"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000078"/>
                  </a:solidFill>
                  <a:effectLst/>
                  <a:latin typeface="Book Antiqua" pitchFamily="18" charset="0"/>
                  <a:cs typeface="Arial" pitchFamily="34" charset="0"/>
                </a:rPr>
                <a:t>-</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64" name="Rectangle 75"/>
            <p:cNvSpPr>
              <a:spLocks noChangeArrowheads="1"/>
            </p:cNvSpPr>
            <p:nvPr/>
          </p:nvSpPr>
          <p:spPr bwMode="auto">
            <a:xfrm>
              <a:off x="1020" y="683"/>
              <a:ext cx="563"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0070C0"/>
                  </a:solidFill>
                  <a:effectLst/>
                  <a:latin typeface="Book Antiqua" pitchFamily="18" charset="0"/>
                  <a:cs typeface="Arial" pitchFamily="34" charset="0"/>
                </a:rPr>
                <a:t>Punch</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65" name="Freeform 76"/>
            <p:cNvSpPr>
              <a:spLocks noEditPoints="1"/>
            </p:cNvSpPr>
            <p:nvPr/>
          </p:nvSpPr>
          <p:spPr bwMode="auto">
            <a:xfrm>
              <a:off x="466" y="725"/>
              <a:ext cx="255" cy="92"/>
            </a:xfrm>
            <a:custGeom>
              <a:avLst/>
              <a:gdLst>
                <a:gd name="T0" fmla="*/ 0 w 509"/>
                <a:gd name="T1" fmla="*/ 73 h 185"/>
                <a:gd name="T2" fmla="*/ 467 w 509"/>
                <a:gd name="T3" fmla="*/ 73 h 185"/>
                <a:gd name="T4" fmla="*/ 467 w 509"/>
                <a:gd name="T5" fmla="*/ 114 h 185"/>
                <a:gd name="T6" fmla="*/ 0 w 509"/>
                <a:gd name="T7" fmla="*/ 114 h 185"/>
                <a:gd name="T8" fmla="*/ 0 w 509"/>
                <a:gd name="T9" fmla="*/ 73 h 185"/>
                <a:gd name="T10" fmla="*/ 355 w 509"/>
                <a:gd name="T11" fmla="*/ 4 h 185"/>
                <a:gd name="T12" fmla="*/ 509 w 509"/>
                <a:gd name="T13" fmla="*/ 93 h 185"/>
                <a:gd name="T14" fmla="*/ 355 w 509"/>
                <a:gd name="T15" fmla="*/ 183 h 185"/>
                <a:gd name="T16" fmla="*/ 348 w 509"/>
                <a:gd name="T17" fmla="*/ 185 h 185"/>
                <a:gd name="T18" fmla="*/ 338 w 509"/>
                <a:gd name="T19" fmla="*/ 185 h 185"/>
                <a:gd name="T20" fmla="*/ 332 w 509"/>
                <a:gd name="T21" fmla="*/ 183 h 185"/>
                <a:gd name="T22" fmla="*/ 327 w 509"/>
                <a:gd name="T23" fmla="*/ 175 h 185"/>
                <a:gd name="T24" fmla="*/ 325 w 509"/>
                <a:gd name="T25" fmla="*/ 167 h 185"/>
                <a:gd name="T26" fmla="*/ 325 w 509"/>
                <a:gd name="T27" fmla="*/ 160 h 185"/>
                <a:gd name="T28" fmla="*/ 327 w 509"/>
                <a:gd name="T29" fmla="*/ 152 h 185"/>
                <a:gd name="T30" fmla="*/ 334 w 509"/>
                <a:gd name="T31" fmla="*/ 146 h 185"/>
                <a:gd name="T32" fmla="*/ 457 w 509"/>
                <a:gd name="T33" fmla="*/ 75 h 185"/>
                <a:gd name="T34" fmla="*/ 457 w 509"/>
                <a:gd name="T35" fmla="*/ 110 h 185"/>
                <a:gd name="T36" fmla="*/ 334 w 509"/>
                <a:gd name="T37" fmla="*/ 39 h 185"/>
                <a:gd name="T38" fmla="*/ 327 w 509"/>
                <a:gd name="T39" fmla="*/ 35 h 185"/>
                <a:gd name="T40" fmla="*/ 325 w 509"/>
                <a:gd name="T41" fmla="*/ 27 h 185"/>
                <a:gd name="T42" fmla="*/ 325 w 509"/>
                <a:gd name="T43" fmla="*/ 20 h 185"/>
                <a:gd name="T44" fmla="*/ 327 w 509"/>
                <a:gd name="T45" fmla="*/ 10 h 185"/>
                <a:gd name="T46" fmla="*/ 332 w 509"/>
                <a:gd name="T47" fmla="*/ 4 h 185"/>
                <a:gd name="T48" fmla="*/ 338 w 509"/>
                <a:gd name="T49" fmla="*/ 0 h 185"/>
                <a:gd name="T50" fmla="*/ 348 w 509"/>
                <a:gd name="T51" fmla="*/ 0 h 185"/>
                <a:gd name="T52" fmla="*/ 355 w 509"/>
                <a:gd name="T53" fmla="*/ 4 h 185"/>
                <a:gd name="T54" fmla="*/ 355 w 509"/>
                <a:gd name="T55" fmla="*/ 4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09" h="185">
                  <a:moveTo>
                    <a:pt x="0" y="73"/>
                  </a:moveTo>
                  <a:lnTo>
                    <a:pt x="467" y="73"/>
                  </a:lnTo>
                  <a:lnTo>
                    <a:pt x="467" y="114"/>
                  </a:lnTo>
                  <a:lnTo>
                    <a:pt x="0" y="114"/>
                  </a:lnTo>
                  <a:lnTo>
                    <a:pt x="0" y="73"/>
                  </a:lnTo>
                  <a:close/>
                  <a:moveTo>
                    <a:pt x="355" y="4"/>
                  </a:moveTo>
                  <a:lnTo>
                    <a:pt x="509" y="93"/>
                  </a:lnTo>
                  <a:lnTo>
                    <a:pt x="355" y="183"/>
                  </a:lnTo>
                  <a:lnTo>
                    <a:pt x="348" y="185"/>
                  </a:lnTo>
                  <a:lnTo>
                    <a:pt x="338" y="185"/>
                  </a:lnTo>
                  <a:lnTo>
                    <a:pt x="332" y="183"/>
                  </a:lnTo>
                  <a:lnTo>
                    <a:pt x="327" y="175"/>
                  </a:lnTo>
                  <a:lnTo>
                    <a:pt x="325" y="167"/>
                  </a:lnTo>
                  <a:lnTo>
                    <a:pt x="325" y="160"/>
                  </a:lnTo>
                  <a:lnTo>
                    <a:pt x="327" y="152"/>
                  </a:lnTo>
                  <a:lnTo>
                    <a:pt x="334" y="146"/>
                  </a:lnTo>
                  <a:lnTo>
                    <a:pt x="457" y="75"/>
                  </a:lnTo>
                  <a:lnTo>
                    <a:pt x="457" y="110"/>
                  </a:lnTo>
                  <a:lnTo>
                    <a:pt x="334" y="39"/>
                  </a:lnTo>
                  <a:lnTo>
                    <a:pt x="327" y="35"/>
                  </a:lnTo>
                  <a:lnTo>
                    <a:pt x="325" y="27"/>
                  </a:lnTo>
                  <a:lnTo>
                    <a:pt x="325" y="20"/>
                  </a:lnTo>
                  <a:lnTo>
                    <a:pt x="327" y="10"/>
                  </a:lnTo>
                  <a:lnTo>
                    <a:pt x="332" y="4"/>
                  </a:lnTo>
                  <a:lnTo>
                    <a:pt x="338" y="0"/>
                  </a:lnTo>
                  <a:lnTo>
                    <a:pt x="348" y="0"/>
                  </a:lnTo>
                  <a:lnTo>
                    <a:pt x="355" y="4"/>
                  </a:lnTo>
                  <a:lnTo>
                    <a:pt x="355"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6" name="Rectangle 77"/>
            <p:cNvSpPr>
              <a:spLocks noChangeArrowheads="1"/>
            </p:cNvSpPr>
            <p:nvPr/>
          </p:nvSpPr>
          <p:spPr bwMode="auto">
            <a:xfrm>
              <a:off x="466" y="761"/>
              <a:ext cx="233" cy="20"/>
            </a:xfrm>
            <a:prstGeom prst="rect">
              <a:avLst/>
            </a:prstGeom>
            <a:noFill/>
            <a:ln w="15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67" name="Freeform 78"/>
            <p:cNvSpPr>
              <a:spLocks/>
            </p:cNvSpPr>
            <p:nvPr/>
          </p:nvSpPr>
          <p:spPr bwMode="auto">
            <a:xfrm>
              <a:off x="628" y="725"/>
              <a:ext cx="93" cy="92"/>
            </a:xfrm>
            <a:custGeom>
              <a:avLst/>
              <a:gdLst>
                <a:gd name="T0" fmla="*/ 30 w 184"/>
                <a:gd name="T1" fmla="*/ 4 h 185"/>
                <a:gd name="T2" fmla="*/ 184 w 184"/>
                <a:gd name="T3" fmla="*/ 93 h 185"/>
                <a:gd name="T4" fmla="*/ 30 w 184"/>
                <a:gd name="T5" fmla="*/ 183 h 185"/>
                <a:gd name="T6" fmla="*/ 23 w 184"/>
                <a:gd name="T7" fmla="*/ 185 h 185"/>
                <a:gd name="T8" fmla="*/ 13 w 184"/>
                <a:gd name="T9" fmla="*/ 185 h 185"/>
                <a:gd name="T10" fmla="*/ 7 w 184"/>
                <a:gd name="T11" fmla="*/ 183 h 185"/>
                <a:gd name="T12" fmla="*/ 2 w 184"/>
                <a:gd name="T13" fmla="*/ 175 h 185"/>
                <a:gd name="T14" fmla="*/ 0 w 184"/>
                <a:gd name="T15" fmla="*/ 167 h 185"/>
                <a:gd name="T16" fmla="*/ 0 w 184"/>
                <a:gd name="T17" fmla="*/ 160 h 185"/>
                <a:gd name="T18" fmla="*/ 2 w 184"/>
                <a:gd name="T19" fmla="*/ 152 h 185"/>
                <a:gd name="T20" fmla="*/ 9 w 184"/>
                <a:gd name="T21" fmla="*/ 146 h 185"/>
                <a:gd name="T22" fmla="*/ 132 w 184"/>
                <a:gd name="T23" fmla="*/ 75 h 185"/>
                <a:gd name="T24" fmla="*/ 132 w 184"/>
                <a:gd name="T25" fmla="*/ 110 h 185"/>
                <a:gd name="T26" fmla="*/ 9 w 184"/>
                <a:gd name="T27" fmla="*/ 39 h 185"/>
                <a:gd name="T28" fmla="*/ 2 w 184"/>
                <a:gd name="T29" fmla="*/ 35 h 185"/>
                <a:gd name="T30" fmla="*/ 0 w 184"/>
                <a:gd name="T31" fmla="*/ 27 h 185"/>
                <a:gd name="T32" fmla="*/ 0 w 184"/>
                <a:gd name="T33" fmla="*/ 20 h 185"/>
                <a:gd name="T34" fmla="*/ 2 w 184"/>
                <a:gd name="T35" fmla="*/ 10 h 185"/>
                <a:gd name="T36" fmla="*/ 7 w 184"/>
                <a:gd name="T37" fmla="*/ 4 h 185"/>
                <a:gd name="T38" fmla="*/ 13 w 184"/>
                <a:gd name="T39" fmla="*/ 0 h 185"/>
                <a:gd name="T40" fmla="*/ 23 w 184"/>
                <a:gd name="T41" fmla="*/ 0 h 185"/>
                <a:gd name="T42" fmla="*/ 30 w 184"/>
                <a:gd name="T43" fmla="*/ 4 h 185"/>
                <a:gd name="T44" fmla="*/ 30 w 184"/>
                <a:gd name="T45" fmla="*/ 4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84" h="185">
                  <a:moveTo>
                    <a:pt x="30" y="4"/>
                  </a:moveTo>
                  <a:lnTo>
                    <a:pt x="184" y="93"/>
                  </a:lnTo>
                  <a:lnTo>
                    <a:pt x="30" y="183"/>
                  </a:lnTo>
                  <a:lnTo>
                    <a:pt x="23" y="185"/>
                  </a:lnTo>
                  <a:lnTo>
                    <a:pt x="13" y="185"/>
                  </a:lnTo>
                  <a:lnTo>
                    <a:pt x="7" y="183"/>
                  </a:lnTo>
                  <a:lnTo>
                    <a:pt x="2" y="175"/>
                  </a:lnTo>
                  <a:lnTo>
                    <a:pt x="0" y="167"/>
                  </a:lnTo>
                  <a:lnTo>
                    <a:pt x="0" y="160"/>
                  </a:lnTo>
                  <a:lnTo>
                    <a:pt x="2" y="152"/>
                  </a:lnTo>
                  <a:lnTo>
                    <a:pt x="9" y="146"/>
                  </a:lnTo>
                  <a:lnTo>
                    <a:pt x="132" y="75"/>
                  </a:lnTo>
                  <a:lnTo>
                    <a:pt x="132" y="110"/>
                  </a:lnTo>
                  <a:lnTo>
                    <a:pt x="9" y="39"/>
                  </a:lnTo>
                  <a:lnTo>
                    <a:pt x="2" y="35"/>
                  </a:lnTo>
                  <a:lnTo>
                    <a:pt x="0" y="27"/>
                  </a:lnTo>
                  <a:lnTo>
                    <a:pt x="0" y="20"/>
                  </a:lnTo>
                  <a:lnTo>
                    <a:pt x="2" y="10"/>
                  </a:lnTo>
                  <a:lnTo>
                    <a:pt x="7" y="4"/>
                  </a:lnTo>
                  <a:lnTo>
                    <a:pt x="13" y="0"/>
                  </a:lnTo>
                  <a:lnTo>
                    <a:pt x="23" y="0"/>
                  </a:lnTo>
                  <a:lnTo>
                    <a:pt x="30" y="4"/>
                  </a:lnTo>
                  <a:lnTo>
                    <a:pt x="30" y="4"/>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68" name="Freeform 79"/>
            <p:cNvSpPr>
              <a:spLocks noEditPoints="1"/>
            </p:cNvSpPr>
            <p:nvPr/>
          </p:nvSpPr>
          <p:spPr bwMode="auto">
            <a:xfrm>
              <a:off x="1607" y="732"/>
              <a:ext cx="255" cy="94"/>
            </a:xfrm>
            <a:custGeom>
              <a:avLst/>
              <a:gdLst>
                <a:gd name="T0" fmla="*/ 0 w 511"/>
                <a:gd name="T1" fmla="*/ 73 h 186"/>
                <a:gd name="T2" fmla="*/ 471 w 511"/>
                <a:gd name="T3" fmla="*/ 73 h 186"/>
                <a:gd name="T4" fmla="*/ 471 w 511"/>
                <a:gd name="T5" fmla="*/ 115 h 186"/>
                <a:gd name="T6" fmla="*/ 0 w 511"/>
                <a:gd name="T7" fmla="*/ 115 h 186"/>
                <a:gd name="T8" fmla="*/ 0 w 511"/>
                <a:gd name="T9" fmla="*/ 73 h 186"/>
                <a:gd name="T10" fmla="*/ 357 w 511"/>
                <a:gd name="T11" fmla="*/ 4 h 186"/>
                <a:gd name="T12" fmla="*/ 511 w 511"/>
                <a:gd name="T13" fmla="*/ 94 h 186"/>
                <a:gd name="T14" fmla="*/ 357 w 511"/>
                <a:gd name="T15" fmla="*/ 184 h 186"/>
                <a:gd name="T16" fmla="*/ 348 w 511"/>
                <a:gd name="T17" fmla="*/ 186 h 186"/>
                <a:gd name="T18" fmla="*/ 340 w 511"/>
                <a:gd name="T19" fmla="*/ 186 h 186"/>
                <a:gd name="T20" fmla="*/ 334 w 511"/>
                <a:gd name="T21" fmla="*/ 182 h 186"/>
                <a:gd name="T22" fmla="*/ 328 w 511"/>
                <a:gd name="T23" fmla="*/ 176 h 186"/>
                <a:gd name="T24" fmla="*/ 325 w 511"/>
                <a:gd name="T25" fmla="*/ 167 h 186"/>
                <a:gd name="T26" fmla="*/ 325 w 511"/>
                <a:gd name="T27" fmla="*/ 161 h 186"/>
                <a:gd name="T28" fmla="*/ 328 w 511"/>
                <a:gd name="T29" fmla="*/ 151 h 186"/>
                <a:gd name="T30" fmla="*/ 336 w 511"/>
                <a:gd name="T31" fmla="*/ 148 h 186"/>
                <a:gd name="T32" fmla="*/ 459 w 511"/>
                <a:gd name="T33" fmla="*/ 75 h 186"/>
                <a:gd name="T34" fmla="*/ 459 w 511"/>
                <a:gd name="T35" fmla="*/ 111 h 186"/>
                <a:gd name="T36" fmla="*/ 336 w 511"/>
                <a:gd name="T37" fmla="*/ 38 h 186"/>
                <a:gd name="T38" fmla="*/ 328 w 511"/>
                <a:gd name="T39" fmla="*/ 32 h 186"/>
                <a:gd name="T40" fmla="*/ 325 w 511"/>
                <a:gd name="T41" fmla="*/ 27 h 186"/>
                <a:gd name="T42" fmla="*/ 325 w 511"/>
                <a:gd name="T43" fmla="*/ 17 h 186"/>
                <a:gd name="T44" fmla="*/ 328 w 511"/>
                <a:gd name="T45" fmla="*/ 9 h 186"/>
                <a:gd name="T46" fmla="*/ 334 w 511"/>
                <a:gd name="T47" fmla="*/ 4 h 186"/>
                <a:gd name="T48" fmla="*/ 340 w 511"/>
                <a:gd name="T49" fmla="*/ 0 h 186"/>
                <a:gd name="T50" fmla="*/ 348 w 511"/>
                <a:gd name="T51" fmla="*/ 0 h 186"/>
                <a:gd name="T52" fmla="*/ 357 w 511"/>
                <a:gd name="T53" fmla="*/ 4 h 186"/>
                <a:gd name="T54" fmla="*/ 357 w 511"/>
                <a:gd name="T55" fmla="*/ 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11" h="186">
                  <a:moveTo>
                    <a:pt x="0" y="73"/>
                  </a:moveTo>
                  <a:lnTo>
                    <a:pt x="471" y="73"/>
                  </a:lnTo>
                  <a:lnTo>
                    <a:pt x="471" y="115"/>
                  </a:lnTo>
                  <a:lnTo>
                    <a:pt x="0" y="115"/>
                  </a:lnTo>
                  <a:lnTo>
                    <a:pt x="0" y="73"/>
                  </a:lnTo>
                  <a:close/>
                  <a:moveTo>
                    <a:pt x="357" y="4"/>
                  </a:moveTo>
                  <a:lnTo>
                    <a:pt x="511" y="94"/>
                  </a:lnTo>
                  <a:lnTo>
                    <a:pt x="357" y="184"/>
                  </a:lnTo>
                  <a:lnTo>
                    <a:pt x="348" y="186"/>
                  </a:lnTo>
                  <a:lnTo>
                    <a:pt x="340" y="186"/>
                  </a:lnTo>
                  <a:lnTo>
                    <a:pt x="334" y="182"/>
                  </a:lnTo>
                  <a:lnTo>
                    <a:pt x="328" y="176"/>
                  </a:lnTo>
                  <a:lnTo>
                    <a:pt x="325" y="167"/>
                  </a:lnTo>
                  <a:lnTo>
                    <a:pt x="325" y="161"/>
                  </a:lnTo>
                  <a:lnTo>
                    <a:pt x="328" y="151"/>
                  </a:lnTo>
                  <a:lnTo>
                    <a:pt x="336" y="148"/>
                  </a:lnTo>
                  <a:lnTo>
                    <a:pt x="459" y="75"/>
                  </a:lnTo>
                  <a:lnTo>
                    <a:pt x="459" y="111"/>
                  </a:lnTo>
                  <a:lnTo>
                    <a:pt x="336" y="38"/>
                  </a:lnTo>
                  <a:lnTo>
                    <a:pt x="328" y="32"/>
                  </a:lnTo>
                  <a:lnTo>
                    <a:pt x="325" y="27"/>
                  </a:lnTo>
                  <a:lnTo>
                    <a:pt x="325" y="17"/>
                  </a:lnTo>
                  <a:lnTo>
                    <a:pt x="328" y="9"/>
                  </a:lnTo>
                  <a:lnTo>
                    <a:pt x="334" y="4"/>
                  </a:lnTo>
                  <a:lnTo>
                    <a:pt x="340" y="0"/>
                  </a:lnTo>
                  <a:lnTo>
                    <a:pt x="348" y="0"/>
                  </a:lnTo>
                  <a:lnTo>
                    <a:pt x="357" y="4"/>
                  </a:lnTo>
                  <a:lnTo>
                    <a:pt x="357"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9" name="Rectangle 80"/>
            <p:cNvSpPr>
              <a:spLocks noChangeArrowheads="1"/>
            </p:cNvSpPr>
            <p:nvPr/>
          </p:nvSpPr>
          <p:spPr bwMode="auto">
            <a:xfrm>
              <a:off x="1607" y="769"/>
              <a:ext cx="235" cy="21"/>
            </a:xfrm>
            <a:prstGeom prst="rect">
              <a:avLst/>
            </a:prstGeom>
            <a:noFill/>
            <a:ln w="15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70" name="Freeform 81"/>
            <p:cNvSpPr>
              <a:spLocks/>
            </p:cNvSpPr>
            <p:nvPr/>
          </p:nvSpPr>
          <p:spPr bwMode="auto">
            <a:xfrm>
              <a:off x="1769" y="732"/>
              <a:ext cx="93" cy="94"/>
            </a:xfrm>
            <a:custGeom>
              <a:avLst/>
              <a:gdLst>
                <a:gd name="T0" fmla="*/ 32 w 186"/>
                <a:gd name="T1" fmla="*/ 4 h 186"/>
                <a:gd name="T2" fmla="*/ 186 w 186"/>
                <a:gd name="T3" fmla="*/ 94 h 186"/>
                <a:gd name="T4" fmla="*/ 32 w 186"/>
                <a:gd name="T5" fmla="*/ 184 h 186"/>
                <a:gd name="T6" fmla="*/ 23 w 186"/>
                <a:gd name="T7" fmla="*/ 186 h 186"/>
                <a:gd name="T8" fmla="*/ 15 w 186"/>
                <a:gd name="T9" fmla="*/ 186 h 186"/>
                <a:gd name="T10" fmla="*/ 9 w 186"/>
                <a:gd name="T11" fmla="*/ 182 h 186"/>
                <a:gd name="T12" fmla="*/ 3 w 186"/>
                <a:gd name="T13" fmla="*/ 176 h 186"/>
                <a:gd name="T14" fmla="*/ 0 w 186"/>
                <a:gd name="T15" fmla="*/ 167 h 186"/>
                <a:gd name="T16" fmla="*/ 0 w 186"/>
                <a:gd name="T17" fmla="*/ 161 h 186"/>
                <a:gd name="T18" fmla="*/ 3 w 186"/>
                <a:gd name="T19" fmla="*/ 151 h 186"/>
                <a:gd name="T20" fmla="*/ 11 w 186"/>
                <a:gd name="T21" fmla="*/ 148 h 186"/>
                <a:gd name="T22" fmla="*/ 134 w 186"/>
                <a:gd name="T23" fmla="*/ 75 h 186"/>
                <a:gd name="T24" fmla="*/ 134 w 186"/>
                <a:gd name="T25" fmla="*/ 111 h 186"/>
                <a:gd name="T26" fmla="*/ 11 w 186"/>
                <a:gd name="T27" fmla="*/ 38 h 186"/>
                <a:gd name="T28" fmla="*/ 3 w 186"/>
                <a:gd name="T29" fmla="*/ 32 h 186"/>
                <a:gd name="T30" fmla="*/ 0 w 186"/>
                <a:gd name="T31" fmla="*/ 27 h 186"/>
                <a:gd name="T32" fmla="*/ 0 w 186"/>
                <a:gd name="T33" fmla="*/ 17 h 186"/>
                <a:gd name="T34" fmla="*/ 3 w 186"/>
                <a:gd name="T35" fmla="*/ 9 h 186"/>
                <a:gd name="T36" fmla="*/ 9 w 186"/>
                <a:gd name="T37" fmla="*/ 4 h 186"/>
                <a:gd name="T38" fmla="*/ 15 w 186"/>
                <a:gd name="T39" fmla="*/ 0 h 186"/>
                <a:gd name="T40" fmla="*/ 23 w 186"/>
                <a:gd name="T41" fmla="*/ 0 h 186"/>
                <a:gd name="T42" fmla="*/ 32 w 186"/>
                <a:gd name="T43" fmla="*/ 4 h 186"/>
                <a:gd name="T44" fmla="*/ 32 w 186"/>
                <a:gd name="T45" fmla="*/ 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86" h="186">
                  <a:moveTo>
                    <a:pt x="32" y="4"/>
                  </a:moveTo>
                  <a:lnTo>
                    <a:pt x="186" y="94"/>
                  </a:lnTo>
                  <a:lnTo>
                    <a:pt x="32" y="184"/>
                  </a:lnTo>
                  <a:lnTo>
                    <a:pt x="23" y="186"/>
                  </a:lnTo>
                  <a:lnTo>
                    <a:pt x="15" y="186"/>
                  </a:lnTo>
                  <a:lnTo>
                    <a:pt x="9" y="182"/>
                  </a:lnTo>
                  <a:lnTo>
                    <a:pt x="3" y="176"/>
                  </a:lnTo>
                  <a:lnTo>
                    <a:pt x="0" y="167"/>
                  </a:lnTo>
                  <a:lnTo>
                    <a:pt x="0" y="161"/>
                  </a:lnTo>
                  <a:lnTo>
                    <a:pt x="3" y="151"/>
                  </a:lnTo>
                  <a:lnTo>
                    <a:pt x="11" y="148"/>
                  </a:lnTo>
                  <a:lnTo>
                    <a:pt x="134" y="75"/>
                  </a:lnTo>
                  <a:lnTo>
                    <a:pt x="134" y="111"/>
                  </a:lnTo>
                  <a:lnTo>
                    <a:pt x="11" y="38"/>
                  </a:lnTo>
                  <a:lnTo>
                    <a:pt x="3" y="32"/>
                  </a:lnTo>
                  <a:lnTo>
                    <a:pt x="0" y="27"/>
                  </a:lnTo>
                  <a:lnTo>
                    <a:pt x="0" y="17"/>
                  </a:lnTo>
                  <a:lnTo>
                    <a:pt x="3" y="9"/>
                  </a:lnTo>
                  <a:lnTo>
                    <a:pt x="9" y="4"/>
                  </a:lnTo>
                  <a:lnTo>
                    <a:pt x="15" y="0"/>
                  </a:lnTo>
                  <a:lnTo>
                    <a:pt x="23" y="0"/>
                  </a:lnTo>
                  <a:lnTo>
                    <a:pt x="32" y="4"/>
                  </a:lnTo>
                  <a:lnTo>
                    <a:pt x="32" y="4"/>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71" name="Rectangle 82"/>
            <p:cNvSpPr>
              <a:spLocks noChangeArrowheads="1"/>
            </p:cNvSpPr>
            <p:nvPr/>
          </p:nvSpPr>
          <p:spPr bwMode="auto">
            <a:xfrm>
              <a:off x="795" y="1381"/>
              <a:ext cx="760" cy="251"/>
            </a:xfrm>
            <a:prstGeom prst="rect">
              <a:avLst/>
            </a:prstGeom>
            <a:noFill/>
            <a:ln w="33338">
              <a:solidFill>
                <a:srgbClr val="00B05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72" name="Rectangle 83"/>
            <p:cNvSpPr>
              <a:spLocks noChangeArrowheads="1"/>
            </p:cNvSpPr>
            <p:nvPr/>
          </p:nvSpPr>
          <p:spPr bwMode="auto">
            <a:xfrm>
              <a:off x="846" y="1409"/>
              <a:ext cx="189"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00B050"/>
                  </a:solidFill>
                  <a:effectLst/>
                  <a:latin typeface="Book Antiqua" pitchFamily="18" charset="0"/>
                  <a:cs typeface="Arial" pitchFamily="34" charset="0"/>
                </a:rPr>
                <a:t>B</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73" name="Rectangle 84"/>
            <p:cNvSpPr>
              <a:spLocks noChangeArrowheads="1"/>
            </p:cNvSpPr>
            <p:nvPr/>
          </p:nvSpPr>
          <p:spPr bwMode="auto">
            <a:xfrm>
              <a:off x="956" y="1409"/>
              <a:ext cx="132"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00B050"/>
                  </a:solidFill>
                  <a:effectLst/>
                  <a:latin typeface="Book Antiqua" pitchFamily="18" charset="0"/>
                  <a:cs typeface="Arial" pitchFamily="34" charset="0"/>
                </a:rPr>
                <a:t>-</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74" name="Rectangle 85"/>
            <p:cNvSpPr>
              <a:spLocks noChangeArrowheads="1"/>
            </p:cNvSpPr>
            <p:nvPr/>
          </p:nvSpPr>
          <p:spPr bwMode="auto">
            <a:xfrm>
              <a:off x="1010" y="1409"/>
              <a:ext cx="563"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00B050"/>
                  </a:solidFill>
                  <a:effectLst/>
                  <a:latin typeface="Book Antiqua" pitchFamily="18" charset="0"/>
                  <a:cs typeface="Arial" pitchFamily="34" charset="0"/>
                </a:rPr>
                <a:t>Punch</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75" name="Freeform 86"/>
            <p:cNvSpPr>
              <a:spLocks noEditPoints="1"/>
            </p:cNvSpPr>
            <p:nvPr/>
          </p:nvSpPr>
          <p:spPr bwMode="auto">
            <a:xfrm>
              <a:off x="466" y="1451"/>
              <a:ext cx="255" cy="93"/>
            </a:xfrm>
            <a:custGeom>
              <a:avLst/>
              <a:gdLst>
                <a:gd name="T0" fmla="*/ 0 w 509"/>
                <a:gd name="T1" fmla="*/ 73 h 186"/>
                <a:gd name="T2" fmla="*/ 467 w 509"/>
                <a:gd name="T3" fmla="*/ 73 h 186"/>
                <a:gd name="T4" fmla="*/ 467 w 509"/>
                <a:gd name="T5" fmla="*/ 115 h 186"/>
                <a:gd name="T6" fmla="*/ 0 w 509"/>
                <a:gd name="T7" fmla="*/ 115 h 186"/>
                <a:gd name="T8" fmla="*/ 0 w 509"/>
                <a:gd name="T9" fmla="*/ 73 h 186"/>
                <a:gd name="T10" fmla="*/ 355 w 509"/>
                <a:gd name="T11" fmla="*/ 3 h 186"/>
                <a:gd name="T12" fmla="*/ 509 w 509"/>
                <a:gd name="T13" fmla="*/ 94 h 186"/>
                <a:gd name="T14" fmla="*/ 355 w 509"/>
                <a:gd name="T15" fmla="*/ 186 h 186"/>
                <a:gd name="T16" fmla="*/ 348 w 509"/>
                <a:gd name="T17" fmla="*/ 186 h 186"/>
                <a:gd name="T18" fmla="*/ 338 w 509"/>
                <a:gd name="T19" fmla="*/ 186 h 186"/>
                <a:gd name="T20" fmla="*/ 332 w 509"/>
                <a:gd name="T21" fmla="*/ 182 h 186"/>
                <a:gd name="T22" fmla="*/ 327 w 509"/>
                <a:gd name="T23" fmla="*/ 176 h 186"/>
                <a:gd name="T24" fmla="*/ 325 w 509"/>
                <a:gd name="T25" fmla="*/ 169 h 186"/>
                <a:gd name="T26" fmla="*/ 325 w 509"/>
                <a:gd name="T27" fmla="*/ 161 h 186"/>
                <a:gd name="T28" fmla="*/ 327 w 509"/>
                <a:gd name="T29" fmla="*/ 153 h 186"/>
                <a:gd name="T30" fmla="*/ 334 w 509"/>
                <a:gd name="T31" fmla="*/ 147 h 186"/>
                <a:gd name="T32" fmla="*/ 457 w 509"/>
                <a:gd name="T33" fmla="*/ 74 h 186"/>
                <a:gd name="T34" fmla="*/ 457 w 509"/>
                <a:gd name="T35" fmla="*/ 111 h 186"/>
                <a:gd name="T36" fmla="*/ 334 w 509"/>
                <a:gd name="T37" fmla="*/ 38 h 186"/>
                <a:gd name="T38" fmla="*/ 327 w 509"/>
                <a:gd name="T39" fmla="*/ 32 h 186"/>
                <a:gd name="T40" fmla="*/ 325 w 509"/>
                <a:gd name="T41" fmla="*/ 26 h 186"/>
                <a:gd name="T42" fmla="*/ 325 w 509"/>
                <a:gd name="T43" fmla="*/ 17 h 186"/>
                <a:gd name="T44" fmla="*/ 327 w 509"/>
                <a:gd name="T45" fmla="*/ 9 h 186"/>
                <a:gd name="T46" fmla="*/ 332 w 509"/>
                <a:gd name="T47" fmla="*/ 3 h 186"/>
                <a:gd name="T48" fmla="*/ 338 w 509"/>
                <a:gd name="T49" fmla="*/ 0 h 186"/>
                <a:gd name="T50" fmla="*/ 348 w 509"/>
                <a:gd name="T51" fmla="*/ 0 h 186"/>
                <a:gd name="T52" fmla="*/ 355 w 509"/>
                <a:gd name="T53" fmla="*/ 3 h 186"/>
                <a:gd name="T54" fmla="*/ 355 w 509"/>
                <a:gd name="T55" fmla="*/ 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09" h="186">
                  <a:moveTo>
                    <a:pt x="0" y="73"/>
                  </a:moveTo>
                  <a:lnTo>
                    <a:pt x="467" y="73"/>
                  </a:lnTo>
                  <a:lnTo>
                    <a:pt x="467" y="115"/>
                  </a:lnTo>
                  <a:lnTo>
                    <a:pt x="0" y="115"/>
                  </a:lnTo>
                  <a:lnTo>
                    <a:pt x="0" y="73"/>
                  </a:lnTo>
                  <a:close/>
                  <a:moveTo>
                    <a:pt x="355" y="3"/>
                  </a:moveTo>
                  <a:lnTo>
                    <a:pt x="509" y="94"/>
                  </a:lnTo>
                  <a:lnTo>
                    <a:pt x="355" y="186"/>
                  </a:lnTo>
                  <a:lnTo>
                    <a:pt x="348" y="186"/>
                  </a:lnTo>
                  <a:lnTo>
                    <a:pt x="338" y="186"/>
                  </a:lnTo>
                  <a:lnTo>
                    <a:pt x="332" y="182"/>
                  </a:lnTo>
                  <a:lnTo>
                    <a:pt x="327" y="176"/>
                  </a:lnTo>
                  <a:lnTo>
                    <a:pt x="325" y="169"/>
                  </a:lnTo>
                  <a:lnTo>
                    <a:pt x="325" y="161"/>
                  </a:lnTo>
                  <a:lnTo>
                    <a:pt x="327" y="153"/>
                  </a:lnTo>
                  <a:lnTo>
                    <a:pt x="334" y="147"/>
                  </a:lnTo>
                  <a:lnTo>
                    <a:pt x="457" y="74"/>
                  </a:lnTo>
                  <a:lnTo>
                    <a:pt x="457" y="111"/>
                  </a:lnTo>
                  <a:lnTo>
                    <a:pt x="334" y="38"/>
                  </a:lnTo>
                  <a:lnTo>
                    <a:pt x="327" y="32"/>
                  </a:lnTo>
                  <a:lnTo>
                    <a:pt x="325" y="26"/>
                  </a:lnTo>
                  <a:lnTo>
                    <a:pt x="325" y="17"/>
                  </a:lnTo>
                  <a:lnTo>
                    <a:pt x="327" y="9"/>
                  </a:lnTo>
                  <a:lnTo>
                    <a:pt x="332" y="3"/>
                  </a:lnTo>
                  <a:lnTo>
                    <a:pt x="338" y="0"/>
                  </a:lnTo>
                  <a:lnTo>
                    <a:pt x="348" y="0"/>
                  </a:lnTo>
                  <a:lnTo>
                    <a:pt x="355" y="3"/>
                  </a:lnTo>
                  <a:lnTo>
                    <a:pt x="355"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6" name="Rectangle 87"/>
            <p:cNvSpPr>
              <a:spLocks noChangeArrowheads="1"/>
            </p:cNvSpPr>
            <p:nvPr/>
          </p:nvSpPr>
          <p:spPr bwMode="auto">
            <a:xfrm>
              <a:off x="466" y="1488"/>
              <a:ext cx="233" cy="21"/>
            </a:xfrm>
            <a:prstGeom prst="rect">
              <a:avLst/>
            </a:prstGeom>
            <a:noFill/>
            <a:ln w="15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77" name="Freeform 88"/>
            <p:cNvSpPr>
              <a:spLocks/>
            </p:cNvSpPr>
            <p:nvPr/>
          </p:nvSpPr>
          <p:spPr bwMode="auto">
            <a:xfrm>
              <a:off x="628" y="1451"/>
              <a:ext cx="93" cy="93"/>
            </a:xfrm>
            <a:custGeom>
              <a:avLst/>
              <a:gdLst>
                <a:gd name="T0" fmla="*/ 30 w 184"/>
                <a:gd name="T1" fmla="*/ 3 h 186"/>
                <a:gd name="T2" fmla="*/ 184 w 184"/>
                <a:gd name="T3" fmla="*/ 94 h 186"/>
                <a:gd name="T4" fmla="*/ 30 w 184"/>
                <a:gd name="T5" fmla="*/ 186 h 186"/>
                <a:gd name="T6" fmla="*/ 23 w 184"/>
                <a:gd name="T7" fmla="*/ 186 h 186"/>
                <a:gd name="T8" fmla="*/ 13 w 184"/>
                <a:gd name="T9" fmla="*/ 186 h 186"/>
                <a:gd name="T10" fmla="*/ 7 w 184"/>
                <a:gd name="T11" fmla="*/ 182 h 186"/>
                <a:gd name="T12" fmla="*/ 2 w 184"/>
                <a:gd name="T13" fmla="*/ 176 h 186"/>
                <a:gd name="T14" fmla="*/ 0 w 184"/>
                <a:gd name="T15" fmla="*/ 169 h 186"/>
                <a:gd name="T16" fmla="*/ 0 w 184"/>
                <a:gd name="T17" fmla="*/ 161 h 186"/>
                <a:gd name="T18" fmla="*/ 2 w 184"/>
                <a:gd name="T19" fmla="*/ 153 h 186"/>
                <a:gd name="T20" fmla="*/ 9 w 184"/>
                <a:gd name="T21" fmla="*/ 147 h 186"/>
                <a:gd name="T22" fmla="*/ 132 w 184"/>
                <a:gd name="T23" fmla="*/ 74 h 186"/>
                <a:gd name="T24" fmla="*/ 132 w 184"/>
                <a:gd name="T25" fmla="*/ 111 h 186"/>
                <a:gd name="T26" fmla="*/ 9 w 184"/>
                <a:gd name="T27" fmla="*/ 38 h 186"/>
                <a:gd name="T28" fmla="*/ 2 w 184"/>
                <a:gd name="T29" fmla="*/ 32 h 186"/>
                <a:gd name="T30" fmla="*/ 0 w 184"/>
                <a:gd name="T31" fmla="*/ 26 h 186"/>
                <a:gd name="T32" fmla="*/ 0 w 184"/>
                <a:gd name="T33" fmla="*/ 17 h 186"/>
                <a:gd name="T34" fmla="*/ 2 w 184"/>
                <a:gd name="T35" fmla="*/ 9 h 186"/>
                <a:gd name="T36" fmla="*/ 7 w 184"/>
                <a:gd name="T37" fmla="*/ 3 h 186"/>
                <a:gd name="T38" fmla="*/ 13 w 184"/>
                <a:gd name="T39" fmla="*/ 0 h 186"/>
                <a:gd name="T40" fmla="*/ 23 w 184"/>
                <a:gd name="T41" fmla="*/ 0 h 186"/>
                <a:gd name="T42" fmla="*/ 30 w 184"/>
                <a:gd name="T43" fmla="*/ 3 h 186"/>
                <a:gd name="T44" fmla="*/ 30 w 184"/>
                <a:gd name="T45" fmla="*/ 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84" h="186">
                  <a:moveTo>
                    <a:pt x="30" y="3"/>
                  </a:moveTo>
                  <a:lnTo>
                    <a:pt x="184" y="94"/>
                  </a:lnTo>
                  <a:lnTo>
                    <a:pt x="30" y="186"/>
                  </a:lnTo>
                  <a:lnTo>
                    <a:pt x="23" y="186"/>
                  </a:lnTo>
                  <a:lnTo>
                    <a:pt x="13" y="186"/>
                  </a:lnTo>
                  <a:lnTo>
                    <a:pt x="7" y="182"/>
                  </a:lnTo>
                  <a:lnTo>
                    <a:pt x="2" y="176"/>
                  </a:lnTo>
                  <a:lnTo>
                    <a:pt x="0" y="169"/>
                  </a:lnTo>
                  <a:lnTo>
                    <a:pt x="0" y="161"/>
                  </a:lnTo>
                  <a:lnTo>
                    <a:pt x="2" y="153"/>
                  </a:lnTo>
                  <a:lnTo>
                    <a:pt x="9" y="147"/>
                  </a:lnTo>
                  <a:lnTo>
                    <a:pt x="132" y="74"/>
                  </a:lnTo>
                  <a:lnTo>
                    <a:pt x="132" y="111"/>
                  </a:lnTo>
                  <a:lnTo>
                    <a:pt x="9" y="38"/>
                  </a:lnTo>
                  <a:lnTo>
                    <a:pt x="2" y="32"/>
                  </a:lnTo>
                  <a:lnTo>
                    <a:pt x="0" y="26"/>
                  </a:lnTo>
                  <a:lnTo>
                    <a:pt x="0" y="17"/>
                  </a:lnTo>
                  <a:lnTo>
                    <a:pt x="2" y="9"/>
                  </a:lnTo>
                  <a:lnTo>
                    <a:pt x="7" y="3"/>
                  </a:lnTo>
                  <a:lnTo>
                    <a:pt x="13" y="0"/>
                  </a:lnTo>
                  <a:lnTo>
                    <a:pt x="23" y="0"/>
                  </a:lnTo>
                  <a:lnTo>
                    <a:pt x="30" y="3"/>
                  </a:lnTo>
                  <a:lnTo>
                    <a:pt x="30" y="3"/>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78" name="Freeform 89"/>
            <p:cNvSpPr>
              <a:spLocks noEditPoints="1"/>
            </p:cNvSpPr>
            <p:nvPr/>
          </p:nvSpPr>
          <p:spPr bwMode="auto">
            <a:xfrm>
              <a:off x="1623" y="1470"/>
              <a:ext cx="253" cy="94"/>
            </a:xfrm>
            <a:custGeom>
              <a:avLst/>
              <a:gdLst>
                <a:gd name="T0" fmla="*/ 0 w 507"/>
                <a:gd name="T1" fmla="*/ 73 h 186"/>
                <a:gd name="T2" fmla="*/ 464 w 507"/>
                <a:gd name="T3" fmla="*/ 73 h 186"/>
                <a:gd name="T4" fmla="*/ 464 w 507"/>
                <a:gd name="T5" fmla="*/ 115 h 186"/>
                <a:gd name="T6" fmla="*/ 0 w 507"/>
                <a:gd name="T7" fmla="*/ 115 h 186"/>
                <a:gd name="T8" fmla="*/ 0 w 507"/>
                <a:gd name="T9" fmla="*/ 73 h 186"/>
                <a:gd name="T10" fmla="*/ 353 w 507"/>
                <a:gd name="T11" fmla="*/ 4 h 186"/>
                <a:gd name="T12" fmla="*/ 507 w 507"/>
                <a:gd name="T13" fmla="*/ 94 h 186"/>
                <a:gd name="T14" fmla="*/ 353 w 507"/>
                <a:gd name="T15" fmla="*/ 186 h 186"/>
                <a:gd name="T16" fmla="*/ 345 w 507"/>
                <a:gd name="T17" fmla="*/ 186 h 186"/>
                <a:gd name="T18" fmla="*/ 336 w 507"/>
                <a:gd name="T19" fmla="*/ 186 h 186"/>
                <a:gd name="T20" fmla="*/ 330 w 507"/>
                <a:gd name="T21" fmla="*/ 182 h 186"/>
                <a:gd name="T22" fmla="*/ 326 w 507"/>
                <a:gd name="T23" fmla="*/ 177 h 186"/>
                <a:gd name="T24" fmla="*/ 322 w 507"/>
                <a:gd name="T25" fmla="*/ 169 h 186"/>
                <a:gd name="T26" fmla="*/ 322 w 507"/>
                <a:gd name="T27" fmla="*/ 161 h 186"/>
                <a:gd name="T28" fmla="*/ 326 w 507"/>
                <a:gd name="T29" fmla="*/ 154 h 186"/>
                <a:gd name="T30" fmla="*/ 332 w 507"/>
                <a:gd name="T31" fmla="*/ 148 h 186"/>
                <a:gd name="T32" fmla="*/ 455 w 507"/>
                <a:gd name="T33" fmla="*/ 75 h 186"/>
                <a:gd name="T34" fmla="*/ 455 w 507"/>
                <a:gd name="T35" fmla="*/ 111 h 186"/>
                <a:gd name="T36" fmla="*/ 332 w 507"/>
                <a:gd name="T37" fmla="*/ 38 h 186"/>
                <a:gd name="T38" fmla="*/ 326 w 507"/>
                <a:gd name="T39" fmla="*/ 33 h 186"/>
                <a:gd name="T40" fmla="*/ 322 w 507"/>
                <a:gd name="T41" fmla="*/ 27 h 186"/>
                <a:gd name="T42" fmla="*/ 322 w 507"/>
                <a:gd name="T43" fmla="*/ 17 h 186"/>
                <a:gd name="T44" fmla="*/ 326 w 507"/>
                <a:gd name="T45" fmla="*/ 10 h 186"/>
                <a:gd name="T46" fmla="*/ 330 w 507"/>
                <a:gd name="T47" fmla="*/ 4 h 186"/>
                <a:gd name="T48" fmla="*/ 336 w 507"/>
                <a:gd name="T49" fmla="*/ 0 h 186"/>
                <a:gd name="T50" fmla="*/ 345 w 507"/>
                <a:gd name="T51" fmla="*/ 0 h 186"/>
                <a:gd name="T52" fmla="*/ 353 w 507"/>
                <a:gd name="T53" fmla="*/ 4 h 186"/>
                <a:gd name="T54" fmla="*/ 353 w 507"/>
                <a:gd name="T55" fmla="*/ 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07" h="186">
                  <a:moveTo>
                    <a:pt x="0" y="73"/>
                  </a:moveTo>
                  <a:lnTo>
                    <a:pt x="464" y="73"/>
                  </a:lnTo>
                  <a:lnTo>
                    <a:pt x="464" y="115"/>
                  </a:lnTo>
                  <a:lnTo>
                    <a:pt x="0" y="115"/>
                  </a:lnTo>
                  <a:lnTo>
                    <a:pt x="0" y="73"/>
                  </a:lnTo>
                  <a:close/>
                  <a:moveTo>
                    <a:pt x="353" y="4"/>
                  </a:moveTo>
                  <a:lnTo>
                    <a:pt x="507" y="94"/>
                  </a:lnTo>
                  <a:lnTo>
                    <a:pt x="353" y="186"/>
                  </a:lnTo>
                  <a:lnTo>
                    <a:pt x="345" y="186"/>
                  </a:lnTo>
                  <a:lnTo>
                    <a:pt x="336" y="186"/>
                  </a:lnTo>
                  <a:lnTo>
                    <a:pt x="330" y="182"/>
                  </a:lnTo>
                  <a:lnTo>
                    <a:pt x="326" y="177"/>
                  </a:lnTo>
                  <a:lnTo>
                    <a:pt x="322" y="169"/>
                  </a:lnTo>
                  <a:lnTo>
                    <a:pt x="322" y="161"/>
                  </a:lnTo>
                  <a:lnTo>
                    <a:pt x="326" y="154"/>
                  </a:lnTo>
                  <a:lnTo>
                    <a:pt x="332" y="148"/>
                  </a:lnTo>
                  <a:lnTo>
                    <a:pt x="455" y="75"/>
                  </a:lnTo>
                  <a:lnTo>
                    <a:pt x="455" y="111"/>
                  </a:lnTo>
                  <a:lnTo>
                    <a:pt x="332" y="38"/>
                  </a:lnTo>
                  <a:lnTo>
                    <a:pt x="326" y="33"/>
                  </a:lnTo>
                  <a:lnTo>
                    <a:pt x="322" y="27"/>
                  </a:lnTo>
                  <a:lnTo>
                    <a:pt x="322" y="17"/>
                  </a:lnTo>
                  <a:lnTo>
                    <a:pt x="326" y="10"/>
                  </a:lnTo>
                  <a:lnTo>
                    <a:pt x="330" y="4"/>
                  </a:lnTo>
                  <a:lnTo>
                    <a:pt x="336" y="0"/>
                  </a:lnTo>
                  <a:lnTo>
                    <a:pt x="345" y="0"/>
                  </a:lnTo>
                  <a:lnTo>
                    <a:pt x="353" y="4"/>
                  </a:lnTo>
                  <a:lnTo>
                    <a:pt x="353"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9" name="Rectangle 90"/>
            <p:cNvSpPr>
              <a:spLocks noChangeArrowheads="1"/>
            </p:cNvSpPr>
            <p:nvPr/>
          </p:nvSpPr>
          <p:spPr bwMode="auto">
            <a:xfrm>
              <a:off x="1623" y="1507"/>
              <a:ext cx="232" cy="21"/>
            </a:xfrm>
            <a:prstGeom prst="rect">
              <a:avLst/>
            </a:prstGeom>
            <a:noFill/>
            <a:ln w="15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0" name="Freeform 91"/>
            <p:cNvSpPr>
              <a:spLocks/>
            </p:cNvSpPr>
            <p:nvPr/>
          </p:nvSpPr>
          <p:spPr bwMode="auto">
            <a:xfrm>
              <a:off x="1784" y="1470"/>
              <a:ext cx="92" cy="94"/>
            </a:xfrm>
            <a:custGeom>
              <a:avLst/>
              <a:gdLst>
                <a:gd name="T0" fmla="*/ 31 w 185"/>
                <a:gd name="T1" fmla="*/ 4 h 186"/>
                <a:gd name="T2" fmla="*/ 185 w 185"/>
                <a:gd name="T3" fmla="*/ 94 h 186"/>
                <a:gd name="T4" fmla="*/ 31 w 185"/>
                <a:gd name="T5" fmla="*/ 186 h 186"/>
                <a:gd name="T6" fmla="*/ 23 w 185"/>
                <a:gd name="T7" fmla="*/ 186 h 186"/>
                <a:gd name="T8" fmla="*/ 14 w 185"/>
                <a:gd name="T9" fmla="*/ 186 h 186"/>
                <a:gd name="T10" fmla="*/ 8 w 185"/>
                <a:gd name="T11" fmla="*/ 182 h 186"/>
                <a:gd name="T12" fmla="*/ 4 w 185"/>
                <a:gd name="T13" fmla="*/ 177 h 186"/>
                <a:gd name="T14" fmla="*/ 0 w 185"/>
                <a:gd name="T15" fmla="*/ 169 h 186"/>
                <a:gd name="T16" fmla="*/ 0 w 185"/>
                <a:gd name="T17" fmla="*/ 161 h 186"/>
                <a:gd name="T18" fmla="*/ 4 w 185"/>
                <a:gd name="T19" fmla="*/ 154 h 186"/>
                <a:gd name="T20" fmla="*/ 10 w 185"/>
                <a:gd name="T21" fmla="*/ 148 h 186"/>
                <a:gd name="T22" fmla="*/ 133 w 185"/>
                <a:gd name="T23" fmla="*/ 75 h 186"/>
                <a:gd name="T24" fmla="*/ 133 w 185"/>
                <a:gd name="T25" fmla="*/ 111 h 186"/>
                <a:gd name="T26" fmla="*/ 10 w 185"/>
                <a:gd name="T27" fmla="*/ 38 h 186"/>
                <a:gd name="T28" fmla="*/ 4 w 185"/>
                <a:gd name="T29" fmla="*/ 33 h 186"/>
                <a:gd name="T30" fmla="*/ 0 w 185"/>
                <a:gd name="T31" fmla="*/ 27 h 186"/>
                <a:gd name="T32" fmla="*/ 0 w 185"/>
                <a:gd name="T33" fmla="*/ 17 h 186"/>
                <a:gd name="T34" fmla="*/ 4 w 185"/>
                <a:gd name="T35" fmla="*/ 10 h 186"/>
                <a:gd name="T36" fmla="*/ 8 w 185"/>
                <a:gd name="T37" fmla="*/ 4 h 186"/>
                <a:gd name="T38" fmla="*/ 14 w 185"/>
                <a:gd name="T39" fmla="*/ 0 h 186"/>
                <a:gd name="T40" fmla="*/ 23 w 185"/>
                <a:gd name="T41" fmla="*/ 0 h 186"/>
                <a:gd name="T42" fmla="*/ 31 w 185"/>
                <a:gd name="T43" fmla="*/ 4 h 186"/>
                <a:gd name="T44" fmla="*/ 31 w 185"/>
                <a:gd name="T45" fmla="*/ 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85" h="186">
                  <a:moveTo>
                    <a:pt x="31" y="4"/>
                  </a:moveTo>
                  <a:lnTo>
                    <a:pt x="185" y="94"/>
                  </a:lnTo>
                  <a:lnTo>
                    <a:pt x="31" y="186"/>
                  </a:lnTo>
                  <a:lnTo>
                    <a:pt x="23" y="186"/>
                  </a:lnTo>
                  <a:lnTo>
                    <a:pt x="14" y="186"/>
                  </a:lnTo>
                  <a:lnTo>
                    <a:pt x="8" y="182"/>
                  </a:lnTo>
                  <a:lnTo>
                    <a:pt x="4" y="177"/>
                  </a:lnTo>
                  <a:lnTo>
                    <a:pt x="0" y="169"/>
                  </a:lnTo>
                  <a:lnTo>
                    <a:pt x="0" y="161"/>
                  </a:lnTo>
                  <a:lnTo>
                    <a:pt x="4" y="154"/>
                  </a:lnTo>
                  <a:lnTo>
                    <a:pt x="10" y="148"/>
                  </a:lnTo>
                  <a:lnTo>
                    <a:pt x="133" y="75"/>
                  </a:lnTo>
                  <a:lnTo>
                    <a:pt x="133" y="111"/>
                  </a:lnTo>
                  <a:lnTo>
                    <a:pt x="10" y="38"/>
                  </a:lnTo>
                  <a:lnTo>
                    <a:pt x="4" y="33"/>
                  </a:lnTo>
                  <a:lnTo>
                    <a:pt x="0" y="27"/>
                  </a:lnTo>
                  <a:lnTo>
                    <a:pt x="0" y="17"/>
                  </a:lnTo>
                  <a:lnTo>
                    <a:pt x="4" y="10"/>
                  </a:lnTo>
                  <a:lnTo>
                    <a:pt x="8" y="4"/>
                  </a:lnTo>
                  <a:lnTo>
                    <a:pt x="14" y="0"/>
                  </a:lnTo>
                  <a:lnTo>
                    <a:pt x="23" y="0"/>
                  </a:lnTo>
                  <a:lnTo>
                    <a:pt x="31" y="4"/>
                  </a:lnTo>
                  <a:lnTo>
                    <a:pt x="31" y="4"/>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1" name="Rectangle 92"/>
            <p:cNvSpPr>
              <a:spLocks noChangeArrowheads="1"/>
            </p:cNvSpPr>
            <p:nvPr/>
          </p:nvSpPr>
          <p:spPr bwMode="auto">
            <a:xfrm>
              <a:off x="3233" y="1641"/>
              <a:ext cx="246"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1BA7D3"/>
                  </a:solidFill>
                  <a:effectLst/>
                  <a:latin typeface="Book Antiqua" pitchFamily="18" charset="0"/>
                  <a:cs typeface="Arial" pitchFamily="34" charset="0"/>
                </a:rPr>
                <a:t>12</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82" name="Freeform 93"/>
            <p:cNvSpPr>
              <a:spLocks noEditPoints="1"/>
            </p:cNvSpPr>
            <p:nvPr/>
          </p:nvSpPr>
          <p:spPr bwMode="auto">
            <a:xfrm>
              <a:off x="2710" y="1441"/>
              <a:ext cx="255" cy="93"/>
            </a:xfrm>
            <a:custGeom>
              <a:avLst/>
              <a:gdLst>
                <a:gd name="T0" fmla="*/ 0 w 511"/>
                <a:gd name="T1" fmla="*/ 73 h 187"/>
                <a:gd name="T2" fmla="*/ 469 w 511"/>
                <a:gd name="T3" fmla="*/ 73 h 187"/>
                <a:gd name="T4" fmla="*/ 469 w 511"/>
                <a:gd name="T5" fmla="*/ 116 h 187"/>
                <a:gd name="T6" fmla="*/ 0 w 511"/>
                <a:gd name="T7" fmla="*/ 116 h 187"/>
                <a:gd name="T8" fmla="*/ 0 w 511"/>
                <a:gd name="T9" fmla="*/ 73 h 187"/>
                <a:gd name="T10" fmla="*/ 355 w 511"/>
                <a:gd name="T11" fmla="*/ 4 h 187"/>
                <a:gd name="T12" fmla="*/ 511 w 511"/>
                <a:gd name="T13" fmla="*/ 95 h 187"/>
                <a:gd name="T14" fmla="*/ 355 w 511"/>
                <a:gd name="T15" fmla="*/ 187 h 187"/>
                <a:gd name="T16" fmla="*/ 348 w 511"/>
                <a:gd name="T17" fmla="*/ 187 h 187"/>
                <a:gd name="T18" fmla="*/ 340 w 511"/>
                <a:gd name="T19" fmla="*/ 187 h 187"/>
                <a:gd name="T20" fmla="*/ 332 w 511"/>
                <a:gd name="T21" fmla="*/ 185 h 187"/>
                <a:gd name="T22" fmla="*/ 327 w 511"/>
                <a:gd name="T23" fmla="*/ 177 h 187"/>
                <a:gd name="T24" fmla="*/ 325 w 511"/>
                <a:gd name="T25" fmla="*/ 171 h 187"/>
                <a:gd name="T26" fmla="*/ 325 w 511"/>
                <a:gd name="T27" fmla="*/ 164 h 187"/>
                <a:gd name="T28" fmla="*/ 327 w 511"/>
                <a:gd name="T29" fmla="*/ 154 h 187"/>
                <a:gd name="T30" fmla="*/ 334 w 511"/>
                <a:gd name="T31" fmla="*/ 148 h 187"/>
                <a:gd name="T32" fmla="*/ 459 w 511"/>
                <a:gd name="T33" fmla="*/ 75 h 187"/>
                <a:gd name="T34" fmla="*/ 459 w 511"/>
                <a:gd name="T35" fmla="*/ 112 h 187"/>
                <a:gd name="T36" fmla="*/ 334 w 511"/>
                <a:gd name="T37" fmla="*/ 39 h 187"/>
                <a:gd name="T38" fmla="*/ 327 w 511"/>
                <a:gd name="T39" fmla="*/ 33 h 187"/>
                <a:gd name="T40" fmla="*/ 325 w 511"/>
                <a:gd name="T41" fmla="*/ 27 h 187"/>
                <a:gd name="T42" fmla="*/ 325 w 511"/>
                <a:gd name="T43" fmla="*/ 20 h 187"/>
                <a:gd name="T44" fmla="*/ 327 w 511"/>
                <a:gd name="T45" fmla="*/ 10 h 187"/>
                <a:gd name="T46" fmla="*/ 332 w 511"/>
                <a:gd name="T47" fmla="*/ 4 h 187"/>
                <a:gd name="T48" fmla="*/ 340 w 511"/>
                <a:gd name="T49" fmla="*/ 0 h 187"/>
                <a:gd name="T50" fmla="*/ 348 w 511"/>
                <a:gd name="T51" fmla="*/ 0 h 187"/>
                <a:gd name="T52" fmla="*/ 355 w 511"/>
                <a:gd name="T53" fmla="*/ 4 h 187"/>
                <a:gd name="T54" fmla="*/ 355 w 511"/>
                <a:gd name="T55" fmla="*/ 4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11" h="187">
                  <a:moveTo>
                    <a:pt x="0" y="73"/>
                  </a:moveTo>
                  <a:lnTo>
                    <a:pt x="469" y="73"/>
                  </a:lnTo>
                  <a:lnTo>
                    <a:pt x="469" y="116"/>
                  </a:lnTo>
                  <a:lnTo>
                    <a:pt x="0" y="116"/>
                  </a:lnTo>
                  <a:lnTo>
                    <a:pt x="0" y="73"/>
                  </a:lnTo>
                  <a:close/>
                  <a:moveTo>
                    <a:pt x="355" y="4"/>
                  </a:moveTo>
                  <a:lnTo>
                    <a:pt x="511" y="95"/>
                  </a:lnTo>
                  <a:lnTo>
                    <a:pt x="355" y="187"/>
                  </a:lnTo>
                  <a:lnTo>
                    <a:pt x="348" y="187"/>
                  </a:lnTo>
                  <a:lnTo>
                    <a:pt x="340" y="187"/>
                  </a:lnTo>
                  <a:lnTo>
                    <a:pt x="332" y="185"/>
                  </a:lnTo>
                  <a:lnTo>
                    <a:pt x="327" y="177"/>
                  </a:lnTo>
                  <a:lnTo>
                    <a:pt x="325" y="171"/>
                  </a:lnTo>
                  <a:lnTo>
                    <a:pt x="325" y="164"/>
                  </a:lnTo>
                  <a:lnTo>
                    <a:pt x="327" y="154"/>
                  </a:lnTo>
                  <a:lnTo>
                    <a:pt x="334" y="148"/>
                  </a:lnTo>
                  <a:lnTo>
                    <a:pt x="459" y="75"/>
                  </a:lnTo>
                  <a:lnTo>
                    <a:pt x="459" y="112"/>
                  </a:lnTo>
                  <a:lnTo>
                    <a:pt x="334" y="39"/>
                  </a:lnTo>
                  <a:lnTo>
                    <a:pt x="327" y="33"/>
                  </a:lnTo>
                  <a:lnTo>
                    <a:pt x="325" y="27"/>
                  </a:lnTo>
                  <a:lnTo>
                    <a:pt x="325" y="20"/>
                  </a:lnTo>
                  <a:lnTo>
                    <a:pt x="327" y="10"/>
                  </a:lnTo>
                  <a:lnTo>
                    <a:pt x="332" y="4"/>
                  </a:lnTo>
                  <a:lnTo>
                    <a:pt x="340" y="0"/>
                  </a:lnTo>
                  <a:lnTo>
                    <a:pt x="348" y="0"/>
                  </a:lnTo>
                  <a:lnTo>
                    <a:pt x="355" y="4"/>
                  </a:lnTo>
                  <a:lnTo>
                    <a:pt x="355"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83" name="Rectangle 94"/>
            <p:cNvSpPr>
              <a:spLocks noChangeArrowheads="1"/>
            </p:cNvSpPr>
            <p:nvPr/>
          </p:nvSpPr>
          <p:spPr bwMode="auto">
            <a:xfrm>
              <a:off x="2710" y="1477"/>
              <a:ext cx="234" cy="21"/>
            </a:xfrm>
            <a:prstGeom prst="rect">
              <a:avLst/>
            </a:prstGeom>
            <a:noFill/>
            <a:ln w="15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4" name="Freeform 95"/>
            <p:cNvSpPr>
              <a:spLocks/>
            </p:cNvSpPr>
            <p:nvPr/>
          </p:nvSpPr>
          <p:spPr bwMode="auto">
            <a:xfrm>
              <a:off x="2872" y="1441"/>
              <a:ext cx="93" cy="93"/>
            </a:xfrm>
            <a:custGeom>
              <a:avLst/>
              <a:gdLst>
                <a:gd name="T0" fmla="*/ 30 w 186"/>
                <a:gd name="T1" fmla="*/ 4 h 187"/>
                <a:gd name="T2" fmla="*/ 186 w 186"/>
                <a:gd name="T3" fmla="*/ 95 h 187"/>
                <a:gd name="T4" fmla="*/ 30 w 186"/>
                <a:gd name="T5" fmla="*/ 187 h 187"/>
                <a:gd name="T6" fmla="*/ 23 w 186"/>
                <a:gd name="T7" fmla="*/ 187 h 187"/>
                <a:gd name="T8" fmla="*/ 15 w 186"/>
                <a:gd name="T9" fmla="*/ 187 h 187"/>
                <a:gd name="T10" fmla="*/ 7 w 186"/>
                <a:gd name="T11" fmla="*/ 185 h 187"/>
                <a:gd name="T12" fmla="*/ 2 w 186"/>
                <a:gd name="T13" fmla="*/ 177 h 187"/>
                <a:gd name="T14" fmla="*/ 0 w 186"/>
                <a:gd name="T15" fmla="*/ 171 h 187"/>
                <a:gd name="T16" fmla="*/ 0 w 186"/>
                <a:gd name="T17" fmla="*/ 164 h 187"/>
                <a:gd name="T18" fmla="*/ 2 w 186"/>
                <a:gd name="T19" fmla="*/ 154 h 187"/>
                <a:gd name="T20" fmla="*/ 9 w 186"/>
                <a:gd name="T21" fmla="*/ 148 h 187"/>
                <a:gd name="T22" fmla="*/ 134 w 186"/>
                <a:gd name="T23" fmla="*/ 75 h 187"/>
                <a:gd name="T24" fmla="*/ 134 w 186"/>
                <a:gd name="T25" fmla="*/ 112 h 187"/>
                <a:gd name="T26" fmla="*/ 9 w 186"/>
                <a:gd name="T27" fmla="*/ 39 h 187"/>
                <a:gd name="T28" fmla="*/ 2 w 186"/>
                <a:gd name="T29" fmla="*/ 33 h 187"/>
                <a:gd name="T30" fmla="*/ 0 w 186"/>
                <a:gd name="T31" fmla="*/ 27 h 187"/>
                <a:gd name="T32" fmla="*/ 0 w 186"/>
                <a:gd name="T33" fmla="*/ 20 h 187"/>
                <a:gd name="T34" fmla="*/ 2 w 186"/>
                <a:gd name="T35" fmla="*/ 10 h 187"/>
                <a:gd name="T36" fmla="*/ 7 w 186"/>
                <a:gd name="T37" fmla="*/ 4 h 187"/>
                <a:gd name="T38" fmla="*/ 15 w 186"/>
                <a:gd name="T39" fmla="*/ 0 h 187"/>
                <a:gd name="T40" fmla="*/ 23 w 186"/>
                <a:gd name="T41" fmla="*/ 0 h 187"/>
                <a:gd name="T42" fmla="*/ 30 w 186"/>
                <a:gd name="T43" fmla="*/ 4 h 187"/>
                <a:gd name="T44" fmla="*/ 30 w 186"/>
                <a:gd name="T45" fmla="*/ 4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86" h="187">
                  <a:moveTo>
                    <a:pt x="30" y="4"/>
                  </a:moveTo>
                  <a:lnTo>
                    <a:pt x="186" y="95"/>
                  </a:lnTo>
                  <a:lnTo>
                    <a:pt x="30" y="187"/>
                  </a:lnTo>
                  <a:lnTo>
                    <a:pt x="23" y="187"/>
                  </a:lnTo>
                  <a:lnTo>
                    <a:pt x="15" y="187"/>
                  </a:lnTo>
                  <a:lnTo>
                    <a:pt x="7" y="185"/>
                  </a:lnTo>
                  <a:lnTo>
                    <a:pt x="2" y="177"/>
                  </a:lnTo>
                  <a:lnTo>
                    <a:pt x="0" y="171"/>
                  </a:lnTo>
                  <a:lnTo>
                    <a:pt x="0" y="164"/>
                  </a:lnTo>
                  <a:lnTo>
                    <a:pt x="2" y="154"/>
                  </a:lnTo>
                  <a:lnTo>
                    <a:pt x="9" y="148"/>
                  </a:lnTo>
                  <a:lnTo>
                    <a:pt x="134" y="75"/>
                  </a:lnTo>
                  <a:lnTo>
                    <a:pt x="134" y="112"/>
                  </a:lnTo>
                  <a:lnTo>
                    <a:pt x="9" y="39"/>
                  </a:lnTo>
                  <a:lnTo>
                    <a:pt x="2" y="33"/>
                  </a:lnTo>
                  <a:lnTo>
                    <a:pt x="0" y="27"/>
                  </a:lnTo>
                  <a:lnTo>
                    <a:pt x="0" y="20"/>
                  </a:lnTo>
                  <a:lnTo>
                    <a:pt x="2" y="10"/>
                  </a:lnTo>
                  <a:lnTo>
                    <a:pt x="7" y="4"/>
                  </a:lnTo>
                  <a:lnTo>
                    <a:pt x="15" y="0"/>
                  </a:lnTo>
                  <a:lnTo>
                    <a:pt x="23" y="0"/>
                  </a:lnTo>
                  <a:lnTo>
                    <a:pt x="30" y="4"/>
                  </a:lnTo>
                  <a:lnTo>
                    <a:pt x="30" y="4"/>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5" name="Rectangle 96"/>
            <p:cNvSpPr>
              <a:spLocks noChangeArrowheads="1"/>
            </p:cNvSpPr>
            <p:nvPr/>
          </p:nvSpPr>
          <p:spPr bwMode="auto">
            <a:xfrm>
              <a:off x="3000" y="1362"/>
              <a:ext cx="551" cy="251"/>
            </a:xfrm>
            <a:prstGeom prst="rect">
              <a:avLst/>
            </a:prstGeom>
            <a:noFill/>
            <a:ln w="33338">
              <a:solidFill>
                <a:srgbClr val="1BA7D3"/>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6" name="Rectangle 97"/>
            <p:cNvSpPr>
              <a:spLocks noChangeArrowheads="1"/>
            </p:cNvSpPr>
            <p:nvPr/>
          </p:nvSpPr>
          <p:spPr bwMode="auto">
            <a:xfrm>
              <a:off x="3072" y="1389"/>
              <a:ext cx="488"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1BA7D3"/>
                  </a:solidFill>
                  <a:effectLst/>
                  <a:latin typeface="Book Antiqua" pitchFamily="18" charset="0"/>
                  <a:cs typeface="Arial" pitchFamily="34" charset="0"/>
                </a:rPr>
                <a:t>Weld</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87" name="Rectangle 98"/>
            <p:cNvSpPr>
              <a:spLocks noChangeArrowheads="1"/>
            </p:cNvSpPr>
            <p:nvPr/>
          </p:nvSpPr>
          <p:spPr bwMode="auto">
            <a:xfrm>
              <a:off x="4458" y="1317"/>
              <a:ext cx="246"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996633"/>
                  </a:solidFill>
                  <a:effectLst/>
                  <a:latin typeface="Book Antiqua" pitchFamily="18" charset="0"/>
                  <a:cs typeface="Arial" pitchFamily="34" charset="0"/>
                </a:rPr>
                <a:t>10</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88" name="Rectangle 99"/>
            <p:cNvSpPr>
              <a:spLocks noChangeArrowheads="1"/>
            </p:cNvSpPr>
            <p:nvPr/>
          </p:nvSpPr>
          <p:spPr bwMode="auto">
            <a:xfrm>
              <a:off x="4074" y="1014"/>
              <a:ext cx="956" cy="250"/>
            </a:xfrm>
            <a:prstGeom prst="rect">
              <a:avLst/>
            </a:prstGeom>
            <a:noFill/>
            <a:ln w="33338">
              <a:solidFill>
                <a:srgbClr val="996633"/>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9" name="Rectangle 100"/>
            <p:cNvSpPr>
              <a:spLocks noChangeArrowheads="1"/>
            </p:cNvSpPr>
            <p:nvPr/>
          </p:nvSpPr>
          <p:spPr bwMode="auto">
            <a:xfrm>
              <a:off x="4173" y="1041"/>
              <a:ext cx="843"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996633"/>
                  </a:solidFill>
                  <a:effectLst/>
                  <a:latin typeface="Book Antiqua" pitchFamily="18" charset="0"/>
                  <a:cs typeface="Arial" pitchFamily="34" charset="0"/>
                </a:rPr>
                <a:t>Assembly</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90" name="Freeform 101"/>
            <p:cNvSpPr>
              <a:spLocks noEditPoints="1"/>
            </p:cNvSpPr>
            <p:nvPr/>
          </p:nvSpPr>
          <p:spPr bwMode="auto">
            <a:xfrm>
              <a:off x="5072" y="1084"/>
              <a:ext cx="254" cy="93"/>
            </a:xfrm>
            <a:custGeom>
              <a:avLst/>
              <a:gdLst>
                <a:gd name="T0" fmla="*/ 0 w 507"/>
                <a:gd name="T1" fmla="*/ 73 h 187"/>
                <a:gd name="T2" fmla="*/ 467 w 507"/>
                <a:gd name="T3" fmla="*/ 73 h 187"/>
                <a:gd name="T4" fmla="*/ 467 w 507"/>
                <a:gd name="T5" fmla="*/ 114 h 187"/>
                <a:gd name="T6" fmla="*/ 0 w 507"/>
                <a:gd name="T7" fmla="*/ 114 h 187"/>
                <a:gd name="T8" fmla="*/ 0 w 507"/>
                <a:gd name="T9" fmla="*/ 73 h 187"/>
                <a:gd name="T10" fmla="*/ 354 w 507"/>
                <a:gd name="T11" fmla="*/ 4 h 187"/>
                <a:gd name="T12" fmla="*/ 507 w 507"/>
                <a:gd name="T13" fmla="*/ 93 h 187"/>
                <a:gd name="T14" fmla="*/ 354 w 507"/>
                <a:gd name="T15" fmla="*/ 185 h 187"/>
                <a:gd name="T16" fmla="*/ 346 w 507"/>
                <a:gd name="T17" fmla="*/ 187 h 187"/>
                <a:gd name="T18" fmla="*/ 338 w 507"/>
                <a:gd name="T19" fmla="*/ 187 h 187"/>
                <a:gd name="T20" fmla="*/ 330 w 507"/>
                <a:gd name="T21" fmla="*/ 183 h 187"/>
                <a:gd name="T22" fmla="*/ 327 w 507"/>
                <a:gd name="T23" fmla="*/ 177 h 187"/>
                <a:gd name="T24" fmla="*/ 323 w 507"/>
                <a:gd name="T25" fmla="*/ 169 h 187"/>
                <a:gd name="T26" fmla="*/ 323 w 507"/>
                <a:gd name="T27" fmla="*/ 162 h 187"/>
                <a:gd name="T28" fmla="*/ 327 w 507"/>
                <a:gd name="T29" fmla="*/ 152 h 187"/>
                <a:gd name="T30" fmla="*/ 332 w 507"/>
                <a:gd name="T31" fmla="*/ 146 h 187"/>
                <a:gd name="T32" fmla="*/ 457 w 507"/>
                <a:gd name="T33" fmla="*/ 75 h 187"/>
                <a:gd name="T34" fmla="*/ 457 w 507"/>
                <a:gd name="T35" fmla="*/ 112 h 187"/>
                <a:gd name="T36" fmla="*/ 332 w 507"/>
                <a:gd name="T37" fmla="*/ 39 h 187"/>
                <a:gd name="T38" fmla="*/ 327 w 507"/>
                <a:gd name="T39" fmla="*/ 33 h 187"/>
                <a:gd name="T40" fmla="*/ 323 w 507"/>
                <a:gd name="T41" fmla="*/ 27 h 187"/>
                <a:gd name="T42" fmla="*/ 323 w 507"/>
                <a:gd name="T43" fmla="*/ 20 h 187"/>
                <a:gd name="T44" fmla="*/ 327 w 507"/>
                <a:gd name="T45" fmla="*/ 10 h 187"/>
                <a:gd name="T46" fmla="*/ 330 w 507"/>
                <a:gd name="T47" fmla="*/ 4 h 187"/>
                <a:gd name="T48" fmla="*/ 338 w 507"/>
                <a:gd name="T49" fmla="*/ 0 h 187"/>
                <a:gd name="T50" fmla="*/ 346 w 507"/>
                <a:gd name="T51" fmla="*/ 0 h 187"/>
                <a:gd name="T52" fmla="*/ 354 w 507"/>
                <a:gd name="T53" fmla="*/ 4 h 187"/>
                <a:gd name="T54" fmla="*/ 354 w 507"/>
                <a:gd name="T55" fmla="*/ 4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07" h="187">
                  <a:moveTo>
                    <a:pt x="0" y="73"/>
                  </a:moveTo>
                  <a:lnTo>
                    <a:pt x="467" y="73"/>
                  </a:lnTo>
                  <a:lnTo>
                    <a:pt x="467" y="114"/>
                  </a:lnTo>
                  <a:lnTo>
                    <a:pt x="0" y="114"/>
                  </a:lnTo>
                  <a:lnTo>
                    <a:pt x="0" y="73"/>
                  </a:lnTo>
                  <a:close/>
                  <a:moveTo>
                    <a:pt x="354" y="4"/>
                  </a:moveTo>
                  <a:lnTo>
                    <a:pt x="507" y="93"/>
                  </a:lnTo>
                  <a:lnTo>
                    <a:pt x="354" y="185"/>
                  </a:lnTo>
                  <a:lnTo>
                    <a:pt x="346" y="187"/>
                  </a:lnTo>
                  <a:lnTo>
                    <a:pt x="338" y="187"/>
                  </a:lnTo>
                  <a:lnTo>
                    <a:pt x="330" y="183"/>
                  </a:lnTo>
                  <a:lnTo>
                    <a:pt x="327" y="177"/>
                  </a:lnTo>
                  <a:lnTo>
                    <a:pt x="323" y="169"/>
                  </a:lnTo>
                  <a:lnTo>
                    <a:pt x="323" y="162"/>
                  </a:lnTo>
                  <a:lnTo>
                    <a:pt x="327" y="152"/>
                  </a:lnTo>
                  <a:lnTo>
                    <a:pt x="332" y="146"/>
                  </a:lnTo>
                  <a:lnTo>
                    <a:pt x="457" y="75"/>
                  </a:lnTo>
                  <a:lnTo>
                    <a:pt x="457" y="112"/>
                  </a:lnTo>
                  <a:lnTo>
                    <a:pt x="332" y="39"/>
                  </a:lnTo>
                  <a:lnTo>
                    <a:pt x="327" y="33"/>
                  </a:lnTo>
                  <a:lnTo>
                    <a:pt x="323" y="27"/>
                  </a:lnTo>
                  <a:lnTo>
                    <a:pt x="323" y="20"/>
                  </a:lnTo>
                  <a:lnTo>
                    <a:pt x="327" y="10"/>
                  </a:lnTo>
                  <a:lnTo>
                    <a:pt x="330" y="4"/>
                  </a:lnTo>
                  <a:lnTo>
                    <a:pt x="338" y="0"/>
                  </a:lnTo>
                  <a:lnTo>
                    <a:pt x="346" y="0"/>
                  </a:lnTo>
                  <a:lnTo>
                    <a:pt x="354" y="4"/>
                  </a:lnTo>
                  <a:lnTo>
                    <a:pt x="354"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91" name="Rectangle 102"/>
            <p:cNvSpPr>
              <a:spLocks noChangeArrowheads="1"/>
            </p:cNvSpPr>
            <p:nvPr/>
          </p:nvSpPr>
          <p:spPr bwMode="auto">
            <a:xfrm>
              <a:off x="5072" y="1120"/>
              <a:ext cx="233" cy="20"/>
            </a:xfrm>
            <a:prstGeom prst="rect">
              <a:avLst/>
            </a:prstGeom>
            <a:noFill/>
            <a:ln w="15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92" name="Freeform 103"/>
            <p:cNvSpPr>
              <a:spLocks/>
            </p:cNvSpPr>
            <p:nvPr/>
          </p:nvSpPr>
          <p:spPr bwMode="auto">
            <a:xfrm>
              <a:off x="5233" y="1084"/>
              <a:ext cx="93" cy="93"/>
            </a:xfrm>
            <a:custGeom>
              <a:avLst/>
              <a:gdLst>
                <a:gd name="T0" fmla="*/ 31 w 184"/>
                <a:gd name="T1" fmla="*/ 4 h 187"/>
                <a:gd name="T2" fmla="*/ 184 w 184"/>
                <a:gd name="T3" fmla="*/ 93 h 187"/>
                <a:gd name="T4" fmla="*/ 31 w 184"/>
                <a:gd name="T5" fmla="*/ 185 h 187"/>
                <a:gd name="T6" fmla="*/ 23 w 184"/>
                <a:gd name="T7" fmla="*/ 187 h 187"/>
                <a:gd name="T8" fmla="*/ 15 w 184"/>
                <a:gd name="T9" fmla="*/ 187 h 187"/>
                <a:gd name="T10" fmla="*/ 7 w 184"/>
                <a:gd name="T11" fmla="*/ 183 h 187"/>
                <a:gd name="T12" fmla="*/ 4 w 184"/>
                <a:gd name="T13" fmla="*/ 177 h 187"/>
                <a:gd name="T14" fmla="*/ 0 w 184"/>
                <a:gd name="T15" fmla="*/ 169 h 187"/>
                <a:gd name="T16" fmla="*/ 0 w 184"/>
                <a:gd name="T17" fmla="*/ 162 h 187"/>
                <a:gd name="T18" fmla="*/ 4 w 184"/>
                <a:gd name="T19" fmla="*/ 152 h 187"/>
                <a:gd name="T20" fmla="*/ 9 w 184"/>
                <a:gd name="T21" fmla="*/ 146 h 187"/>
                <a:gd name="T22" fmla="*/ 134 w 184"/>
                <a:gd name="T23" fmla="*/ 75 h 187"/>
                <a:gd name="T24" fmla="*/ 134 w 184"/>
                <a:gd name="T25" fmla="*/ 112 h 187"/>
                <a:gd name="T26" fmla="*/ 9 w 184"/>
                <a:gd name="T27" fmla="*/ 39 h 187"/>
                <a:gd name="T28" fmla="*/ 4 w 184"/>
                <a:gd name="T29" fmla="*/ 33 h 187"/>
                <a:gd name="T30" fmla="*/ 0 w 184"/>
                <a:gd name="T31" fmla="*/ 27 h 187"/>
                <a:gd name="T32" fmla="*/ 0 w 184"/>
                <a:gd name="T33" fmla="*/ 20 h 187"/>
                <a:gd name="T34" fmla="*/ 4 w 184"/>
                <a:gd name="T35" fmla="*/ 10 h 187"/>
                <a:gd name="T36" fmla="*/ 7 w 184"/>
                <a:gd name="T37" fmla="*/ 4 h 187"/>
                <a:gd name="T38" fmla="*/ 15 w 184"/>
                <a:gd name="T39" fmla="*/ 0 h 187"/>
                <a:gd name="T40" fmla="*/ 23 w 184"/>
                <a:gd name="T41" fmla="*/ 0 h 187"/>
                <a:gd name="T42" fmla="*/ 31 w 184"/>
                <a:gd name="T43" fmla="*/ 4 h 187"/>
                <a:gd name="T44" fmla="*/ 31 w 184"/>
                <a:gd name="T45" fmla="*/ 4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84" h="187">
                  <a:moveTo>
                    <a:pt x="31" y="4"/>
                  </a:moveTo>
                  <a:lnTo>
                    <a:pt x="184" y="93"/>
                  </a:lnTo>
                  <a:lnTo>
                    <a:pt x="31" y="185"/>
                  </a:lnTo>
                  <a:lnTo>
                    <a:pt x="23" y="187"/>
                  </a:lnTo>
                  <a:lnTo>
                    <a:pt x="15" y="187"/>
                  </a:lnTo>
                  <a:lnTo>
                    <a:pt x="7" y="183"/>
                  </a:lnTo>
                  <a:lnTo>
                    <a:pt x="4" y="177"/>
                  </a:lnTo>
                  <a:lnTo>
                    <a:pt x="0" y="169"/>
                  </a:lnTo>
                  <a:lnTo>
                    <a:pt x="0" y="162"/>
                  </a:lnTo>
                  <a:lnTo>
                    <a:pt x="4" y="152"/>
                  </a:lnTo>
                  <a:lnTo>
                    <a:pt x="9" y="146"/>
                  </a:lnTo>
                  <a:lnTo>
                    <a:pt x="134" y="75"/>
                  </a:lnTo>
                  <a:lnTo>
                    <a:pt x="134" y="112"/>
                  </a:lnTo>
                  <a:lnTo>
                    <a:pt x="9" y="39"/>
                  </a:lnTo>
                  <a:lnTo>
                    <a:pt x="4" y="33"/>
                  </a:lnTo>
                  <a:lnTo>
                    <a:pt x="0" y="27"/>
                  </a:lnTo>
                  <a:lnTo>
                    <a:pt x="0" y="20"/>
                  </a:lnTo>
                  <a:lnTo>
                    <a:pt x="4" y="10"/>
                  </a:lnTo>
                  <a:lnTo>
                    <a:pt x="7" y="4"/>
                  </a:lnTo>
                  <a:lnTo>
                    <a:pt x="15" y="0"/>
                  </a:lnTo>
                  <a:lnTo>
                    <a:pt x="23" y="0"/>
                  </a:lnTo>
                  <a:lnTo>
                    <a:pt x="31" y="4"/>
                  </a:lnTo>
                  <a:lnTo>
                    <a:pt x="31" y="4"/>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93" name="Line 104"/>
            <p:cNvSpPr>
              <a:spLocks noChangeShapeType="1"/>
            </p:cNvSpPr>
            <p:nvPr/>
          </p:nvSpPr>
          <p:spPr bwMode="auto">
            <a:xfrm flipV="1">
              <a:off x="3816" y="731"/>
              <a:ext cx="0" cy="776"/>
            </a:xfrm>
            <a:prstGeom prst="line">
              <a:avLst/>
            </a:prstGeom>
            <a:noFill/>
            <a:ln w="3810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94" name="Line 105"/>
            <p:cNvSpPr>
              <a:spLocks noChangeShapeType="1"/>
            </p:cNvSpPr>
            <p:nvPr/>
          </p:nvSpPr>
          <p:spPr bwMode="auto">
            <a:xfrm flipH="1">
              <a:off x="2922" y="741"/>
              <a:ext cx="888" cy="0"/>
            </a:xfrm>
            <a:prstGeom prst="line">
              <a:avLst/>
            </a:prstGeom>
            <a:noFill/>
            <a:ln w="3810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95" name="Freeform 106"/>
            <p:cNvSpPr>
              <a:spLocks noEditPoints="1"/>
            </p:cNvSpPr>
            <p:nvPr/>
          </p:nvSpPr>
          <p:spPr bwMode="auto">
            <a:xfrm>
              <a:off x="3860" y="1110"/>
              <a:ext cx="176" cy="93"/>
            </a:xfrm>
            <a:custGeom>
              <a:avLst/>
              <a:gdLst>
                <a:gd name="T0" fmla="*/ 311 w 354"/>
                <a:gd name="T1" fmla="*/ 73 h 186"/>
                <a:gd name="T2" fmla="*/ 0 w 354"/>
                <a:gd name="T3" fmla="*/ 73 h 186"/>
                <a:gd name="T4" fmla="*/ 0 w 354"/>
                <a:gd name="T5" fmla="*/ 115 h 186"/>
                <a:gd name="T6" fmla="*/ 311 w 354"/>
                <a:gd name="T7" fmla="*/ 115 h 186"/>
                <a:gd name="T8" fmla="*/ 311 w 354"/>
                <a:gd name="T9" fmla="*/ 73 h 186"/>
                <a:gd name="T10" fmla="*/ 200 w 354"/>
                <a:gd name="T11" fmla="*/ 183 h 186"/>
                <a:gd name="T12" fmla="*/ 354 w 354"/>
                <a:gd name="T13" fmla="*/ 92 h 186"/>
                <a:gd name="T14" fmla="*/ 200 w 354"/>
                <a:gd name="T15" fmla="*/ 4 h 186"/>
                <a:gd name="T16" fmla="*/ 192 w 354"/>
                <a:gd name="T17" fmla="*/ 0 h 186"/>
                <a:gd name="T18" fmla="*/ 185 w 354"/>
                <a:gd name="T19" fmla="*/ 0 h 186"/>
                <a:gd name="T20" fmla="*/ 177 w 354"/>
                <a:gd name="T21" fmla="*/ 4 h 186"/>
                <a:gd name="T22" fmla="*/ 171 w 354"/>
                <a:gd name="T23" fmla="*/ 10 h 186"/>
                <a:gd name="T24" fmla="*/ 169 w 354"/>
                <a:gd name="T25" fmla="*/ 19 h 186"/>
                <a:gd name="T26" fmla="*/ 169 w 354"/>
                <a:gd name="T27" fmla="*/ 27 h 186"/>
                <a:gd name="T28" fmla="*/ 171 w 354"/>
                <a:gd name="T29" fmla="*/ 33 h 186"/>
                <a:gd name="T30" fmla="*/ 179 w 354"/>
                <a:gd name="T31" fmla="*/ 39 h 186"/>
                <a:gd name="T32" fmla="*/ 302 w 354"/>
                <a:gd name="T33" fmla="*/ 112 h 186"/>
                <a:gd name="T34" fmla="*/ 302 w 354"/>
                <a:gd name="T35" fmla="*/ 75 h 186"/>
                <a:gd name="T36" fmla="*/ 179 w 354"/>
                <a:gd name="T37" fmla="*/ 148 h 186"/>
                <a:gd name="T38" fmla="*/ 171 w 354"/>
                <a:gd name="T39" fmla="*/ 152 h 186"/>
                <a:gd name="T40" fmla="*/ 169 w 354"/>
                <a:gd name="T41" fmla="*/ 160 h 186"/>
                <a:gd name="T42" fmla="*/ 169 w 354"/>
                <a:gd name="T43" fmla="*/ 167 h 186"/>
                <a:gd name="T44" fmla="*/ 171 w 354"/>
                <a:gd name="T45" fmla="*/ 175 h 186"/>
                <a:gd name="T46" fmla="*/ 177 w 354"/>
                <a:gd name="T47" fmla="*/ 183 h 186"/>
                <a:gd name="T48" fmla="*/ 185 w 354"/>
                <a:gd name="T49" fmla="*/ 185 h 186"/>
                <a:gd name="T50" fmla="*/ 192 w 354"/>
                <a:gd name="T51" fmla="*/ 186 h 186"/>
                <a:gd name="T52" fmla="*/ 200 w 354"/>
                <a:gd name="T53" fmla="*/ 183 h 186"/>
                <a:gd name="T54" fmla="*/ 200 w 354"/>
                <a:gd name="T55" fmla="*/ 18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4" h="186">
                  <a:moveTo>
                    <a:pt x="311" y="73"/>
                  </a:moveTo>
                  <a:lnTo>
                    <a:pt x="0" y="73"/>
                  </a:lnTo>
                  <a:lnTo>
                    <a:pt x="0" y="115"/>
                  </a:lnTo>
                  <a:lnTo>
                    <a:pt x="311" y="115"/>
                  </a:lnTo>
                  <a:lnTo>
                    <a:pt x="311" y="73"/>
                  </a:lnTo>
                  <a:close/>
                  <a:moveTo>
                    <a:pt x="200" y="183"/>
                  </a:moveTo>
                  <a:lnTo>
                    <a:pt x="354" y="92"/>
                  </a:lnTo>
                  <a:lnTo>
                    <a:pt x="200" y="4"/>
                  </a:lnTo>
                  <a:lnTo>
                    <a:pt x="192" y="0"/>
                  </a:lnTo>
                  <a:lnTo>
                    <a:pt x="185" y="0"/>
                  </a:lnTo>
                  <a:lnTo>
                    <a:pt x="177" y="4"/>
                  </a:lnTo>
                  <a:lnTo>
                    <a:pt x="171" y="10"/>
                  </a:lnTo>
                  <a:lnTo>
                    <a:pt x="169" y="19"/>
                  </a:lnTo>
                  <a:lnTo>
                    <a:pt x="169" y="27"/>
                  </a:lnTo>
                  <a:lnTo>
                    <a:pt x="171" y="33"/>
                  </a:lnTo>
                  <a:lnTo>
                    <a:pt x="179" y="39"/>
                  </a:lnTo>
                  <a:lnTo>
                    <a:pt x="302" y="112"/>
                  </a:lnTo>
                  <a:lnTo>
                    <a:pt x="302" y="75"/>
                  </a:lnTo>
                  <a:lnTo>
                    <a:pt x="179" y="148"/>
                  </a:lnTo>
                  <a:lnTo>
                    <a:pt x="171" y="152"/>
                  </a:lnTo>
                  <a:lnTo>
                    <a:pt x="169" y="160"/>
                  </a:lnTo>
                  <a:lnTo>
                    <a:pt x="169" y="167"/>
                  </a:lnTo>
                  <a:lnTo>
                    <a:pt x="171" y="175"/>
                  </a:lnTo>
                  <a:lnTo>
                    <a:pt x="177" y="183"/>
                  </a:lnTo>
                  <a:lnTo>
                    <a:pt x="185" y="185"/>
                  </a:lnTo>
                  <a:lnTo>
                    <a:pt x="192" y="186"/>
                  </a:lnTo>
                  <a:lnTo>
                    <a:pt x="200" y="183"/>
                  </a:lnTo>
                  <a:lnTo>
                    <a:pt x="200" y="1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96" name="Rectangle 107"/>
            <p:cNvSpPr>
              <a:spLocks noChangeArrowheads="1"/>
            </p:cNvSpPr>
            <p:nvPr/>
          </p:nvSpPr>
          <p:spPr bwMode="auto">
            <a:xfrm>
              <a:off x="3860" y="1146"/>
              <a:ext cx="155" cy="21"/>
            </a:xfrm>
            <a:prstGeom prst="rect">
              <a:avLst/>
            </a:prstGeom>
            <a:noFill/>
            <a:ln w="15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97" name="Freeform 108"/>
            <p:cNvSpPr>
              <a:spLocks/>
            </p:cNvSpPr>
            <p:nvPr/>
          </p:nvSpPr>
          <p:spPr bwMode="auto">
            <a:xfrm>
              <a:off x="3944" y="1110"/>
              <a:ext cx="92" cy="93"/>
            </a:xfrm>
            <a:custGeom>
              <a:avLst/>
              <a:gdLst>
                <a:gd name="T0" fmla="*/ 31 w 185"/>
                <a:gd name="T1" fmla="*/ 183 h 186"/>
                <a:gd name="T2" fmla="*/ 185 w 185"/>
                <a:gd name="T3" fmla="*/ 92 h 186"/>
                <a:gd name="T4" fmla="*/ 31 w 185"/>
                <a:gd name="T5" fmla="*/ 4 h 186"/>
                <a:gd name="T6" fmla="*/ 23 w 185"/>
                <a:gd name="T7" fmla="*/ 0 h 186"/>
                <a:gd name="T8" fmla="*/ 16 w 185"/>
                <a:gd name="T9" fmla="*/ 0 h 186"/>
                <a:gd name="T10" fmla="*/ 8 w 185"/>
                <a:gd name="T11" fmla="*/ 4 h 186"/>
                <a:gd name="T12" fmla="*/ 2 w 185"/>
                <a:gd name="T13" fmla="*/ 10 h 186"/>
                <a:gd name="T14" fmla="*/ 0 w 185"/>
                <a:gd name="T15" fmla="*/ 19 h 186"/>
                <a:gd name="T16" fmla="*/ 0 w 185"/>
                <a:gd name="T17" fmla="*/ 27 h 186"/>
                <a:gd name="T18" fmla="*/ 2 w 185"/>
                <a:gd name="T19" fmla="*/ 33 h 186"/>
                <a:gd name="T20" fmla="*/ 10 w 185"/>
                <a:gd name="T21" fmla="*/ 39 h 186"/>
                <a:gd name="T22" fmla="*/ 133 w 185"/>
                <a:gd name="T23" fmla="*/ 112 h 186"/>
                <a:gd name="T24" fmla="*/ 133 w 185"/>
                <a:gd name="T25" fmla="*/ 75 h 186"/>
                <a:gd name="T26" fmla="*/ 10 w 185"/>
                <a:gd name="T27" fmla="*/ 148 h 186"/>
                <a:gd name="T28" fmla="*/ 2 w 185"/>
                <a:gd name="T29" fmla="*/ 152 h 186"/>
                <a:gd name="T30" fmla="*/ 0 w 185"/>
                <a:gd name="T31" fmla="*/ 160 h 186"/>
                <a:gd name="T32" fmla="*/ 0 w 185"/>
                <a:gd name="T33" fmla="*/ 167 h 186"/>
                <a:gd name="T34" fmla="*/ 2 w 185"/>
                <a:gd name="T35" fmla="*/ 175 h 186"/>
                <a:gd name="T36" fmla="*/ 8 w 185"/>
                <a:gd name="T37" fmla="*/ 183 h 186"/>
                <a:gd name="T38" fmla="*/ 16 w 185"/>
                <a:gd name="T39" fmla="*/ 185 h 186"/>
                <a:gd name="T40" fmla="*/ 23 w 185"/>
                <a:gd name="T41" fmla="*/ 186 h 186"/>
                <a:gd name="T42" fmla="*/ 31 w 185"/>
                <a:gd name="T43" fmla="*/ 183 h 186"/>
                <a:gd name="T44" fmla="*/ 31 w 185"/>
                <a:gd name="T45" fmla="*/ 18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85" h="186">
                  <a:moveTo>
                    <a:pt x="31" y="183"/>
                  </a:moveTo>
                  <a:lnTo>
                    <a:pt x="185" y="92"/>
                  </a:lnTo>
                  <a:lnTo>
                    <a:pt x="31" y="4"/>
                  </a:lnTo>
                  <a:lnTo>
                    <a:pt x="23" y="0"/>
                  </a:lnTo>
                  <a:lnTo>
                    <a:pt x="16" y="0"/>
                  </a:lnTo>
                  <a:lnTo>
                    <a:pt x="8" y="4"/>
                  </a:lnTo>
                  <a:lnTo>
                    <a:pt x="2" y="10"/>
                  </a:lnTo>
                  <a:lnTo>
                    <a:pt x="0" y="19"/>
                  </a:lnTo>
                  <a:lnTo>
                    <a:pt x="0" y="27"/>
                  </a:lnTo>
                  <a:lnTo>
                    <a:pt x="2" y="33"/>
                  </a:lnTo>
                  <a:lnTo>
                    <a:pt x="10" y="39"/>
                  </a:lnTo>
                  <a:lnTo>
                    <a:pt x="133" y="112"/>
                  </a:lnTo>
                  <a:lnTo>
                    <a:pt x="133" y="75"/>
                  </a:lnTo>
                  <a:lnTo>
                    <a:pt x="10" y="148"/>
                  </a:lnTo>
                  <a:lnTo>
                    <a:pt x="2" y="152"/>
                  </a:lnTo>
                  <a:lnTo>
                    <a:pt x="0" y="160"/>
                  </a:lnTo>
                  <a:lnTo>
                    <a:pt x="0" y="167"/>
                  </a:lnTo>
                  <a:lnTo>
                    <a:pt x="2" y="175"/>
                  </a:lnTo>
                  <a:lnTo>
                    <a:pt x="8" y="183"/>
                  </a:lnTo>
                  <a:lnTo>
                    <a:pt x="16" y="185"/>
                  </a:lnTo>
                  <a:lnTo>
                    <a:pt x="23" y="186"/>
                  </a:lnTo>
                  <a:lnTo>
                    <a:pt x="31" y="183"/>
                  </a:lnTo>
                  <a:lnTo>
                    <a:pt x="31" y="183"/>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98" name="Line 109"/>
            <p:cNvSpPr>
              <a:spLocks noChangeShapeType="1"/>
            </p:cNvSpPr>
            <p:nvPr/>
          </p:nvSpPr>
          <p:spPr bwMode="auto">
            <a:xfrm flipH="1">
              <a:off x="3616" y="1496"/>
              <a:ext cx="200" cy="0"/>
            </a:xfrm>
            <a:prstGeom prst="line">
              <a:avLst/>
            </a:prstGeom>
            <a:noFill/>
            <a:ln w="3810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99" name="Rectangle 110"/>
            <p:cNvSpPr>
              <a:spLocks noChangeArrowheads="1"/>
            </p:cNvSpPr>
            <p:nvPr/>
          </p:nvSpPr>
          <p:spPr bwMode="auto">
            <a:xfrm>
              <a:off x="1079" y="1656"/>
              <a:ext cx="161"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00B050"/>
                  </a:solidFill>
                  <a:effectLst/>
                  <a:latin typeface="Book Antiqua" pitchFamily="18" charset="0"/>
                  <a:cs typeface="Arial" pitchFamily="34" charset="0"/>
                </a:rPr>
                <a:t>3</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100" name="Rectangle 111"/>
            <p:cNvSpPr>
              <a:spLocks noChangeArrowheads="1"/>
            </p:cNvSpPr>
            <p:nvPr/>
          </p:nvSpPr>
          <p:spPr bwMode="auto">
            <a:xfrm>
              <a:off x="42" y="660"/>
              <a:ext cx="427" cy="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0" i="0" u="none" strike="noStrike" cap="none" normalizeH="0" baseline="0">
                  <a:ln>
                    <a:noFill/>
                  </a:ln>
                  <a:solidFill>
                    <a:srgbClr val="000000"/>
                  </a:solidFill>
                  <a:effectLst/>
                  <a:latin typeface="Book Antiqua" pitchFamily="18" charset="0"/>
                  <a:cs typeface="Arial" pitchFamily="34" charset="0"/>
                </a:rPr>
                <a:t>Roof</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101" name="Rectangle 112"/>
            <p:cNvSpPr>
              <a:spLocks noChangeArrowheads="1"/>
            </p:cNvSpPr>
            <p:nvPr/>
          </p:nvSpPr>
          <p:spPr bwMode="auto">
            <a:xfrm>
              <a:off x="42" y="1368"/>
              <a:ext cx="414" cy="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0" i="0" u="none" strike="noStrike" cap="none" normalizeH="0" baseline="0">
                  <a:ln>
                    <a:noFill/>
                  </a:ln>
                  <a:solidFill>
                    <a:srgbClr val="000000"/>
                  </a:solidFill>
                  <a:effectLst/>
                  <a:latin typeface="Book Antiqua" pitchFamily="18" charset="0"/>
                  <a:cs typeface="Arial" pitchFamily="34" charset="0"/>
                </a:rPr>
                <a:t>Base</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102" name="Rectangle 113"/>
            <p:cNvSpPr>
              <a:spLocks noChangeArrowheads="1"/>
            </p:cNvSpPr>
            <p:nvPr/>
          </p:nvSpPr>
          <p:spPr bwMode="auto">
            <a:xfrm>
              <a:off x="5339" y="1034"/>
              <a:ext cx="455" cy="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0" i="0" u="none" strike="noStrike" cap="none" normalizeH="0" baseline="0">
                  <a:ln>
                    <a:noFill/>
                  </a:ln>
                  <a:solidFill>
                    <a:srgbClr val="000000"/>
                  </a:solidFill>
                  <a:effectLst/>
                  <a:latin typeface="Book Antiqua" pitchFamily="18" charset="0"/>
                  <a:cs typeface="Arial" pitchFamily="34" charset="0"/>
                </a:rPr>
                <a:t>Door</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grpSp>
      <p:sp>
        <p:nvSpPr>
          <p:cNvPr id="64" name="Content Placeholder 1"/>
          <p:cNvSpPr txBox="1">
            <a:spLocks/>
          </p:cNvSpPr>
          <p:nvPr/>
        </p:nvSpPr>
        <p:spPr bwMode="auto">
          <a:xfrm>
            <a:off x="3574256" y="5487748"/>
            <a:ext cx="5408612" cy="46373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spcBef>
                <a:spcPct val="0"/>
              </a:spcBef>
              <a:spcAft>
                <a:spcPts val="0"/>
              </a:spcAft>
              <a:buFont typeface="Wingdings" pitchFamily="2" charset="2"/>
              <a:buNone/>
              <a:defRPr/>
            </a:pPr>
            <a:r>
              <a:rPr lang="en-US" sz="2300" b="1" kern="0" dirty="0">
                <a:solidFill>
                  <a:srgbClr val="FF0000"/>
                </a:solidFill>
              </a:rPr>
              <a:t>Critical Path = Max(33,35) = 35</a:t>
            </a:r>
            <a:endParaRPr lang="en-US" sz="2300" kern="0" dirty="0"/>
          </a:p>
        </p:txBody>
      </p:sp>
      <p:sp>
        <p:nvSpPr>
          <p:cNvPr id="2" name="Rectangle 1"/>
          <p:cNvSpPr/>
          <p:nvPr/>
        </p:nvSpPr>
        <p:spPr bwMode="auto">
          <a:xfrm>
            <a:off x="7538982" y="4152435"/>
            <a:ext cx="1206500" cy="393193"/>
          </a:xfrm>
          <a:prstGeom prst="rect">
            <a:avLst/>
          </a:prstGeom>
          <a:noFill/>
          <a:ln w="5715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65" name="Rectangle 64"/>
          <p:cNvSpPr/>
          <p:nvPr/>
        </p:nvSpPr>
        <p:spPr bwMode="auto">
          <a:xfrm>
            <a:off x="2527300" y="4152435"/>
            <a:ext cx="1206500" cy="393193"/>
          </a:xfrm>
          <a:prstGeom prst="rect">
            <a:avLst/>
          </a:prstGeom>
          <a:noFill/>
          <a:ln w="5715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latin typeface="Verdana" pitchFamily="-112" charset="0"/>
            </a:endParaRPr>
          </a:p>
        </p:txBody>
      </p:sp>
      <p:sp>
        <p:nvSpPr>
          <p:cNvPr id="4" name="Isosceles Triangle 3"/>
          <p:cNvSpPr/>
          <p:nvPr/>
        </p:nvSpPr>
        <p:spPr bwMode="auto">
          <a:xfrm>
            <a:off x="1805766" y="4137025"/>
            <a:ext cx="476251" cy="434975"/>
          </a:xfrm>
          <a:prstGeom prst="triangl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latin typeface="Verdana" pitchFamily="-112" charset="0"/>
            </a:endParaRPr>
          </a:p>
        </p:txBody>
      </p:sp>
      <p:sp>
        <p:nvSpPr>
          <p:cNvPr id="67" name="Content Placeholder 1"/>
          <p:cNvSpPr txBox="1">
            <a:spLocks/>
          </p:cNvSpPr>
          <p:nvPr/>
        </p:nvSpPr>
        <p:spPr bwMode="auto">
          <a:xfrm>
            <a:off x="-61921" y="4013176"/>
            <a:ext cx="2030421" cy="55882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150000"/>
              </a:lnSpc>
              <a:spcBef>
                <a:spcPct val="0"/>
              </a:spcBef>
              <a:spcAft>
                <a:spcPts val="0"/>
              </a:spcAft>
              <a:buFont typeface="Wingdings" pitchFamily="2" charset="2"/>
              <a:buNone/>
              <a:defRPr/>
            </a:pPr>
            <a:r>
              <a:rPr lang="en-US" sz="2300" kern="0" dirty="0"/>
              <a:t>Flow Time </a:t>
            </a:r>
            <a:r>
              <a:rPr lang="en-US" sz="2300" kern="0" dirty="0">
                <a:sym typeface="Wingdings" panose="05000000000000000000" pitchFamily="2" charset="2"/>
              </a:rPr>
              <a:t> </a:t>
            </a:r>
            <a:endParaRPr lang="en-US" sz="2300" kern="0" dirty="0"/>
          </a:p>
        </p:txBody>
      </p:sp>
      <p:sp>
        <p:nvSpPr>
          <p:cNvPr id="68" name="Content Placeholder 1"/>
          <p:cNvSpPr txBox="1">
            <a:spLocks/>
          </p:cNvSpPr>
          <p:nvPr/>
        </p:nvSpPr>
        <p:spPr bwMode="auto">
          <a:xfrm>
            <a:off x="4034631" y="4033840"/>
            <a:ext cx="3482975" cy="58737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150000"/>
              </a:lnSpc>
              <a:spcBef>
                <a:spcPct val="0"/>
              </a:spcBef>
              <a:spcAft>
                <a:spcPts val="0"/>
              </a:spcAft>
              <a:buFont typeface="Wingdings" pitchFamily="2" charset="2"/>
              <a:buNone/>
              <a:defRPr/>
            </a:pPr>
            <a:r>
              <a:rPr lang="en-US" sz="2300" kern="0" dirty="0"/>
              <a:t>Theoretical Flow Time </a:t>
            </a:r>
            <a:r>
              <a:rPr lang="en-US" sz="2300" kern="0" dirty="0">
                <a:sym typeface="Wingdings" panose="05000000000000000000" pitchFamily="2" charset="2"/>
              </a:rPr>
              <a:t> </a:t>
            </a:r>
            <a:endParaRPr lang="en-US" sz="2300" kern="0" dirty="0"/>
          </a:p>
        </p:txBody>
      </p:sp>
    </p:spTree>
    <p:extLst>
      <p:ext uri="{BB962C8B-B14F-4D97-AF65-F5344CB8AC3E}">
        <p14:creationId xmlns:p14="http://schemas.microsoft.com/office/powerpoint/2010/main" val="22234685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animEffect transition="in" filter="dissolve">
                                      <p:cBhvr>
                                        <p:cTn id="7" dur="500"/>
                                        <p:tgtEl>
                                          <p:spTgt spid="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5"/>
                                        </p:tgtEl>
                                        <p:attrNameLst>
                                          <p:attrName>style.visibility</p:attrName>
                                        </p:attrNameLst>
                                      </p:cBhvr>
                                      <p:to>
                                        <p:strVal val="visible"/>
                                      </p:to>
                                    </p:set>
                                    <p:animEffect transition="in" filter="dissolve">
                                      <p:cBhvr>
                                        <p:cTn id="12" dur="500"/>
                                        <p:tgtEl>
                                          <p:spTgt spid="6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8">
                                            <p:txEl>
                                              <p:pRg st="0" end="0"/>
                                            </p:txEl>
                                          </p:spTgt>
                                        </p:tgtEl>
                                        <p:attrNameLst>
                                          <p:attrName>style.visibility</p:attrName>
                                        </p:attrNameLst>
                                      </p:cBhvr>
                                      <p:to>
                                        <p:strVal val="visible"/>
                                      </p:to>
                                    </p:set>
                                    <p:animEffect transition="in" filter="dissolve">
                                      <p:cBhvr>
                                        <p:cTn id="22" dur="500"/>
                                        <p:tgtEl>
                                          <p:spTgt spid="6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dissolve">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8">
                                            <p:txEl>
                                              <p:pRg st="0" end="0"/>
                                            </p:txEl>
                                          </p:spTgt>
                                        </p:tgtEl>
                                        <p:attrNameLst>
                                          <p:attrName>style.visibility</p:attrName>
                                        </p:attrNameLst>
                                      </p:cBhvr>
                                      <p:to>
                                        <p:strVal val="visible"/>
                                      </p:to>
                                    </p:set>
                                    <p:animEffect transition="in" filter="dissolve">
                                      <p:cBhvr>
                                        <p:cTn id="32" dur="500"/>
                                        <p:tgtEl>
                                          <p:spTgt spid="48">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8">
                                            <p:txEl>
                                              <p:pRg st="1" end="1"/>
                                            </p:txEl>
                                          </p:spTgt>
                                        </p:tgtEl>
                                        <p:attrNameLst>
                                          <p:attrName>style.visibility</p:attrName>
                                        </p:attrNameLst>
                                      </p:cBhvr>
                                      <p:to>
                                        <p:strVal val="visible"/>
                                      </p:to>
                                    </p:set>
                                    <p:animEffect transition="in" filter="dissolve">
                                      <p:cBhvr>
                                        <p:cTn id="37" dur="500"/>
                                        <p:tgtEl>
                                          <p:spTgt spid="48">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9">
                                            <p:txEl>
                                              <p:pRg st="0" end="0"/>
                                            </p:txEl>
                                          </p:spTgt>
                                        </p:tgtEl>
                                        <p:attrNameLst>
                                          <p:attrName>style.visibility</p:attrName>
                                        </p:attrNameLst>
                                      </p:cBhvr>
                                      <p:to>
                                        <p:strVal val="visible"/>
                                      </p:to>
                                    </p:set>
                                    <p:animEffect transition="in" filter="dissolve">
                                      <p:cBhvr>
                                        <p:cTn id="42" dur="500"/>
                                        <p:tgtEl>
                                          <p:spTgt spid="49">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64">
                                            <p:txEl>
                                              <p:pRg st="0" end="0"/>
                                            </p:txEl>
                                          </p:spTgt>
                                        </p:tgtEl>
                                        <p:attrNameLst>
                                          <p:attrName>style.visibility</p:attrName>
                                        </p:attrNameLst>
                                      </p:cBhvr>
                                      <p:to>
                                        <p:strVal val="visible"/>
                                      </p:to>
                                    </p:set>
                                    <p:animEffect transition="in" filter="dissolve">
                                      <p:cBhvr>
                                        <p:cTn id="47" dur="500"/>
                                        <p:tgtEl>
                                          <p:spTgt spid="64">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50">
                                            <p:txEl>
                                              <p:pRg st="0" end="0"/>
                                            </p:txEl>
                                          </p:spTgt>
                                        </p:tgtEl>
                                        <p:attrNameLst>
                                          <p:attrName>style.visibility</p:attrName>
                                        </p:attrNameLst>
                                      </p:cBhvr>
                                      <p:to>
                                        <p:strVal val="visible"/>
                                      </p:to>
                                    </p:set>
                                    <p:animEffect transition="in" filter="dissolve">
                                      <p:cBhvr>
                                        <p:cTn id="52" dur="500"/>
                                        <p:tgtEl>
                                          <p:spTgt spid="5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build="p"/>
      <p:bldP spid="49" grpId="0" build="p"/>
      <p:bldP spid="50" grpId="0" build="p"/>
      <p:bldP spid="64" grpId="0" build="p"/>
      <p:bldP spid="2" grpId="0" animBg="1"/>
      <p:bldP spid="65" grpId="0" animBg="1"/>
      <p:bldP spid="4" grpId="0" animBg="1"/>
      <p:bldP spid="67" grpId="0" build="p"/>
      <p:bldP spid="6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dirty="0">
                <a:solidFill>
                  <a:srgbClr val="C00000"/>
                </a:solidFill>
              </a:rPr>
              <a:t>Key </a:t>
            </a:r>
            <a:r>
              <a:rPr lang="en-US" dirty="0">
                <a:solidFill>
                  <a:srgbClr val="C00000"/>
                </a:solidFill>
              </a:rPr>
              <a:t>Problem 2: Capacity</a:t>
            </a:r>
          </a:p>
        </p:txBody>
      </p:sp>
      <p:sp>
        <p:nvSpPr>
          <p:cNvPr id="9" name="Content Placeholder 1"/>
          <p:cNvSpPr txBox="1">
            <a:spLocks/>
          </p:cNvSpPr>
          <p:nvPr/>
        </p:nvSpPr>
        <p:spPr bwMode="auto">
          <a:xfrm>
            <a:off x="11724" y="860055"/>
            <a:ext cx="9132276" cy="618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150000"/>
              </a:lnSpc>
              <a:spcBef>
                <a:spcPct val="0"/>
              </a:spcBef>
              <a:spcAft>
                <a:spcPts val="0"/>
              </a:spcAft>
              <a:buFont typeface="Wingdings" pitchFamily="2" charset="2"/>
              <a:buNone/>
              <a:defRPr/>
            </a:pPr>
            <a:r>
              <a:rPr lang="en-US" sz="2300" kern="0" dirty="0"/>
              <a:t>(b) What is the  capacity of the system in terms of garages per hour?</a:t>
            </a:r>
          </a:p>
        </p:txBody>
      </p:sp>
      <p:sp>
        <p:nvSpPr>
          <p:cNvPr id="10" name="Content Placeholder 1"/>
          <p:cNvSpPr txBox="1">
            <a:spLocks/>
          </p:cNvSpPr>
          <p:nvPr/>
        </p:nvSpPr>
        <p:spPr bwMode="auto">
          <a:xfrm>
            <a:off x="-24789" y="3433975"/>
            <a:ext cx="5123228" cy="3200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spcBef>
                <a:spcPct val="0"/>
              </a:spcBef>
              <a:buClrTx/>
              <a:buSzTx/>
              <a:buNone/>
              <a:defRPr/>
            </a:pPr>
            <a:r>
              <a:rPr lang="en-US" sz="2300" b="1" dirty="0">
                <a:solidFill>
                  <a:srgbClr val="0070C0"/>
                </a:solidFill>
                <a:ea typeface="ＭＳ Ｐゴシック" charset="-128"/>
                <a:cs typeface="Arial" pitchFamily="34" charset="0"/>
              </a:rPr>
              <a:t>R-Punch:1/15 per min. or 4 per hr.</a:t>
            </a:r>
          </a:p>
          <a:p>
            <a:pPr marL="0" indent="0">
              <a:lnSpc>
                <a:spcPct val="150000"/>
              </a:lnSpc>
              <a:spcBef>
                <a:spcPct val="0"/>
              </a:spcBef>
              <a:spcAft>
                <a:spcPts val="0"/>
              </a:spcAft>
              <a:buFont typeface="Wingdings" pitchFamily="2" charset="2"/>
              <a:buNone/>
              <a:defRPr/>
            </a:pPr>
            <a:r>
              <a:rPr lang="en-US" sz="2300" kern="0" dirty="0">
                <a:solidFill>
                  <a:srgbClr val="FF0000"/>
                </a:solidFill>
              </a:rPr>
              <a:t>R-Form:1/8 per min. or 7.5  per hr.</a:t>
            </a:r>
          </a:p>
          <a:p>
            <a:pPr marL="0" indent="0">
              <a:lnSpc>
                <a:spcPct val="150000"/>
              </a:lnSpc>
              <a:spcBef>
                <a:spcPct val="0"/>
              </a:spcBef>
              <a:spcAft>
                <a:spcPts val="0"/>
              </a:spcAft>
              <a:buFont typeface="Wingdings" pitchFamily="2" charset="2"/>
              <a:buNone/>
              <a:defRPr/>
            </a:pPr>
            <a:r>
              <a:rPr lang="en-US" sz="2300" kern="0" dirty="0">
                <a:solidFill>
                  <a:srgbClr val="00B050"/>
                </a:solidFill>
              </a:rPr>
              <a:t>B-Punch:1/3 per min. or 20 per hr.</a:t>
            </a:r>
          </a:p>
          <a:p>
            <a:pPr marL="0" indent="0">
              <a:lnSpc>
                <a:spcPct val="150000"/>
              </a:lnSpc>
              <a:spcBef>
                <a:spcPct val="0"/>
              </a:spcBef>
              <a:spcAft>
                <a:spcPts val="0"/>
              </a:spcAft>
              <a:buFont typeface="Wingdings" pitchFamily="2" charset="2"/>
              <a:buNone/>
              <a:defRPr/>
            </a:pPr>
            <a:r>
              <a:rPr lang="en-US" sz="2300" kern="0" dirty="0">
                <a:solidFill>
                  <a:srgbClr val="D519B1"/>
                </a:solidFill>
              </a:rPr>
              <a:t>B-Form:1/10 per min. or 6 per hr.</a:t>
            </a:r>
          </a:p>
          <a:p>
            <a:pPr marL="0" indent="0">
              <a:lnSpc>
                <a:spcPct val="150000"/>
              </a:lnSpc>
              <a:spcBef>
                <a:spcPct val="0"/>
              </a:spcBef>
              <a:spcAft>
                <a:spcPts val="0"/>
              </a:spcAft>
              <a:buFont typeface="Wingdings" pitchFamily="2" charset="2"/>
              <a:buNone/>
              <a:defRPr/>
            </a:pPr>
            <a:r>
              <a:rPr lang="en-US" sz="2300" kern="0" dirty="0">
                <a:solidFill>
                  <a:srgbClr val="00B0F0"/>
                </a:solidFill>
              </a:rPr>
              <a:t>Welding: 1/12  per min. or 5  per hr.</a:t>
            </a:r>
          </a:p>
          <a:p>
            <a:pPr marL="0" indent="0">
              <a:lnSpc>
                <a:spcPct val="150000"/>
              </a:lnSpc>
              <a:spcBef>
                <a:spcPct val="0"/>
              </a:spcBef>
              <a:spcAft>
                <a:spcPts val="0"/>
              </a:spcAft>
              <a:buFont typeface="Wingdings" pitchFamily="2" charset="2"/>
              <a:buNone/>
              <a:defRPr/>
            </a:pPr>
            <a:r>
              <a:rPr lang="en-US" sz="2300" kern="0" dirty="0">
                <a:solidFill>
                  <a:srgbClr val="A80000"/>
                </a:solidFill>
              </a:rPr>
              <a:t>Assembly: 1/10 per min. or 6  per hr.</a:t>
            </a:r>
          </a:p>
        </p:txBody>
      </p:sp>
      <p:sp>
        <p:nvSpPr>
          <p:cNvPr id="11" name="Content Placeholder 1"/>
          <p:cNvSpPr txBox="1">
            <a:spLocks/>
          </p:cNvSpPr>
          <p:nvPr/>
        </p:nvSpPr>
        <p:spPr bwMode="auto">
          <a:xfrm>
            <a:off x="4876800" y="3505200"/>
            <a:ext cx="4378326" cy="2971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spcBef>
                <a:spcPts val="1200"/>
              </a:spcBef>
              <a:spcAft>
                <a:spcPts val="0"/>
              </a:spcAft>
              <a:buFont typeface="Wingdings" pitchFamily="2" charset="2"/>
              <a:buNone/>
              <a:defRPr/>
            </a:pPr>
            <a:r>
              <a:rPr lang="en-US" b="1" kern="0" dirty="0">
                <a:solidFill>
                  <a:srgbClr val="FF0000"/>
                </a:solidFill>
              </a:rPr>
              <a:t>Process Capacity is 4 per hour</a:t>
            </a:r>
          </a:p>
          <a:p>
            <a:pPr marL="0" indent="0">
              <a:lnSpc>
                <a:spcPct val="90000"/>
              </a:lnSpc>
              <a:spcBef>
                <a:spcPts val="1200"/>
              </a:spcBef>
              <a:spcAft>
                <a:spcPts val="0"/>
              </a:spcAft>
              <a:buNone/>
              <a:defRPr/>
            </a:pPr>
            <a:r>
              <a:rPr lang="en-US" kern="0" dirty="0"/>
              <a:t>(c) If you want to increase the process capacity, what is the activity you would put additional resource? </a:t>
            </a:r>
          </a:p>
          <a:p>
            <a:pPr marL="0" indent="0">
              <a:lnSpc>
                <a:spcPct val="150000"/>
              </a:lnSpc>
              <a:spcBef>
                <a:spcPts val="1200"/>
              </a:spcBef>
              <a:spcAft>
                <a:spcPts val="0"/>
              </a:spcAft>
              <a:buNone/>
              <a:defRPr/>
            </a:pPr>
            <a:r>
              <a:rPr lang="en-US" sz="2300" b="1" dirty="0">
                <a:solidFill>
                  <a:srgbClr val="0070C0"/>
                </a:solidFill>
                <a:ea typeface="ＭＳ Ｐゴシック" charset="-128"/>
                <a:cs typeface="Arial" pitchFamily="34" charset="0"/>
              </a:rPr>
              <a:t>R-Punch</a:t>
            </a:r>
          </a:p>
          <a:p>
            <a:pPr marL="0" indent="0">
              <a:lnSpc>
                <a:spcPct val="90000"/>
              </a:lnSpc>
              <a:spcBef>
                <a:spcPct val="0"/>
              </a:spcBef>
              <a:spcAft>
                <a:spcPts val="0"/>
              </a:spcAft>
              <a:buFont typeface="Wingdings" pitchFamily="2" charset="2"/>
              <a:buNone/>
              <a:defRPr/>
            </a:pPr>
            <a:endParaRPr lang="en-US" sz="2300" b="1" kern="0" dirty="0">
              <a:solidFill>
                <a:srgbClr val="FF0000"/>
              </a:solidFill>
            </a:endParaRPr>
          </a:p>
          <a:p>
            <a:pPr marL="0" indent="0">
              <a:lnSpc>
                <a:spcPct val="90000"/>
              </a:lnSpc>
              <a:spcBef>
                <a:spcPct val="0"/>
              </a:spcBef>
              <a:spcAft>
                <a:spcPts val="0"/>
              </a:spcAft>
              <a:buFont typeface="Wingdings" pitchFamily="2" charset="2"/>
              <a:buNone/>
              <a:defRPr/>
            </a:pPr>
            <a:endParaRPr lang="en-US" sz="2300" kern="0" dirty="0"/>
          </a:p>
        </p:txBody>
      </p:sp>
      <p:cxnSp>
        <p:nvCxnSpPr>
          <p:cNvPr id="7" name="Straight Connector 6"/>
          <p:cNvCxnSpPr/>
          <p:nvPr/>
        </p:nvCxnSpPr>
        <p:spPr bwMode="auto">
          <a:xfrm>
            <a:off x="-12089" y="838200"/>
            <a:ext cx="9156089" cy="0"/>
          </a:xfrm>
          <a:prstGeom prst="line">
            <a:avLst/>
          </a:prstGeom>
          <a:solidFill>
            <a:schemeClr val="accent1"/>
          </a:solidFill>
          <a:ln w="76200" cap="flat" cmpd="sng" algn="ctr">
            <a:solidFill>
              <a:srgbClr val="C00000"/>
            </a:solidFill>
            <a:prstDash val="solid"/>
            <a:round/>
            <a:headEnd type="none" w="med" len="med"/>
            <a:tailEnd type="none" w="med" len="med"/>
          </a:ln>
          <a:effectLst/>
        </p:spPr>
      </p:cxnSp>
      <p:grpSp>
        <p:nvGrpSpPr>
          <p:cNvPr id="2" name="Group 4"/>
          <p:cNvGrpSpPr>
            <a:grpSpLocks noChangeAspect="1"/>
          </p:cNvGrpSpPr>
          <p:nvPr/>
        </p:nvGrpSpPr>
        <p:grpSpPr bwMode="auto">
          <a:xfrm>
            <a:off x="-76200" y="1371600"/>
            <a:ext cx="9331325" cy="2462213"/>
            <a:chOff x="-48" y="864"/>
            <a:chExt cx="5878" cy="1551"/>
          </a:xfrm>
        </p:grpSpPr>
        <p:sp>
          <p:nvSpPr>
            <p:cNvPr id="4" name="AutoShape 3"/>
            <p:cNvSpPr>
              <a:spLocks noChangeAspect="1" noChangeArrowheads="1" noTextEdit="1"/>
            </p:cNvSpPr>
            <p:nvPr/>
          </p:nvSpPr>
          <p:spPr bwMode="auto">
            <a:xfrm>
              <a:off x="-48" y="864"/>
              <a:ext cx="5878" cy="1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 name="Rectangle 5"/>
            <p:cNvSpPr>
              <a:spLocks noChangeArrowheads="1"/>
            </p:cNvSpPr>
            <p:nvPr/>
          </p:nvSpPr>
          <p:spPr bwMode="auto">
            <a:xfrm>
              <a:off x="2191" y="1325"/>
              <a:ext cx="85"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en-US" sz="2100" b="1" dirty="0">
                  <a:solidFill>
                    <a:srgbClr val="FF0000"/>
                  </a:solidFill>
                  <a:latin typeface="Book Antiqua" pitchFamily="18" charset="0"/>
                </a:rPr>
                <a:t>8</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6" name="Rectangle 6"/>
            <p:cNvSpPr>
              <a:spLocks noChangeArrowheads="1"/>
            </p:cNvSpPr>
            <p:nvPr/>
          </p:nvSpPr>
          <p:spPr bwMode="auto">
            <a:xfrm>
              <a:off x="1933" y="1019"/>
              <a:ext cx="719" cy="251"/>
            </a:xfrm>
            <a:prstGeom prst="rect">
              <a:avLst/>
            </a:prstGeom>
            <a:noFill/>
            <a:ln w="33338">
              <a:solidFill>
                <a:srgbClr val="FF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Rectangle 7"/>
            <p:cNvSpPr>
              <a:spLocks noChangeArrowheads="1"/>
            </p:cNvSpPr>
            <p:nvPr/>
          </p:nvSpPr>
          <p:spPr bwMode="auto">
            <a:xfrm>
              <a:off x="2007" y="1047"/>
              <a:ext cx="198"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FF0000"/>
                  </a:solidFill>
                  <a:effectLst/>
                  <a:latin typeface="Book Antiqua" pitchFamily="18" charset="0"/>
                  <a:cs typeface="Arial" pitchFamily="34" charset="0"/>
                </a:rPr>
                <a:t>R</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2" name="Rectangle 8"/>
            <p:cNvSpPr>
              <a:spLocks noChangeArrowheads="1"/>
            </p:cNvSpPr>
            <p:nvPr/>
          </p:nvSpPr>
          <p:spPr bwMode="auto">
            <a:xfrm>
              <a:off x="2126" y="1047"/>
              <a:ext cx="132"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FF0000"/>
                  </a:solidFill>
                  <a:effectLst/>
                  <a:latin typeface="Book Antiqua" pitchFamily="18" charset="0"/>
                  <a:cs typeface="Arial" pitchFamily="34" charset="0"/>
                </a:rPr>
                <a:t>-</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3" name="Rectangle 9"/>
            <p:cNvSpPr>
              <a:spLocks noChangeArrowheads="1"/>
            </p:cNvSpPr>
            <p:nvPr/>
          </p:nvSpPr>
          <p:spPr bwMode="auto">
            <a:xfrm>
              <a:off x="2183" y="1047"/>
              <a:ext cx="478"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FF0000"/>
                  </a:solidFill>
                  <a:effectLst/>
                  <a:latin typeface="Book Antiqua" pitchFamily="18" charset="0"/>
                  <a:cs typeface="Arial" pitchFamily="34" charset="0"/>
                </a:rPr>
                <a:t>Form</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4" name="Rectangle 10"/>
            <p:cNvSpPr>
              <a:spLocks noChangeArrowheads="1"/>
            </p:cNvSpPr>
            <p:nvPr/>
          </p:nvSpPr>
          <p:spPr bwMode="auto">
            <a:xfrm>
              <a:off x="2182" y="2048"/>
              <a:ext cx="170"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en-US" sz="2100" b="1" dirty="0">
                  <a:solidFill>
                    <a:srgbClr val="D519B1"/>
                  </a:solidFill>
                  <a:latin typeface="Book Antiqua" pitchFamily="18" charset="0"/>
                </a:rPr>
                <a:t>10</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5" name="Rectangle 11"/>
            <p:cNvSpPr>
              <a:spLocks noChangeArrowheads="1"/>
            </p:cNvSpPr>
            <p:nvPr/>
          </p:nvSpPr>
          <p:spPr bwMode="auto">
            <a:xfrm>
              <a:off x="1933" y="1756"/>
              <a:ext cx="719" cy="250"/>
            </a:xfrm>
            <a:prstGeom prst="rect">
              <a:avLst/>
            </a:prstGeom>
            <a:noFill/>
            <a:ln w="33338">
              <a:solidFill>
                <a:srgbClr val="D519B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Rectangle 12"/>
            <p:cNvSpPr>
              <a:spLocks noChangeArrowheads="1"/>
            </p:cNvSpPr>
            <p:nvPr/>
          </p:nvSpPr>
          <p:spPr bwMode="auto">
            <a:xfrm>
              <a:off x="2013" y="1783"/>
              <a:ext cx="189"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D519B1"/>
                  </a:solidFill>
                  <a:effectLst/>
                  <a:latin typeface="Book Antiqua" pitchFamily="18" charset="0"/>
                  <a:cs typeface="Arial" pitchFamily="34" charset="0"/>
                </a:rPr>
                <a:t>B</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7" name="Rectangle 13"/>
            <p:cNvSpPr>
              <a:spLocks noChangeArrowheads="1"/>
            </p:cNvSpPr>
            <p:nvPr/>
          </p:nvSpPr>
          <p:spPr bwMode="auto">
            <a:xfrm>
              <a:off x="2123" y="1783"/>
              <a:ext cx="132"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D519B1"/>
                  </a:solidFill>
                  <a:effectLst/>
                  <a:latin typeface="Book Antiqua" pitchFamily="18" charset="0"/>
                  <a:cs typeface="Arial" pitchFamily="34" charset="0"/>
                </a:rPr>
                <a:t>-</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8" name="Rectangle 14"/>
            <p:cNvSpPr>
              <a:spLocks noChangeArrowheads="1"/>
            </p:cNvSpPr>
            <p:nvPr/>
          </p:nvSpPr>
          <p:spPr bwMode="auto">
            <a:xfrm>
              <a:off x="2178" y="1783"/>
              <a:ext cx="478"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D519B1"/>
                  </a:solidFill>
                  <a:effectLst/>
                  <a:latin typeface="Book Antiqua" pitchFamily="18" charset="0"/>
                  <a:cs typeface="Arial" pitchFamily="34" charset="0"/>
                </a:rPr>
                <a:t>Form</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9" name="Rectangle 15"/>
            <p:cNvSpPr>
              <a:spLocks noChangeArrowheads="1"/>
            </p:cNvSpPr>
            <p:nvPr/>
          </p:nvSpPr>
          <p:spPr bwMode="auto">
            <a:xfrm>
              <a:off x="1053" y="1316"/>
              <a:ext cx="246"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0070C0"/>
                  </a:solidFill>
                  <a:effectLst/>
                  <a:latin typeface="Book Antiqua" pitchFamily="18" charset="0"/>
                  <a:cs typeface="Arial" pitchFamily="34" charset="0"/>
                </a:rPr>
                <a:t>15</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 name="Rectangle 16"/>
            <p:cNvSpPr>
              <a:spLocks noChangeArrowheads="1"/>
            </p:cNvSpPr>
            <p:nvPr/>
          </p:nvSpPr>
          <p:spPr bwMode="auto">
            <a:xfrm>
              <a:off x="806" y="1040"/>
              <a:ext cx="760" cy="250"/>
            </a:xfrm>
            <a:prstGeom prst="rect">
              <a:avLst/>
            </a:prstGeom>
            <a:noFill/>
            <a:ln w="33338">
              <a:solidFill>
                <a:srgbClr val="0070C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Rectangle 17"/>
            <p:cNvSpPr>
              <a:spLocks noChangeArrowheads="1"/>
            </p:cNvSpPr>
            <p:nvPr/>
          </p:nvSpPr>
          <p:spPr bwMode="auto">
            <a:xfrm>
              <a:off x="857" y="1067"/>
              <a:ext cx="198"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0070C0"/>
                  </a:solidFill>
                  <a:effectLst/>
                  <a:latin typeface="Book Antiqua" pitchFamily="18" charset="0"/>
                  <a:cs typeface="Arial" pitchFamily="34" charset="0"/>
                </a:rPr>
                <a:t>R</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2" name="Rectangle 18"/>
            <p:cNvSpPr>
              <a:spLocks noChangeArrowheads="1"/>
            </p:cNvSpPr>
            <p:nvPr/>
          </p:nvSpPr>
          <p:spPr bwMode="auto">
            <a:xfrm>
              <a:off x="975" y="1067"/>
              <a:ext cx="132"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000078"/>
                  </a:solidFill>
                  <a:effectLst/>
                  <a:latin typeface="Book Antiqua" pitchFamily="18" charset="0"/>
                  <a:cs typeface="Arial" pitchFamily="34" charset="0"/>
                </a:rPr>
                <a:t>-</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3" name="Rectangle 19"/>
            <p:cNvSpPr>
              <a:spLocks noChangeArrowheads="1"/>
            </p:cNvSpPr>
            <p:nvPr/>
          </p:nvSpPr>
          <p:spPr bwMode="auto">
            <a:xfrm>
              <a:off x="1031" y="1067"/>
              <a:ext cx="563"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dirty="0">
                  <a:ln>
                    <a:noFill/>
                  </a:ln>
                  <a:solidFill>
                    <a:srgbClr val="0070C0"/>
                  </a:solidFill>
                  <a:effectLst/>
                  <a:latin typeface="Book Antiqua" pitchFamily="18" charset="0"/>
                  <a:cs typeface="Arial" pitchFamily="34" charset="0"/>
                </a:rPr>
                <a:t>Punch</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4" name="Freeform 20"/>
            <p:cNvSpPr>
              <a:spLocks noEditPoints="1"/>
            </p:cNvSpPr>
            <p:nvPr/>
          </p:nvSpPr>
          <p:spPr bwMode="auto">
            <a:xfrm>
              <a:off x="477" y="1109"/>
              <a:ext cx="255" cy="92"/>
            </a:xfrm>
            <a:custGeom>
              <a:avLst/>
              <a:gdLst>
                <a:gd name="T0" fmla="*/ 0 w 509"/>
                <a:gd name="T1" fmla="*/ 73 h 185"/>
                <a:gd name="T2" fmla="*/ 467 w 509"/>
                <a:gd name="T3" fmla="*/ 73 h 185"/>
                <a:gd name="T4" fmla="*/ 467 w 509"/>
                <a:gd name="T5" fmla="*/ 114 h 185"/>
                <a:gd name="T6" fmla="*/ 0 w 509"/>
                <a:gd name="T7" fmla="*/ 114 h 185"/>
                <a:gd name="T8" fmla="*/ 0 w 509"/>
                <a:gd name="T9" fmla="*/ 73 h 185"/>
                <a:gd name="T10" fmla="*/ 355 w 509"/>
                <a:gd name="T11" fmla="*/ 4 h 185"/>
                <a:gd name="T12" fmla="*/ 509 w 509"/>
                <a:gd name="T13" fmla="*/ 93 h 185"/>
                <a:gd name="T14" fmla="*/ 355 w 509"/>
                <a:gd name="T15" fmla="*/ 183 h 185"/>
                <a:gd name="T16" fmla="*/ 348 w 509"/>
                <a:gd name="T17" fmla="*/ 185 h 185"/>
                <a:gd name="T18" fmla="*/ 338 w 509"/>
                <a:gd name="T19" fmla="*/ 185 h 185"/>
                <a:gd name="T20" fmla="*/ 332 w 509"/>
                <a:gd name="T21" fmla="*/ 183 h 185"/>
                <a:gd name="T22" fmla="*/ 327 w 509"/>
                <a:gd name="T23" fmla="*/ 175 h 185"/>
                <a:gd name="T24" fmla="*/ 325 w 509"/>
                <a:gd name="T25" fmla="*/ 167 h 185"/>
                <a:gd name="T26" fmla="*/ 325 w 509"/>
                <a:gd name="T27" fmla="*/ 160 h 185"/>
                <a:gd name="T28" fmla="*/ 327 w 509"/>
                <a:gd name="T29" fmla="*/ 152 h 185"/>
                <a:gd name="T30" fmla="*/ 334 w 509"/>
                <a:gd name="T31" fmla="*/ 146 h 185"/>
                <a:gd name="T32" fmla="*/ 457 w 509"/>
                <a:gd name="T33" fmla="*/ 75 h 185"/>
                <a:gd name="T34" fmla="*/ 457 w 509"/>
                <a:gd name="T35" fmla="*/ 110 h 185"/>
                <a:gd name="T36" fmla="*/ 334 w 509"/>
                <a:gd name="T37" fmla="*/ 39 h 185"/>
                <a:gd name="T38" fmla="*/ 327 w 509"/>
                <a:gd name="T39" fmla="*/ 35 h 185"/>
                <a:gd name="T40" fmla="*/ 325 w 509"/>
                <a:gd name="T41" fmla="*/ 27 h 185"/>
                <a:gd name="T42" fmla="*/ 325 w 509"/>
                <a:gd name="T43" fmla="*/ 20 h 185"/>
                <a:gd name="T44" fmla="*/ 327 w 509"/>
                <a:gd name="T45" fmla="*/ 10 h 185"/>
                <a:gd name="T46" fmla="*/ 332 w 509"/>
                <a:gd name="T47" fmla="*/ 4 h 185"/>
                <a:gd name="T48" fmla="*/ 338 w 509"/>
                <a:gd name="T49" fmla="*/ 0 h 185"/>
                <a:gd name="T50" fmla="*/ 348 w 509"/>
                <a:gd name="T51" fmla="*/ 0 h 185"/>
                <a:gd name="T52" fmla="*/ 355 w 509"/>
                <a:gd name="T53" fmla="*/ 4 h 185"/>
                <a:gd name="T54" fmla="*/ 355 w 509"/>
                <a:gd name="T55" fmla="*/ 4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09" h="185">
                  <a:moveTo>
                    <a:pt x="0" y="73"/>
                  </a:moveTo>
                  <a:lnTo>
                    <a:pt x="467" y="73"/>
                  </a:lnTo>
                  <a:lnTo>
                    <a:pt x="467" y="114"/>
                  </a:lnTo>
                  <a:lnTo>
                    <a:pt x="0" y="114"/>
                  </a:lnTo>
                  <a:lnTo>
                    <a:pt x="0" y="73"/>
                  </a:lnTo>
                  <a:close/>
                  <a:moveTo>
                    <a:pt x="355" y="4"/>
                  </a:moveTo>
                  <a:lnTo>
                    <a:pt x="509" y="93"/>
                  </a:lnTo>
                  <a:lnTo>
                    <a:pt x="355" y="183"/>
                  </a:lnTo>
                  <a:lnTo>
                    <a:pt x="348" y="185"/>
                  </a:lnTo>
                  <a:lnTo>
                    <a:pt x="338" y="185"/>
                  </a:lnTo>
                  <a:lnTo>
                    <a:pt x="332" y="183"/>
                  </a:lnTo>
                  <a:lnTo>
                    <a:pt x="327" y="175"/>
                  </a:lnTo>
                  <a:lnTo>
                    <a:pt x="325" y="167"/>
                  </a:lnTo>
                  <a:lnTo>
                    <a:pt x="325" y="160"/>
                  </a:lnTo>
                  <a:lnTo>
                    <a:pt x="327" y="152"/>
                  </a:lnTo>
                  <a:lnTo>
                    <a:pt x="334" y="146"/>
                  </a:lnTo>
                  <a:lnTo>
                    <a:pt x="457" y="75"/>
                  </a:lnTo>
                  <a:lnTo>
                    <a:pt x="457" y="110"/>
                  </a:lnTo>
                  <a:lnTo>
                    <a:pt x="334" y="39"/>
                  </a:lnTo>
                  <a:lnTo>
                    <a:pt x="327" y="35"/>
                  </a:lnTo>
                  <a:lnTo>
                    <a:pt x="325" y="27"/>
                  </a:lnTo>
                  <a:lnTo>
                    <a:pt x="325" y="20"/>
                  </a:lnTo>
                  <a:lnTo>
                    <a:pt x="327" y="10"/>
                  </a:lnTo>
                  <a:lnTo>
                    <a:pt x="332" y="4"/>
                  </a:lnTo>
                  <a:lnTo>
                    <a:pt x="338" y="0"/>
                  </a:lnTo>
                  <a:lnTo>
                    <a:pt x="348" y="0"/>
                  </a:lnTo>
                  <a:lnTo>
                    <a:pt x="355" y="4"/>
                  </a:lnTo>
                  <a:lnTo>
                    <a:pt x="355"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Rectangle 21"/>
            <p:cNvSpPr>
              <a:spLocks noChangeArrowheads="1"/>
            </p:cNvSpPr>
            <p:nvPr/>
          </p:nvSpPr>
          <p:spPr bwMode="auto">
            <a:xfrm>
              <a:off x="477" y="1145"/>
              <a:ext cx="233" cy="20"/>
            </a:xfrm>
            <a:prstGeom prst="rect">
              <a:avLst/>
            </a:prstGeom>
            <a:noFill/>
            <a:ln w="15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22"/>
            <p:cNvSpPr>
              <a:spLocks/>
            </p:cNvSpPr>
            <p:nvPr/>
          </p:nvSpPr>
          <p:spPr bwMode="auto">
            <a:xfrm>
              <a:off x="639" y="1109"/>
              <a:ext cx="93" cy="92"/>
            </a:xfrm>
            <a:custGeom>
              <a:avLst/>
              <a:gdLst>
                <a:gd name="T0" fmla="*/ 30 w 184"/>
                <a:gd name="T1" fmla="*/ 4 h 185"/>
                <a:gd name="T2" fmla="*/ 184 w 184"/>
                <a:gd name="T3" fmla="*/ 93 h 185"/>
                <a:gd name="T4" fmla="*/ 30 w 184"/>
                <a:gd name="T5" fmla="*/ 183 h 185"/>
                <a:gd name="T6" fmla="*/ 23 w 184"/>
                <a:gd name="T7" fmla="*/ 185 h 185"/>
                <a:gd name="T8" fmla="*/ 13 w 184"/>
                <a:gd name="T9" fmla="*/ 185 h 185"/>
                <a:gd name="T10" fmla="*/ 7 w 184"/>
                <a:gd name="T11" fmla="*/ 183 h 185"/>
                <a:gd name="T12" fmla="*/ 2 w 184"/>
                <a:gd name="T13" fmla="*/ 175 h 185"/>
                <a:gd name="T14" fmla="*/ 0 w 184"/>
                <a:gd name="T15" fmla="*/ 167 h 185"/>
                <a:gd name="T16" fmla="*/ 0 w 184"/>
                <a:gd name="T17" fmla="*/ 160 h 185"/>
                <a:gd name="T18" fmla="*/ 2 w 184"/>
                <a:gd name="T19" fmla="*/ 152 h 185"/>
                <a:gd name="T20" fmla="*/ 9 w 184"/>
                <a:gd name="T21" fmla="*/ 146 h 185"/>
                <a:gd name="T22" fmla="*/ 132 w 184"/>
                <a:gd name="T23" fmla="*/ 75 h 185"/>
                <a:gd name="T24" fmla="*/ 132 w 184"/>
                <a:gd name="T25" fmla="*/ 110 h 185"/>
                <a:gd name="T26" fmla="*/ 9 w 184"/>
                <a:gd name="T27" fmla="*/ 39 h 185"/>
                <a:gd name="T28" fmla="*/ 2 w 184"/>
                <a:gd name="T29" fmla="*/ 35 h 185"/>
                <a:gd name="T30" fmla="*/ 0 w 184"/>
                <a:gd name="T31" fmla="*/ 27 h 185"/>
                <a:gd name="T32" fmla="*/ 0 w 184"/>
                <a:gd name="T33" fmla="*/ 20 h 185"/>
                <a:gd name="T34" fmla="*/ 2 w 184"/>
                <a:gd name="T35" fmla="*/ 10 h 185"/>
                <a:gd name="T36" fmla="*/ 7 w 184"/>
                <a:gd name="T37" fmla="*/ 4 h 185"/>
                <a:gd name="T38" fmla="*/ 13 w 184"/>
                <a:gd name="T39" fmla="*/ 0 h 185"/>
                <a:gd name="T40" fmla="*/ 23 w 184"/>
                <a:gd name="T41" fmla="*/ 0 h 185"/>
                <a:gd name="T42" fmla="*/ 30 w 184"/>
                <a:gd name="T43" fmla="*/ 4 h 185"/>
                <a:gd name="T44" fmla="*/ 30 w 184"/>
                <a:gd name="T45" fmla="*/ 4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84" h="185">
                  <a:moveTo>
                    <a:pt x="30" y="4"/>
                  </a:moveTo>
                  <a:lnTo>
                    <a:pt x="184" y="93"/>
                  </a:lnTo>
                  <a:lnTo>
                    <a:pt x="30" y="183"/>
                  </a:lnTo>
                  <a:lnTo>
                    <a:pt x="23" y="185"/>
                  </a:lnTo>
                  <a:lnTo>
                    <a:pt x="13" y="185"/>
                  </a:lnTo>
                  <a:lnTo>
                    <a:pt x="7" y="183"/>
                  </a:lnTo>
                  <a:lnTo>
                    <a:pt x="2" y="175"/>
                  </a:lnTo>
                  <a:lnTo>
                    <a:pt x="0" y="167"/>
                  </a:lnTo>
                  <a:lnTo>
                    <a:pt x="0" y="160"/>
                  </a:lnTo>
                  <a:lnTo>
                    <a:pt x="2" y="152"/>
                  </a:lnTo>
                  <a:lnTo>
                    <a:pt x="9" y="146"/>
                  </a:lnTo>
                  <a:lnTo>
                    <a:pt x="132" y="75"/>
                  </a:lnTo>
                  <a:lnTo>
                    <a:pt x="132" y="110"/>
                  </a:lnTo>
                  <a:lnTo>
                    <a:pt x="9" y="39"/>
                  </a:lnTo>
                  <a:lnTo>
                    <a:pt x="2" y="35"/>
                  </a:lnTo>
                  <a:lnTo>
                    <a:pt x="0" y="27"/>
                  </a:lnTo>
                  <a:lnTo>
                    <a:pt x="0" y="20"/>
                  </a:lnTo>
                  <a:lnTo>
                    <a:pt x="2" y="10"/>
                  </a:lnTo>
                  <a:lnTo>
                    <a:pt x="7" y="4"/>
                  </a:lnTo>
                  <a:lnTo>
                    <a:pt x="13" y="0"/>
                  </a:lnTo>
                  <a:lnTo>
                    <a:pt x="23" y="0"/>
                  </a:lnTo>
                  <a:lnTo>
                    <a:pt x="30" y="4"/>
                  </a:lnTo>
                  <a:lnTo>
                    <a:pt x="30" y="4"/>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3"/>
            <p:cNvSpPr>
              <a:spLocks noEditPoints="1"/>
            </p:cNvSpPr>
            <p:nvPr/>
          </p:nvSpPr>
          <p:spPr bwMode="auto">
            <a:xfrm>
              <a:off x="1618" y="1116"/>
              <a:ext cx="255" cy="94"/>
            </a:xfrm>
            <a:custGeom>
              <a:avLst/>
              <a:gdLst>
                <a:gd name="T0" fmla="*/ 0 w 511"/>
                <a:gd name="T1" fmla="*/ 73 h 186"/>
                <a:gd name="T2" fmla="*/ 471 w 511"/>
                <a:gd name="T3" fmla="*/ 73 h 186"/>
                <a:gd name="T4" fmla="*/ 471 w 511"/>
                <a:gd name="T5" fmla="*/ 115 h 186"/>
                <a:gd name="T6" fmla="*/ 0 w 511"/>
                <a:gd name="T7" fmla="*/ 115 h 186"/>
                <a:gd name="T8" fmla="*/ 0 w 511"/>
                <a:gd name="T9" fmla="*/ 73 h 186"/>
                <a:gd name="T10" fmla="*/ 357 w 511"/>
                <a:gd name="T11" fmla="*/ 4 h 186"/>
                <a:gd name="T12" fmla="*/ 511 w 511"/>
                <a:gd name="T13" fmla="*/ 94 h 186"/>
                <a:gd name="T14" fmla="*/ 357 w 511"/>
                <a:gd name="T15" fmla="*/ 184 h 186"/>
                <a:gd name="T16" fmla="*/ 348 w 511"/>
                <a:gd name="T17" fmla="*/ 186 h 186"/>
                <a:gd name="T18" fmla="*/ 340 w 511"/>
                <a:gd name="T19" fmla="*/ 186 h 186"/>
                <a:gd name="T20" fmla="*/ 334 w 511"/>
                <a:gd name="T21" fmla="*/ 182 h 186"/>
                <a:gd name="T22" fmla="*/ 328 w 511"/>
                <a:gd name="T23" fmla="*/ 176 h 186"/>
                <a:gd name="T24" fmla="*/ 325 w 511"/>
                <a:gd name="T25" fmla="*/ 167 h 186"/>
                <a:gd name="T26" fmla="*/ 325 w 511"/>
                <a:gd name="T27" fmla="*/ 161 h 186"/>
                <a:gd name="T28" fmla="*/ 328 w 511"/>
                <a:gd name="T29" fmla="*/ 151 h 186"/>
                <a:gd name="T30" fmla="*/ 336 w 511"/>
                <a:gd name="T31" fmla="*/ 148 h 186"/>
                <a:gd name="T32" fmla="*/ 459 w 511"/>
                <a:gd name="T33" fmla="*/ 75 h 186"/>
                <a:gd name="T34" fmla="*/ 459 w 511"/>
                <a:gd name="T35" fmla="*/ 111 h 186"/>
                <a:gd name="T36" fmla="*/ 336 w 511"/>
                <a:gd name="T37" fmla="*/ 38 h 186"/>
                <a:gd name="T38" fmla="*/ 328 w 511"/>
                <a:gd name="T39" fmla="*/ 32 h 186"/>
                <a:gd name="T40" fmla="*/ 325 w 511"/>
                <a:gd name="T41" fmla="*/ 27 h 186"/>
                <a:gd name="T42" fmla="*/ 325 w 511"/>
                <a:gd name="T43" fmla="*/ 17 h 186"/>
                <a:gd name="T44" fmla="*/ 328 w 511"/>
                <a:gd name="T45" fmla="*/ 9 h 186"/>
                <a:gd name="T46" fmla="*/ 334 w 511"/>
                <a:gd name="T47" fmla="*/ 4 h 186"/>
                <a:gd name="T48" fmla="*/ 340 w 511"/>
                <a:gd name="T49" fmla="*/ 0 h 186"/>
                <a:gd name="T50" fmla="*/ 348 w 511"/>
                <a:gd name="T51" fmla="*/ 0 h 186"/>
                <a:gd name="T52" fmla="*/ 357 w 511"/>
                <a:gd name="T53" fmla="*/ 4 h 186"/>
                <a:gd name="T54" fmla="*/ 357 w 511"/>
                <a:gd name="T55" fmla="*/ 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11" h="186">
                  <a:moveTo>
                    <a:pt x="0" y="73"/>
                  </a:moveTo>
                  <a:lnTo>
                    <a:pt x="471" y="73"/>
                  </a:lnTo>
                  <a:lnTo>
                    <a:pt x="471" y="115"/>
                  </a:lnTo>
                  <a:lnTo>
                    <a:pt x="0" y="115"/>
                  </a:lnTo>
                  <a:lnTo>
                    <a:pt x="0" y="73"/>
                  </a:lnTo>
                  <a:close/>
                  <a:moveTo>
                    <a:pt x="357" y="4"/>
                  </a:moveTo>
                  <a:lnTo>
                    <a:pt x="511" y="94"/>
                  </a:lnTo>
                  <a:lnTo>
                    <a:pt x="357" y="184"/>
                  </a:lnTo>
                  <a:lnTo>
                    <a:pt x="348" y="186"/>
                  </a:lnTo>
                  <a:lnTo>
                    <a:pt x="340" y="186"/>
                  </a:lnTo>
                  <a:lnTo>
                    <a:pt x="334" y="182"/>
                  </a:lnTo>
                  <a:lnTo>
                    <a:pt x="328" y="176"/>
                  </a:lnTo>
                  <a:lnTo>
                    <a:pt x="325" y="167"/>
                  </a:lnTo>
                  <a:lnTo>
                    <a:pt x="325" y="161"/>
                  </a:lnTo>
                  <a:lnTo>
                    <a:pt x="328" y="151"/>
                  </a:lnTo>
                  <a:lnTo>
                    <a:pt x="336" y="148"/>
                  </a:lnTo>
                  <a:lnTo>
                    <a:pt x="459" y="75"/>
                  </a:lnTo>
                  <a:lnTo>
                    <a:pt x="459" y="111"/>
                  </a:lnTo>
                  <a:lnTo>
                    <a:pt x="336" y="38"/>
                  </a:lnTo>
                  <a:lnTo>
                    <a:pt x="328" y="32"/>
                  </a:lnTo>
                  <a:lnTo>
                    <a:pt x="325" y="27"/>
                  </a:lnTo>
                  <a:lnTo>
                    <a:pt x="325" y="17"/>
                  </a:lnTo>
                  <a:lnTo>
                    <a:pt x="328" y="9"/>
                  </a:lnTo>
                  <a:lnTo>
                    <a:pt x="334" y="4"/>
                  </a:lnTo>
                  <a:lnTo>
                    <a:pt x="340" y="0"/>
                  </a:lnTo>
                  <a:lnTo>
                    <a:pt x="348" y="0"/>
                  </a:lnTo>
                  <a:lnTo>
                    <a:pt x="357" y="4"/>
                  </a:lnTo>
                  <a:lnTo>
                    <a:pt x="357"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Rectangle 24"/>
            <p:cNvSpPr>
              <a:spLocks noChangeArrowheads="1"/>
            </p:cNvSpPr>
            <p:nvPr/>
          </p:nvSpPr>
          <p:spPr bwMode="auto">
            <a:xfrm>
              <a:off x="1618" y="1153"/>
              <a:ext cx="235" cy="21"/>
            </a:xfrm>
            <a:prstGeom prst="rect">
              <a:avLst/>
            </a:prstGeom>
            <a:noFill/>
            <a:ln w="15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5"/>
            <p:cNvSpPr>
              <a:spLocks/>
            </p:cNvSpPr>
            <p:nvPr/>
          </p:nvSpPr>
          <p:spPr bwMode="auto">
            <a:xfrm>
              <a:off x="1780" y="1116"/>
              <a:ext cx="93" cy="94"/>
            </a:xfrm>
            <a:custGeom>
              <a:avLst/>
              <a:gdLst>
                <a:gd name="T0" fmla="*/ 32 w 186"/>
                <a:gd name="T1" fmla="*/ 4 h 186"/>
                <a:gd name="T2" fmla="*/ 186 w 186"/>
                <a:gd name="T3" fmla="*/ 94 h 186"/>
                <a:gd name="T4" fmla="*/ 32 w 186"/>
                <a:gd name="T5" fmla="*/ 184 h 186"/>
                <a:gd name="T6" fmla="*/ 23 w 186"/>
                <a:gd name="T7" fmla="*/ 186 h 186"/>
                <a:gd name="T8" fmla="*/ 15 w 186"/>
                <a:gd name="T9" fmla="*/ 186 h 186"/>
                <a:gd name="T10" fmla="*/ 9 w 186"/>
                <a:gd name="T11" fmla="*/ 182 h 186"/>
                <a:gd name="T12" fmla="*/ 3 w 186"/>
                <a:gd name="T13" fmla="*/ 176 h 186"/>
                <a:gd name="T14" fmla="*/ 0 w 186"/>
                <a:gd name="T15" fmla="*/ 167 h 186"/>
                <a:gd name="T16" fmla="*/ 0 w 186"/>
                <a:gd name="T17" fmla="*/ 161 h 186"/>
                <a:gd name="T18" fmla="*/ 3 w 186"/>
                <a:gd name="T19" fmla="*/ 151 h 186"/>
                <a:gd name="T20" fmla="*/ 11 w 186"/>
                <a:gd name="T21" fmla="*/ 148 h 186"/>
                <a:gd name="T22" fmla="*/ 134 w 186"/>
                <a:gd name="T23" fmla="*/ 75 h 186"/>
                <a:gd name="T24" fmla="*/ 134 w 186"/>
                <a:gd name="T25" fmla="*/ 111 h 186"/>
                <a:gd name="T26" fmla="*/ 11 w 186"/>
                <a:gd name="T27" fmla="*/ 38 h 186"/>
                <a:gd name="T28" fmla="*/ 3 w 186"/>
                <a:gd name="T29" fmla="*/ 32 h 186"/>
                <a:gd name="T30" fmla="*/ 0 w 186"/>
                <a:gd name="T31" fmla="*/ 27 h 186"/>
                <a:gd name="T32" fmla="*/ 0 w 186"/>
                <a:gd name="T33" fmla="*/ 17 h 186"/>
                <a:gd name="T34" fmla="*/ 3 w 186"/>
                <a:gd name="T35" fmla="*/ 9 h 186"/>
                <a:gd name="T36" fmla="*/ 9 w 186"/>
                <a:gd name="T37" fmla="*/ 4 h 186"/>
                <a:gd name="T38" fmla="*/ 15 w 186"/>
                <a:gd name="T39" fmla="*/ 0 h 186"/>
                <a:gd name="T40" fmla="*/ 23 w 186"/>
                <a:gd name="T41" fmla="*/ 0 h 186"/>
                <a:gd name="T42" fmla="*/ 32 w 186"/>
                <a:gd name="T43" fmla="*/ 4 h 186"/>
                <a:gd name="T44" fmla="*/ 32 w 186"/>
                <a:gd name="T45" fmla="*/ 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86" h="186">
                  <a:moveTo>
                    <a:pt x="32" y="4"/>
                  </a:moveTo>
                  <a:lnTo>
                    <a:pt x="186" y="94"/>
                  </a:lnTo>
                  <a:lnTo>
                    <a:pt x="32" y="184"/>
                  </a:lnTo>
                  <a:lnTo>
                    <a:pt x="23" y="186"/>
                  </a:lnTo>
                  <a:lnTo>
                    <a:pt x="15" y="186"/>
                  </a:lnTo>
                  <a:lnTo>
                    <a:pt x="9" y="182"/>
                  </a:lnTo>
                  <a:lnTo>
                    <a:pt x="3" y="176"/>
                  </a:lnTo>
                  <a:lnTo>
                    <a:pt x="0" y="167"/>
                  </a:lnTo>
                  <a:lnTo>
                    <a:pt x="0" y="161"/>
                  </a:lnTo>
                  <a:lnTo>
                    <a:pt x="3" y="151"/>
                  </a:lnTo>
                  <a:lnTo>
                    <a:pt x="11" y="148"/>
                  </a:lnTo>
                  <a:lnTo>
                    <a:pt x="134" y="75"/>
                  </a:lnTo>
                  <a:lnTo>
                    <a:pt x="134" y="111"/>
                  </a:lnTo>
                  <a:lnTo>
                    <a:pt x="11" y="38"/>
                  </a:lnTo>
                  <a:lnTo>
                    <a:pt x="3" y="32"/>
                  </a:lnTo>
                  <a:lnTo>
                    <a:pt x="0" y="27"/>
                  </a:lnTo>
                  <a:lnTo>
                    <a:pt x="0" y="17"/>
                  </a:lnTo>
                  <a:lnTo>
                    <a:pt x="3" y="9"/>
                  </a:lnTo>
                  <a:lnTo>
                    <a:pt x="9" y="4"/>
                  </a:lnTo>
                  <a:lnTo>
                    <a:pt x="15" y="0"/>
                  </a:lnTo>
                  <a:lnTo>
                    <a:pt x="23" y="0"/>
                  </a:lnTo>
                  <a:lnTo>
                    <a:pt x="32" y="4"/>
                  </a:lnTo>
                  <a:lnTo>
                    <a:pt x="32" y="4"/>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Rectangle 26"/>
            <p:cNvSpPr>
              <a:spLocks noChangeArrowheads="1"/>
            </p:cNvSpPr>
            <p:nvPr/>
          </p:nvSpPr>
          <p:spPr bwMode="auto">
            <a:xfrm>
              <a:off x="806" y="1765"/>
              <a:ext cx="760" cy="251"/>
            </a:xfrm>
            <a:prstGeom prst="rect">
              <a:avLst/>
            </a:prstGeom>
            <a:noFill/>
            <a:ln w="33338">
              <a:solidFill>
                <a:srgbClr val="00B05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Rectangle 27"/>
            <p:cNvSpPr>
              <a:spLocks noChangeArrowheads="1"/>
            </p:cNvSpPr>
            <p:nvPr/>
          </p:nvSpPr>
          <p:spPr bwMode="auto">
            <a:xfrm>
              <a:off x="857" y="1793"/>
              <a:ext cx="189"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00B050"/>
                  </a:solidFill>
                  <a:effectLst/>
                  <a:latin typeface="Book Antiqua" pitchFamily="18" charset="0"/>
                  <a:cs typeface="Arial" pitchFamily="34" charset="0"/>
                </a:rPr>
                <a:t>B</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48" name="Rectangle 28"/>
            <p:cNvSpPr>
              <a:spLocks noChangeArrowheads="1"/>
            </p:cNvSpPr>
            <p:nvPr/>
          </p:nvSpPr>
          <p:spPr bwMode="auto">
            <a:xfrm>
              <a:off x="967" y="1793"/>
              <a:ext cx="132"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00B050"/>
                  </a:solidFill>
                  <a:effectLst/>
                  <a:latin typeface="Book Antiqua" pitchFamily="18" charset="0"/>
                  <a:cs typeface="Arial" pitchFamily="34" charset="0"/>
                </a:rPr>
                <a:t>-</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49" name="Rectangle 29"/>
            <p:cNvSpPr>
              <a:spLocks noChangeArrowheads="1"/>
            </p:cNvSpPr>
            <p:nvPr/>
          </p:nvSpPr>
          <p:spPr bwMode="auto">
            <a:xfrm>
              <a:off x="1021" y="1793"/>
              <a:ext cx="563"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00B050"/>
                  </a:solidFill>
                  <a:effectLst/>
                  <a:latin typeface="Book Antiqua" pitchFamily="18" charset="0"/>
                  <a:cs typeface="Arial" pitchFamily="34" charset="0"/>
                </a:rPr>
                <a:t>Punch</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51" name="Freeform 30"/>
            <p:cNvSpPr>
              <a:spLocks noEditPoints="1"/>
            </p:cNvSpPr>
            <p:nvPr/>
          </p:nvSpPr>
          <p:spPr bwMode="auto">
            <a:xfrm>
              <a:off x="477" y="1835"/>
              <a:ext cx="255" cy="93"/>
            </a:xfrm>
            <a:custGeom>
              <a:avLst/>
              <a:gdLst>
                <a:gd name="T0" fmla="*/ 0 w 509"/>
                <a:gd name="T1" fmla="*/ 73 h 186"/>
                <a:gd name="T2" fmla="*/ 467 w 509"/>
                <a:gd name="T3" fmla="*/ 73 h 186"/>
                <a:gd name="T4" fmla="*/ 467 w 509"/>
                <a:gd name="T5" fmla="*/ 115 h 186"/>
                <a:gd name="T6" fmla="*/ 0 w 509"/>
                <a:gd name="T7" fmla="*/ 115 h 186"/>
                <a:gd name="T8" fmla="*/ 0 w 509"/>
                <a:gd name="T9" fmla="*/ 73 h 186"/>
                <a:gd name="T10" fmla="*/ 355 w 509"/>
                <a:gd name="T11" fmla="*/ 3 h 186"/>
                <a:gd name="T12" fmla="*/ 509 w 509"/>
                <a:gd name="T13" fmla="*/ 94 h 186"/>
                <a:gd name="T14" fmla="*/ 355 w 509"/>
                <a:gd name="T15" fmla="*/ 186 h 186"/>
                <a:gd name="T16" fmla="*/ 348 w 509"/>
                <a:gd name="T17" fmla="*/ 186 h 186"/>
                <a:gd name="T18" fmla="*/ 338 w 509"/>
                <a:gd name="T19" fmla="*/ 186 h 186"/>
                <a:gd name="T20" fmla="*/ 332 w 509"/>
                <a:gd name="T21" fmla="*/ 182 h 186"/>
                <a:gd name="T22" fmla="*/ 327 w 509"/>
                <a:gd name="T23" fmla="*/ 176 h 186"/>
                <a:gd name="T24" fmla="*/ 325 w 509"/>
                <a:gd name="T25" fmla="*/ 169 h 186"/>
                <a:gd name="T26" fmla="*/ 325 w 509"/>
                <a:gd name="T27" fmla="*/ 161 h 186"/>
                <a:gd name="T28" fmla="*/ 327 w 509"/>
                <a:gd name="T29" fmla="*/ 153 h 186"/>
                <a:gd name="T30" fmla="*/ 334 w 509"/>
                <a:gd name="T31" fmla="*/ 147 h 186"/>
                <a:gd name="T32" fmla="*/ 457 w 509"/>
                <a:gd name="T33" fmla="*/ 74 h 186"/>
                <a:gd name="T34" fmla="*/ 457 w 509"/>
                <a:gd name="T35" fmla="*/ 111 h 186"/>
                <a:gd name="T36" fmla="*/ 334 w 509"/>
                <a:gd name="T37" fmla="*/ 38 h 186"/>
                <a:gd name="T38" fmla="*/ 327 w 509"/>
                <a:gd name="T39" fmla="*/ 32 h 186"/>
                <a:gd name="T40" fmla="*/ 325 w 509"/>
                <a:gd name="T41" fmla="*/ 26 h 186"/>
                <a:gd name="T42" fmla="*/ 325 w 509"/>
                <a:gd name="T43" fmla="*/ 17 h 186"/>
                <a:gd name="T44" fmla="*/ 327 w 509"/>
                <a:gd name="T45" fmla="*/ 9 h 186"/>
                <a:gd name="T46" fmla="*/ 332 w 509"/>
                <a:gd name="T47" fmla="*/ 3 h 186"/>
                <a:gd name="T48" fmla="*/ 338 w 509"/>
                <a:gd name="T49" fmla="*/ 0 h 186"/>
                <a:gd name="T50" fmla="*/ 348 w 509"/>
                <a:gd name="T51" fmla="*/ 0 h 186"/>
                <a:gd name="T52" fmla="*/ 355 w 509"/>
                <a:gd name="T53" fmla="*/ 3 h 186"/>
                <a:gd name="T54" fmla="*/ 355 w 509"/>
                <a:gd name="T55" fmla="*/ 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09" h="186">
                  <a:moveTo>
                    <a:pt x="0" y="73"/>
                  </a:moveTo>
                  <a:lnTo>
                    <a:pt x="467" y="73"/>
                  </a:lnTo>
                  <a:lnTo>
                    <a:pt x="467" y="115"/>
                  </a:lnTo>
                  <a:lnTo>
                    <a:pt x="0" y="115"/>
                  </a:lnTo>
                  <a:lnTo>
                    <a:pt x="0" y="73"/>
                  </a:lnTo>
                  <a:close/>
                  <a:moveTo>
                    <a:pt x="355" y="3"/>
                  </a:moveTo>
                  <a:lnTo>
                    <a:pt x="509" y="94"/>
                  </a:lnTo>
                  <a:lnTo>
                    <a:pt x="355" y="186"/>
                  </a:lnTo>
                  <a:lnTo>
                    <a:pt x="348" y="186"/>
                  </a:lnTo>
                  <a:lnTo>
                    <a:pt x="338" y="186"/>
                  </a:lnTo>
                  <a:lnTo>
                    <a:pt x="332" y="182"/>
                  </a:lnTo>
                  <a:lnTo>
                    <a:pt x="327" y="176"/>
                  </a:lnTo>
                  <a:lnTo>
                    <a:pt x="325" y="169"/>
                  </a:lnTo>
                  <a:lnTo>
                    <a:pt x="325" y="161"/>
                  </a:lnTo>
                  <a:lnTo>
                    <a:pt x="327" y="153"/>
                  </a:lnTo>
                  <a:lnTo>
                    <a:pt x="334" y="147"/>
                  </a:lnTo>
                  <a:lnTo>
                    <a:pt x="457" y="74"/>
                  </a:lnTo>
                  <a:lnTo>
                    <a:pt x="457" y="111"/>
                  </a:lnTo>
                  <a:lnTo>
                    <a:pt x="334" y="38"/>
                  </a:lnTo>
                  <a:lnTo>
                    <a:pt x="327" y="32"/>
                  </a:lnTo>
                  <a:lnTo>
                    <a:pt x="325" y="26"/>
                  </a:lnTo>
                  <a:lnTo>
                    <a:pt x="325" y="17"/>
                  </a:lnTo>
                  <a:lnTo>
                    <a:pt x="327" y="9"/>
                  </a:lnTo>
                  <a:lnTo>
                    <a:pt x="332" y="3"/>
                  </a:lnTo>
                  <a:lnTo>
                    <a:pt x="338" y="0"/>
                  </a:lnTo>
                  <a:lnTo>
                    <a:pt x="348" y="0"/>
                  </a:lnTo>
                  <a:lnTo>
                    <a:pt x="355" y="3"/>
                  </a:lnTo>
                  <a:lnTo>
                    <a:pt x="355"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2" name="Rectangle 31"/>
            <p:cNvSpPr>
              <a:spLocks noChangeArrowheads="1"/>
            </p:cNvSpPr>
            <p:nvPr/>
          </p:nvSpPr>
          <p:spPr bwMode="auto">
            <a:xfrm>
              <a:off x="477" y="1872"/>
              <a:ext cx="233" cy="21"/>
            </a:xfrm>
            <a:prstGeom prst="rect">
              <a:avLst/>
            </a:prstGeom>
            <a:noFill/>
            <a:ln w="15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53" name="Freeform 32"/>
            <p:cNvSpPr>
              <a:spLocks/>
            </p:cNvSpPr>
            <p:nvPr/>
          </p:nvSpPr>
          <p:spPr bwMode="auto">
            <a:xfrm>
              <a:off x="639" y="1835"/>
              <a:ext cx="93" cy="93"/>
            </a:xfrm>
            <a:custGeom>
              <a:avLst/>
              <a:gdLst>
                <a:gd name="T0" fmla="*/ 30 w 184"/>
                <a:gd name="T1" fmla="*/ 3 h 186"/>
                <a:gd name="T2" fmla="*/ 184 w 184"/>
                <a:gd name="T3" fmla="*/ 94 h 186"/>
                <a:gd name="T4" fmla="*/ 30 w 184"/>
                <a:gd name="T5" fmla="*/ 186 h 186"/>
                <a:gd name="T6" fmla="*/ 23 w 184"/>
                <a:gd name="T7" fmla="*/ 186 h 186"/>
                <a:gd name="T8" fmla="*/ 13 w 184"/>
                <a:gd name="T9" fmla="*/ 186 h 186"/>
                <a:gd name="T10" fmla="*/ 7 w 184"/>
                <a:gd name="T11" fmla="*/ 182 h 186"/>
                <a:gd name="T12" fmla="*/ 2 w 184"/>
                <a:gd name="T13" fmla="*/ 176 h 186"/>
                <a:gd name="T14" fmla="*/ 0 w 184"/>
                <a:gd name="T15" fmla="*/ 169 h 186"/>
                <a:gd name="T16" fmla="*/ 0 w 184"/>
                <a:gd name="T17" fmla="*/ 161 h 186"/>
                <a:gd name="T18" fmla="*/ 2 w 184"/>
                <a:gd name="T19" fmla="*/ 153 h 186"/>
                <a:gd name="T20" fmla="*/ 9 w 184"/>
                <a:gd name="T21" fmla="*/ 147 h 186"/>
                <a:gd name="T22" fmla="*/ 132 w 184"/>
                <a:gd name="T23" fmla="*/ 74 h 186"/>
                <a:gd name="T24" fmla="*/ 132 w 184"/>
                <a:gd name="T25" fmla="*/ 111 h 186"/>
                <a:gd name="T26" fmla="*/ 9 w 184"/>
                <a:gd name="T27" fmla="*/ 38 h 186"/>
                <a:gd name="T28" fmla="*/ 2 w 184"/>
                <a:gd name="T29" fmla="*/ 32 h 186"/>
                <a:gd name="T30" fmla="*/ 0 w 184"/>
                <a:gd name="T31" fmla="*/ 26 h 186"/>
                <a:gd name="T32" fmla="*/ 0 w 184"/>
                <a:gd name="T33" fmla="*/ 17 h 186"/>
                <a:gd name="T34" fmla="*/ 2 w 184"/>
                <a:gd name="T35" fmla="*/ 9 h 186"/>
                <a:gd name="T36" fmla="*/ 7 w 184"/>
                <a:gd name="T37" fmla="*/ 3 h 186"/>
                <a:gd name="T38" fmla="*/ 13 w 184"/>
                <a:gd name="T39" fmla="*/ 0 h 186"/>
                <a:gd name="T40" fmla="*/ 23 w 184"/>
                <a:gd name="T41" fmla="*/ 0 h 186"/>
                <a:gd name="T42" fmla="*/ 30 w 184"/>
                <a:gd name="T43" fmla="*/ 3 h 186"/>
                <a:gd name="T44" fmla="*/ 30 w 184"/>
                <a:gd name="T45" fmla="*/ 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84" h="186">
                  <a:moveTo>
                    <a:pt x="30" y="3"/>
                  </a:moveTo>
                  <a:lnTo>
                    <a:pt x="184" y="94"/>
                  </a:lnTo>
                  <a:lnTo>
                    <a:pt x="30" y="186"/>
                  </a:lnTo>
                  <a:lnTo>
                    <a:pt x="23" y="186"/>
                  </a:lnTo>
                  <a:lnTo>
                    <a:pt x="13" y="186"/>
                  </a:lnTo>
                  <a:lnTo>
                    <a:pt x="7" y="182"/>
                  </a:lnTo>
                  <a:lnTo>
                    <a:pt x="2" y="176"/>
                  </a:lnTo>
                  <a:lnTo>
                    <a:pt x="0" y="169"/>
                  </a:lnTo>
                  <a:lnTo>
                    <a:pt x="0" y="161"/>
                  </a:lnTo>
                  <a:lnTo>
                    <a:pt x="2" y="153"/>
                  </a:lnTo>
                  <a:lnTo>
                    <a:pt x="9" y="147"/>
                  </a:lnTo>
                  <a:lnTo>
                    <a:pt x="132" y="74"/>
                  </a:lnTo>
                  <a:lnTo>
                    <a:pt x="132" y="111"/>
                  </a:lnTo>
                  <a:lnTo>
                    <a:pt x="9" y="38"/>
                  </a:lnTo>
                  <a:lnTo>
                    <a:pt x="2" y="32"/>
                  </a:lnTo>
                  <a:lnTo>
                    <a:pt x="0" y="26"/>
                  </a:lnTo>
                  <a:lnTo>
                    <a:pt x="0" y="17"/>
                  </a:lnTo>
                  <a:lnTo>
                    <a:pt x="2" y="9"/>
                  </a:lnTo>
                  <a:lnTo>
                    <a:pt x="7" y="3"/>
                  </a:lnTo>
                  <a:lnTo>
                    <a:pt x="13" y="0"/>
                  </a:lnTo>
                  <a:lnTo>
                    <a:pt x="23" y="0"/>
                  </a:lnTo>
                  <a:lnTo>
                    <a:pt x="30" y="3"/>
                  </a:lnTo>
                  <a:lnTo>
                    <a:pt x="30" y="3"/>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54" name="Freeform 33"/>
            <p:cNvSpPr>
              <a:spLocks noEditPoints="1"/>
            </p:cNvSpPr>
            <p:nvPr/>
          </p:nvSpPr>
          <p:spPr bwMode="auto">
            <a:xfrm>
              <a:off x="1634" y="1854"/>
              <a:ext cx="253" cy="94"/>
            </a:xfrm>
            <a:custGeom>
              <a:avLst/>
              <a:gdLst>
                <a:gd name="T0" fmla="*/ 0 w 507"/>
                <a:gd name="T1" fmla="*/ 73 h 186"/>
                <a:gd name="T2" fmla="*/ 464 w 507"/>
                <a:gd name="T3" fmla="*/ 73 h 186"/>
                <a:gd name="T4" fmla="*/ 464 w 507"/>
                <a:gd name="T5" fmla="*/ 115 h 186"/>
                <a:gd name="T6" fmla="*/ 0 w 507"/>
                <a:gd name="T7" fmla="*/ 115 h 186"/>
                <a:gd name="T8" fmla="*/ 0 w 507"/>
                <a:gd name="T9" fmla="*/ 73 h 186"/>
                <a:gd name="T10" fmla="*/ 353 w 507"/>
                <a:gd name="T11" fmla="*/ 4 h 186"/>
                <a:gd name="T12" fmla="*/ 507 w 507"/>
                <a:gd name="T13" fmla="*/ 94 h 186"/>
                <a:gd name="T14" fmla="*/ 353 w 507"/>
                <a:gd name="T15" fmla="*/ 186 h 186"/>
                <a:gd name="T16" fmla="*/ 345 w 507"/>
                <a:gd name="T17" fmla="*/ 186 h 186"/>
                <a:gd name="T18" fmla="*/ 336 w 507"/>
                <a:gd name="T19" fmla="*/ 186 h 186"/>
                <a:gd name="T20" fmla="*/ 330 w 507"/>
                <a:gd name="T21" fmla="*/ 182 h 186"/>
                <a:gd name="T22" fmla="*/ 326 w 507"/>
                <a:gd name="T23" fmla="*/ 177 h 186"/>
                <a:gd name="T24" fmla="*/ 322 w 507"/>
                <a:gd name="T25" fmla="*/ 169 h 186"/>
                <a:gd name="T26" fmla="*/ 322 w 507"/>
                <a:gd name="T27" fmla="*/ 161 h 186"/>
                <a:gd name="T28" fmla="*/ 326 w 507"/>
                <a:gd name="T29" fmla="*/ 154 h 186"/>
                <a:gd name="T30" fmla="*/ 332 w 507"/>
                <a:gd name="T31" fmla="*/ 148 h 186"/>
                <a:gd name="T32" fmla="*/ 455 w 507"/>
                <a:gd name="T33" fmla="*/ 75 h 186"/>
                <a:gd name="T34" fmla="*/ 455 w 507"/>
                <a:gd name="T35" fmla="*/ 111 h 186"/>
                <a:gd name="T36" fmla="*/ 332 w 507"/>
                <a:gd name="T37" fmla="*/ 38 h 186"/>
                <a:gd name="T38" fmla="*/ 326 w 507"/>
                <a:gd name="T39" fmla="*/ 33 h 186"/>
                <a:gd name="T40" fmla="*/ 322 w 507"/>
                <a:gd name="T41" fmla="*/ 27 h 186"/>
                <a:gd name="T42" fmla="*/ 322 w 507"/>
                <a:gd name="T43" fmla="*/ 17 h 186"/>
                <a:gd name="T44" fmla="*/ 326 w 507"/>
                <a:gd name="T45" fmla="*/ 10 h 186"/>
                <a:gd name="T46" fmla="*/ 330 w 507"/>
                <a:gd name="T47" fmla="*/ 4 h 186"/>
                <a:gd name="T48" fmla="*/ 336 w 507"/>
                <a:gd name="T49" fmla="*/ 0 h 186"/>
                <a:gd name="T50" fmla="*/ 345 w 507"/>
                <a:gd name="T51" fmla="*/ 0 h 186"/>
                <a:gd name="T52" fmla="*/ 353 w 507"/>
                <a:gd name="T53" fmla="*/ 4 h 186"/>
                <a:gd name="T54" fmla="*/ 353 w 507"/>
                <a:gd name="T55" fmla="*/ 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07" h="186">
                  <a:moveTo>
                    <a:pt x="0" y="73"/>
                  </a:moveTo>
                  <a:lnTo>
                    <a:pt x="464" y="73"/>
                  </a:lnTo>
                  <a:lnTo>
                    <a:pt x="464" y="115"/>
                  </a:lnTo>
                  <a:lnTo>
                    <a:pt x="0" y="115"/>
                  </a:lnTo>
                  <a:lnTo>
                    <a:pt x="0" y="73"/>
                  </a:lnTo>
                  <a:close/>
                  <a:moveTo>
                    <a:pt x="353" y="4"/>
                  </a:moveTo>
                  <a:lnTo>
                    <a:pt x="507" y="94"/>
                  </a:lnTo>
                  <a:lnTo>
                    <a:pt x="353" y="186"/>
                  </a:lnTo>
                  <a:lnTo>
                    <a:pt x="345" y="186"/>
                  </a:lnTo>
                  <a:lnTo>
                    <a:pt x="336" y="186"/>
                  </a:lnTo>
                  <a:lnTo>
                    <a:pt x="330" y="182"/>
                  </a:lnTo>
                  <a:lnTo>
                    <a:pt x="326" y="177"/>
                  </a:lnTo>
                  <a:lnTo>
                    <a:pt x="322" y="169"/>
                  </a:lnTo>
                  <a:lnTo>
                    <a:pt x="322" y="161"/>
                  </a:lnTo>
                  <a:lnTo>
                    <a:pt x="326" y="154"/>
                  </a:lnTo>
                  <a:lnTo>
                    <a:pt x="332" y="148"/>
                  </a:lnTo>
                  <a:lnTo>
                    <a:pt x="455" y="75"/>
                  </a:lnTo>
                  <a:lnTo>
                    <a:pt x="455" y="111"/>
                  </a:lnTo>
                  <a:lnTo>
                    <a:pt x="332" y="38"/>
                  </a:lnTo>
                  <a:lnTo>
                    <a:pt x="326" y="33"/>
                  </a:lnTo>
                  <a:lnTo>
                    <a:pt x="322" y="27"/>
                  </a:lnTo>
                  <a:lnTo>
                    <a:pt x="322" y="17"/>
                  </a:lnTo>
                  <a:lnTo>
                    <a:pt x="326" y="10"/>
                  </a:lnTo>
                  <a:lnTo>
                    <a:pt x="330" y="4"/>
                  </a:lnTo>
                  <a:lnTo>
                    <a:pt x="336" y="0"/>
                  </a:lnTo>
                  <a:lnTo>
                    <a:pt x="345" y="0"/>
                  </a:lnTo>
                  <a:lnTo>
                    <a:pt x="353" y="4"/>
                  </a:lnTo>
                  <a:lnTo>
                    <a:pt x="353"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5" name="Rectangle 34"/>
            <p:cNvSpPr>
              <a:spLocks noChangeArrowheads="1"/>
            </p:cNvSpPr>
            <p:nvPr/>
          </p:nvSpPr>
          <p:spPr bwMode="auto">
            <a:xfrm>
              <a:off x="1634" y="1891"/>
              <a:ext cx="232" cy="21"/>
            </a:xfrm>
            <a:prstGeom prst="rect">
              <a:avLst/>
            </a:prstGeom>
            <a:noFill/>
            <a:ln w="15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56" name="Freeform 35"/>
            <p:cNvSpPr>
              <a:spLocks/>
            </p:cNvSpPr>
            <p:nvPr/>
          </p:nvSpPr>
          <p:spPr bwMode="auto">
            <a:xfrm>
              <a:off x="1795" y="1854"/>
              <a:ext cx="92" cy="94"/>
            </a:xfrm>
            <a:custGeom>
              <a:avLst/>
              <a:gdLst>
                <a:gd name="T0" fmla="*/ 31 w 185"/>
                <a:gd name="T1" fmla="*/ 4 h 186"/>
                <a:gd name="T2" fmla="*/ 185 w 185"/>
                <a:gd name="T3" fmla="*/ 94 h 186"/>
                <a:gd name="T4" fmla="*/ 31 w 185"/>
                <a:gd name="T5" fmla="*/ 186 h 186"/>
                <a:gd name="T6" fmla="*/ 23 w 185"/>
                <a:gd name="T7" fmla="*/ 186 h 186"/>
                <a:gd name="T8" fmla="*/ 14 w 185"/>
                <a:gd name="T9" fmla="*/ 186 h 186"/>
                <a:gd name="T10" fmla="*/ 8 w 185"/>
                <a:gd name="T11" fmla="*/ 182 h 186"/>
                <a:gd name="T12" fmla="*/ 4 w 185"/>
                <a:gd name="T13" fmla="*/ 177 h 186"/>
                <a:gd name="T14" fmla="*/ 0 w 185"/>
                <a:gd name="T15" fmla="*/ 169 h 186"/>
                <a:gd name="T16" fmla="*/ 0 w 185"/>
                <a:gd name="T17" fmla="*/ 161 h 186"/>
                <a:gd name="T18" fmla="*/ 4 w 185"/>
                <a:gd name="T19" fmla="*/ 154 h 186"/>
                <a:gd name="T20" fmla="*/ 10 w 185"/>
                <a:gd name="T21" fmla="*/ 148 h 186"/>
                <a:gd name="T22" fmla="*/ 133 w 185"/>
                <a:gd name="T23" fmla="*/ 75 h 186"/>
                <a:gd name="T24" fmla="*/ 133 w 185"/>
                <a:gd name="T25" fmla="*/ 111 h 186"/>
                <a:gd name="T26" fmla="*/ 10 w 185"/>
                <a:gd name="T27" fmla="*/ 38 h 186"/>
                <a:gd name="T28" fmla="*/ 4 w 185"/>
                <a:gd name="T29" fmla="*/ 33 h 186"/>
                <a:gd name="T30" fmla="*/ 0 w 185"/>
                <a:gd name="T31" fmla="*/ 27 h 186"/>
                <a:gd name="T32" fmla="*/ 0 w 185"/>
                <a:gd name="T33" fmla="*/ 17 h 186"/>
                <a:gd name="T34" fmla="*/ 4 w 185"/>
                <a:gd name="T35" fmla="*/ 10 h 186"/>
                <a:gd name="T36" fmla="*/ 8 w 185"/>
                <a:gd name="T37" fmla="*/ 4 h 186"/>
                <a:gd name="T38" fmla="*/ 14 w 185"/>
                <a:gd name="T39" fmla="*/ 0 h 186"/>
                <a:gd name="T40" fmla="*/ 23 w 185"/>
                <a:gd name="T41" fmla="*/ 0 h 186"/>
                <a:gd name="T42" fmla="*/ 31 w 185"/>
                <a:gd name="T43" fmla="*/ 4 h 186"/>
                <a:gd name="T44" fmla="*/ 31 w 185"/>
                <a:gd name="T45" fmla="*/ 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85" h="186">
                  <a:moveTo>
                    <a:pt x="31" y="4"/>
                  </a:moveTo>
                  <a:lnTo>
                    <a:pt x="185" y="94"/>
                  </a:lnTo>
                  <a:lnTo>
                    <a:pt x="31" y="186"/>
                  </a:lnTo>
                  <a:lnTo>
                    <a:pt x="23" y="186"/>
                  </a:lnTo>
                  <a:lnTo>
                    <a:pt x="14" y="186"/>
                  </a:lnTo>
                  <a:lnTo>
                    <a:pt x="8" y="182"/>
                  </a:lnTo>
                  <a:lnTo>
                    <a:pt x="4" y="177"/>
                  </a:lnTo>
                  <a:lnTo>
                    <a:pt x="0" y="169"/>
                  </a:lnTo>
                  <a:lnTo>
                    <a:pt x="0" y="161"/>
                  </a:lnTo>
                  <a:lnTo>
                    <a:pt x="4" y="154"/>
                  </a:lnTo>
                  <a:lnTo>
                    <a:pt x="10" y="148"/>
                  </a:lnTo>
                  <a:lnTo>
                    <a:pt x="133" y="75"/>
                  </a:lnTo>
                  <a:lnTo>
                    <a:pt x="133" y="111"/>
                  </a:lnTo>
                  <a:lnTo>
                    <a:pt x="10" y="38"/>
                  </a:lnTo>
                  <a:lnTo>
                    <a:pt x="4" y="33"/>
                  </a:lnTo>
                  <a:lnTo>
                    <a:pt x="0" y="27"/>
                  </a:lnTo>
                  <a:lnTo>
                    <a:pt x="0" y="17"/>
                  </a:lnTo>
                  <a:lnTo>
                    <a:pt x="4" y="10"/>
                  </a:lnTo>
                  <a:lnTo>
                    <a:pt x="8" y="4"/>
                  </a:lnTo>
                  <a:lnTo>
                    <a:pt x="14" y="0"/>
                  </a:lnTo>
                  <a:lnTo>
                    <a:pt x="23" y="0"/>
                  </a:lnTo>
                  <a:lnTo>
                    <a:pt x="31" y="4"/>
                  </a:lnTo>
                  <a:lnTo>
                    <a:pt x="31" y="4"/>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57" name="Rectangle 36"/>
            <p:cNvSpPr>
              <a:spLocks noChangeArrowheads="1"/>
            </p:cNvSpPr>
            <p:nvPr/>
          </p:nvSpPr>
          <p:spPr bwMode="auto">
            <a:xfrm>
              <a:off x="3244" y="2025"/>
              <a:ext cx="246"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1BA7D3"/>
                  </a:solidFill>
                  <a:effectLst/>
                  <a:latin typeface="Book Antiqua" pitchFamily="18" charset="0"/>
                  <a:cs typeface="Arial" pitchFamily="34" charset="0"/>
                </a:rPr>
                <a:t>12</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58" name="Freeform 37"/>
            <p:cNvSpPr>
              <a:spLocks noEditPoints="1"/>
            </p:cNvSpPr>
            <p:nvPr/>
          </p:nvSpPr>
          <p:spPr bwMode="auto">
            <a:xfrm>
              <a:off x="2721" y="1825"/>
              <a:ext cx="255" cy="93"/>
            </a:xfrm>
            <a:custGeom>
              <a:avLst/>
              <a:gdLst>
                <a:gd name="T0" fmla="*/ 0 w 511"/>
                <a:gd name="T1" fmla="*/ 73 h 187"/>
                <a:gd name="T2" fmla="*/ 469 w 511"/>
                <a:gd name="T3" fmla="*/ 73 h 187"/>
                <a:gd name="T4" fmla="*/ 469 w 511"/>
                <a:gd name="T5" fmla="*/ 116 h 187"/>
                <a:gd name="T6" fmla="*/ 0 w 511"/>
                <a:gd name="T7" fmla="*/ 116 h 187"/>
                <a:gd name="T8" fmla="*/ 0 w 511"/>
                <a:gd name="T9" fmla="*/ 73 h 187"/>
                <a:gd name="T10" fmla="*/ 355 w 511"/>
                <a:gd name="T11" fmla="*/ 4 h 187"/>
                <a:gd name="T12" fmla="*/ 511 w 511"/>
                <a:gd name="T13" fmla="*/ 95 h 187"/>
                <a:gd name="T14" fmla="*/ 355 w 511"/>
                <a:gd name="T15" fmla="*/ 187 h 187"/>
                <a:gd name="T16" fmla="*/ 348 w 511"/>
                <a:gd name="T17" fmla="*/ 187 h 187"/>
                <a:gd name="T18" fmla="*/ 340 w 511"/>
                <a:gd name="T19" fmla="*/ 187 h 187"/>
                <a:gd name="T20" fmla="*/ 332 w 511"/>
                <a:gd name="T21" fmla="*/ 185 h 187"/>
                <a:gd name="T22" fmla="*/ 327 w 511"/>
                <a:gd name="T23" fmla="*/ 177 h 187"/>
                <a:gd name="T24" fmla="*/ 325 w 511"/>
                <a:gd name="T25" fmla="*/ 171 h 187"/>
                <a:gd name="T26" fmla="*/ 325 w 511"/>
                <a:gd name="T27" fmla="*/ 164 h 187"/>
                <a:gd name="T28" fmla="*/ 327 w 511"/>
                <a:gd name="T29" fmla="*/ 154 h 187"/>
                <a:gd name="T30" fmla="*/ 334 w 511"/>
                <a:gd name="T31" fmla="*/ 148 h 187"/>
                <a:gd name="T32" fmla="*/ 459 w 511"/>
                <a:gd name="T33" fmla="*/ 75 h 187"/>
                <a:gd name="T34" fmla="*/ 459 w 511"/>
                <a:gd name="T35" fmla="*/ 112 h 187"/>
                <a:gd name="T36" fmla="*/ 334 w 511"/>
                <a:gd name="T37" fmla="*/ 39 h 187"/>
                <a:gd name="T38" fmla="*/ 327 w 511"/>
                <a:gd name="T39" fmla="*/ 33 h 187"/>
                <a:gd name="T40" fmla="*/ 325 w 511"/>
                <a:gd name="T41" fmla="*/ 27 h 187"/>
                <a:gd name="T42" fmla="*/ 325 w 511"/>
                <a:gd name="T43" fmla="*/ 20 h 187"/>
                <a:gd name="T44" fmla="*/ 327 w 511"/>
                <a:gd name="T45" fmla="*/ 10 h 187"/>
                <a:gd name="T46" fmla="*/ 332 w 511"/>
                <a:gd name="T47" fmla="*/ 4 h 187"/>
                <a:gd name="T48" fmla="*/ 340 w 511"/>
                <a:gd name="T49" fmla="*/ 0 h 187"/>
                <a:gd name="T50" fmla="*/ 348 w 511"/>
                <a:gd name="T51" fmla="*/ 0 h 187"/>
                <a:gd name="T52" fmla="*/ 355 w 511"/>
                <a:gd name="T53" fmla="*/ 4 h 187"/>
                <a:gd name="T54" fmla="*/ 355 w 511"/>
                <a:gd name="T55" fmla="*/ 4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11" h="187">
                  <a:moveTo>
                    <a:pt x="0" y="73"/>
                  </a:moveTo>
                  <a:lnTo>
                    <a:pt x="469" y="73"/>
                  </a:lnTo>
                  <a:lnTo>
                    <a:pt x="469" y="116"/>
                  </a:lnTo>
                  <a:lnTo>
                    <a:pt x="0" y="116"/>
                  </a:lnTo>
                  <a:lnTo>
                    <a:pt x="0" y="73"/>
                  </a:lnTo>
                  <a:close/>
                  <a:moveTo>
                    <a:pt x="355" y="4"/>
                  </a:moveTo>
                  <a:lnTo>
                    <a:pt x="511" y="95"/>
                  </a:lnTo>
                  <a:lnTo>
                    <a:pt x="355" y="187"/>
                  </a:lnTo>
                  <a:lnTo>
                    <a:pt x="348" y="187"/>
                  </a:lnTo>
                  <a:lnTo>
                    <a:pt x="340" y="187"/>
                  </a:lnTo>
                  <a:lnTo>
                    <a:pt x="332" y="185"/>
                  </a:lnTo>
                  <a:lnTo>
                    <a:pt x="327" y="177"/>
                  </a:lnTo>
                  <a:lnTo>
                    <a:pt x="325" y="171"/>
                  </a:lnTo>
                  <a:lnTo>
                    <a:pt x="325" y="164"/>
                  </a:lnTo>
                  <a:lnTo>
                    <a:pt x="327" y="154"/>
                  </a:lnTo>
                  <a:lnTo>
                    <a:pt x="334" y="148"/>
                  </a:lnTo>
                  <a:lnTo>
                    <a:pt x="459" y="75"/>
                  </a:lnTo>
                  <a:lnTo>
                    <a:pt x="459" y="112"/>
                  </a:lnTo>
                  <a:lnTo>
                    <a:pt x="334" y="39"/>
                  </a:lnTo>
                  <a:lnTo>
                    <a:pt x="327" y="33"/>
                  </a:lnTo>
                  <a:lnTo>
                    <a:pt x="325" y="27"/>
                  </a:lnTo>
                  <a:lnTo>
                    <a:pt x="325" y="20"/>
                  </a:lnTo>
                  <a:lnTo>
                    <a:pt x="327" y="10"/>
                  </a:lnTo>
                  <a:lnTo>
                    <a:pt x="332" y="4"/>
                  </a:lnTo>
                  <a:lnTo>
                    <a:pt x="340" y="0"/>
                  </a:lnTo>
                  <a:lnTo>
                    <a:pt x="348" y="0"/>
                  </a:lnTo>
                  <a:lnTo>
                    <a:pt x="355" y="4"/>
                  </a:lnTo>
                  <a:lnTo>
                    <a:pt x="355"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9" name="Rectangle 38"/>
            <p:cNvSpPr>
              <a:spLocks noChangeArrowheads="1"/>
            </p:cNvSpPr>
            <p:nvPr/>
          </p:nvSpPr>
          <p:spPr bwMode="auto">
            <a:xfrm>
              <a:off x="2721" y="1861"/>
              <a:ext cx="234" cy="21"/>
            </a:xfrm>
            <a:prstGeom prst="rect">
              <a:avLst/>
            </a:prstGeom>
            <a:noFill/>
            <a:ln w="15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60" name="Freeform 39"/>
            <p:cNvSpPr>
              <a:spLocks/>
            </p:cNvSpPr>
            <p:nvPr/>
          </p:nvSpPr>
          <p:spPr bwMode="auto">
            <a:xfrm>
              <a:off x="2883" y="1825"/>
              <a:ext cx="93" cy="93"/>
            </a:xfrm>
            <a:custGeom>
              <a:avLst/>
              <a:gdLst>
                <a:gd name="T0" fmla="*/ 30 w 186"/>
                <a:gd name="T1" fmla="*/ 4 h 187"/>
                <a:gd name="T2" fmla="*/ 186 w 186"/>
                <a:gd name="T3" fmla="*/ 95 h 187"/>
                <a:gd name="T4" fmla="*/ 30 w 186"/>
                <a:gd name="T5" fmla="*/ 187 h 187"/>
                <a:gd name="T6" fmla="*/ 23 w 186"/>
                <a:gd name="T7" fmla="*/ 187 h 187"/>
                <a:gd name="T8" fmla="*/ 15 w 186"/>
                <a:gd name="T9" fmla="*/ 187 h 187"/>
                <a:gd name="T10" fmla="*/ 7 w 186"/>
                <a:gd name="T11" fmla="*/ 185 h 187"/>
                <a:gd name="T12" fmla="*/ 2 w 186"/>
                <a:gd name="T13" fmla="*/ 177 h 187"/>
                <a:gd name="T14" fmla="*/ 0 w 186"/>
                <a:gd name="T15" fmla="*/ 171 h 187"/>
                <a:gd name="T16" fmla="*/ 0 w 186"/>
                <a:gd name="T17" fmla="*/ 164 h 187"/>
                <a:gd name="T18" fmla="*/ 2 w 186"/>
                <a:gd name="T19" fmla="*/ 154 h 187"/>
                <a:gd name="T20" fmla="*/ 9 w 186"/>
                <a:gd name="T21" fmla="*/ 148 h 187"/>
                <a:gd name="T22" fmla="*/ 134 w 186"/>
                <a:gd name="T23" fmla="*/ 75 h 187"/>
                <a:gd name="T24" fmla="*/ 134 w 186"/>
                <a:gd name="T25" fmla="*/ 112 h 187"/>
                <a:gd name="T26" fmla="*/ 9 w 186"/>
                <a:gd name="T27" fmla="*/ 39 h 187"/>
                <a:gd name="T28" fmla="*/ 2 w 186"/>
                <a:gd name="T29" fmla="*/ 33 h 187"/>
                <a:gd name="T30" fmla="*/ 0 w 186"/>
                <a:gd name="T31" fmla="*/ 27 h 187"/>
                <a:gd name="T32" fmla="*/ 0 w 186"/>
                <a:gd name="T33" fmla="*/ 20 h 187"/>
                <a:gd name="T34" fmla="*/ 2 w 186"/>
                <a:gd name="T35" fmla="*/ 10 h 187"/>
                <a:gd name="T36" fmla="*/ 7 w 186"/>
                <a:gd name="T37" fmla="*/ 4 h 187"/>
                <a:gd name="T38" fmla="*/ 15 w 186"/>
                <a:gd name="T39" fmla="*/ 0 h 187"/>
                <a:gd name="T40" fmla="*/ 23 w 186"/>
                <a:gd name="T41" fmla="*/ 0 h 187"/>
                <a:gd name="T42" fmla="*/ 30 w 186"/>
                <a:gd name="T43" fmla="*/ 4 h 187"/>
                <a:gd name="T44" fmla="*/ 30 w 186"/>
                <a:gd name="T45" fmla="*/ 4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86" h="187">
                  <a:moveTo>
                    <a:pt x="30" y="4"/>
                  </a:moveTo>
                  <a:lnTo>
                    <a:pt x="186" y="95"/>
                  </a:lnTo>
                  <a:lnTo>
                    <a:pt x="30" y="187"/>
                  </a:lnTo>
                  <a:lnTo>
                    <a:pt x="23" y="187"/>
                  </a:lnTo>
                  <a:lnTo>
                    <a:pt x="15" y="187"/>
                  </a:lnTo>
                  <a:lnTo>
                    <a:pt x="7" y="185"/>
                  </a:lnTo>
                  <a:lnTo>
                    <a:pt x="2" y="177"/>
                  </a:lnTo>
                  <a:lnTo>
                    <a:pt x="0" y="171"/>
                  </a:lnTo>
                  <a:lnTo>
                    <a:pt x="0" y="164"/>
                  </a:lnTo>
                  <a:lnTo>
                    <a:pt x="2" y="154"/>
                  </a:lnTo>
                  <a:lnTo>
                    <a:pt x="9" y="148"/>
                  </a:lnTo>
                  <a:lnTo>
                    <a:pt x="134" y="75"/>
                  </a:lnTo>
                  <a:lnTo>
                    <a:pt x="134" y="112"/>
                  </a:lnTo>
                  <a:lnTo>
                    <a:pt x="9" y="39"/>
                  </a:lnTo>
                  <a:lnTo>
                    <a:pt x="2" y="33"/>
                  </a:lnTo>
                  <a:lnTo>
                    <a:pt x="0" y="27"/>
                  </a:lnTo>
                  <a:lnTo>
                    <a:pt x="0" y="20"/>
                  </a:lnTo>
                  <a:lnTo>
                    <a:pt x="2" y="10"/>
                  </a:lnTo>
                  <a:lnTo>
                    <a:pt x="7" y="4"/>
                  </a:lnTo>
                  <a:lnTo>
                    <a:pt x="15" y="0"/>
                  </a:lnTo>
                  <a:lnTo>
                    <a:pt x="23" y="0"/>
                  </a:lnTo>
                  <a:lnTo>
                    <a:pt x="30" y="4"/>
                  </a:lnTo>
                  <a:lnTo>
                    <a:pt x="30" y="4"/>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61" name="Rectangle 40"/>
            <p:cNvSpPr>
              <a:spLocks noChangeArrowheads="1"/>
            </p:cNvSpPr>
            <p:nvPr/>
          </p:nvSpPr>
          <p:spPr bwMode="auto">
            <a:xfrm>
              <a:off x="3011" y="1746"/>
              <a:ext cx="551" cy="251"/>
            </a:xfrm>
            <a:prstGeom prst="rect">
              <a:avLst/>
            </a:prstGeom>
            <a:noFill/>
            <a:ln w="33338">
              <a:solidFill>
                <a:srgbClr val="1BA7D3"/>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62" name="Rectangle 41"/>
            <p:cNvSpPr>
              <a:spLocks noChangeArrowheads="1"/>
            </p:cNvSpPr>
            <p:nvPr/>
          </p:nvSpPr>
          <p:spPr bwMode="auto">
            <a:xfrm>
              <a:off x="3083" y="1773"/>
              <a:ext cx="488"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1BA7D3"/>
                  </a:solidFill>
                  <a:effectLst/>
                  <a:latin typeface="Book Antiqua" pitchFamily="18" charset="0"/>
                  <a:cs typeface="Arial" pitchFamily="34" charset="0"/>
                </a:rPr>
                <a:t>Weld</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63" name="Rectangle 42"/>
            <p:cNvSpPr>
              <a:spLocks noChangeArrowheads="1"/>
            </p:cNvSpPr>
            <p:nvPr/>
          </p:nvSpPr>
          <p:spPr bwMode="auto">
            <a:xfrm>
              <a:off x="4469" y="1701"/>
              <a:ext cx="246"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996633"/>
                  </a:solidFill>
                  <a:effectLst/>
                  <a:latin typeface="Book Antiqua" pitchFamily="18" charset="0"/>
                  <a:cs typeface="Arial" pitchFamily="34" charset="0"/>
                </a:rPr>
                <a:t>10</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64" name="Rectangle 43"/>
            <p:cNvSpPr>
              <a:spLocks noChangeArrowheads="1"/>
            </p:cNvSpPr>
            <p:nvPr/>
          </p:nvSpPr>
          <p:spPr bwMode="auto">
            <a:xfrm>
              <a:off x="4085" y="1398"/>
              <a:ext cx="956" cy="250"/>
            </a:xfrm>
            <a:prstGeom prst="rect">
              <a:avLst/>
            </a:prstGeom>
            <a:noFill/>
            <a:ln w="33338">
              <a:solidFill>
                <a:srgbClr val="996633"/>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65" name="Rectangle 44"/>
            <p:cNvSpPr>
              <a:spLocks noChangeArrowheads="1"/>
            </p:cNvSpPr>
            <p:nvPr/>
          </p:nvSpPr>
          <p:spPr bwMode="auto">
            <a:xfrm>
              <a:off x="4184" y="1425"/>
              <a:ext cx="843"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996633"/>
                  </a:solidFill>
                  <a:effectLst/>
                  <a:latin typeface="Book Antiqua" pitchFamily="18" charset="0"/>
                  <a:cs typeface="Arial" pitchFamily="34" charset="0"/>
                </a:rPr>
                <a:t>Assembly</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66" name="Freeform 45"/>
            <p:cNvSpPr>
              <a:spLocks noEditPoints="1"/>
            </p:cNvSpPr>
            <p:nvPr/>
          </p:nvSpPr>
          <p:spPr bwMode="auto">
            <a:xfrm>
              <a:off x="5083" y="1468"/>
              <a:ext cx="254" cy="93"/>
            </a:xfrm>
            <a:custGeom>
              <a:avLst/>
              <a:gdLst>
                <a:gd name="T0" fmla="*/ 0 w 507"/>
                <a:gd name="T1" fmla="*/ 73 h 187"/>
                <a:gd name="T2" fmla="*/ 467 w 507"/>
                <a:gd name="T3" fmla="*/ 73 h 187"/>
                <a:gd name="T4" fmla="*/ 467 w 507"/>
                <a:gd name="T5" fmla="*/ 114 h 187"/>
                <a:gd name="T6" fmla="*/ 0 w 507"/>
                <a:gd name="T7" fmla="*/ 114 h 187"/>
                <a:gd name="T8" fmla="*/ 0 w 507"/>
                <a:gd name="T9" fmla="*/ 73 h 187"/>
                <a:gd name="T10" fmla="*/ 354 w 507"/>
                <a:gd name="T11" fmla="*/ 4 h 187"/>
                <a:gd name="T12" fmla="*/ 507 w 507"/>
                <a:gd name="T13" fmla="*/ 93 h 187"/>
                <a:gd name="T14" fmla="*/ 354 w 507"/>
                <a:gd name="T15" fmla="*/ 185 h 187"/>
                <a:gd name="T16" fmla="*/ 346 w 507"/>
                <a:gd name="T17" fmla="*/ 187 h 187"/>
                <a:gd name="T18" fmla="*/ 338 w 507"/>
                <a:gd name="T19" fmla="*/ 187 h 187"/>
                <a:gd name="T20" fmla="*/ 330 w 507"/>
                <a:gd name="T21" fmla="*/ 183 h 187"/>
                <a:gd name="T22" fmla="*/ 327 w 507"/>
                <a:gd name="T23" fmla="*/ 177 h 187"/>
                <a:gd name="T24" fmla="*/ 323 w 507"/>
                <a:gd name="T25" fmla="*/ 169 h 187"/>
                <a:gd name="T26" fmla="*/ 323 w 507"/>
                <a:gd name="T27" fmla="*/ 162 h 187"/>
                <a:gd name="T28" fmla="*/ 327 w 507"/>
                <a:gd name="T29" fmla="*/ 152 h 187"/>
                <a:gd name="T30" fmla="*/ 332 w 507"/>
                <a:gd name="T31" fmla="*/ 146 h 187"/>
                <a:gd name="T32" fmla="*/ 457 w 507"/>
                <a:gd name="T33" fmla="*/ 75 h 187"/>
                <a:gd name="T34" fmla="*/ 457 w 507"/>
                <a:gd name="T35" fmla="*/ 112 h 187"/>
                <a:gd name="T36" fmla="*/ 332 w 507"/>
                <a:gd name="T37" fmla="*/ 39 h 187"/>
                <a:gd name="T38" fmla="*/ 327 w 507"/>
                <a:gd name="T39" fmla="*/ 33 h 187"/>
                <a:gd name="T40" fmla="*/ 323 w 507"/>
                <a:gd name="T41" fmla="*/ 27 h 187"/>
                <a:gd name="T42" fmla="*/ 323 w 507"/>
                <a:gd name="T43" fmla="*/ 20 h 187"/>
                <a:gd name="T44" fmla="*/ 327 w 507"/>
                <a:gd name="T45" fmla="*/ 10 h 187"/>
                <a:gd name="T46" fmla="*/ 330 w 507"/>
                <a:gd name="T47" fmla="*/ 4 h 187"/>
                <a:gd name="T48" fmla="*/ 338 w 507"/>
                <a:gd name="T49" fmla="*/ 0 h 187"/>
                <a:gd name="T50" fmla="*/ 346 w 507"/>
                <a:gd name="T51" fmla="*/ 0 h 187"/>
                <a:gd name="T52" fmla="*/ 354 w 507"/>
                <a:gd name="T53" fmla="*/ 4 h 187"/>
                <a:gd name="T54" fmla="*/ 354 w 507"/>
                <a:gd name="T55" fmla="*/ 4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07" h="187">
                  <a:moveTo>
                    <a:pt x="0" y="73"/>
                  </a:moveTo>
                  <a:lnTo>
                    <a:pt x="467" y="73"/>
                  </a:lnTo>
                  <a:lnTo>
                    <a:pt x="467" y="114"/>
                  </a:lnTo>
                  <a:lnTo>
                    <a:pt x="0" y="114"/>
                  </a:lnTo>
                  <a:lnTo>
                    <a:pt x="0" y="73"/>
                  </a:lnTo>
                  <a:close/>
                  <a:moveTo>
                    <a:pt x="354" y="4"/>
                  </a:moveTo>
                  <a:lnTo>
                    <a:pt x="507" y="93"/>
                  </a:lnTo>
                  <a:lnTo>
                    <a:pt x="354" y="185"/>
                  </a:lnTo>
                  <a:lnTo>
                    <a:pt x="346" y="187"/>
                  </a:lnTo>
                  <a:lnTo>
                    <a:pt x="338" y="187"/>
                  </a:lnTo>
                  <a:lnTo>
                    <a:pt x="330" y="183"/>
                  </a:lnTo>
                  <a:lnTo>
                    <a:pt x="327" y="177"/>
                  </a:lnTo>
                  <a:lnTo>
                    <a:pt x="323" y="169"/>
                  </a:lnTo>
                  <a:lnTo>
                    <a:pt x="323" y="162"/>
                  </a:lnTo>
                  <a:lnTo>
                    <a:pt x="327" y="152"/>
                  </a:lnTo>
                  <a:lnTo>
                    <a:pt x="332" y="146"/>
                  </a:lnTo>
                  <a:lnTo>
                    <a:pt x="457" y="75"/>
                  </a:lnTo>
                  <a:lnTo>
                    <a:pt x="457" y="112"/>
                  </a:lnTo>
                  <a:lnTo>
                    <a:pt x="332" y="39"/>
                  </a:lnTo>
                  <a:lnTo>
                    <a:pt x="327" y="33"/>
                  </a:lnTo>
                  <a:lnTo>
                    <a:pt x="323" y="27"/>
                  </a:lnTo>
                  <a:lnTo>
                    <a:pt x="323" y="20"/>
                  </a:lnTo>
                  <a:lnTo>
                    <a:pt x="327" y="10"/>
                  </a:lnTo>
                  <a:lnTo>
                    <a:pt x="330" y="4"/>
                  </a:lnTo>
                  <a:lnTo>
                    <a:pt x="338" y="0"/>
                  </a:lnTo>
                  <a:lnTo>
                    <a:pt x="346" y="0"/>
                  </a:lnTo>
                  <a:lnTo>
                    <a:pt x="354" y="4"/>
                  </a:lnTo>
                  <a:lnTo>
                    <a:pt x="354"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7" name="Rectangle 46"/>
            <p:cNvSpPr>
              <a:spLocks noChangeArrowheads="1"/>
            </p:cNvSpPr>
            <p:nvPr/>
          </p:nvSpPr>
          <p:spPr bwMode="auto">
            <a:xfrm>
              <a:off x="5083" y="1504"/>
              <a:ext cx="233" cy="20"/>
            </a:xfrm>
            <a:prstGeom prst="rect">
              <a:avLst/>
            </a:prstGeom>
            <a:noFill/>
            <a:ln w="15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68" name="Freeform 47"/>
            <p:cNvSpPr>
              <a:spLocks/>
            </p:cNvSpPr>
            <p:nvPr/>
          </p:nvSpPr>
          <p:spPr bwMode="auto">
            <a:xfrm>
              <a:off x="5244" y="1468"/>
              <a:ext cx="93" cy="93"/>
            </a:xfrm>
            <a:custGeom>
              <a:avLst/>
              <a:gdLst>
                <a:gd name="T0" fmla="*/ 31 w 184"/>
                <a:gd name="T1" fmla="*/ 4 h 187"/>
                <a:gd name="T2" fmla="*/ 184 w 184"/>
                <a:gd name="T3" fmla="*/ 93 h 187"/>
                <a:gd name="T4" fmla="*/ 31 w 184"/>
                <a:gd name="T5" fmla="*/ 185 h 187"/>
                <a:gd name="T6" fmla="*/ 23 w 184"/>
                <a:gd name="T7" fmla="*/ 187 h 187"/>
                <a:gd name="T8" fmla="*/ 15 w 184"/>
                <a:gd name="T9" fmla="*/ 187 h 187"/>
                <a:gd name="T10" fmla="*/ 7 w 184"/>
                <a:gd name="T11" fmla="*/ 183 h 187"/>
                <a:gd name="T12" fmla="*/ 4 w 184"/>
                <a:gd name="T13" fmla="*/ 177 h 187"/>
                <a:gd name="T14" fmla="*/ 0 w 184"/>
                <a:gd name="T15" fmla="*/ 169 h 187"/>
                <a:gd name="T16" fmla="*/ 0 w 184"/>
                <a:gd name="T17" fmla="*/ 162 h 187"/>
                <a:gd name="T18" fmla="*/ 4 w 184"/>
                <a:gd name="T19" fmla="*/ 152 h 187"/>
                <a:gd name="T20" fmla="*/ 9 w 184"/>
                <a:gd name="T21" fmla="*/ 146 h 187"/>
                <a:gd name="T22" fmla="*/ 134 w 184"/>
                <a:gd name="T23" fmla="*/ 75 h 187"/>
                <a:gd name="T24" fmla="*/ 134 w 184"/>
                <a:gd name="T25" fmla="*/ 112 h 187"/>
                <a:gd name="T26" fmla="*/ 9 w 184"/>
                <a:gd name="T27" fmla="*/ 39 h 187"/>
                <a:gd name="T28" fmla="*/ 4 w 184"/>
                <a:gd name="T29" fmla="*/ 33 h 187"/>
                <a:gd name="T30" fmla="*/ 0 w 184"/>
                <a:gd name="T31" fmla="*/ 27 h 187"/>
                <a:gd name="T32" fmla="*/ 0 w 184"/>
                <a:gd name="T33" fmla="*/ 20 h 187"/>
                <a:gd name="T34" fmla="*/ 4 w 184"/>
                <a:gd name="T35" fmla="*/ 10 h 187"/>
                <a:gd name="T36" fmla="*/ 7 w 184"/>
                <a:gd name="T37" fmla="*/ 4 h 187"/>
                <a:gd name="T38" fmla="*/ 15 w 184"/>
                <a:gd name="T39" fmla="*/ 0 h 187"/>
                <a:gd name="T40" fmla="*/ 23 w 184"/>
                <a:gd name="T41" fmla="*/ 0 h 187"/>
                <a:gd name="T42" fmla="*/ 31 w 184"/>
                <a:gd name="T43" fmla="*/ 4 h 187"/>
                <a:gd name="T44" fmla="*/ 31 w 184"/>
                <a:gd name="T45" fmla="*/ 4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84" h="187">
                  <a:moveTo>
                    <a:pt x="31" y="4"/>
                  </a:moveTo>
                  <a:lnTo>
                    <a:pt x="184" y="93"/>
                  </a:lnTo>
                  <a:lnTo>
                    <a:pt x="31" y="185"/>
                  </a:lnTo>
                  <a:lnTo>
                    <a:pt x="23" y="187"/>
                  </a:lnTo>
                  <a:lnTo>
                    <a:pt x="15" y="187"/>
                  </a:lnTo>
                  <a:lnTo>
                    <a:pt x="7" y="183"/>
                  </a:lnTo>
                  <a:lnTo>
                    <a:pt x="4" y="177"/>
                  </a:lnTo>
                  <a:lnTo>
                    <a:pt x="0" y="169"/>
                  </a:lnTo>
                  <a:lnTo>
                    <a:pt x="0" y="162"/>
                  </a:lnTo>
                  <a:lnTo>
                    <a:pt x="4" y="152"/>
                  </a:lnTo>
                  <a:lnTo>
                    <a:pt x="9" y="146"/>
                  </a:lnTo>
                  <a:lnTo>
                    <a:pt x="134" y="75"/>
                  </a:lnTo>
                  <a:lnTo>
                    <a:pt x="134" y="112"/>
                  </a:lnTo>
                  <a:lnTo>
                    <a:pt x="9" y="39"/>
                  </a:lnTo>
                  <a:lnTo>
                    <a:pt x="4" y="33"/>
                  </a:lnTo>
                  <a:lnTo>
                    <a:pt x="0" y="27"/>
                  </a:lnTo>
                  <a:lnTo>
                    <a:pt x="0" y="20"/>
                  </a:lnTo>
                  <a:lnTo>
                    <a:pt x="4" y="10"/>
                  </a:lnTo>
                  <a:lnTo>
                    <a:pt x="7" y="4"/>
                  </a:lnTo>
                  <a:lnTo>
                    <a:pt x="15" y="0"/>
                  </a:lnTo>
                  <a:lnTo>
                    <a:pt x="23" y="0"/>
                  </a:lnTo>
                  <a:lnTo>
                    <a:pt x="31" y="4"/>
                  </a:lnTo>
                  <a:lnTo>
                    <a:pt x="31" y="4"/>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69" name="Line 48"/>
            <p:cNvSpPr>
              <a:spLocks noChangeShapeType="1"/>
            </p:cNvSpPr>
            <p:nvPr/>
          </p:nvSpPr>
          <p:spPr bwMode="auto">
            <a:xfrm flipV="1">
              <a:off x="3827" y="1115"/>
              <a:ext cx="0" cy="776"/>
            </a:xfrm>
            <a:prstGeom prst="line">
              <a:avLst/>
            </a:prstGeom>
            <a:noFill/>
            <a:ln w="3810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70" name="Line 49"/>
            <p:cNvSpPr>
              <a:spLocks noChangeShapeType="1"/>
            </p:cNvSpPr>
            <p:nvPr/>
          </p:nvSpPr>
          <p:spPr bwMode="auto">
            <a:xfrm flipH="1">
              <a:off x="2933" y="1125"/>
              <a:ext cx="888" cy="0"/>
            </a:xfrm>
            <a:prstGeom prst="line">
              <a:avLst/>
            </a:prstGeom>
            <a:noFill/>
            <a:ln w="3810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71" name="Freeform 50"/>
            <p:cNvSpPr>
              <a:spLocks noEditPoints="1"/>
            </p:cNvSpPr>
            <p:nvPr/>
          </p:nvSpPr>
          <p:spPr bwMode="auto">
            <a:xfrm>
              <a:off x="3871" y="1494"/>
              <a:ext cx="176" cy="93"/>
            </a:xfrm>
            <a:custGeom>
              <a:avLst/>
              <a:gdLst>
                <a:gd name="T0" fmla="*/ 311 w 354"/>
                <a:gd name="T1" fmla="*/ 73 h 186"/>
                <a:gd name="T2" fmla="*/ 0 w 354"/>
                <a:gd name="T3" fmla="*/ 73 h 186"/>
                <a:gd name="T4" fmla="*/ 0 w 354"/>
                <a:gd name="T5" fmla="*/ 115 h 186"/>
                <a:gd name="T6" fmla="*/ 311 w 354"/>
                <a:gd name="T7" fmla="*/ 115 h 186"/>
                <a:gd name="T8" fmla="*/ 311 w 354"/>
                <a:gd name="T9" fmla="*/ 73 h 186"/>
                <a:gd name="T10" fmla="*/ 200 w 354"/>
                <a:gd name="T11" fmla="*/ 183 h 186"/>
                <a:gd name="T12" fmla="*/ 354 w 354"/>
                <a:gd name="T13" fmla="*/ 92 h 186"/>
                <a:gd name="T14" fmla="*/ 200 w 354"/>
                <a:gd name="T15" fmla="*/ 4 h 186"/>
                <a:gd name="T16" fmla="*/ 192 w 354"/>
                <a:gd name="T17" fmla="*/ 0 h 186"/>
                <a:gd name="T18" fmla="*/ 185 w 354"/>
                <a:gd name="T19" fmla="*/ 0 h 186"/>
                <a:gd name="T20" fmla="*/ 177 w 354"/>
                <a:gd name="T21" fmla="*/ 4 h 186"/>
                <a:gd name="T22" fmla="*/ 171 w 354"/>
                <a:gd name="T23" fmla="*/ 10 h 186"/>
                <a:gd name="T24" fmla="*/ 169 w 354"/>
                <a:gd name="T25" fmla="*/ 19 h 186"/>
                <a:gd name="T26" fmla="*/ 169 w 354"/>
                <a:gd name="T27" fmla="*/ 27 h 186"/>
                <a:gd name="T28" fmla="*/ 171 w 354"/>
                <a:gd name="T29" fmla="*/ 33 h 186"/>
                <a:gd name="T30" fmla="*/ 179 w 354"/>
                <a:gd name="T31" fmla="*/ 39 h 186"/>
                <a:gd name="T32" fmla="*/ 302 w 354"/>
                <a:gd name="T33" fmla="*/ 112 h 186"/>
                <a:gd name="T34" fmla="*/ 302 w 354"/>
                <a:gd name="T35" fmla="*/ 75 h 186"/>
                <a:gd name="T36" fmla="*/ 179 w 354"/>
                <a:gd name="T37" fmla="*/ 148 h 186"/>
                <a:gd name="T38" fmla="*/ 171 w 354"/>
                <a:gd name="T39" fmla="*/ 152 h 186"/>
                <a:gd name="T40" fmla="*/ 169 w 354"/>
                <a:gd name="T41" fmla="*/ 160 h 186"/>
                <a:gd name="T42" fmla="*/ 169 w 354"/>
                <a:gd name="T43" fmla="*/ 167 h 186"/>
                <a:gd name="T44" fmla="*/ 171 w 354"/>
                <a:gd name="T45" fmla="*/ 175 h 186"/>
                <a:gd name="T46" fmla="*/ 177 w 354"/>
                <a:gd name="T47" fmla="*/ 183 h 186"/>
                <a:gd name="T48" fmla="*/ 185 w 354"/>
                <a:gd name="T49" fmla="*/ 185 h 186"/>
                <a:gd name="T50" fmla="*/ 192 w 354"/>
                <a:gd name="T51" fmla="*/ 186 h 186"/>
                <a:gd name="T52" fmla="*/ 200 w 354"/>
                <a:gd name="T53" fmla="*/ 183 h 186"/>
                <a:gd name="T54" fmla="*/ 200 w 354"/>
                <a:gd name="T55" fmla="*/ 18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4" h="186">
                  <a:moveTo>
                    <a:pt x="311" y="73"/>
                  </a:moveTo>
                  <a:lnTo>
                    <a:pt x="0" y="73"/>
                  </a:lnTo>
                  <a:lnTo>
                    <a:pt x="0" y="115"/>
                  </a:lnTo>
                  <a:lnTo>
                    <a:pt x="311" y="115"/>
                  </a:lnTo>
                  <a:lnTo>
                    <a:pt x="311" y="73"/>
                  </a:lnTo>
                  <a:close/>
                  <a:moveTo>
                    <a:pt x="200" y="183"/>
                  </a:moveTo>
                  <a:lnTo>
                    <a:pt x="354" y="92"/>
                  </a:lnTo>
                  <a:lnTo>
                    <a:pt x="200" y="4"/>
                  </a:lnTo>
                  <a:lnTo>
                    <a:pt x="192" y="0"/>
                  </a:lnTo>
                  <a:lnTo>
                    <a:pt x="185" y="0"/>
                  </a:lnTo>
                  <a:lnTo>
                    <a:pt x="177" y="4"/>
                  </a:lnTo>
                  <a:lnTo>
                    <a:pt x="171" y="10"/>
                  </a:lnTo>
                  <a:lnTo>
                    <a:pt x="169" y="19"/>
                  </a:lnTo>
                  <a:lnTo>
                    <a:pt x="169" y="27"/>
                  </a:lnTo>
                  <a:lnTo>
                    <a:pt x="171" y="33"/>
                  </a:lnTo>
                  <a:lnTo>
                    <a:pt x="179" y="39"/>
                  </a:lnTo>
                  <a:lnTo>
                    <a:pt x="302" y="112"/>
                  </a:lnTo>
                  <a:lnTo>
                    <a:pt x="302" y="75"/>
                  </a:lnTo>
                  <a:lnTo>
                    <a:pt x="179" y="148"/>
                  </a:lnTo>
                  <a:lnTo>
                    <a:pt x="171" y="152"/>
                  </a:lnTo>
                  <a:lnTo>
                    <a:pt x="169" y="160"/>
                  </a:lnTo>
                  <a:lnTo>
                    <a:pt x="169" y="167"/>
                  </a:lnTo>
                  <a:lnTo>
                    <a:pt x="171" y="175"/>
                  </a:lnTo>
                  <a:lnTo>
                    <a:pt x="177" y="183"/>
                  </a:lnTo>
                  <a:lnTo>
                    <a:pt x="185" y="185"/>
                  </a:lnTo>
                  <a:lnTo>
                    <a:pt x="192" y="186"/>
                  </a:lnTo>
                  <a:lnTo>
                    <a:pt x="200" y="183"/>
                  </a:lnTo>
                  <a:lnTo>
                    <a:pt x="200" y="1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2" name="Rectangle 51"/>
            <p:cNvSpPr>
              <a:spLocks noChangeArrowheads="1"/>
            </p:cNvSpPr>
            <p:nvPr/>
          </p:nvSpPr>
          <p:spPr bwMode="auto">
            <a:xfrm>
              <a:off x="3871" y="1530"/>
              <a:ext cx="155" cy="21"/>
            </a:xfrm>
            <a:prstGeom prst="rect">
              <a:avLst/>
            </a:prstGeom>
            <a:noFill/>
            <a:ln w="15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73" name="Freeform 52"/>
            <p:cNvSpPr>
              <a:spLocks/>
            </p:cNvSpPr>
            <p:nvPr/>
          </p:nvSpPr>
          <p:spPr bwMode="auto">
            <a:xfrm>
              <a:off x="3955" y="1494"/>
              <a:ext cx="92" cy="93"/>
            </a:xfrm>
            <a:custGeom>
              <a:avLst/>
              <a:gdLst>
                <a:gd name="T0" fmla="*/ 31 w 185"/>
                <a:gd name="T1" fmla="*/ 183 h 186"/>
                <a:gd name="T2" fmla="*/ 185 w 185"/>
                <a:gd name="T3" fmla="*/ 92 h 186"/>
                <a:gd name="T4" fmla="*/ 31 w 185"/>
                <a:gd name="T5" fmla="*/ 4 h 186"/>
                <a:gd name="T6" fmla="*/ 23 w 185"/>
                <a:gd name="T7" fmla="*/ 0 h 186"/>
                <a:gd name="T8" fmla="*/ 16 w 185"/>
                <a:gd name="T9" fmla="*/ 0 h 186"/>
                <a:gd name="T10" fmla="*/ 8 w 185"/>
                <a:gd name="T11" fmla="*/ 4 h 186"/>
                <a:gd name="T12" fmla="*/ 2 w 185"/>
                <a:gd name="T13" fmla="*/ 10 h 186"/>
                <a:gd name="T14" fmla="*/ 0 w 185"/>
                <a:gd name="T15" fmla="*/ 19 h 186"/>
                <a:gd name="T16" fmla="*/ 0 w 185"/>
                <a:gd name="T17" fmla="*/ 27 h 186"/>
                <a:gd name="T18" fmla="*/ 2 w 185"/>
                <a:gd name="T19" fmla="*/ 33 h 186"/>
                <a:gd name="T20" fmla="*/ 10 w 185"/>
                <a:gd name="T21" fmla="*/ 39 h 186"/>
                <a:gd name="T22" fmla="*/ 133 w 185"/>
                <a:gd name="T23" fmla="*/ 112 h 186"/>
                <a:gd name="T24" fmla="*/ 133 w 185"/>
                <a:gd name="T25" fmla="*/ 75 h 186"/>
                <a:gd name="T26" fmla="*/ 10 w 185"/>
                <a:gd name="T27" fmla="*/ 148 h 186"/>
                <a:gd name="T28" fmla="*/ 2 w 185"/>
                <a:gd name="T29" fmla="*/ 152 h 186"/>
                <a:gd name="T30" fmla="*/ 0 w 185"/>
                <a:gd name="T31" fmla="*/ 160 h 186"/>
                <a:gd name="T32" fmla="*/ 0 w 185"/>
                <a:gd name="T33" fmla="*/ 167 h 186"/>
                <a:gd name="T34" fmla="*/ 2 w 185"/>
                <a:gd name="T35" fmla="*/ 175 h 186"/>
                <a:gd name="T36" fmla="*/ 8 w 185"/>
                <a:gd name="T37" fmla="*/ 183 h 186"/>
                <a:gd name="T38" fmla="*/ 16 w 185"/>
                <a:gd name="T39" fmla="*/ 185 h 186"/>
                <a:gd name="T40" fmla="*/ 23 w 185"/>
                <a:gd name="T41" fmla="*/ 186 h 186"/>
                <a:gd name="T42" fmla="*/ 31 w 185"/>
                <a:gd name="T43" fmla="*/ 183 h 186"/>
                <a:gd name="T44" fmla="*/ 31 w 185"/>
                <a:gd name="T45" fmla="*/ 18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85" h="186">
                  <a:moveTo>
                    <a:pt x="31" y="183"/>
                  </a:moveTo>
                  <a:lnTo>
                    <a:pt x="185" y="92"/>
                  </a:lnTo>
                  <a:lnTo>
                    <a:pt x="31" y="4"/>
                  </a:lnTo>
                  <a:lnTo>
                    <a:pt x="23" y="0"/>
                  </a:lnTo>
                  <a:lnTo>
                    <a:pt x="16" y="0"/>
                  </a:lnTo>
                  <a:lnTo>
                    <a:pt x="8" y="4"/>
                  </a:lnTo>
                  <a:lnTo>
                    <a:pt x="2" y="10"/>
                  </a:lnTo>
                  <a:lnTo>
                    <a:pt x="0" y="19"/>
                  </a:lnTo>
                  <a:lnTo>
                    <a:pt x="0" y="27"/>
                  </a:lnTo>
                  <a:lnTo>
                    <a:pt x="2" y="33"/>
                  </a:lnTo>
                  <a:lnTo>
                    <a:pt x="10" y="39"/>
                  </a:lnTo>
                  <a:lnTo>
                    <a:pt x="133" y="112"/>
                  </a:lnTo>
                  <a:lnTo>
                    <a:pt x="133" y="75"/>
                  </a:lnTo>
                  <a:lnTo>
                    <a:pt x="10" y="148"/>
                  </a:lnTo>
                  <a:lnTo>
                    <a:pt x="2" y="152"/>
                  </a:lnTo>
                  <a:lnTo>
                    <a:pt x="0" y="160"/>
                  </a:lnTo>
                  <a:lnTo>
                    <a:pt x="0" y="167"/>
                  </a:lnTo>
                  <a:lnTo>
                    <a:pt x="2" y="175"/>
                  </a:lnTo>
                  <a:lnTo>
                    <a:pt x="8" y="183"/>
                  </a:lnTo>
                  <a:lnTo>
                    <a:pt x="16" y="185"/>
                  </a:lnTo>
                  <a:lnTo>
                    <a:pt x="23" y="186"/>
                  </a:lnTo>
                  <a:lnTo>
                    <a:pt x="31" y="183"/>
                  </a:lnTo>
                  <a:lnTo>
                    <a:pt x="31" y="183"/>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74" name="Line 53"/>
            <p:cNvSpPr>
              <a:spLocks noChangeShapeType="1"/>
            </p:cNvSpPr>
            <p:nvPr/>
          </p:nvSpPr>
          <p:spPr bwMode="auto">
            <a:xfrm flipH="1">
              <a:off x="3627" y="1880"/>
              <a:ext cx="200" cy="0"/>
            </a:xfrm>
            <a:prstGeom prst="line">
              <a:avLst/>
            </a:prstGeom>
            <a:noFill/>
            <a:ln w="3810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75" name="Rectangle 54"/>
            <p:cNvSpPr>
              <a:spLocks noChangeArrowheads="1"/>
            </p:cNvSpPr>
            <p:nvPr/>
          </p:nvSpPr>
          <p:spPr bwMode="auto">
            <a:xfrm>
              <a:off x="1090" y="2040"/>
              <a:ext cx="161" cy="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00B050"/>
                  </a:solidFill>
                  <a:effectLst/>
                  <a:latin typeface="Book Antiqua" pitchFamily="18" charset="0"/>
                  <a:cs typeface="Arial" pitchFamily="34" charset="0"/>
                </a:rPr>
                <a:t>3</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76" name="Rectangle 55"/>
            <p:cNvSpPr>
              <a:spLocks noChangeArrowheads="1"/>
            </p:cNvSpPr>
            <p:nvPr/>
          </p:nvSpPr>
          <p:spPr bwMode="auto">
            <a:xfrm>
              <a:off x="53" y="1044"/>
              <a:ext cx="427" cy="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0" i="0" u="none" strike="noStrike" cap="none" normalizeH="0" baseline="0">
                  <a:ln>
                    <a:noFill/>
                  </a:ln>
                  <a:solidFill>
                    <a:srgbClr val="000000"/>
                  </a:solidFill>
                  <a:effectLst/>
                  <a:latin typeface="Book Antiqua" pitchFamily="18" charset="0"/>
                  <a:cs typeface="Arial" pitchFamily="34" charset="0"/>
                </a:rPr>
                <a:t>Roof</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77" name="Rectangle 56"/>
            <p:cNvSpPr>
              <a:spLocks noChangeArrowheads="1"/>
            </p:cNvSpPr>
            <p:nvPr/>
          </p:nvSpPr>
          <p:spPr bwMode="auto">
            <a:xfrm>
              <a:off x="53" y="1752"/>
              <a:ext cx="414" cy="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0" i="0" u="none" strike="noStrike" cap="none" normalizeH="0" baseline="0">
                  <a:ln>
                    <a:noFill/>
                  </a:ln>
                  <a:solidFill>
                    <a:srgbClr val="000000"/>
                  </a:solidFill>
                  <a:effectLst/>
                  <a:latin typeface="Book Antiqua" pitchFamily="18" charset="0"/>
                  <a:cs typeface="Arial" pitchFamily="34" charset="0"/>
                </a:rPr>
                <a:t>Base</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2078" name="Rectangle 57"/>
            <p:cNvSpPr>
              <a:spLocks noChangeArrowheads="1"/>
            </p:cNvSpPr>
            <p:nvPr/>
          </p:nvSpPr>
          <p:spPr bwMode="auto">
            <a:xfrm>
              <a:off x="5350" y="1418"/>
              <a:ext cx="455" cy="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0" i="0" u="none" strike="noStrike" cap="none" normalizeH="0" baseline="0">
                  <a:ln>
                    <a:noFill/>
                  </a:ln>
                  <a:solidFill>
                    <a:srgbClr val="000000"/>
                  </a:solidFill>
                  <a:effectLst/>
                  <a:latin typeface="Book Antiqua" pitchFamily="18" charset="0"/>
                  <a:cs typeface="Arial" pitchFamily="34" charset="0"/>
                </a:rPr>
                <a:t>Door</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34060562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dissolv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dissolve">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dissolve">
                                      <p:cBhvr>
                                        <p:cTn id="17" dur="500"/>
                                        <p:tgtEl>
                                          <p:spTgt spid="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
                                            <p:txEl>
                                              <p:pRg st="3" end="3"/>
                                            </p:txEl>
                                          </p:spTgt>
                                        </p:tgtEl>
                                        <p:attrNameLst>
                                          <p:attrName>style.visibility</p:attrName>
                                        </p:attrNameLst>
                                      </p:cBhvr>
                                      <p:to>
                                        <p:strVal val="visible"/>
                                      </p:to>
                                    </p:set>
                                    <p:animEffect transition="in" filter="dissolve">
                                      <p:cBhvr>
                                        <p:cTn id="22" dur="500"/>
                                        <p:tgtEl>
                                          <p:spTgt spid="1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
                                            <p:txEl>
                                              <p:pRg st="4" end="4"/>
                                            </p:txEl>
                                          </p:spTgt>
                                        </p:tgtEl>
                                        <p:attrNameLst>
                                          <p:attrName>style.visibility</p:attrName>
                                        </p:attrNameLst>
                                      </p:cBhvr>
                                      <p:to>
                                        <p:strVal val="visible"/>
                                      </p:to>
                                    </p:set>
                                    <p:animEffect transition="in" filter="dissolve">
                                      <p:cBhvr>
                                        <p:cTn id="27" dur="500"/>
                                        <p:tgtEl>
                                          <p:spTgt spid="1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
                                            <p:txEl>
                                              <p:pRg st="5" end="5"/>
                                            </p:txEl>
                                          </p:spTgt>
                                        </p:tgtEl>
                                        <p:attrNameLst>
                                          <p:attrName>style.visibility</p:attrName>
                                        </p:attrNameLst>
                                      </p:cBhvr>
                                      <p:to>
                                        <p:strVal val="visible"/>
                                      </p:to>
                                    </p:set>
                                    <p:animEffect transition="in" filter="dissolve">
                                      <p:cBhvr>
                                        <p:cTn id="32" dur="500"/>
                                        <p:tgtEl>
                                          <p:spTgt spid="10">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1">
                                            <p:txEl>
                                              <p:pRg st="0" end="0"/>
                                            </p:txEl>
                                          </p:spTgt>
                                        </p:tgtEl>
                                        <p:attrNameLst>
                                          <p:attrName>style.visibility</p:attrName>
                                        </p:attrNameLst>
                                      </p:cBhvr>
                                      <p:to>
                                        <p:strVal val="visible"/>
                                      </p:to>
                                    </p:set>
                                    <p:animEffect transition="in" filter="dissolve">
                                      <p:cBhvr>
                                        <p:cTn id="37" dur="500"/>
                                        <p:tgtEl>
                                          <p:spTgt spid="11">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1">
                                            <p:txEl>
                                              <p:pRg st="1" end="1"/>
                                            </p:txEl>
                                          </p:spTgt>
                                        </p:tgtEl>
                                        <p:attrNameLst>
                                          <p:attrName>style.visibility</p:attrName>
                                        </p:attrNameLst>
                                      </p:cBhvr>
                                      <p:to>
                                        <p:strVal val="visible"/>
                                      </p:to>
                                    </p:set>
                                    <p:animEffect transition="in" filter="dissolve">
                                      <p:cBhvr>
                                        <p:cTn id="42" dur="500"/>
                                        <p:tgtEl>
                                          <p:spTgt spid="11">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1">
                                            <p:txEl>
                                              <p:pRg st="2" end="2"/>
                                            </p:txEl>
                                          </p:spTgt>
                                        </p:tgtEl>
                                        <p:attrNameLst>
                                          <p:attrName>style.visibility</p:attrName>
                                        </p:attrNameLst>
                                      </p:cBhvr>
                                      <p:to>
                                        <p:strVal val="visible"/>
                                      </p:to>
                                    </p:set>
                                    <p:animEffect transition="in" filter="dissolve">
                                      <p:cBhvr>
                                        <p:cTn id="47" dur="5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dirty="0">
                <a:solidFill>
                  <a:srgbClr val="C00000"/>
                </a:solidFill>
              </a:rPr>
              <a:t>Key </a:t>
            </a:r>
            <a:r>
              <a:rPr lang="en-US" dirty="0">
                <a:solidFill>
                  <a:srgbClr val="C00000"/>
                </a:solidFill>
              </a:rPr>
              <a:t>Problem 2: Capacity</a:t>
            </a:r>
          </a:p>
        </p:txBody>
      </p:sp>
      <p:sp>
        <p:nvSpPr>
          <p:cNvPr id="9" name="Content Placeholder 1"/>
          <p:cNvSpPr txBox="1">
            <a:spLocks/>
          </p:cNvSpPr>
          <p:nvPr/>
        </p:nvSpPr>
        <p:spPr bwMode="auto">
          <a:xfrm>
            <a:off x="11724" y="860055"/>
            <a:ext cx="9132276" cy="112114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spcBef>
                <a:spcPct val="0"/>
              </a:spcBef>
              <a:spcAft>
                <a:spcPts val="0"/>
              </a:spcAft>
              <a:buNone/>
              <a:defRPr/>
            </a:pPr>
            <a:r>
              <a:rPr lang="en-US" sz="2300" kern="0" dirty="0"/>
              <a:t>(d) Compute utilization of all the resources at the full process capacity. In other words, assume that the throughput is equal to process capacity. Throughput = 4</a:t>
            </a:r>
          </a:p>
          <a:p>
            <a:pPr marL="0" indent="0">
              <a:lnSpc>
                <a:spcPct val="150000"/>
              </a:lnSpc>
              <a:spcBef>
                <a:spcPct val="0"/>
              </a:spcBef>
              <a:spcAft>
                <a:spcPts val="0"/>
              </a:spcAft>
              <a:buFont typeface="Wingdings" pitchFamily="2" charset="2"/>
              <a:buNone/>
              <a:defRPr/>
            </a:pPr>
            <a:r>
              <a:rPr lang="en-US" sz="2300" kern="0" dirty="0"/>
              <a:t> </a:t>
            </a:r>
          </a:p>
        </p:txBody>
      </p:sp>
      <p:sp>
        <p:nvSpPr>
          <p:cNvPr id="10" name="Content Placeholder 1"/>
          <p:cNvSpPr txBox="1">
            <a:spLocks/>
          </p:cNvSpPr>
          <p:nvPr/>
        </p:nvSpPr>
        <p:spPr bwMode="auto">
          <a:xfrm>
            <a:off x="11724" y="2590800"/>
            <a:ext cx="7989276"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150000"/>
              </a:lnSpc>
              <a:spcBef>
                <a:spcPct val="0"/>
              </a:spcBef>
              <a:spcAft>
                <a:spcPts val="0"/>
              </a:spcAft>
              <a:buFont typeface="Wingdings" pitchFamily="2" charset="2"/>
              <a:buNone/>
              <a:defRPr/>
            </a:pPr>
            <a:r>
              <a:rPr lang="en-US" sz="2300" dirty="0">
                <a:solidFill>
                  <a:srgbClr val="0070C0"/>
                </a:solidFill>
                <a:ea typeface="ＭＳ Ｐゴシック" charset="-128"/>
                <a:cs typeface="Arial" pitchFamily="34" charset="0"/>
              </a:rPr>
              <a:t>R-Punch Utilization = 4/4 = 100%.</a:t>
            </a:r>
          </a:p>
          <a:p>
            <a:pPr marL="0" indent="0">
              <a:lnSpc>
                <a:spcPct val="150000"/>
              </a:lnSpc>
              <a:spcBef>
                <a:spcPct val="0"/>
              </a:spcBef>
              <a:spcAft>
                <a:spcPts val="0"/>
              </a:spcAft>
              <a:buNone/>
              <a:defRPr/>
            </a:pPr>
            <a:r>
              <a:rPr lang="en-US" sz="2300" kern="0" dirty="0">
                <a:solidFill>
                  <a:srgbClr val="FF0000"/>
                </a:solidFill>
              </a:rPr>
              <a:t>R-Form Utilization = </a:t>
            </a:r>
            <a:r>
              <a:rPr lang="en-US" sz="2300" kern="0" dirty="0"/>
              <a:t>4</a:t>
            </a:r>
            <a:r>
              <a:rPr lang="en-US" sz="2300" kern="0" dirty="0">
                <a:solidFill>
                  <a:srgbClr val="FF0000"/>
                </a:solidFill>
              </a:rPr>
              <a:t>/7.5  = 53.33%.</a:t>
            </a:r>
          </a:p>
          <a:p>
            <a:pPr marL="0" indent="0">
              <a:lnSpc>
                <a:spcPct val="150000"/>
              </a:lnSpc>
              <a:spcBef>
                <a:spcPct val="0"/>
              </a:spcBef>
              <a:spcAft>
                <a:spcPts val="0"/>
              </a:spcAft>
              <a:buNone/>
              <a:defRPr/>
            </a:pPr>
            <a:r>
              <a:rPr lang="en-US" sz="2300" kern="0" dirty="0">
                <a:solidFill>
                  <a:srgbClr val="00B050"/>
                </a:solidFill>
              </a:rPr>
              <a:t>B-Punch Utilization = </a:t>
            </a:r>
            <a:r>
              <a:rPr lang="en-US" sz="2300" kern="0" dirty="0"/>
              <a:t>4</a:t>
            </a:r>
            <a:r>
              <a:rPr lang="en-US" sz="2300" kern="0" dirty="0">
                <a:solidFill>
                  <a:srgbClr val="00B050"/>
                </a:solidFill>
              </a:rPr>
              <a:t>/20 = 20%.</a:t>
            </a:r>
          </a:p>
          <a:p>
            <a:pPr marL="0" indent="0">
              <a:lnSpc>
                <a:spcPct val="150000"/>
              </a:lnSpc>
              <a:spcBef>
                <a:spcPct val="0"/>
              </a:spcBef>
              <a:spcAft>
                <a:spcPts val="0"/>
              </a:spcAft>
              <a:buNone/>
              <a:defRPr/>
            </a:pPr>
            <a:r>
              <a:rPr lang="en-US" sz="2300" kern="0" dirty="0">
                <a:solidFill>
                  <a:srgbClr val="D519B1"/>
                </a:solidFill>
              </a:rPr>
              <a:t>B-Form Utilization =  </a:t>
            </a:r>
            <a:r>
              <a:rPr lang="en-US" sz="2300" kern="0" dirty="0"/>
              <a:t>4</a:t>
            </a:r>
            <a:r>
              <a:rPr lang="en-US" sz="2300" kern="0" dirty="0">
                <a:solidFill>
                  <a:srgbClr val="D519B1"/>
                </a:solidFill>
              </a:rPr>
              <a:t>/ 6 = 66.67%.</a:t>
            </a:r>
          </a:p>
          <a:p>
            <a:pPr marL="0" indent="0">
              <a:lnSpc>
                <a:spcPct val="150000"/>
              </a:lnSpc>
              <a:spcBef>
                <a:spcPct val="0"/>
              </a:spcBef>
              <a:spcAft>
                <a:spcPts val="0"/>
              </a:spcAft>
              <a:buNone/>
              <a:defRPr/>
            </a:pPr>
            <a:r>
              <a:rPr lang="en-US" sz="2300" kern="0" dirty="0">
                <a:solidFill>
                  <a:srgbClr val="00B0F0"/>
                </a:solidFill>
              </a:rPr>
              <a:t>Welding Utilization = </a:t>
            </a:r>
            <a:r>
              <a:rPr lang="en-US" sz="2300" kern="0" dirty="0"/>
              <a:t>4</a:t>
            </a:r>
            <a:r>
              <a:rPr lang="en-US" sz="2300" kern="0" dirty="0">
                <a:solidFill>
                  <a:srgbClr val="00B0F0"/>
                </a:solidFill>
              </a:rPr>
              <a:t>/5  = 80%.</a:t>
            </a:r>
          </a:p>
          <a:p>
            <a:pPr marL="0" indent="0">
              <a:lnSpc>
                <a:spcPct val="150000"/>
              </a:lnSpc>
              <a:spcBef>
                <a:spcPct val="0"/>
              </a:spcBef>
              <a:spcAft>
                <a:spcPts val="0"/>
              </a:spcAft>
              <a:buNone/>
              <a:defRPr/>
            </a:pPr>
            <a:r>
              <a:rPr lang="en-US" sz="2300" kern="0" dirty="0">
                <a:solidFill>
                  <a:srgbClr val="A80000"/>
                </a:solidFill>
              </a:rPr>
              <a:t>Assembly Utilization = </a:t>
            </a:r>
            <a:r>
              <a:rPr lang="en-US" sz="2300" kern="0" dirty="0"/>
              <a:t>4</a:t>
            </a:r>
            <a:r>
              <a:rPr lang="en-US" sz="2300" kern="0" dirty="0">
                <a:solidFill>
                  <a:srgbClr val="A80000"/>
                </a:solidFill>
              </a:rPr>
              <a:t>/6 = 66.67%</a:t>
            </a:r>
          </a:p>
          <a:p>
            <a:pPr marL="0" indent="0">
              <a:lnSpc>
                <a:spcPct val="150000"/>
              </a:lnSpc>
              <a:spcBef>
                <a:spcPct val="0"/>
              </a:spcBef>
              <a:spcAft>
                <a:spcPts val="0"/>
              </a:spcAft>
              <a:buNone/>
              <a:defRPr/>
            </a:pPr>
            <a:r>
              <a:rPr lang="en-US" sz="2300" b="1" kern="0" dirty="0">
                <a:solidFill>
                  <a:srgbClr val="FF0000"/>
                </a:solidFill>
              </a:rPr>
              <a:t>No Process can work at 100% capacity. Impossible. </a:t>
            </a:r>
          </a:p>
        </p:txBody>
      </p:sp>
      <p:sp>
        <p:nvSpPr>
          <p:cNvPr id="7" name="Content Placeholder 1"/>
          <p:cNvSpPr txBox="1">
            <a:spLocks/>
          </p:cNvSpPr>
          <p:nvPr/>
        </p:nvSpPr>
        <p:spPr bwMode="auto">
          <a:xfrm>
            <a:off x="5654040" y="2133600"/>
            <a:ext cx="348996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gn="r">
              <a:lnSpc>
                <a:spcPct val="150000"/>
              </a:lnSpc>
              <a:spcBef>
                <a:spcPct val="0"/>
              </a:spcBef>
              <a:spcAft>
                <a:spcPts val="0"/>
              </a:spcAft>
              <a:buFont typeface="Wingdings" pitchFamily="2" charset="2"/>
              <a:buNone/>
              <a:defRPr/>
            </a:pPr>
            <a:r>
              <a:rPr lang="en-US" sz="2300" b="1" kern="0" dirty="0">
                <a:solidFill>
                  <a:srgbClr val="FF0000"/>
                </a:solidFill>
              </a:rPr>
              <a:t>In reality, utilization of all the resources will be less than what we have computed.</a:t>
            </a:r>
          </a:p>
          <a:p>
            <a:pPr marL="0" indent="0" algn="r">
              <a:lnSpc>
                <a:spcPct val="150000"/>
              </a:lnSpc>
              <a:spcBef>
                <a:spcPct val="0"/>
              </a:spcBef>
              <a:spcAft>
                <a:spcPts val="0"/>
              </a:spcAft>
              <a:buFont typeface="Wingdings" pitchFamily="2" charset="2"/>
              <a:buNone/>
              <a:defRPr/>
            </a:pPr>
            <a:r>
              <a:rPr lang="en-US" sz="2300" b="1" kern="0" dirty="0">
                <a:solidFill>
                  <a:srgbClr val="FF0000"/>
                </a:solidFill>
              </a:rPr>
              <a:t>This process can never produce 4 flow units per hour continually. </a:t>
            </a:r>
          </a:p>
        </p:txBody>
      </p:sp>
      <p:cxnSp>
        <p:nvCxnSpPr>
          <p:cNvPr id="6" name="Straight Connector 5"/>
          <p:cNvCxnSpPr/>
          <p:nvPr/>
        </p:nvCxnSpPr>
        <p:spPr bwMode="auto">
          <a:xfrm>
            <a:off x="-12089" y="838200"/>
            <a:ext cx="9156089" cy="0"/>
          </a:xfrm>
          <a:prstGeom prst="line">
            <a:avLst/>
          </a:prstGeom>
          <a:solidFill>
            <a:schemeClr val="accent1"/>
          </a:solidFill>
          <a:ln w="7620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7263709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dissolv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dissolve">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dissolve">
                                      <p:cBhvr>
                                        <p:cTn id="17" dur="500"/>
                                        <p:tgtEl>
                                          <p:spTgt spid="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
                                            <p:txEl>
                                              <p:pRg st="3" end="3"/>
                                            </p:txEl>
                                          </p:spTgt>
                                        </p:tgtEl>
                                        <p:attrNameLst>
                                          <p:attrName>style.visibility</p:attrName>
                                        </p:attrNameLst>
                                      </p:cBhvr>
                                      <p:to>
                                        <p:strVal val="visible"/>
                                      </p:to>
                                    </p:set>
                                    <p:animEffect transition="in" filter="dissolve">
                                      <p:cBhvr>
                                        <p:cTn id="22" dur="500"/>
                                        <p:tgtEl>
                                          <p:spTgt spid="1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
                                            <p:txEl>
                                              <p:pRg st="4" end="4"/>
                                            </p:txEl>
                                          </p:spTgt>
                                        </p:tgtEl>
                                        <p:attrNameLst>
                                          <p:attrName>style.visibility</p:attrName>
                                        </p:attrNameLst>
                                      </p:cBhvr>
                                      <p:to>
                                        <p:strVal val="visible"/>
                                      </p:to>
                                    </p:set>
                                    <p:animEffect transition="in" filter="dissolve">
                                      <p:cBhvr>
                                        <p:cTn id="27" dur="500"/>
                                        <p:tgtEl>
                                          <p:spTgt spid="1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
                                            <p:txEl>
                                              <p:pRg st="5" end="5"/>
                                            </p:txEl>
                                          </p:spTgt>
                                        </p:tgtEl>
                                        <p:attrNameLst>
                                          <p:attrName>style.visibility</p:attrName>
                                        </p:attrNameLst>
                                      </p:cBhvr>
                                      <p:to>
                                        <p:strVal val="visible"/>
                                      </p:to>
                                    </p:set>
                                    <p:animEffect transition="in" filter="dissolve">
                                      <p:cBhvr>
                                        <p:cTn id="32" dur="500"/>
                                        <p:tgtEl>
                                          <p:spTgt spid="10">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0">
                                            <p:txEl>
                                              <p:pRg st="6" end="6"/>
                                            </p:txEl>
                                          </p:spTgt>
                                        </p:tgtEl>
                                        <p:attrNameLst>
                                          <p:attrName>style.visibility</p:attrName>
                                        </p:attrNameLst>
                                      </p:cBhvr>
                                      <p:to>
                                        <p:strVal val="visible"/>
                                      </p:to>
                                    </p:set>
                                    <p:animEffect transition="in" filter="dissolve">
                                      <p:cBhvr>
                                        <p:cTn id="37" dur="500"/>
                                        <p:tgtEl>
                                          <p:spTgt spid="10">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7">
                                            <p:txEl>
                                              <p:pRg st="0" end="0"/>
                                            </p:txEl>
                                          </p:spTgt>
                                        </p:tgtEl>
                                        <p:attrNameLst>
                                          <p:attrName>style.visibility</p:attrName>
                                        </p:attrNameLst>
                                      </p:cBhvr>
                                      <p:to>
                                        <p:strVal val="visible"/>
                                      </p:to>
                                    </p:set>
                                    <p:animEffect transition="in" filter="dissolve">
                                      <p:cBhvr>
                                        <p:cTn id="42" dur="500"/>
                                        <p:tgtEl>
                                          <p:spTgt spid="7">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7">
                                            <p:txEl>
                                              <p:pRg st="1" end="1"/>
                                            </p:txEl>
                                          </p:spTgt>
                                        </p:tgtEl>
                                        <p:attrNameLst>
                                          <p:attrName>style.visibility</p:attrName>
                                        </p:attrNameLst>
                                      </p:cBhvr>
                                      <p:to>
                                        <p:strVal val="visible"/>
                                      </p:to>
                                    </p:set>
                                    <p:animEffect transition="in" filter="dissolve">
                                      <p:cBhvr>
                                        <p:cTn id="4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687" y="30480"/>
            <a:ext cx="9144000" cy="838200"/>
          </a:xfrm>
        </p:spPr>
        <p:txBody>
          <a:bodyPr/>
          <a:lstStyle/>
          <a:p>
            <a:r>
              <a:rPr lang="en-US" altLang="en-US" dirty="0">
                <a:solidFill>
                  <a:srgbClr val="C00000"/>
                </a:solidFill>
              </a:rPr>
              <a:t>Key </a:t>
            </a:r>
            <a:r>
              <a:rPr lang="en-US" dirty="0">
                <a:solidFill>
                  <a:srgbClr val="C00000"/>
                </a:solidFill>
              </a:rPr>
              <a:t>Problem 2: Bottleneck Shift</a:t>
            </a:r>
          </a:p>
        </p:txBody>
      </p:sp>
      <p:sp>
        <p:nvSpPr>
          <p:cNvPr id="15" name="Content Placeholder 1"/>
          <p:cNvSpPr txBox="1">
            <a:spLocks/>
          </p:cNvSpPr>
          <p:nvPr/>
        </p:nvSpPr>
        <p:spPr bwMode="auto">
          <a:xfrm>
            <a:off x="5003165" y="5580185"/>
            <a:ext cx="4312920" cy="51581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spcBef>
                <a:spcPct val="0"/>
              </a:spcBef>
              <a:spcAft>
                <a:spcPts val="0"/>
              </a:spcAft>
              <a:buFont typeface="Wingdings" pitchFamily="2" charset="2"/>
              <a:buNone/>
              <a:defRPr/>
            </a:pPr>
            <a:r>
              <a:rPr lang="en-US" sz="2300" b="1" kern="0" dirty="0">
                <a:solidFill>
                  <a:srgbClr val="FF0000"/>
                </a:solidFill>
              </a:rPr>
              <a:t>Process Capacity is 5 per hour</a:t>
            </a:r>
          </a:p>
          <a:p>
            <a:pPr marL="0" indent="0">
              <a:lnSpc>
                <a:spcPct val="90000"/>
              </a:lnSpc>
              <a:spcBef>
                <a:spcPct val="0"/>
              </a:spcBef>
              <a:spcAft>
                <a:spcPts val="0"/>
              </a:spcAft>
              <a:buFont typeface="Wingdings" pitchFamily="2" charset="2"/>
              <a:buNone/>
              <a:defRPr/>
            </a:pPr>
            <a:endParaRPr lang="en-US" sz="2300" kern="0" dirty="0"/>
          </a:p>
        </p:txBody>
      </p:sp>
      <p:sp>
        <p:nvSpPr>
          <p:cNvPr id="64" name="Content Placeholder 1"/>
          <p:cNvSpPr txBox="1">
            <a:spLocks/>
          </p:cNvSpPr>
          <p:nvPr/>
        </p:nvSpPr>
        <p:spPr bwMode="auto">
          <a:xfrm>
            <a:off x="0" y="865141"/>
            <a:ext cx="9132276" cy="113946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spcBef>
                <a:spcPts val="0"/>
              </a:spcBef>
              <a:spcAft>
                <a:spcPts val="600"/>
              </a:spcAft>
              <a:buFont typeface="Wingdings" pitchFamily="2" charset="2"/>
              <a:buNone/>
              <a:defRPr/>
            </a:pPr>
            <a:r>
              <a:rPr lang="en-US" sz="2300" kern="0" dirty="0"/>
              <a:t>(e) Suppose we double the capacity of the bottleneck by adding the same capital and human resources. What is the new capacity of the system.  </a:t>
            </a:r>
          </a:p>
        </p:txBody>
      </p:sp>
      <p:grpSp>
        <p:nvGrpSpPr>
          <p:cNvPr id="54" name="Group 53"/>
          <p:cNvGrpSpPr/>
          <p:nvPr/>
        </p:nvGrpSpPr>
        <p:grpSpPr>
          <a:xfrm>
            <a:off x="0" y="1939078"/>
            <a:ext cx="9035552" cy="2263090"/>
            <a:chOff x="0" y="4118660"/>
            <a:chExt cx="9035552" cy="2263090"/>
          </a:xfrm>
        </p:grpSpPr>
        <p:sp>
          <p:nvSpPr>
            <p:cNvPr id="55" name="Rectangle 102"/>
            <p:cNvSpPr>
              <a:spLocks noChangeArrowheads="1"/>
            </p:cNvSpPr>
            <p:nvPr/>
          </p:nvSpPr>
          <p:spPr bwMode="auto">
            <a:xfrm>
              <a:off x="3394075" y="4857750"/>
              <a:ext cx="134652"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en-US" sz="2100" b="1" dirty="0">
                  <a:solidFill>
                    <a:srgbClr val="FF0000"/>
                  </a:solidFill>
                  <a:latin typeface="Book Antiqua" pitchFamily="18" charset="0"/>
                </a:rPr>
                <a:t>8</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56" name="Rectangle 103"/>
            <p:cNvSpPr>
              <a:spLocks noChangeArrowheads="1"/>
            </p:cNvSpPr>
            <p:nvPr/>
          </p:nvSpPr>
          <p:spPr bwMode="auto">
            <a:xfrm>
              <a:off x="2986088" y="4376738"/>
              <a:ext cx="1141413" cy="398462"/>
            </a:xfrm>
            <a:prstGeom prst="rect">
              <a:avLst/>
            </a:prstGeom>
            <a:noFill/>
            <a:ln w="33338">
              <a:solidFill>
                <a:srgbClr val="FF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Rectangle 104"/>
            <p:cNvSpPr>
              <a:spLocks noChangeArrowheads="1"/>
            </p:cNvSpPr>
            <p:nvPr/>
          </p:nvSpPr>
          <p:spPr bwMode="auto">
            <a:xfrm>
              <a:off x="3103563" y="4416425"/>
              <a:ext cx="315913"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FF0000"/>
                  </a:solidFill>
                  <a:effectLst/>
                  <a:latin typeface="Book Antiqua" pitchFamily="18" charset="0"/>
                  <a:cs typeface="Arial" pitchFamily="34" charset="0"/>
                </a:rPr>
                <a:t>R</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58" name="Rectangle 105"/>
            <p:cNvSpPr>
              <a:spLocks noChangeArrowheads="1"/>
            </p:cNvSpPr>
            <p:nvPr/>
          </p:nvSpPr>
          <p:spPr bwMode="auto">
            <a:xfrm>
              <a:off x="3292475" y="4416425"/>
              <a:ext cx="211138"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FF0000"/>
                  </a:solidFill>
                  <a:effectLst/>
                  <a:latin typeface="Book Antiqua" pitchFamily="18" charset="0"/>
                  <a:cs typeface="Arial" pitchFamily="34" charset="0"/>
                </a:rPr>
                <a:t>-</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59" name="Rectangle 106"/>
            <p:cNvSpPr>
              <a:spLocks noChangeArrowheads="1"/>
            </p:cNvSpPr>
            <p:nvPr/>
          </p:nvSpPr>
          <p:spPr bwMode="auto">
            <a:xfrm>
              <a:off x="3381375" y="4416425"/>
              <a:ext cx="760413"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FF0000"/>
                  </a:solidFill>
                  <a:effectLst/>
                  <a:latin typeface="Book Antiqua" pitchFamily="18" charset="0"/>
                  <a:cs typeface="Arial" pitchFamily="34" charset="0"/>
                </a:rPr>
                <a:t>Form</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60" name="Rectangle 107"/>
            <p:cNvSpPr>
              <a:spLocks noChangeArrowheads="1"/>
            </p:cNvSpPr>
            <p:nvPr/>
          </p:nvSpPr>
          <p:spPr bwMode="auto">
            <a:xfrm>
              <a:off x="3379788" y="6005513"/>
              <a:ext cx="269304"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en-US" sz="2100" b="1" dirty="0">
                  <a:solidFill>
                    <a:srgbClr val="D519B1"/>
                  </a:solidFill>
                  <a:latin typeface="Book Antiqua" pitchFamily="18" charset="0"/>
                </a:rPr>
                <a:t>10</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61" name="Rectangle 108"/>
            <p:cNvSpPr>
              <a:spLocks noChangeArrowheads="1"/>
            </p:cNvSpPr>
            <p:nvPr/>
          </p:nvSpPr>
          <p:spPr bwMode="auto">
            <a:xfrm>
              <a:off x="2986088" y="5545138"/>
              <a:ext cx="1141413" cy="398462"/>
            </a:xfrm>
            <a:prstGeom prst="rect">
              <a:avLst/>
            </a:prstGeom>
            <a:noFill/>
            <a:ln w="33338">
              <a:solidFill>
                <a:srgbClr val="D519B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 name="Rectangle 109"/>
            <p:cNvSpPr>
              <a:spLocks noChangeArrowheads="1"/>
            </p:cNvSpPr>
            <p:nvPr/>
          </p:nvSpPr>
          <p:spPr bwMode="auto">
            <a:xfrm>
              <a:off x="3111500" y="5584825"/>
              <a:ext cx="300038"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D519B1"/>
                  </a:solidFill>
                  <a:effectLst/>
                  <a:latin typeface="Book Antiqua" pitchFamily="18" charset="0"/>
                  <a:cs typeface="Arial" pitchFamily="34" charset="0"/>
                </a:rPr>
                <a:t>B</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63" name="Rectangle 110"/>
            <p:cNvSpPr>
              <a:spLocks noChangeArrowheads="1"/>
            </p:cNvSpPr>
            <p:nvPr/>
          </p:nvSpPr>
          <p:spPr bwMode="auto">
            <a:xfrm>
              <a:off x="3286125" y="5584825"/>
              <a:ext cx="211138"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D519B1"/>
                  </a:solidFill>
                  <a:effectLst/>
                  <a:latin typeface="Book Antiqua" pitchFamily="18" charset="0"/>
                  <a:cs typeface="Arial" pitchFamily="34" charset="0"/>
                </a:rPr>
                <a:t>-</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65" name="Rectangle 111"/>
            <p:cNvSpPr>
              <a:spLocks noChangeArrowheads="1"/>
            </p:cNvSpPr>
            <p:nvPr/>
          </p:nvSpPr>
          <p:spPr bwMode="auto">
            <a:xfrm>
              <a:off x="3373438" y="5584825"/>
              <a:ext cx="760413"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D519B1"/>
                  </a:solidFill>
                  <a:effectLst/>
                  <a:latin typeface="Book Antiqua" pitchFamily="18" charset="0"/>
                  <a:cs typeface="Arial" pitchFamily="34" charset="0"/>
                </a:rPr>
                <a:t>Form</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66" name="Rectangle 112"/>
            <p:cNvSpPr>
              <a:spLocks noChangeArrowheads="1"/>
            </p:cNvSpPr>
            <p:nvPr/>
          </p:nvSpPr>
          <p:spPr bwMode="auto">
            <a:xfrm>
              <a:off x="1587500" y="5087035"/>
              <a:ext cx="269304"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dirty="0">
                  <a:ln>
                    <a:noFill/>
                  </a:ln>
                  <a:solidFill>
                    <a:srgbClr val="0070C0"/>
                  </a:solidFill>
                  <a:effectLst/>
                  <a:latin typeface="Book Antiqua" pitchFamily="18" charset="0"/>
                  <a:cs typeface="Arial" pitchFamily="34" charset="0"/>
                </a:rPr>
                <a:t>15</a:t>
              </a:r>
              <a:endParaRPr kumimoji="0" lang="en-US" altLang="en-US" sz="1800" b="0" i="0" u="none" strike="noStrike" cap="none" normalizeH="0" baseline="0" dirty="0">
                <a:ln>
                  <a:noFill/>
                </a:ln>
                <a:solidFill>
                  <a:srgbClr val="0070C0"/>
                </a:solidFill>
                <a:effectLst/>
                <a:cs typeface="Arial" pitchFamily="34" charset="0"/>
              </a:endParaRPr>
            </a:p>
          </p:txBody>
        </p:sp>
        <p:sp>
          <p:nvSpPr>
            <p:cNvPr id="67" name="Rectangle 113"/>
            <p:cNvSpPr>
              <a:spLocks noChangeArrowheads="1"/>
            </p:cNvSpPr>
            <p:nvPr/>
          </p:nvSpPr>
          <p:spPr bwMode="auto">
            <a:xfrm>
              <a:off x="1196975" y="4652060"/>
              <a:ext cx="1204913" cy="398462"/>
            </a:xfrm>
            <a:prstGeom prst="rect">
              <a:avLst/>
            </a:prstGeom>
            <a:noFill/>
            <a:ln w="33338">
              <a:solidFill>
                <a:srgbClr val="0070C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 name="Rectangle 114"/>
            <p:cNvSpPr>
              <a:spLocks noChangeArrowheads="1"/>
            </p:cNvSpPr>
            <p:nvPr/>
          </p:nvSpPr>
          <p:spPr bwMode="auto">
            <a:xfrm>
              <a:off x="1276350" y="4691747"/>
              <a:ext cx="193964"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dirty="0">
                  <a:ln>
                    <a:noFill/>
                  </a:ln>
                  <a:solidFill>
                    <a:srgbClr val="0070C0"/>
                  </a:solidFill>
                  <a:effectLst/>
                  <a:latin typeface="Book Antiqua" pitchFamily="18" charset="0"/>
                  <a:cs typeface="Arial" pitchFamily="34" charset="0"/>
                </a:rPr>
                <a:t>R</a:t>
              </a:r>
              <a:endParaRPr kumimoji="0" lang="en-US" altLang="en-US" sz="1800" b="0" i="0" u="none" strike="noStrike" cap="none" normalizeH="0" baseline="0" dirty="0">
                <a:ln>
                  <a:noFill/>
                </a:ln>
                <a:solidFill>
                  <a:srgbClr val="0070C0"/>
                </a:solidFill>
                <a:effectLst/>
                <a:cs typeface="Arial" pitchFamily="34" charset="0"/>
              </a:endParaRPr>
            </a:p>
          </p:txBody>
        </p:sp>
        <p:sp>
          <p:nvSpPr>
            <p:cNvPr id="69" name="Rectangle 115"/>
            <p:cNvSpPr>
              <a:spLocks noChangeArrowheads="1"/>
            </p:cNvSpPr>
            <p:nvPr/>
          </p:nvSpPr>
          <p:spPr bwMode="auto">
            <a:xfrm>
              <a:off x="1465263" y="4691747"/>
              <a:ext cx="211138"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000078"/>
                  </a:solidFill>
                  <a:effectLst/>
                  <a:latin typeface="Book Antiqua" pitchFamily="18" charset="0"/>
                  <a:cs typeface="Arial" pitchFamily="34" charset="0"/>
                </a:rPr>
                <a:t>-</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0" name="Rectangle 116"/>
            <p:cNvSpPr>
              <a:spLocks noChangeArrowheads="1"/>
            </p:cNvSpPr>
            <p:nvPr/>
          </p:nvSpPr>
          <p:spPr bwMode="auto">
            <a:xfrm>
              <a:off x="1552575" y="4691747"/>
              <a:ext cx="780663"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dirty="0">
                  <a:ln>
                    <a:noFill/>
                  </a:ln>
                  <a:solidFill>
                    <a:srgbClr val="0070C0"/>
                  </a:solidFill>
                  <a:effectLst/>
                  <a:latin typeface="Book Antiqua" pitchFamily="18" charset="0"/>
                  <a:cs typeface="Arial" pitchFamily="34" charset="0"/>
                </a:rPr>
                <a:t>Punch</a:t>
              </a:r>
              <a:endParaRPr kumimoji="0" lang="en-US" altLang="en-US" sz="1800" b="0" i="0" u="none" strike="noStrike" cap="none" normalizeH="0" baseline="0" dirty="0">
                <a:ln>
                  <a:noFill/>
                </a:ln>
                <a:solidFill>
                  <a:srgbClr val="0070C0"/>
                </a:solidFill>
                <a:effectLst/>
                <a:cs typeface="Arial" pitchFamily="34" charset="0"/>
              </a:endParaRPr>
            </a:p>
          </p:txBody>
        </p:sp>
        <p:sp>
          <p:nvSpPr>
            <p:cNvPr id="71" name="Freeform 117"/>
            <p:cNvSpPr>
              <a:spLocks noEditPoints="1"/>
            </p:cNvSpPr>
            <p:nvPr/>
          </p:nvSpPr>
          <p:spPr bwMode="auto">
            <a:xfrm>
              <a:off x="673100" y="4518025"/>
              <a:ext cx="404813" cy="147637"/>
            </a:xfrm>
            <a:custGeom>
              <a:avLst/>
              <a:gdLst>
                <a:gd name="T0" fmla="*/ 0 w 511"/>
                <a:gd name="T1" fmla="*/ 73 h 186"/>
                <a:gd name="T2" fmla="*/ 469 w 511"/>
                <a:gd name="T3" fmla="*/ 73 h 186"/>
                <a:gd name="T4" fmla="*/ 469 w 511"/>
                <a:gd name="T5" fmla="*/ 115 h 186"/>
                <a:gd name="T6" fmla="*/ 0 w 511"/>
                <a:gd name="T7" fmla="*/ 115 h 186"/>
                <a:gd name="T8" fmla="*/ 0 w 511"/>
                <a:gd name="T9" fmla="*/ 73 h 186"/>
                <a:gd name="T10" fmla="*/ 356 w 511"/>
                <a:gd name="T11" fmla="*/ 4 h 186"/>
                <a:gd name="T12" fmla="*/ 511 w 511"/>
                <a:gd name="T13" fmla="*/ 93 h 186"/>
                <a:gd name="T14" fmla="*/ 356 w 511"/>
                <a:gd name="T15" fmla="*/ 184 h 186"/>
                <a:gd name="T16" fmla="*/ 348 w 511"/>
                <a:gd name="T17" fmla="*/ 186 h 186"/>
                <a:gd name="T18" fmla="*/ 340 w 511"/>
                <a:gd name="T19" fmla="*/ 186 h 186"/>
                <a:gd name="T20" fmla="*/ 333 w 511"/>
                <a:gd name="T21" fmla="*/ 183 h 186"/>
                <a:gd name="T22" fmla="*/ 328 w 511"/>
                <a:gd name="T23" fmla="*/ 176 h 186"/>
                <a:gd name="T24" fmla="*/ 325 w 511"/>
                <a:gd name="T25" fmla="*/ 168 h 186"/>
                <a:gd name="T26" fmla="*/ 325 w 511"/>
                <a:gd name="T27" fmla="*/ 161 h 186"/>
                <a:gd name="T28" fmla="*/ 328 w 511"/>
                <a:gd name="T29" fmla="*/ 153 h 186"/>
                <a:gd name="T30" fmla="*/ 335 w 511"/>
                <a:gd name="T31" fmla="*/ 148 h 186"/>
                <a:gd name="T32" fmla="*/ 459 w 511"/>
                <a:gd name="T33" fmla="*/ 75 h 186"/>
                <a:gd name="T34" fmla="*/ 459 w 511"/>
                <a:gd name="T35" fmla="*/ 111 h 186"/>
                <a:gd name="T36" fmla="*/ 335 w 511"/>
                <a:gd name="T37" fmla="*/ 38 h 186"/>
                <a:gd name="T38" fmla="*/ 328 w 511"/>
                <a:gd name="T39" fmla="*/ 34 h 186"/>
                <a:gd name="T40" fmla="*/ 325 w 511"/>
                <a:gd name="T41" fmla="*/ 27 h 186"/>
                <a:gd name="T42" fmla="*/ 325 w 511"/>
                <a:gd name="T43" fmla="*/ 19 h 186"/>
                <a:gd name="T44" fmla="*/ 328 w 511"/>
                <a:gd name="T45" fmla="*/ 10 h 186"/>
                <a:gd name="T46" fmla="*/ 333 w 511"/>
                <a:gd name="T47" fmla="*/ 4 h 186"/>
                <a:gd name="T48" fmla="*/ 340 w 511"/>
                <a:gd name="T49" fmla="*/ 0 h 186"/>
                <a:gd name="T50" fmla="*/ 348 w 511"/>
                <a:gd name="T51" fmla="*/ 0 h 186"/>
                <a:gd name="T52" fmla="*/ 356 w 511"/>
                <a:gd name="T53" fmla="*/ 4 h 186"/>
                <a:gd name="T54" fmla="*/ 356 w 511"/>
                <a:gd name="T55" fmla="*/ 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11" h="186">
                  <a:moveTo>
                    <a:pt x="0" y="73"/>
                  </a:moveTo>
                  <a:lnTo>
                    <a:pt x="469" y="73"/>
                  </a:lnTo>
                  <a:lnTo>
                    <a:pt x="469" y="115"/>
                  </a:lnTo>
                  <a:lnTo>
                    <a:pt x="0" y="115"/>
                  </a:lnTo>
                  <a:lnTo>
                    <a:pt x="0" y="73"/>
                  </a:lnTo>
                  <a:close/>
                  <a:moveTo>
                    <a:pt x="356" y="4"/>
                  </a:moveTo>
                  <a:lnTo>
                    <a:pt x="511" y="93"/>
                  </a:lnTo>
                  <a:lnTo>
                    <a:pt x="356" y="184"/>
                  </a:lnTo>
                  <a:lnTo>
                    <a:pt x="348" y="186"/>
                  </a:lnTo>
                  <a:lnTo>
                    <a:pt x="340" y="186"/>
                  </a:lnTo>
                  <a:lnTo>
                    <a:pt x="333" y="183"/>
                  </a:lnTo>
                  <a:lnTo>
                    <a:pt x="328" y="176"/>
                  </a:lnTo>
                  <a:lnTo>
                    <a:pt x="325" y="168"/>
                  </a:lnTo>
                  <a:lnTo>
                    <a:pt x="325" y="161"/>
                  </a:lnTo>
                  <a:lnTo>
                    <a:pt x="328" y="153"/>
                  </a:lnTo>
                  <a:lnTo>
                    <a:pt x="335" y="148"/>
                  </a:lnTo>
                  <a:lnTo>
                    <a:pt x="459" y="75"/>
                  </a:lnTo>
                  <a:lnTo>
                    <a:pt x="459" y="111"/>
                  </a:lnTo>
                  <a:lnTo>
                    <a:pt x="335" y="38"/>
                  </a:lnTo>
                  <a:lnTo>
                    <a:pt x="328" y="34"/>
                  </a:lnTo>
                  <a:lnTo>
                    <a:pt x="325" y="27"/>
                  </a:lnTo>
                  <a:lnTo>
                    <a:pt x="325" y="19"/>
                  </a:lnTo>
                  <a:lnTo>
                    <a:pt x="328" y="10"/>
                  </a:lnTo>
                  <a:lnTo>
                    <a:pt x="333" y="4"/>
                  </a:lnTo>
                  <a:lnTo>
                    <a:pt x="340" y="0"/>
                  </a:lnTo>
                  <a:lnTo>
                    <a:pt x="348" y="0"/>
                  </a:lnTo>
                  <a:lnTo>
                    <a:pt x="356" y="4"/>
                  </a:lnTo>
                  <a:lnTo>
                    <a:pt x="356" y="4"/>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2" name="Freeform 118"/>
            <p:cNvSpPr>
              <a:spLocks noEditPoints="1"/>
            </p:cNvSpPr>
            <p:nvPr/>
          </p:nvSpPr>
          <p:spPr bwMode="auto">
            <a:xfrm>
              <a:off x="2484438" y="4530725"/>
              <a:ext cx="404813" cy="147637"/>
            </a:xfrm>
            <a:custGeom>
              <a:avLst/>
              <a:gdLst>
                <a:gd name="T0" fmla="*/ 0 w 509"/>
                <a:gd name="T1" fmla="*/ 73 h 186"/>
                <a:gd name="T2" fmla="*/ 468 w 509"/>
                <a:gd name="T3" fmla="*/ 73 h 186"/>
                <a:gd name="T4" fmla="*/ 468 w 509"/>
                <a:gd name="T5" fmla="*/ 114 h 186"/>
                <a:gd name="T6" fmla="*/ 0 w 509"/>
                <a:gd name="T7" fmla="*/ 114 h 186"/>
                <a:gd name="T8" fmla="*/ 0 w 509"/>
                <a:gd name="T9" fmla="*/ 73 h 186"/>
                <a:gd name="T10" fmla="*/ 355 w 509"/>
                <a:gd name="T11" fmla="*/ 3 h 186"/>
                <a:gd name="T12" fmla="*/ 509 w 509"/>
                <a:gd name="T13" fmla="*/ 93 h 186"/>
                <a:gd name="T14" fmla="*/ 355 w 509"/>
                <a:gd name="T15" fmla="*/ 184 h 186"/>
                <a:gd name="T16" fmla="*/ 347 w 509"/>
                <a:gd name="T17" fmla="*/ 186 h 186"/>
                <a:gd name="T18" fmla="*/ 339 w 509"/>
                <a:gd name="T19" fmla="*/ 186 h 186"/>
                <a:gd name="T20" fmla="*/ 332 w 509"/>
                <a:gd name="T21" fmla="*/ 182 h 186"/>
                <a:gd name="T22" fmla="*/ 327 w 509"/>
                <a:gd name="T23" fmla="*/ 176 h 186"/>
                <a:gd name="T24" fmla="*/ 324 w 509"/>
                <a:gd name="T25" fmla="*/ 167 h 186"/>
                <a:gd name="T26" fmla="*/ 324 w 509"/>
                <a:gd name="T27" fmla="*/ 161 h 186"/>
                <a:gd name="T28" fmla="*/ 327 w 509"/>
                <a:gd name="T29" fmla="*/ 152 h 186"/>
                <a:gd name="T30" fmla="*/ 334 w 509"/>
                <a:gd name="T31" fmla="*/ 147 h 186"/>
                <a:gd name="T32" fmla="*/ 458 w 509"/>
                <a:gd name="T33" fmla="*/ 75 h 186"/>
                <a:gd name="T34" fmla="*/ 458 w 509"/>
                <a:gd name="T35" fmla="*/ 111 h 186"/>
                <a:gd name="T36" fmla="*/ 334 w 509"/>
                <a:gd name="T37" fmla="*/ 38 h 186"/>
                <a:gd name="T38" fmla="*/ 327 w 509"/>
                <a:gd name="T39" fmla="*/ 33 h 186"/>
                <a:gd name="T40" fmla="*/ 324 w 509"/>
                <a:gd name="T41" fmla="*/ 26 h 186"/>
                <a:gd name="T42" fmla="*/ 324 w 509"/>
                <a:gd name="T43" fmla="*/ 18 h 186"/>
                <a:gd name="T44" fmla="*/ 327 w 509"/>
                <a:gd name="T45" fmla="*/ 10 h 186"/>
                <a:gd name="T46" fmla="*/ 332 w 509"/>
                <a:gd name="T47" fmla="*/ 3 h 186"/>
                <a:gd name="T48" fmla="*/ 339 w 509"/>
                <a:gd name="T49" fmla="*/ 0 h 186"/>
                <a:gd name="T50" fmla="*/ 347 w 509"/>
                <a:gd name="T51" fmla="*/ 0 h 186"/>
                <a:gd name="T52" fmla="*/ 355 w 509"/>
                <a:gd name="T53" fmla="*/ 3 h 186"/>
                <a:gd name="T54" fmla="*/ 355 w 509"/>
                <a:gd name="T55" fmla="*/ 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09" h="186">
                  <a:moveTo>
                    <a:pt x="0" y="73"/>
                  </a:moveTo>
                  <a:lnTo>
                    <a:pt x="468" y="73"/>
                  </a:lnTo>
                  <a:lnTo>
                    <a:pt x="468" y="114"/>
                  </a:lnTo>
                  <a:lnTo>
                    <a:pt x="0" y="114"/>
                  </a:lnTo>
                  <a:lnTo>
                    <a:pt x="0" y="73"/>
                  </a:lnTo>
                  <a:close/>
                  <a:moveTo>
                    <a:pt x="355" y="3"/>
                  </a:moveTo>
                  <a:lnTo>
                    <a:pt x="509" y="93"/>
                  </a:lnTo>
                  <a:lnTo>
                    <a:pt x="355" y="184"/>
                  </a:lnTo>
                  <a:lnTo>
                    <a:pt x="347" y="186"/>
                  </a:lnTo>
                  <a:lnTo>
                    <a:pt x="339" y="186"/>
                  </a:lnTo>
                  <a:lnTo>
                    <a:pt x="332" y="182"/>
                  </a:lnTo>
                  <a:lnTo>
                    <a:pt x="327" y="176"/>
                  </a:lnTo>
                  <a:lnTo>
                    <a:pt x="324" y="167"/>
                  </a:lnTo>
                  <a:lnTo>
                    <a:pt x="324" y="161"/>
                  </a:lnTo>
                  <a:lnTo>
                    <a:pt x="327" y="152"/>
                  </a:lnTo>
                  <a:lnTo>
                    <a:pt x="334" y="147"/>
                  </a:lnTo>
                  <a:lnTo>
                    <a:pt x="458" y="75"/>
                  </a:lnTo>
                  <a:lnTo>
                    <a:pt x="458" y="111"/>
                  </a:lnTo>
                  <a:lnTo>
                    <a:pt x="334" y="38"/>
                  </a:lnTo>
                  <a:lnTo>
                    <a:pt x="327" y="33"/>
                  </a:lnTo>
                  <a:lnTo>
                    <a:pt x="324" y="26"/>
                  </a:lnTo>
                  <a:lnTo>
                    <a:pt x="324" y="18"/>
                  </a:lnTo>
                  <a:lnTo>
                    <a:pt x="327" y="10"/>
                  </a:lnTo>
                  <a:lnTo>
                    <a:pt x="332" y="3"/>
                  </a:lnTo>
                  <a:lnTo>
                    <a:pt x="339" y="0"/>
                  </a:lnTo>
                  <a:lnTo>
                    <a:pt x="347" y="0"/>
                  </a:lnTo>
                  <a:lnTo>
                    <a:pt x="355" y="3"/>
                  </a:lnTo>
                  <a:lnTo>
                    <a:pt x="355" y="3"/>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3" name="Rectangle 119"/>
            <p:cNvSpPr>
              <a:spLocks noChangeArrowheads="1"/>
            </p:cNvSpPr>
            <p:nvPr/>
          </p:nvSpPr>
          <p:spPr bwMode="auto">
            <a:xfrm>
              <a:off x="1196975" y="5561013"/>
              <a:ext cx="1204913" cy="398462"/>
            </a:xfrm>
            <a:prstGeom prst="rect">
              <a:avLst/>
            </a:prstGeom>
            <a:noFill/>
            <a:ln w="33338">
              <a:solidFill>
                <a:srgbClr val="00B05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 name="Rectangle 120"/>
            <p:cNvSpPr>
              <a:spLocks noChangeArrowheads="1"/>
            </p:cNvSpPr>
            <p:nvPr/>
          </p:nvSpPr>
          <p:spPr bwMode="auto">
            <a:xfrm>
              <a:off x="1276350" y="5600700"/>
              <a:ext cx="300038"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00B050"/>
                  </a:solidFill>
                  <a:effectLst/>
                  <a:latin typeface="Book Antiqua" pitchFamily="18" charset="0"/>
                  <a:cs typeface="Arial" pitchFamily="34" charset="0"/>
                </a:rPr>
                <a:t>B</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5" name="Rectangle 121"/>
            <p:cNvSpPr>
              <a:spLocks noChangeArrowheads="1"/>
            </p:cNvSpPr>
            <p:nvPr/>
          </p:nvSpPr>
          <p:spPr bwMode="auto">
            <a:xfrm>
              <a:off x="1450975" y="5600700"/>
              <a:ext cx="211138"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00B050"/>
                  </a:solidFill>
                  <a:effectLst/>
                  <a:latin typeface="Book Antiqua" pitchFamily="18" charset="0"/>
                  <a:cs typeface="Arial" pitchFamily="34" charset="0"/>
                </a:rPr>
                <a:t>-</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6" name="Rectangle 122"/>
            <p:cNvSpPr>
              <a:spLocks noChangeArrowheads="1"/>
            </p:cNvSpPr>
            <p:nvPr/>
          </p:nvSpPr>
          <p:spPr bwMode="auto">
            <a:xfrm>
              <a:off x="1538288" y="5600700"/>
              <a:ext cx="893763"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00B050"/>
                  </a:solidFill>
                  <a:effectLst/>
                  <a:latin typeface="Book Antiqua" pitchFamily="18" charset="0"/>
                  <a:cs typeface="Arial" pitchFamily="34" charset="0"/>
                </a:rPr>
                <a:t>Punch</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7" name="Freeform 123"/>
            <p:cNvSpPr>
              <a:spLocks noEditPoints="1"/>
            </p:cNvSpPr>
            <p:nvPr/>
          </p:nvSpPr>
          <p:spPr bwMode="auto">
            <a:xfrm>
              <a:off x="673100" y="5672138"/>
              <a:ext cx="404813" cy="147637"/>
            </a:xfrm>
            <a:custGeom>
              <a:avLst/>
              <a:gdLst>
                <a:gd name="T0" fmla="*/ 0 w 511"/>
                <a:gd name="T1" fmla="*/ 73 h 185"/>
                <a:gd name="T2" fmla="*/ 469 w 511"/>
                <a:gd name="T3" fmla="*/ 73 h 185"/>
                <a:gd name="T4" fmla="*/ 469 w 511"/>
                <a:gd name="T5" fmla="*/ 114 h 185"/>
                <a:gd name="T6" fmla="*/ 0 w 511"/>
                <a:gd name="T7" fmla="*/ 114 h 185"/>
                <a:gd name="T8" fmla="*/ 0 w 511"/>
                <a:gd name="T9" fmla="*/ 73 h 185"/>
                <a:gd name="T10" fmla="*/ 356 w 511"/>
                <a:gd name="T11" fmla="*/ 3 h 185"/>
                <a:gd name="T12" fmla="*/ 511 w 511"/>
                <a:gd name="T13" fmla="*/ 93 h 185"/>
                <a:gd name="T14" fmla="*/ 356 w 511"/>
                <a:gd name="T15" fmla="*/ 184 h 185"/>
                <a:gd name="T16" fmla="*/ 348 w 511"/>
                <a:gd name="T17" fmla="*/ 185 h 185"/>
                <a:gd name="T18" fmla="*/ 340 w 511"/>
                <a:gd name="T19" fmla="*/ 185 h 185"/>
                <a:gd name="T20" fmla="*/ 333 w 511"/>
                <a:gd name="T21" fmla="*/ 182 h 185"/>
                <a:gd name="T22" fmla="*/ 328 w 511"/>
                <a:gd name="T23" fmla="*/ 175 h 185"/>
                <a:gd name="T24" fmla="*/ 325 w 511"/>
                <a:gd name="T25" fmla="*/ 167 h 185"/>
                <a:gd name="T26" fmla="*/ 325 w 511"/>
                <a:gd name="T27" fmla="*/ 161 h 185"/>
                <a:gd name="T28" fmla="*/ 328 w 511"/>
                <a:gd name="T29" fmla="*/ 152 h 185"/>
                <a:gd name="T30" fmla="*/ 335 w 511"/>
                <a:gd name="T31" fmla="*/ 147 h 185"/>
                <a:gd name="T32" fmla="*/ 459 w 511"/>
                <a:gd name="T33" fmla="*/ 74 h 185"/>
                <a:gd name="T34" fmla="*/ 459 w 511"/>
                <a:gd name="T35" fmla="*/ 111 h 185"/>
                <a:gd name="T36" fmla="*/ 335 w 511"/>
                <a:gd name="T37" fmla="*/ 38 h 185"/>
                <a:gd name="T38" fmla="*/ 328 w 511"/>
                <a:gd name="T39" fmla="*/ 33 h 185"/>
                <a:gd name="T40" fmla="*/ 325 w 511"/>
                <a:gd name="T41" fmla="*/ 26 h 185"/>
                <a:gd name="T42" fmla="*/ 325 w 511"/>
                <a:gd name="T43" fmla="*/ 18 h 185"/>
                <a:gd name="T44" fmla="*/ 328 w 511"/>
                <a:gd name="T45" fmla="*/ 10 h 185"/>
                <a:gd name="T46" fmla="*/ 333 w 511"/>
                <a:gd name="T47" fmla="*/ 3 h 185"/>
                <a:gd name="T48" fmla="*/ 340 w 511"/>
                <a:gd name="T49" fmla="*/ 0 h 185"/>
                <a:gd name="T50" fmla="*/ 348 w 511"/>
                <a:gd name="T51" fmla="*/ 0 h 185"/>
                <a:gd name="T52" fmla="*/ 356 w 511"/>
                <a:gd name="T53" fmla="*/ 3 h 185"/>
                <a:gd name="T54" fmla="*/ 356 w 511"/>
                <a:gd name="T55" fmla="*/ 3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11" h="185">
                  <a:moveTo>
                    <a:pt x="0" y="73"/>
                  </a:moveTo>
                  <a:lnTo>
                    <a:pt x="469" y="73"/>
                  </a:lnTo>
                  <a:lnTo>
                    <a:pt x="469" y="114"/>
                  </a:lnTo>
                  <a:lnTo>
                    <a:pt x="0" y="114"/>
                  </a:lnTo>
                  <a:lnTo>
                    <a:pt x="0" y="73"/>
                  </a:lnTo>
                  <a:close/>
                  <a:moveTo>
                    <a:pt x="356" y="3"/>
                  </a:moveTo>
                  <a:lnTo>
                    <a:pt x="511" y="93"/>
                  </a:lnTo>
                  <a:lnTo>
                    <a:pt x="356" y="184"/>
                  </a:lnTo>
                  <a:lnTo>
                    <a:pt x="348" y="185"/>
                  </a:lnTo>
                  <a:lnTo>
                    <a:pt x="340" y="185"/>
                  </a:lnTo>
                  <a:lnTo>
                    <a:pt x="333" y="182"/>
                  </a:lnTo>
                  <a:lnTo>
                    <a:pt x="328" y="175"/>
                  </a:lnTo>
                  <a:lnTo>
                    <a:pt x="325" y="167"/>
                  </a:lnTo>
                  <a:lnTo>
                    <a:pt x="325" y="161"/>
                  </a:lnTo>
                  <a:lnTo>
                    <a:pt x="328" y="152"/>
                  </a:lnTo>
                  <a:lnTo>
                    <a:pt x="335" y="147"/>
                  </a:lnTo>
                  <a:lnTo>
                    <a:pt x="459" y="74"/>
                  </a:lnTo>
                  <a:lnTo>
                    <a:pt x="459" y="111"/>
                  </a:lnTo>
                  <a:lnTo>
                    <a:pt x="335" y="38"/>
                  </a:lnTo>
                  <a:lnTo>
                    <a:pt x="328" y="33"/>
                  </a:lnTo>
                  <a:lnTo>
                    <a:pt x="325" y="26"/>
                  </a:lnTo>
                  <a:lnTo>
                    <a:pt x="325" y="18"/>
                  </a:lnTo>
                  <a:lnTo>
                    <a:pt x="328" y="10"/>
                  </a:lnTo>
                  <a:lnTo>
                    <a:pt x="333" y="3"/>
                  </a:lnTo>
                  <a:lnTo>
                    <a:pt x="340" y="0"/>
                  </a:lnTo>
                  <a:lnTo>
                    <a:pt x="348" y="0"/>
                  </a:lnTo>
                  <a:lnTo>
                    <a:pt x="356" y="3"/>
                  </a:lnTo>
                  <a:lnTo>
                    <a:pt x="356" y="3"/>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8" name="Freeform 124"/>
            <p:cNvSpPr>
              <a:spLocks noEditPoints="1"/>
            </p:cNvSpPr>
            <p:nvPr/>
          </p:nvSpPr>
          <p:spPr bwMode="auto">
            <a:xfrm>
              <a:off x="2509838" y="5702300"/>
              <a:ext cx="403225" cy="147637"/>
            </a:xfrm>
            <a:custGeom>
              <a:avLst/>
              <a:gdLst>
                <a:gd name="T0" fmla="*/ 0 w 509"/>
                <a:gd name="T1" fmla="*/ 73 h 185"/>
                <a:gd name="T2" fmla="*/ 467 w 509"/>
                <a:gd name="T3" fmla="*/ 73 h 185"/>
                <a:gd name="T4" fmla="*/ 467 w 509"/>
                <a:gd name="T5" fmla="*/ 114 h 185"/>
                <a:gd name="T6" fmla="*/ 0 w 509"/>
                <a:gd name="T7" fmla="*/ 114 h 185"/>
                <a:gd name="T8" fmla="*/ 0 w 509"/>
                <a:gd name="T9" fmla="*/ 73 h 185"/>
                <a:gd name="T10" fmla="*/ 355 w 509"/>
                <a:gd name="T11" fmla="*/ 3 h 185"/>
                <a:gd name="T12" fmla="*/ 509 w 509"/>
                <a:gd name="T13" fmla="*/ 93 h 185"/>
                <a:gd name="T14" fmla="*/ 355 w 509"/>
                <a:gd name="T15" fmla="*/ 184 h 185"/>
                <a:gd name="T16" fmla="*/ 346 w 509"/>
                <a:gd name="T17" fmla="*/ 185 h 185"/>
                <a:gd name="T18" fmla="*/ 338 w 509"/>
                <a:gd name="T19" fmla="*/ 185 h 185"/>
                <a:gd name="T20" fmla="*/ 331 w 509"/>
                <a:gd name="T21" fmla="*/ 182 h 185"/>
                <a:gd name="T22" fmla="*/ 327 w 509"/>
                <a:gd name="T23" fmla="*/ 176 h 185"/>
                <a:gd name="T24" fmla="*/ 323 w 509"/>
                <a:gd name="T25" fmla="*/ 167 h 185"/>
                <a:gd name="T26" fmla="*/ 323 w 509"/>
                <a:gd name="T27" fmla="*/ 161 h 185"/>
                <a:gd name="T28" fmla="*/ 327 w 509"/>
                <a:gd name="T29" fmla="*/ 152 h 185"/>
                <a:gd name="T30" fmla="*/ 333 w 509"/>
                <a:gd name="T31" fmla="*/ 147 h 185"/>
                <a:gd name="T32" fmla="*/ 457 w 509"/>
                <a:gd name="T33" fmla="*/ 74 h 185"/>
                <a:gd name="T34" fmla="*/ 457 w 509"/>
                <a:gd name="T35" fmla="*/ 111 h 185"/>
                <a:gd name="T36" fmla="*/ 333 w 509"/>
                <a:gd name="T37" fmla="*/ 38 h 185"/>
                <a:gd name="T38" fmla="*/ 327 w 509"/>
                <a:gd name="T39" fmla="*/ 33 h 185"/>
                <a:gd name="T40" fmla="*/ 323 w 509"/>
                <a:gd name="T41" fmla="*/ 26 h 185"/>
                <a:gd name="T42" fmla="*/ 323 w 509"/>
                <a:gd name="T43" fmla="*/ 18 h 185"/>
                <a:gd name="T44" fmla="*/ 327 w 509"/>
                <a:gd name="T45" fmla="*/ 10 h 185"/>
                <a:gd name="T46" fmla="*/ 331 w 509"/>
                <a:gd name="T47" fmla="*/ 3 h 185"/>
                <a:gd name="T48" fmla="*/ 338 w 509"/>
                <a:gd name="T49" fmla="*/ 0 h 185"/>
                <a:gd name="T50" fmla="*/ 346 w 509"/>
                <a:gd name="T51" fmla="*/ 0 h 185"/>
                <a:gd name="T52" fmla="*/ 355 w 509"/>
                <a:gd name="T53" fmla="*/ 3 h 185"/>
                <a:gd name="T54" fmla="*/ 355 w 509"/>
                <a:gd name="T55" fmla="*/ 3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09" h="185">
                  <a:moveTo>
                    <a:pt x="0" y="73"/>
                  </a:moveTo>
                  <a:lnTo>
                    <a:pt x="467" y="73"/>
                  </a:lnTo>
                  <a:lnTo>
                    <a:pt x="467" y="114"/>
                  </a:lnTo>
                  <a:lnTo>
                    <a:pt x="0" y="114"/>
                  </a:lnTo>
                  <a:lnTo>
                    <a:pt x="0" y="73"/>
                  </a:lnTo>
                  <a:close/>
                  <a:moveTo>
                    <a:pt x="355" y="3"/>
                  </a:moveTo>
                  <a:lnTo>
                    <a:pt x="509" y="93"/>
                  </a:lnTo>
                  <a:lnTo>
                    <a:pt x="355" y="184"/>
                  </a:lnTo>
                  <a:lnTo>
                    <a:pt x="346" y="185"/>
                  </a:lnTo>
                  <a:lnTo>
                    <a:pt x="338" y="185"/>
                  </a:lnTo>
                  <a:lnTo>
                    <a:pt x="331" y="182"/>
                  </a:lnTo>
                  <a:lnTo>
                    <a:pt x="327" y="176"/>
                  </a:lnTo>
                  <a:lnTo>
                    <a:pt x="323" y="167"/>
                  </a:lnTo>
                  <a:lnTo>
                    <a:pt x="323" y="161"/>
                  </a:lnTo>
                  <a:lnTo>
                    <a:pt x="327" y="152"/>
                  </a:lnTo>
                  <a:lnTo>
                    <a:pt x="333" y="147"/>
                  </a:lnTo>
                  <a:lnTo>
                    <a:pt x="457" y="74"/>
                  </a:lnTo>
                  <a:lnTo>
                    <a:pt x="457" y="111"/>
                  </a:lnTo>
                  <a:lnTo>
                    <a:pt x="333" y="38"/>
                  </a:lnTo>
                  <a:lnTo>
                    <a:pt x="327" y="33"/>
                  </a:lnTo>
                  <a:lnTo>
                    <a:pt x="323" y="26"/>
                  </a:lnTo>
                  <a:lnTo>
                    <a:pt x="323" y="18"/>
                  </a:lnTo>
                  <a:lnTo>
                    <a:pt x="327" y="10"/>
                  </a:lnTo>
                  <a:lnTo>
                    <a:pt x="331" y="3"/>
                  </a:lnTo>
                  <a:lnTo>
                    <a:pt x="338" y="0"/>
                  </a:lnTo>
                  <a:lnTo>
                    <a:pt x="346" y="0"/>
                  </a:lnTo>
                  <a:lnTo>
                    <a:pt x="355" y="3"/>
                  </a:lnTo>
                  <a:lnTo>
                    <a:pt x="355" y="3"/>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79" name="Rectangle 125"/>
            <p:cNvSpPr>
              <a:spLocks noChangeArrowheads="1"/>
            </p:cNvSpPr>
            <p:nvPr/>
          </p:nvSpPr>
          <p:spPr bwMode="auto">
            <a:xfrm>
              <a:off x="5065713" y="5969000"/>
              <a:ext cx="390525"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1BA7D3"/>
                  </a:solidFill>
                  <a:effectLst/>
                  <a:latin typeface="Book Antiqua" pitchFamily="18" charset="0"/>
                  <a:cs typeface="Arial" pitchFamily="34" charset="0"/>
                </a:rPr>
                <a:t>12</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80" name="Freeform 126"/>
            <p:cNvSpPr>
              <a:spLocks noEditPoints="1"/>
            </p:cNvSpPr>
            <p:nvPr/>
          </p:nvSpPr>
          <p:spPr bwMode="auto">
            <a:xfrm>
              <a:off x="4235450" y="5656263"/>
              <a:ext cx="404813" cy="147637"/>
            </a:xfrm>
            <a:custGeom>
              <a:avLst/>
              <a:gdLst>
                <a:gd name="T0" fmla="*/ 0 w 509"/>
                <a:gd name="T1" fmla="*/ 73 h 185"/>
                <a:gd name="T2" fmla="*/ 467 w 509"/>
                <a:gd name="T3" fmla="*/ 73 h 185"/>
                <a:gd name="T4" fmla="*/ 467 w 509"/>
                <a:gd name="T5" fmla="*/ 114 h 185"/>
                <a:gd name="T6" fmla="*/ 0 w 509"/>
                <a:gd name="T7" fmla="*/ 114 h 185"/>
                <a:gd name="T8" fmla="*/ 0 w 509"/>
                <a:gd name="T9" fmla="*/ 73 h 185"/>
                <a:gd name="T10" fmla="*/ 354 w 509"/>
                <a:gd name="T11" fmla="*/ 3 h 185"/>
                <a:gd name="T12" fmla="*/ 509 w 509"/>
                <a:gd name="T13" fmla="*/ 93 h 185"/>
                <a:gd name="T14" fmla="*/ 354 w 509"/>
                <a:gd name="T15" fmla="*/ 184 h 185"/>
                <a:gd name="T16" fmla="*/ 346 w 509"/>
                <a:gd name="T17" fmla="*/ 185 h 185"/>
                <a:gd name="T18" fmla="*/ 338 w 509"/>
                <a:gd name="T19" fmla="*/ 185 h 185"/>
                <a:gd name="T20" fmla="*/ 331 w 509"/>
                <a:gd name="T21" fmla="*/ 182 h 185"/>
                <a:gd name="T22" fmla="*/ 326 w 509"/>
                <a:gd name="T23" fmla="*/ 176 h 185"/>
                <a:gd name="T24" fmla="*/ 323 w 509"/>
                <a:gd name="T25" fmla="*/ 169 h 185"/>
                <a:gd name="T26" fmla="*/ 323 w 509"/>
                <a:gd name="T27" fmla="*/ 161 h 185"/>
                <a:gd name="T28" fmla="*/ 326 w 509"/>
                <a:gd name="T29" fmla="*/ 152 h 185"/>
                <a:gd name="T30" fmla="*/ 333 w 509"/>
                <a:gd name="T31" fmla="*/ 147 h 185"/>
                <a:gd name="T32" fmla="*/ 457 w 509"/>
                <a:gd name="T33" fmla="*/ 74 h 185"/>
                <a:gd name="T34" fmla="*/ 457 w 509"/>
                <a:gd name="T35" fmla="*/ 111 h 185"/>
                <a:gd name="T36" fmla="*/ 333 w 509"/>
                <a:gd name="T37" fmla="*/ 38 h 185"/>
                <a:gd name="T38" fmla="*/ 326 w 509"/>
                <a:gd name="T39" fmla="*/ 33 h 185"/>
                <a:gd name="T40" fmla="*/ 323 w 509"/>
                <a:gd name="T41" fmla="*/ 26 h 185"/>
                <a:gd name="T42" fmla="*/ 323 w 509"/>
                <a:gd name="T43" fmla="*/ 18 h 185"/>
                <a:gd name="T44" fmla="*/ 326 w 509"/>
                <a:gd name="T45" fmla="*/ 10 h 185"/>
                <a:gd name="T46" fmla="*/ 331 w 509"/>
                <a:gd name="T47" fmla="*/ 3 h 185"/>
                <a:gd name="T48" fmla="*/ 338 w 509"/>
                <a:gd name="T49" fmla="*/ 0 h 185"/>
                <a:gd name="T50" fmla="*/ 346 w 509"/>
                <a:gd name="T51" fmla="*/ 0 h 185"/>
                <a:gd name="T52" fmla="*/ 354 w 509"/>
                <a:gd name="T53" fmla="*/ 3 h 185"/>
                <a:gd name="T54" fmla="*/ 354 w 509"/>
                <a:gd name="T55" fmla="*/ 3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09" h="185">
                  <a:moveTo>
                    <a:pt x="0" y="73"/>
                  </a:moveTo>
                  <a:lnTo>
                    <a:pt x="467" y="73"/>
                  </a:lnTo>
                  <a:lnTo>
                    <a:pt x="467" y="114"/>
                  </a:lnTo>
                  <a:lnTo>
                    <a:pt x="0" y="114"/>
                  </a:lnTo>
                  <a:lnTo>
                    <a:pt x="0" y="73"/>
                  </a:lnTo>
                  <a:close/>
                  <a:moveTo>
                    <a:pt x="354" y="3"/>
                  </a:moveTo>
                  <a:lnTo>
                    <a:pt x="509" y="93"/>
                  </a:lnTo>
                  <a:lnTo>
                    <a:pt x="354" y="184"/>
                  </a:lnTo>
                  <a:lnTo>
                    <a:pt x="346" y="185"/>
                  </a:lnTo>
                  <a:lnTo>
                    <a:pt x="338" y="185"/>
                  </a:lnTo>
                  <a:lnTo>
                    <a:pt x="331" y="182"/>
                  </a:lnTo>
                  <a:lnTo>
                    <a:pt x="326" y="176"/>
                  </a:lnTo>
                  <a:lnTo>
                    <a:pt x="323" y="169"/>
                  </a:lnTo>
                  <a:lnTo>
                    <a:pt x="323" y="161"/>
                  </a:lnTo>
                  <a:lnTo>
                    <a:pt x="326" y="152"/>
                  </a:lnTo>
                  <a:lnTo>
                    <a:pt x="333" y="147"/>
                  </a:lnTo>
                  <a:lnTo>
                    <a:pt x="457" y="74"/>
                  </a:lnTo>
                  <a:lnTo>
                    <a:pt x="457" y="111"/>
                  </a:lnTo>
                  <a:lnTo>
                    <a:pt x="333" y="38"/>
                  </a:lnTo>
                  <a:lnTo>
                    <a:pt x="326" y="33"/>
                  </a:lnTo>
                  <a:lnTo>
                    <a:pt x="323" y="26"/>
                  </a:lnTo>
                  <a:lnTo>
                    <a:pt x="323" y="18"/>
                  </a:lnTo>
                  <a:lnTo>
                    <a:pt x="326" y="10"/>
                  </a:lnTo>
                  <a:lnTo>
                    <a:pt x="331" y="3"/>
                  </a:lnTo>
                  <a:lnTo>
                    <a:pt x="338" y="0"/>
                  </a:lnTo>
                  <a:lnTo>
                    <a:pt x="346" y="0"/>
                  </a:lnTo>
                  <a:lnTo>
                    <a:pt x="354" y="3"/>
                  </a:lnTo>
                  <a:lnTo>
                    <a:pt x="354" y="3"/>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1" name="Rectangle 127"/>
            <p:cNvSpPr>
              <a:spLocks noChangeArrowheads="1"/>
            </p:cNvSpPr>
            <p:nvPr/>
          </p:nvSpPr>
          <p:spPr bwMode="auto">
            <a:xfrm>
              <a:off x="4695825" y="5530850"/>
              <a:ext cx="874713" cy="398462"/>
            </a:xfrm>
            <a:prstGeom prst="rect">
              <a:avLst/>
            </a:prstGeom>
            <a:noFill/>
            <a:ln w="33338">
              <a:solidFill>
                <a:srgbClr val="1BA7D3"/>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Rectangle 128"/>
            <p:cNvSpPr>
              <a:spLocks noChangeArrowheads="1"/>
            </p:cNvSpPr>
            <p:nvPr/>
          </p:nvSpPr>
          <p:spPr bwMode="auto">
            <a:xfrm>
              <a:off x="4811713" y="5570538"/>
              <a:ext cx="776288"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1BA7D3"/>
                  </a:solidFill>
                  <a:effectLst/>
                  <a:latin typeface="Book Antiqua" pitchFamily="18" charset="0"/>
                  <a:cs typeface="Arial" pitchFamily="34" charset="0"/>
                </a:rPr>
                <a:t>Weld</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83" name="Rectangle 129"/>
            <p:cNvSpPr>
              <a:spLocks noChangeArrowheads="1"/>
            </p:cNvSpPr>
            <p:nvPr/>
          </p:nvSpPr>
          <p:spPr bwMode="auto">
            <a:xfrm>
              <a:off x="7010400" y="5456238"/>
              <a:ext cx="390525"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996633"/>
                  </a:solidFill>
                  <a:effectLst/>
                  <a:latin typeface="Book Antiqua" pitchFamily="18" charset="0"/>
                  <a:cs typeface="Arial" pitchFamily="34" charset="0"/>
                </a:rPr>
                <a:t>10</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84" name="Rectangle 130"/>
            <p:cNvSpPr>
              <a:spLocks noChangeArrowheads="1"/>
            </p:cNvSpPr>
            <p:nvPr/>
          </p:nvSpPr>
          <p:spPr bwMode="auto">
            <a:xfrm>
              <a:off x="6400800" y="4976813"/>
              <a:ext cx="1517650" cy="398462"/>
            </a:xfrm>
            <a:prstGeom prst="rect">
              <a:avLst/>
            </a:prstGeom>
            <a:noFill/>
            <a:ln w="33338">
              <a:solidFill>
                <a:srgbClr val="996633"/>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 name="Rectangle 131"/>
            <p:cNvSpPr>
              <a:spLocks noChangeArrowheads="1"/>
            </p:cNvSpPr>
            <p:nvPr/>
          </p:nvSpPr>
          <p:spPr bwMode="auto">
            <a:xfrm>
              <a:off x="6557963" y="5016500"/>
              <a:ext cx="1339850"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996633"/>
                  </a:solidFill>
                  <a:effectLst/>
                  <a:latin typeface="Book Antiqua" pitchFamily="18" charset="0"/>
                  <a:cs typeface="Arial" pitchFamily="34" charset="0"/>
                </a:rPr>
                <a:t>Assembly</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86" name="Freeform 132"/>
            <p:cNvSpPr>
              <a:spLocks noEditPoints="1"/>
            </p:cNvSpPr>
            <p:nvPr/>
          </p:nvSpPr>
          <p:spPr bwMode="auto">
            <a:xfrm>
              <a:off x="7985125" y="5087938"/>
              <a:ext cx="403225" cy="149225"/>
            </a:xfrm>
            <a:custGeom>
              <a:avLst/>
              <a:gdLst>
                <a:gd name="T0" fmla="*/ 0 w 509"/>
                <a:gd name="T1" fmla="*/ 73 h 187"/>
                <a:gd name="T2" fmla="*/ 468 w 509"/>
                <a:gd name="T3" fmla="*/ 73 h 187"/>
                <a:gd name="T4" fmla="*/ 468 w 509"/>
                <a:gd name="T5" fmla="*/ 114 h 187"/>
                <a:gd name="T6" fmla="*/ 0 w 509"/>
                <a:gd name="T7" fmla="*/ 114 h 187"/>
                <a:gd name="T8" fmla="*/ 0 w 509"/>
                <a:gd name="T9" fmla="*/ 73 h 187"/>
                <a:gd name="T10" fmla="*/ 355 w 509"/>
                <a:gd name="T11" fmla="*/ 3 h 187"/>
                <a:gd name="T12" fmla="*/ 509 w 509"/>
                <a:gd name="T13" fmla="*/ 93 h 187"/>
                <a:gd name="T14" fmla="*/ 355 w 509"/>
                <a:gd name="T15" fmla="*/ 184 h 187"/>
                <a:gd name="T16" fmla="*/ 347 w 509"/>
                <a:gd name="T17" fmla="*/ 187 h 187"/>
                <a:gd name="T18" fmla="*/ 338 w 509"/>
                <a:gd name="T19" fmla="*/ 186 h 187"/>
                <a:gd name="T20" fmla="*/ 332 w 509"/>
                <a:gd name="T21" fmla="*/ 182 h 187"/>
                <a:gd name="T22" fmla="*/ 327 w 509"/>
                <a:gd name="T23" fmla="*/ 176 h 187"/>
                <a:gd name="T24" fmla="*/ 323 w 509"/>
                <a:gd name="T25" fmla="*/ 169 h 187"/>
                <a:gd name="T26" fmla="*/ 323 w 509"/>
                <a:gd name="T27" fmla="*/ 161 h 187"/>
                <a:gd name="T28" fmla="*/ 327 w 509"/>
                <a:gd name="T29" fmla="*/ 152 h 187"/>
                <a:gd name="T30" fmla="*/ 333 w 509"/>
                <a:gd name="T31" fmla="*/ 147 h 187"/>
                <a:gd name="T32" fmla="*/ 458 w 509"/>
                <a:gd name="T33" fmla="*/ 75 h 187"/>
                <a:gd name="T34" fmla="*/ 458 w 509"/>
                <a:gd name="T35" fmla="*/ 111 h 187"/>
                <a:gd name="T36" fmla="*/ 333 w 509"/>
                <a:gd name="T37" fmla="*/ 38 h 187"/>
                <a:gd name="T38" fmla="*/ 327 w 509"/>
                <a:gd name="T39" fmla="*/ 33 h 187"/>
                <a:gd name="T40" fmla="*/ 323 w 509"/>
                <a:gd name="T41" fmla="*/ 26 h 187"/>
                <a:gd name="T42" fmla="*/ 323 w 509"/>
                <a:gd name="T43" fmla="*/ 18 h 187"/>
                <a:gd name="T44" fmla="*/ 327 w 509"/>
                <a:gd name="T45" fmla="*/ 10 h 187"/>
                <a:gd name="T46" fmla="*/ 332 w 509"/>
                <a:gd name="T47" fmla="*/ 3 h 187"/>
                <a:gd name="T48" fmla="*/ 338 w 509"/>
                <a:gd name="T49" fmla="*/ 0 h 187"/>
                <a:gd name="T50" fmla="*/ 347 w 509"/>
                <a:gd name="T51" fmla="*/ 0 h 187"/>
                <a:gd name="T52" fmla="*/ 355 w 509"/>
                <a:gd name="T53" fmla="*/ 3 h 187"/>
                <a:gd name="T54" fmla="*/ 355 w 509"/>
                <a:gd name="T55" fmla="*/ 3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09" h="187">
                  <a:moveTo>
                    <a:pt x="0" y="73"/>
                  </a:moveTo>
                  <a:lnTo>
                    <a:pt x="468" y="73"/>
                  </a:lnTo>
                  <a:lnTo>
                    <a:pt x="468" y="114"/>
                  </a:lnTo>
                  <a:lnTo>
                    <a:pt x="0" y="114"/>
                  </a:lnTo>
                  <a:lnTo>
                    <a:pt x="0" y="73"/>
                  </a:lnTo>
                  <a:close/>
                  <a:moveTo>
                    <a:pt x="355" y="3"/>
                  </a:moveTo>
                  <a:lnTo>
                    <a:pt x="509" y="93"/>
                  </a:lnTo>
                  <a:lnTo>
                    <a:pt x="355" y="184"/>
                  </a:lnTo>
                  <a:lnTo>
                    <a:pt x="347" y="187"/>
                  </a:lnTo>
                  <a:lnTo>
                    <a:pt x="338" y="186"/>
                  </a:lnTo>
                  <a:lnTo>
                    <a:pt x="332" y="182"/>
                  </a:lnTo>
                  <a:lnTo>
                    <a:pt x="327" y="176"/>
                  </a:lnTo>
                  <a:lnTo>
                    <a:pt x="323" y="169"/>
                  </a:lnTo>
                  <a:lnTo>
                    <a:pt x="323" y="161"/>
                  </a:lnTo>
                  <a:lnTo>
                    <a:pt x="327" y="152"/>
                  </a:lnTo>
                  <a:lnTo>
                    <a:pt x="333" y="147"/>
                  </a:lnTo>
                  <a:lnTo>
                    <a:pt x="458" y="75"/>
                  </a:lnTo>
                  <a:lnTo>
                    <a:pt x="458" y="111"/>
                  </a:lnTo>
                  <a:lnTo>
                    <a:pt x="333" y="38"/>
                  </a:lnTo>
                  <a:lnTo>
                    <a:pt x="327" y="33"/>
                  </a:lnTo>
                  <a:lnTo>
                    <a:pt x="323" y="26"/>
                  </a:lnTo>
                  <a:lnTo>
                    <a:pt x="323" y="18"/>
                  </a:lnTo>
                  <a:lnTo>
                    <a:pt x="327" y="10"/>
                  </a:lnTo>
                  <a:lnTo>
                    <a:pt x="332" y="3"/>
                  </a:lnTo>
                  <a:lnTo>
                    <a:pt x="338" y="0"/>
                  </a:lnTo>
                  <a:lnTo>
                    <a:pt x="347" y="0"/>
                  </a:lnTo>
                  <a:lnTo>
                    <a:pt x="355" y="3"/>
                  </a:lnTo>
                  <a:lnTo>
                    <a:pt x="355" y="3"/>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7" name="Line 133"/>
            <p:cNvSpPr>
              <a:spLocks noChangeShapeType="1"/>
            </p:cNvSpPr>
            <p:nvPr/>
          </p:nvSpPr>
          <p:spPr bwMode="auto">
            <a:xfrm flipV="1">
              <a:off x="5990272" y="4527550"/>
              <a:ext cx="0" cy="1233487"/>
            </a:xfrm>
            <a:prstGeom prst="line">
              <a:avLst/>
            </a:prstGeom>
            <a:noFill/>
            <a:ln w="3810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 name="Line 134"/>
            <p:cNvSpPr>
              <a:spLocks noChangeShapeType="1"/>
            </p:cNvSpPr>
            <p:nvPr/>
          </p:nvSpPr>
          <p:spPr bwMode="auto">
            <a:xfrm flipH="1">
              <a:off x="4572000" y="4545013"/>
              <a:ext cx="1409700" cy="0"/>
            </a:xfrm>
            <a:prstGeom prst="line">
              <a:avLst/>
            </a:prstGeom>
            <a:noFill/>
            <a:ln w="3810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 name="Freeform 135"/>
            <p:cNvSpPr>
              <a:spLocks noEditPoints="1"/>
            </p:cNvSpPr>
            <p:nvPr/>
          </p:nvSpPr>
          <p:spPr bwMode="auto">
            <a:xfrm>
              <a:off x="6060440" y="5129213"/>
              <a:ext cx="280988" cy="147637"/>
            </a:xfrm>
            <a:custGeom>
              <a:avLst/>
              <a:gdLst>
                <a:gd name="T0" fmla="*/ 313 w 355"/>
                <a:gd name="T1" fmla="*/ 73 h 188"/>
                <a:gd name="T2" fmla="*/ 0 w 355"/>
                <a:gd name="T3" fmla="*/ 73 h 188"/>
                <a:gd name="T4" fmla="*/ 0 w 355"/>
                <a:gd name="T5" fmla="*/ 115 h 188"/>
                <a:gd name="T6" fmla="*/ 313 w 355"/>
                <a:gd name="T7" fmla="*/ 115 h 188"/>
                <a:gd name="T8" fmla="*/ 313 w 355"/>
                <a:gd name="T9" fmla="*/ 73 h 188"/>
                <a:gd name="T10" fmla="*/ 200 w 355"/>
                <a:gd name="T11" fmla="*/ 184 h 188"/>
                <a:gd name="T12" fmla="*/ 355 w 355"/>
                <a:gd name="T13" fmla="*/ 93 h 188"/>
                <a:gd name="T14" fmla="*/ 200 w 355"/>
                <a:gd name="T15" fmla="*/ 4 h 188"/>
                <a:gd name="T16" fmla="*/ 192 w 355"/>
                <a:gd name="T17" fmla="*/ 0 h 188"/>
                <a:gd name="T18" fmla="*/ 184 w 355"/>
                <a:gd name="T19" fmla="*/ 0 h 188"/>
                <a:gd name="T20" fmla="*/ 177 w 355"/>
                <a:gd name="T21" fmla="*/ 4 h 188"/>
                <a:gd name="T22" fmla="*/ 172 w 355"/>
                <a:gd name="T23" fmla="*/ 10 h 188"/>
                <a:gd name="T24" fmla="*/ 169 w 355"/>
                <a:gd name="T25" fmla="*/ 19 h 188"/>
                <a:gd name="T26" fmla="*/ 169 w 355"/>
                <a:gd name="T27" fmla="*/ 27 h 188"/>
                <a:gd name="T28" fmla="*/ 172 w 355"/>
                <a:gd name="T29" fmla="*/ 33 h 188"/>
                <a:gd name="T30" fmla="*/ 179 w 355"/>
                <a:gd name="T31" fmla="*/ 38 h 188"/>
                <a:gd name="T32" fmla="*/ 303 w 355"/>
                <a:gd name="T33" fmla="*/ 111 h 188"/>
                <a:gd name="T34" fmla="*/ 303 w 355"/>
                <a:gd name="T35" fmla="*/ 75 h 188"/>
                <a:gd name="T36" fmla="*/ 179 w 355"/>
                <a:gd name="T37" fmla="*/ 148 h 188"/>
                <a:gd name="T38" fmla="*/ 172 w 355"/>
                <a:gd name="T39" fmla="*/ 153 h 188"/>
                <a:gd name="T40" fmla="*/ 169 w 355"/>
                <a:gd name="T41" fmla="*/ 161 h 188"/>
                <a:gd name="T42" fmla="*/ 169 w 355"/>
                <a:gd name="T43" fmla="*/ 169 h 188"/>
                <a:gd name="T44" fmla="*/ 172 w 355"/>
                <a:gd name="T45" fmla="*/ 176 h 188"/>
                <a:gd name="T46" fmla="*/ 177 w 355"/>
                <a:gd name="T47" fmla="*/ 183 h 188"/>
                <a:gd name="T48" fmla="*/ 184 w 355"/>
                <a:gd name="T49" fmla="*/ 186 h 188"/>
                <a:gd name="T50" fmla="*/ 192 w 355"/>
                <a:gd name="T51" fmla="*/ 188 h 188"/>
                <a:gd name="T52" fmla="*/ 200 w 355"/>
                <a:gd name="T53" fmla="*/ 184 h 188"/>
                <a:gd name="T54" fmla="*/ 200 w 355"/>
                <a:gd name="T55" fmla="*/ 184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5" h="188">
                  <a:moveTo>
                    <a:pt x="313" y="73"/>
                  </a:moveTo>
                  <a:lnTo>
                    <a:pt x="0" y="73"/>
                  </a:lnTo>
                  <a:lnTo>
                    <a:pt x="0" y="115"/>
                  </a:lnTo>
                  <a:lnTo>
                    <a:pt x="313" y="115"/>
                  </a:lnTo>
                  <a:lnTo>
                    <a:pt x="313" y="73"/>
                  </a:lnTo>
                  <a:close/>
                  <a:moveTo>
                    <a:pt x="200" y="184"/>
                  </a:moveTo>
                  <a:lnTo>
                    <a:pt x="355" y="93"/>
                  </a:lnTo>
                  <a:lnTo>
                    <a:pt x="200" y="4"/>
                  </a:lnTo>
                  <a:lnTo>
                    <a:pt x="192" y="0"/>
                  </a:lnTo>
                  <a:lnTo>
                    <a:pt x="184" y="0"/>
                  </a:lnTo>
                  <a:lnTo>
                    <a:pt x="177" y="4"/>
                  </a:lnTo>
                  <a:lnTo>
                    <a:pt x="172" y="10"/>
                  </a:lnTo>
                  <a:lnTo>
                    <a:pt x="169" y="19"/>
                  </a:lnTo>
                  <a:lnTo>
                    <a:pt x="169" y="27"/>
                  </a:lnTo>
                  <a:lnTo>
                    <a:pt x="172" y="33"/>
                  </a:lnTo>
                  <a:lnTo>
                    <a:pt x="179" y="38"/>
                  </a:lnTo>
                  <a:lnTo>
                    <a:pt x="303" y="111"/>
                  </a:lnTo>
                  <a:lnTo>
                    <a:pt x="303" y="75"/>
                  </a:lnTo>
                  <a:lnTo>
                    <a:pt x="179" y="148"/>
                  </a:lnTo>
                  <a:lnTo>
                    <a:pt x="172" y="153"/>
                  </a:lnTo>
                  <a:lnTo>
                    <a:pt x="169" y="161"/>
                  </a:lnTo>
                  <a:lnTo>
                    <a:pt x="169" y="169"/>
                  </a:lnTo>
                  <a:lnTo>
                    <a:pt x="172" y="176"/>
                  </a:lnTo>
                  <a:lnTo>
                    <a:pt x="177" y="183"/>
                  </a:lnTo>
                  <a:lnTo>
                    <a:pt x="184" y="186"/>
                  </a:lnTo>
                  <a:lnTo>
                    <a:pt x="192" y="188"/>
                  </a:lnTo>
                  <a:lnTo>
                    <a:pt x="200" y="184"/>
                  </a:lnTo>
                  <a:lnTo>
                    <a:pt x="200" y="184"/>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0" name="Line 136"/>
            <p:cNvSpPr>
              <a:spLocks noChangeShapeType="1"/>
            </p:cNvSpPr>
            <p:nvPr/>
          </p:nvSpPr>
          <p:spPr bwMode="auto">
            <a:xfrm flipH="1">
              <a:off x="5674360" y="5744528"/>
              <a:ext cx="315913" cy="0"/>
            </a:xfrm>
            <a:prstGeom prst="line">
              <a:avLst/>
            </a:prstGeom>
            <a:noFill/>
            <a:ln w="3810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 name="Rectangle 137"/>
            <p:cNvSpPr>
              <a:spLocks noChangeArrowheads="1"/>
            </p:cNvSpPr>
            <p:nvPr/>
          </p:nvSpPr>
          <p:spPr bwMode="auto">
            <a:xfrm>
              <a:off x="1646238" y="5994400"/>
              <a:ext cx="257175"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00B050"/>
                  </a:solidFill>
                  <a:effectLst/>
                  <a:latin typeface="Book Antiqua" pitchFamily="18" charset="0"/>
                  <a:cs typeface="Arial" pitchFamily="34" charset="0"/>
                </a:rPr>
                <a:t>3</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92" name="Rectangle 116"/>
            <p:cNvSpPr>
              <a:spLocks noChangeArrowheads="1"/>
            </p:cNvSpPr>
            <p:nvPr/>
          </p:nvSpPr>
          <p:spPr bwMode="auto">
            <a:xfrm>
              <a:off x="0" y="4419600"/>
              <a:ext cx="564257"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i="0" u="none" strike="noStrike" cap="none" normalizeH="0" baseline="0" dirty="0">
                  <a:ln>
                    <a:noFill/>
                  </a:ln>
                  <a:effectLst/>
                  <a:latin typeface="Book Antiqua" pitchFamily="18" charset="0"/>
                  <a:cs typeface="Arial" pitchFamily="34" charset="0"/>
                </a:rPr>
                <a:t>Roof</a:t>
              </a:r>
              <a:endParaRPr kumimoji="0" lang="en-US" altLang="en-US" sz="1800" i="0" u="none" strike="noStrike" cap="none" normalizeH="0" baseline="0" dirty="0">
                <a:ln>
                  <a:noFill/>
                </a:ln>
                <a:effectLst/>
                <a:cs typeface="Arial" pitchFamily="34" charset="0"/>
              </a:endParaRPr>
            </a:p>
          </p:txBody>
        </p:sp>
        <p:sp>
          <p:nvSpPr>
            <p:cNvPr id="93" name="Rectangle 116"/>
            <p:cNvSpPr>
              <a:spLocks noChangeArrowheads="1"/>
            </p:cNvSpPr>
            <p:nvPr/>
          </p:nvSpPr>
          <p:spPr bwMode="auto">
            <a:xfrm>
              <a:off x="0" y="5544235"/>
              <a:ext cx="541815"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i="0" u="none" strike="noStrike" cap="none" normalizeH="0" baseline="0" dirty="0">
                  <a:ln>
                    <a:noFill/>
                  </a:ln>
                  <a:effectLst/>
                  <a:latin typeface="Book Antiqua" pitchFamily="18" charset="0"/>
                  <a:cs typeface="Arial" pitchFamily="34" charset="0"/>
                </a:rPr>
                <a:t>Base</a:t>
              </a:r>
              <a:endParaRPr kumimoji="0" lang="en-US" altLang="en-US" sz="1800" i="0" u="none" strike="noStrike" cap="none" normalizeH="0" baseline="0" dirty="0">
                <a:ln>
                  <a:noFill/>
                </a:ln>
                <a:effectLst/>
                <a:cs typeface="Arial" pitchFamily="34" charset="0"/>
              </a:endParaRPr>
            </a:p>
          </p:txBody>
        </p:sp>
        <p:sp>
          <p:nvSpPr>
            <p:cNvPr id="94" name="Rectangle 116"/>
            <p:cNvSpPr>
              <a:spLocks noChangeArrowheads="1"/>
            </p:cNvSpPr>
            <p:nvPr/>
          </p:nvSpPr>
          <p:spPr bwMode="auto">
            <a:xfrm>
              <a:off x="8408777" y="5014461"/>
              <a:ext cx="626775"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i="0" u="none" strike="noStrike" cap="none" normalizeH="0" baseline="0" dirty="0">
                  <a:ln>
                    <a:noFill/>
                  </a:ln>
                  <a:effectLst/>
                  <a:latin typeface="Book Antiqua" pitchFamily="18" charset="0"/>
                  <a:cs typeface="Arial" pitchFamily="34" charset="0"/>
                </a:rPr>
                <a:t>Door</a:t>
              </a:r>
              <a:endParaRPr kumimoji="0" lang="en-US" altLang="en-US" sz="1800" i="0" u="none" strike="noStrike" cap="none" normalizeH="0" baseline="0" dirty="0">
                <a:ln>
                  <a:noFill/>
                </a:ln>
                <a:effectLst/>
                <a:cs typeface="Arial" pitchFamily="34" charset="0"/>
              </a:endParaRPr>
            </a:p>
          </p:txBody>
        </p:sp>
        <p:sp>
          <p:nvSpPr>
            <p:cNvPr id="95" name="Rectangle 113"/>
            <p:cNvSpPr>
              <a:spLocks noChangeArrowheads="1"/>
            </p:cNvSpPr>
            <p:nvPr/>
          </p:nvSpPr>
          <p:spPr bwMode="auto">
            <a:xfrm>
              <a:off x="1186542" y="4118660"/>
              <a:ext cx="1204913" cy="398462"/>
            </a:xfrm>
            <a:prstGeom prst="rect">
              <a:avLst/>
            </a:prstGeom>
            <a:noFill/>
            <a:ln w="33338">
              <a:solidFill>
                <a:srgbClr val="0070C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 name="Rectangle 114"/>
            <p:cNvSpPr>
              <a:spLocks noChangeArrowheads="1"/>
            </p:cNvSpPr>
            <p:nvPr/>
          </p:nvSpPr>
          <p:spPr bwMode="auto">
            <a:xfrm>
              <a:off x="1265917" y="4158347"/>
              <a:ext cx="193964"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dirty="0">
                  <a:ln>
                    <a:noFill/>
                  </a:ln>
                  <a:solidFill>
                    <a:srgbClr val="0070C0"/>
                  </a:solidFill>
                  <a:effectLst/>
                  <a:latin typeface="Book Antiqua" pitchFamily="18" charset="0"/>
                  <a:cs typeface="Arial" pitchFamily="34" charset="0"/>
                </a:rPr>
                <a:t>R</a:t>
              </a:r>
              <a:endParaRPr kumimoji="0" lang="en-US" altLang="en-US" sz="1800" b="0" i="0" u="none" strike="noStrike" cap="none" normalizeH="0" baseline="0" dirty="0">
                <a:ln>
                  <a:noFill/>
                </a:ln>
                <a:solidFill>
                  <a:srgbClr val="0070C0"/>
                </a:solidFill>
                <a:effectLst/>
                <a:cs typeface="Arial" pitchFamily="34" charset="0"/>
              </a:endParaRPr>
            </a:p>
          </p:txBody>
        </p:sp>
        <p:sp>
          <p:nvSpPr>
            <p:cNvPr id="97" name="Rectangle 115"/>
            <p:cNvSpPr>
              <a:spLocks noChangeArrowheads="1"/>
            </p:cNvSpPr>
            <p:nvPr/>
          </p:nvSpPr>
          <p:spPr bwMode="auto">
            <a:xfrm>
              <a:off x="1454830" y="4158347"/>
              <a:ext cx="211138"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a:ln>
                    <a:noFill/>
                  </a:ln>
                  <a:solidFill>
                    <a:srgbClr val="000078"/>
                  </a:solidFill>
                  <a:effectLst/>
                  <a:latin typeface="Book Antiqua" pitchFamily="18" charset="0"/>
                  <a:cs typeface="Arial" pitchFamily="34" charset="0"/>
                </a:rPr>
                <a:t>-</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98" name="Rectangle 116"/>
            <p:cNvSpPr>
              <a:spLocks noChangeArrowheads="1"/>
            </p:cNvSpPr>
            <p:nvPr/>
          </p:nvSpPr>
          <p:spPr bwMode="auto">
            <a:xfrm>
              <a:off x="1542142" y="4158347"/>
              <a:ext cx="780663"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100" b="1" i="0" u="none" strike="noStrike" cap="none" normalizeH="0" baseline="0" dirty="0">
                  <a:ln>
                    <a:noFill/>
                  </a:ln>
                  <a:solidFill>
                    <a:srgbClr val="0070C0"/>
                  </a:solidFill>
                  <a:effectLst/>
                  <a:latin typeface="Book Antiqua" pitchFamily="18" charset="0"/>
                  <a:cs typeface="Arial" pitchFamily="34" charset="0"/>
                </a:rPr>
                <a:t>Punch</a:t>
              </a:r>
              <a:endParaRPr kumimoji="0" lang="en-US" altLang="en-US" sz="1800" b="0" i="0" u="none" strike="noStrike" cap="none" normalizeH="0" baseline="0" dirty="0">
                <a:ln>
                  <a:noFill/>
                </a:ln>
                <a:solidFill>
                  <a:srgbClr val="0070C0"/>
                </a:solidFill>
                <a:effectLst/>
                <a:cs typeface="Arial" pitchFamily="34" charset="0"/>
              </a:endParaRPr>
            </a:p>
          </p:txBody>
        </p:sp>
      </p:grpSp>
      <p:sp>
        <p:nvSpPr>
          <p:cNvPr id="99" name="Content Placeholder 1"/>
          <p:cNvSpPr txBox="1">
            <a:spLocks/>
          </p:cNvSpPr>
          <p:nvPr/>
        </p:nvSpPr>
        <p:spPr bwMode="auto">
          <a:xfrm>
            <a:off x="35718" y="3975836"/>
            <a:ext cx="5638641" cy="3048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150000"/>
              </a:lnSpc>
              <a:spcBef>
                <a:spcPct val="0"/>
              </a:spcBef>
              <a:spcAft>
                <a:spcPts val="0"/>
              </a:spcAft>
              <a:buNone/>
              <a:defRPr/>
            </a:pPr>
            <a:r>
              <a:rPr lang="en-US" sz="2300" dirty="0">
                <a:solidFill>
                  <a:srgbClr val="0070C0"/>
                </a:solidFill>
                <a:ea typeface="ＭＳ Ｐゴシック" charset="-128"/>
                <a:cs typeface="Arial" pitchFamily="34" charset="0"/>
              </a:rPr>
              <a:t>R-Punch: 2/15 per min. or 8 per hr.</a:t>
            </a:r>
          </a:p>
          <a:p>
            <a:pPr marL="0" indent="0">
              <a:spcBef>
                <a:spcPts val="0"/>
              </a:spcBef>
              <a:spcAft>
                <a:spcPts val="0"/>
              </a:spcAft>
              <a:buNone/>
              <a:defRPr/>
            </a:pPr>
            <a:r>
              <a:rPr lang="en-US" sz="2300" kern="0" dirty="0">
                <a:solidFill>
                  <a:srgbClr val="FF0000"/>
                </a:solidFill>
              </a:rPr>
              <a:t>R-Form:1/8 per min. or 7.5  per hr.</a:t>
            </a:r>
          </a:p>
          <a:p>
            <a:pPr marL="0" indent="0">
              <a:spcBef>
                <a:spcPct val="0"/>
              </a:spcBef>
              <a:spcAft>
                <a:spcPts val="0"/>
              </a:spcAft>
              <a:buNone/>
              <a:defRPr/>
            </a:pPr>
            <a:r>
              <a:rPr lang="en-US" sz="2300" kern="0" dirty="0">
                <a:solidFill>
                  <a:srgbClr val="00B050"/>
                </a:solidFill>
              </a:rPr>
              <a:t>B-Punch:1/3 per min. or 20 per hr.</a:t>
            </a:r>
          </a:p>
          <a:p>
            <a:pPr marL="0" indent="0">
              <a:spcBef>
                <a:spcPct val="0"/>
              </a:spcBef>
              <a:spcAft>
                <a:spcPts val="0"/>
              </a:spcAft>
              <a:buNone/>
              <a:defRPr/>
            </a:pPr>
            <a:r>
              <a:rPr lang="en-US" sz="2300" kern="0" dirty="0">
                <a:solidFill>
                  <a:srgbClr val="D519B1"/>
                </a:solidFill>
              </a:rPr>
              <a:t>B-Form:1/10 per min. or 6 per hr.</a:t>
            </a:r>
          </a:p>
          <a:p>
            <a:pPr marL="0" indent="0">
              <a:spcBef>
                <a:spcPct val="0"/>
              </a:spcBef>
              <a:spcAft>
                <a:spcPts val="0"/>
              </a:spcAft>
              <a:buNone/>
              <a:defRPr/>
            </a:pPr>
            <a:r>
              <a:rPr lang="en-US" sz="2300" b="1" kern="0" dirty="0">
                <a:solidFill>
                  <a:srgbClr val="1BA7D3"/>
                </a:solidFill>
              </a:rPr>
              <a:t>Welding: 1/12  per min. or 5  per hr.</a:t>
            </a:r>
          </a:p>
          <a:p>
            <a:pPr marL="0" indent="0">
              <a:spcBef>
                <a:spcPct val="0"/>
              </a:spcBef>
              <a:spcAft>
                <a:spcPts val="0"/>
              </a:spcAft>
              <a:buNone/>
              <a:defRPr/>
            </a:pPr>
            <a:r>
              <a:rPr lang="en-US" sz="2300" kern="0" dirty="0">
                <a:solidFill>
                  <a:srgbClr val="A80000"/>
                </a:solidFill>
              </a:rPr>
              <a:t>Assembly: 1/10 per min. or 6  per hr.</a:t>
            </a:r>
            <a:endParaRPr lang="en-US" sz="2300" kern="0" dirty="0"/>
          </a:p>
          <a:p>
            <a:pPr marL="0" indent="0">
              <a:spcBef>
                <a:spcPts val="0"/>
              </a:spcBef>
              <a:spcAft>
                <a:spcPts val="600"/>
              </a:spcAft>
              <a:buFont typeface="Wingdings" pitchFamily="2" charset="2"/>
              <a:buNone/>
              <a:defRPr/>
            </a:pPr>
            <a:endParaRPr lang="en-US" sz="2300" kern="0" dirty="0"/>
          </a:p>
        </p:txBody>
      </p:sp>
      <p:cxnSp>
        <p:nvCxnSpPr>
          <p:cNvPr id="50" name="Straight Connector 49"/>
          <p:cNvCxnSpPr/>
          <p:nvPr/>
        </p:nvCxnSpPr>
        <p:spPr bwMode="auto">
          <a:xfrm>
            <a:off x="-12089" y="838200"/>
            <a:ext cx="9156089" cy="0"/>
          </a:xfrm>
          <a:prstGeom prst="line">
            <a:avLst/>
          </a:prstGeom>
          <a:solidFill>
            <a:schemeClr val="accent1"/>
          </a:solidFill>
          <a:ln w="7620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5345086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9">
                                            <p:txEl>
                                              <p:pRg st="0" end="0"/>
                                            </p:txEl>
                                          </p:spTgt>
                                        </p:tgtEl>
                                        <p:attrNameLst>
                                          <p:attrName>style.visibility</p:attrName>
                                        </p:attrNameLst>
                                      </p:cBhvr>
                                      <p:to>
                                        <p:strVal val="visible"/>
                                      </p:to>
                                    </p:set>
                                    <p:animEffect transition="in" filter="dissolve">
                                      <p:cBhvr>
                                        <p:cTn id="7" dur="500"/>
                                        <p:tgtEl>
                                          <p:spTgt spid="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9">
                                            <p:txEl>
                                              <p:pRg st="1" end="1"/>
                                            </p:txEl>
                                          </p:spTgt>
                                        </p:tgtEl>
                                        <p:attrNameLst>
                                          <p:attrName>style.visibility</p:attrName>
                                        </p:attrNameLst>
                                      </p:cBhvr>
                                      <p:to>
                                        <p:strVal val="visible"/>
                                      </p:to>
                                    </p:set>
                                    <p:animEffect transition="in" filter="dissolve">
                                      <p:cBhvr>
                                        <p:cTn id="12" dur="500"/>
                                        <p:tgtEl>
                                          <p:spTgt spid="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9">
                                            <p:txEl>
                                              <p:pRg st="2" end="2"/>
                                            </p:txEl>
                                          </p:spTgt>
                                        </p:tgtEl>
                                        <p:attrNameLst>
                                          <p:attrName>style.visibility</p:attrName>
                                        </p:attrNameLst>
                                      </p:cBhvr>
                                      <p:to>
                                        <p:strVal val="visible"/>
                                      </p:to>
                                    </p:set>
                                    <p:animEffect transition="in" filter="dissolve">
                                      <p:cBhvr>
                                        <p:cTn id="17" dur="500"/>
                                        <p:tgtEl>
                                          <p:spTgt spid="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9">
                                            <p:txEl>
                                              <p:pRg st="3" end="3"/>
                                            </p:txEl>
                                          </p:spTgt>
                                        </p:tgtEl>
                                        <p:attrNameLst>
                                          <p:attrName>style.visibility</p:attrName>
                                        </p:attrNameLst>
                                      </p:cBhvr>
                                      <p:to>
                                        <p:strVal val="visible"/>
                                      </p:to>
                                    </p:set>
                                    <p:animEffect transition="in" filter="dissolve">
                                      <p:cBhvr>
                                        <p:cTn id="22" dur="500"/>
                                        <p:tgtEl>
                                          <p:spTgt spid="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9">
                                            <p:txEl>
                                              <p:pRg st="4" end="4"/>
                                            </p:txEl>
                                          </p:spTgt>
                                        </p:tgtEl>
                                        <p:attrNameLst>
                                          <p:attrName>style.visibility</p:attrName>
                                        </p:attrNameLst>
                                      </p:cBhvr>
                                      <p:to>
                                        <p:strVal val="visible"/>
                                      </p:to>
                                    </p:set>
                                    <p:animEffect transition="in" filter="dissolve">
                                      <p:cBhvr>
                                        <p:cTn id="27" dur="500"/>
                                        <p:tgtEl>
                                          <p:spTgt spid="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9">
                                            <p:txEl>
                                              <p:pRg st="5" end="5"/>
                                            </p:txEl>
                                          </p:spTgt>
                                        </p:tgtEl>
                                        <p:attrNameLst>
                                          <p:attrName>style.visibility</p:attrName>
                                        </p:attrNameLst>
                                      </p:cBhvr>
                                      <p:to>
                                        <p:strVal val="visible"/>
                                      </p:to>
                                    </p:set>
                                    <p:animEffect transition="in" filter="dissolve">
                                      <p:cBhvr>
                                        <p:cTn id="32" dur="500"/>
                                        <p:tgtEl>
                                          <p:spTgt spid="9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5">
                                            <p:txEl>
                                              <p:pRg st="0" end="0"/>
                                            </p:txEl>
                                          </p:spTgt>
                                        </p:tgtEl>
                                        <p:attrNameLst>
                                          <p:attrName>style.visibility</p:attrName>
                                        </p:attrNameLst>
                                      </p:cBhvr>
                                      <p:to>
                                        <p:strVal val="visible"/>
                                      </p:to>
                                    </p:set>
                                    <p:animEffect transition="in" filter="dissolve">
                                      <p:cBhvr>
                                        <p:cTn id="37" dur="5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p:bldP spid="9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687" y="30480"/>
            <a:ext cx="9144000" cy="838200"/>
          </a:xfrm>
        </p:spPr>
        <p:txBody>
          <a:bodyPr/>
          <a:lstStyle/>
          <a:p>
            <a:r>
              <a:rPr lang="en-US" altLang="en-US" dirty="0">
                <a:solidFill>
                  <a:srgbClr val="C00000"/>
                </a:solidFill>
              </a:rPr>
              <a:t>Key </a:t>
            </a:r>
            <a:r>
              <a:rPr lang="en-US" dirty="0">
                <a:solidFill>
                  <a:srgbClr val="C00000"/>
                </a:solidFill>
              </a:rPr>
              <a:t>Problem 2: Diminishing Marginal Return</a:t>
            </a:r>
          </a:p>
        </p:txBody>
      </p:sp>
      <p:sp>
        <p:nvSpPr>
          <p:cNvPr id="11" name="Content Placeholder 1"/>
          <p:cNvSpPr txBox="1">
            <a:spLocks/>
          </p:cNvSpPr>
          <p:nvPr/>
        </p:nvSpPr>
        <p:spPr bwMode="auto">
          <a:xfrm>
            <a:off x="-22545" y="897255"/>
            <a:ext cx="9176657" cy="106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spcBef>
                <a:spcPct val="0"/>
              </a:spcBef>
              <a:spcAft>
                <a:spcPts val="0"/>
              </a:spcAft>
              <a:buFont typeface="Wingdings" pitchFamily="2" charset="2"/>
              <a:buNone/>
              <a:defRPr/>
            </a:pPr>
            <a:r>
              <a:rPr lang="en-US" kern="0" dirty="0"/>
              <a:t>(f) We doubled the capacity of the bottleneck but the capacity of the system increased by only 25%. This situation is an example of what managerial experiment?</a:t>
            </a:r>
          </a:p>
        </p:txBody>
      </p:sp>
      <p:sp>
        <p:nvSpPr>
          <p:cNvPr id="55" name="Content Placeholder 1"/>
          <p:cNvSpPr txBox="1">
            <a:spLocks/>
          </p:cNvSpPr>
          <p:nvPr/>
        </p:nvSpPr>
        <p:spPr bwMode="auto">
          <a:xfrm>
            <a:off x="-12089" y="2133600"/>
            <a:ext cx="9079889"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lnSpc>
                <a:spcPct val="90000"/>
              </a:lnSpc>
              <a:spcAft>
                <a:spcPts val="0"/>
              </a:spcAft>
              <a:buFont typeface="Wingdings" panose="05000000000000000000" pitchFamily="2" charset="2"/>
              <a:buChar char="§"/>
              <a:defRPr/>
            </a:pPr>
            <a:r>
              <a:rPr lang="en-US" kern="0" dirty="0"/>
              <a:t>Bottleneck shifts from R-Punch to Welding</a:t>
            </a:r>
          </a:p>
          <a:p>
            <a:pPr>
              <a:lnSpc>
                <a:spcPct val="90000"/>
              </a:lnSpc>
              <a:spcAft>
                <a:spcPts val="0"/>
              </a:spcAft>
              <a:buFont typeface="Wingdings" panose="05000000000000000000" pitchFamily="2" charset="2"/>
              <a:buChar char="§"/>
              <a:defRPr/>
            </a:pPr>
            <a:r>
              <a:rPr lang="en-US" kern="0" dirty="0"/>
              <a:t>Diminishing Marginal Return</a:t>
            </a:r>
          </a:p>
          <a:p>
            <a:pPr marL="0" indent="0">
              <a:lnSpc>
                <a:spcPct val="90000"/>
              </a:lnSpc>
              <a:spcAft>
                <a:spcPts val="0"/>
              </a:spcAft>
              <a:buNone/>
              <a:defRPr/>
            </a:pPr>
            <a:endParaRPr lang="en-US" kern="0" dirty="0"/>
          </a:p>
          <a:p>
            <a:pPr marL="0" indent="0">
              <a:lnSpc>
                <a:spcPct val="90000"/>
              </a:lnSpc>
              <a:spcBef>
                <a:spcPct val="0"/>
              </a:spcBef>
              <a:spcAft>
                <a:spcPts val="0"/>
              </a:spcAft>
              <a:buFont typeface="Wingdings" pitchFamily="2" charset="2"/>
              <a:buNone/>
              <a:defRPr/>
            </a:pPr>
            <a:endParaRPr lang="en-US" kern="0" dirty="0"/>
          </a:p>
          <a:p>
            <a:pPr marL="457200" indent="-457200">
              <a:lnSpc>
                <a:spcPct val="90000"/>
              </a:lnSpc>
              <a:spcBef>
                <a:spcPct val="0"/>
              </a:spcBef>
              <a:spcAft>
                <a:spcPts val="0"/>
              </a:spcAft>
              <a:buFont typeface="Wingdings" pitchFamily="2" charset="2"/>
              <a:buAutoNum type="arabicParenR"/>
              <a:defRPr/>
            </a:pPr>
            <a:endParaRPr lang="en-US" kern="0" dirty="0"/>
          </a:p>
        </p:txBody>
      </p:sp>
      <p:cxnSp>
        <p:nvCxnSpPr>
          <p:cNvPr id="5" name="Straight Connector 4"/>
          <p:cNvCxnSpPr/>
          <p:nvPr/>
        </p:nvCxnSpPr>
        <p:spPr bwMode="auto">
          <a:xfrm>
            <a:off x="-12089" y="838200"/>
            <a:ext cx="9156089" cy="0"/>
          </a:xfrm>
          <a:prstGeom prst="line">
            <a:avLst/>
          </a:prstGeom>
          <a:solidFill>
            <a:schemeClr val="accent1"/>
          </a:solidFill>
          <a:ln w="76200" cap="flat" cmpd="sng" algn="ctr">
            <a:solidFill>
              <a:srgbClr val="C00000"/>
            </a:solidFill>
            <a:prstDash val="solid"/>
            <a:round/>
            <a:headEnd type="none" w="med" len="med"/>
            <a:tailEnd type="none" w="med" len="med"/>
          </a:ln>
          <a:effectLst/>
        </p:spPr>
      </p:cxnSp>
      <p:sp>
        <p:nvSpPr>
          <p:cNvPr id="6" name="Content Placeholder 1"/>
          <p:cNvSpPr txBox="1">
            <a:spLocks/>
          </p:cNvSpPr>
          <p:nvPr/>
        </p:nvSpPr>
        <p:spPr bwMode="auto">
          <a:xfrm>
            <a:off x="-70045" y="3657600"/>
            <a:ext cx="9118795" cy="2438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230188" indent="-230188">
              <a:lnSpc>
                <a:spcPct val="90000"/>
              </a:lnSpc>
              <a:spcBef>
                <a:spcPct val="0"/>
              </a:spcBef>
              <a:spcAft>
                <a:spcPts val="0"/>
              </a:spcAft>
              <a:buNone/>
              <a:defRPr/>
            </a:pPr>
            <a:r>
              <a:rPr lang="en-US" kern="0" dirty="0"/>
              <a:t>g) Now suppose we return back to the original situation where we have a single machine and a single operator at each operation. However, also suppose that we pool R-Punch and B-Punch machines and we cross-train their operations and form a new resource pool named Punch where both R-Punch and B-Punch operations can be done in this resource pool. What is the new capacity of the system?  </a:t>
            </a:r>
            <a:endParaRPr lang="en-US" sz="2300" kern="0" dirty="0"/>
          </a:p>
        </p:txBody>
      </p:sp>
    </p:spTree>
    <p:extLst>
      <p:ext uri="{BB962C8B-B14F-4D97-AF65-F5344CB8AC3E}">
        <p14:creationId xmlns:p14="http://schemas.microsoft.com/office/powerpoint/2010/main" val="249611004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5">
                                            <p:txEl>
                                              <p:pRg st="0" end="0"/>
                                            </p:txEl>
                                          </p:spTgt>
                                        </p:tgtEl>
                                        <p:attrNameLst>
                                          <p:attrName>style.visibility</p:attrName>
                                        </p:attrNameLst>
                                      </p:cBhvr>
                                      <p:to>
                                        <p:strVal val="visible"/>
                                      </p:to>
                                    </p:set>
                                    <p:animEffect transition="in" filter="dissolve">
                                      <p:cBhvr>
                                        <p:cTn id="7" dur="500"/>
                                        <p:tgtEl>
                                          <p:spTgt spid="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5">
                                            <p:txEl>
                                              <p:pRg st="1" end="1"/>
                                            </p:txEl>
                                          </p:spTgt>
                                        </p:tgtEl>
                                        <p:attrNameLst>
                                          <p:attrName>style.visibility</p:attrName>
                                        </p:attrNameLst>
                                      </p:cBhvr>
                                      <p:to>
                                        <p:strVal val="visible"/>
                                      </p:to>
                                    </p:set>
                                    <p:animEffect transition="in" filter="dissolve">
                                      <p:cBhvr>
                                        <p:cTn id="12" dur="500"/>
                                        <p:tgtEl>
                                          <p:spTgt spid="5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ssolv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build="p"/>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687" y="30480"/>
            <a:ext cx="9144000" cy="838200"/>
          </a:xfrm>
        </p:spPr>
        <p:txBody>
          <a:bodyPr/>
          <a:lstStyle/>
          <a:p>
            <a:r>
              <a:rPr lang="en-US" altLang="en-US" dirty="0">
                <a:solidFill>
                  <a:srgbClr val="C00000"/>
                </a:solidFill>
              </a:rPr>
              <a:t>Key </a:t>
            </a:r>
            <a:r>
              <a:rPr lang="en-US" dirty="0">
                <a:solidFill>
                  <a:srgbClr val="C00000"/>
                </a:solidFill>
              </a:rPr>
              <a:t>Problem 2: Pooling and Cross Training</a:t>
            </a:r>
          </a:p>
        </p:txBody>
      </p:sp>
      <p:grpSp>
        <p:nvGrpSpPr>
          <p:cNvPr id="6" name="Group 5"/>
          <p:cNvGrpSpPr/>
          <p:nvPr/>
        </p:nvGrpSpPr>
        <p:grpSpPr>
          <a:xfrm>
            <a:off x="2590800" y="897255"/>
            <a:ext cx="1323657" cy="3065667"/>
            <a:chOff x="2750301" y="2590800"/>
            <a:chExt cx="1323657" cy="3065667"/>
          </a:xfrm>
        </p:grpSpPr>
        <p:sp>
          <p:nvSpPr>
            <p:cNvPr id="32" name="Text Box 7"/>
            <p:cNvSpPr txBox="1">
              <a:spLocks noChangeArrowheads="1"/>
            </p:cNvSpPr>
            <p:nvPr/>
          </p:nvSpPr>
          <p:spPr bwMode="auto">
            <a:xfrm>
              <a:off x="2791143" y="2590800"/>
              <a:ext cx="1247457" cy="461665"/>
            </a:xfrm>
            <a:prstGeom prst="rect">
              <a:avLst/>
            </a:prstGeom>
            <a:noFill/>
            <a:ln w="9525" algn="ctr">
              <a:noFill/>
              <a:miter lim="800000"/>
              <a:headEnd/>
              <a:tailEnd/>
            </a:ln>
            <a:effectLst/>
          </p:spPr>
          <p:txBody>
            <a:bodyPr wrap="none">
              <a:spAutoFit/>
            </a:bodyPr>
            <a:lstStyle/>
            <a:p>
              <a:pPr>
                <a:defRPr/>
              </a:pPr>
              <a:r>
                <a:rPr lang="en-US" sz="2400" b="1" dirty="0">
                  <a:solidFill>
                    <a:srgbClr val="FF0000"/>
                  </a:solidFill>
                  <a:latin typeface="Book Antiqua" pitchFamily="18" charset="0"/>
                </a:rPr>
                <a:t>R-Form</a:t>
              </a:r>
            </a:p>
          </p:txBody>
        </p:sp>
        <p:sp>
          <p:nvSpPr>
            <p:cNvPr id="33" name="Text Box 14"/>
            <p:cNvSpPr txBox="1">
              <a:spLocks noChangeArrowheads="1"/>
            </p:cNvSpPr>
            <p:nvPr/>
          </p:nvSpPr>
          <p:spPr bwMode="auto">
            <a:xfrm>
              <a:off x="3131300" y="3517206"/>
              <a:ext cx="338554" cy="461665"/>
            </a:xfrm>
            <a:prstGeom prst="rect">
              <a:avLst/>
            </a:prstGeom>
            <a:noFill/>
            <a:ln w="9525" algn="ctr">
              <a:noFill/>
              <a:miter lim="800000"/>
              <a:headEnd/>
              <a:tailEnd/>
            </a:ln>
            <a:effectLst/>
          </p:spPr>
          <p:txBody>
            <a:bodyPr wrap="none">
              <a:spAutoFit/>
            </a:bodyPr>
            <a:lstStyle/>
            <a:p>
              <a:pPr>
                <a:defRPr/>
              </a:pPr>
              <a:r>
                <a:rPr lang="en-US" sz="2400" b="1" dirty="0">
                  <a:solidFill>
                    <a:srgbClr val="FF0000"/>
                  </a:solidFill>
                  <a:latin typeface="Book Antiqua" pitchFamily="18" charset="0"/>
                </a:rPr>
                <a:t>8</a:t>
              </a:r>
            </a:p>
          </p:txBody>
        </p:sp>
        <p:sp>
          <p:nvSpPr>
            <p:cNvPr id="34" name="Text Box 4"/>
            <p:cNvSpPr txBox="1">
              <a:spLocks noChangeArrowheads="1"/>
            </p:cNvSpPr>
            <p:nvPr/>
          </p:nvSpPr>
          <p:spPr bwMode="auto">
            <a:xfrm>
              <a:off x="2750301" y="3006031"/>
              <a:ext cx="1323657" cy="461665"/>
            </a:xfrm>
            <a:prstGeom prst="rect">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b="1" dirty="0">
                  <a:solidFill>
                    <a:srgbClr val="FF0000"/>
                  </a:solidFill>
                  <a:latin typeface="Book Antiqua" pitchFamily="18" charset="0"/>
                </a:rPr>
                <a:t>R-Form</a:t>
              </a:r>
            </a:p>
          </p:txBody>
        </p:sp>
        <p:sp>
          <p:nvSpPr>
            <p:cNvPr id="35" name="Text Box 7"/>
            <p:cNvSpPr txBox="1">
              <a:spLocks noChangeArrowheads="1"/>
            </p:cNvSpPr>
            <p:nvPr/>
          </p:nvSpPr>
          <p:spPr bwMode="auto">
            <a:xfrm>
              <a:off x="2791143" y="4267200"/>
              <a:ext cx="1247457" cy="461665"/>
            </a:xfrm>
            <a:prstGeom prst="rect">
              <a:avLst/>
            </a:prstGeom>
            <a:noFill/>
            <a:ln w="9525" algn="ctr">
              <a:noFill/>
              <a:miter lim="800000"/>
              <a:headEnd/>
              <a:tailEnd/>
            </a:ln>
            <a:effectLst/>
          </p:spPr>
          <p:txBody>
            <a:bodyPr wrap="none">
              <a:spAutoFit/>
            </a:bodyPr>
            <a:lstStyle/>
            <a:p>
              <a:pPr>
                <a:defRPr/>
              </a:pPr>
              <a:r>
                <a:rPr lang="en-US" sz="2400" b="1" dirty="0">
                  <a:solidFill>
                    <a:srgbClr val="D519B1"/>
                  </a:solidFill>
                  <a:latin typeface="Book Antiqua" pitchFamily="18" charset="0"/>
                </a:rPr>
                <a:t>B-Form</a:t>
              </a:r>
            </a:p>
          </p:txBody>
        </p:sp>
        <p:sp>
          <p:nvSpPr>
            <p:cNvPr id="36" name="Text Box 14"/>
            <p:cNvSpPr txBox="1">
              <a:spLocks noChangeArrowheads="1"/>
            </p:cNvSpPr>
            <p:nvPr/>
          </p:nvSpPr>
          <p:spPr bwMode="auto">
            <a:xfrm>
              <a:off x="3115258" y="5194802"/>
              <a:ext cx="492443" cy="461665"/>
            </a:xfrm>
            <a:prstGeom prst="rect">
              <a:avLst/>
            </a:prstGeom>
            <a:noFill/>
            <a:ln w="9525" algn="ctr">
              <a:noFill/>
              <a:miter lim="800000"/>
              <a:headEnd/>
              <a:tailEnd/>
            </a:ln>
            <a:effectLst/>
          </p:spPr>
          <p:txBody>
            <a:bodyPr wrap="none">
              <a:spAutoFit/>
            </a:bodyPr>
            <a:lstStyle/>
            <a:p>
              <a:pPr>
                <a:defRPr/>
              </a:pPr>
              <a:r>
                <a:rPr lang="en-US" sz="2400" b="1" dirty="0">
                  <a:solidFill>
                    <a:srgbClr val="D519B1"/>
                  </a:solidFill>
                  <a:latin typeface="Book Antiqua" pitchFamily="18" charset="0"/>
                </a:rPr>
                <a:t>10</a:t>
              </a:r>
            </a:p>
          </p:txBody>
        </p:sp>
        <p:sp>
          <p:nvSpPr>
            <p:cNvPr id="37" name="Text Box 4"/>
            <p:cNvSpPr txBox="1">
              <a:spLocks noChangeArrowheads="1"/>
            </p:cNvSpPr>
            <p:nvPr/>
          </p:nvSpPr>
          <p:spPr bwMode="auto">
            <a:xfrm>
              <a:off x="2750301" y="4707690"/>
              <a:ext cx="1323657" cy="461665"/>
            </a:xfrm>
            <a:prstGeom prst="rect">
              <a:avLst/>
            </a:prstGeom>
            <a:noFill/>
            <a:ln w="38100" algn="ctr">
              <a:solidFill>
                <a:srgbClr val="D519B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b="1" dirty="0">
                  <a:solidFill>
                    <a:srgbClr val="D519B1"/>
                  </a:solidFill>
                  <a:latin typeface="Book Antiqua" pitchFamily="18" charset="0"/>
                </a:rPr>
                <a:t>B-Form</a:t>
              </a:r>
            </a:p>
          </p:txBody>
        </p:sp>
      </p:grpSp>
      <p:sp>
        <p:nvSpPr>
          <p:cNvPr id="12" name="Line 9"/>
          <p:cNvSpPr>
            <a:spLocks noChangeShapeType="1"/>
          </p:cNvSpPr>
          <p:nvPr/>
        </p:nvSpPr>
        <p:spPr bwMode="auto">
          <a:xfrm>
            <a:off x="173946" y="1648962"/>
            <a:ext cx="468312"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13" name="Line 9"/>
          <p:cNvSpPr>
            <a:spLocks noChangeShapeType="1"/>
          </p:cNvSpPr>
          <p:nvPr/>
        </p:nvSpPr>
        <p:spPr bwMode="auto">
          <a:xfrm>
            <a:off x="2010930" y="1576665"/>
            <a:ext cx="468312"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16" name="Line 9"/>
          <p:cNvSpPr>
            <a:spLocks noChangeShapeType="1"/>
          </p:cNvSpPr>
          <p:nvPr/>
        </p:nvSpPr>
        <p:spPr bwMode="auto">
          <a:xfrm>
            <a:off x="173946" y="3332861"/>
            <a:ext cx="468312"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17" name="Line 9"/>
          <p:cNvSpPr>
            <a:spLocks noChangeShapeType="1"/>
          </p:cNvSpPr>
          <p:nvPr/>
        </p:nvSpPr>
        <p:spPr bwMode="auto">
          <a:xfrm>
            <a:off x="2039815" y="3280249"/>
            <a:ext cx="468312"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18" name="Text Box 14"/>
          <p:cNvSpPr txBox="1">
            <a:spLocks noChangeArrowheads="1"/>
          </p:cNvSpPr>
          <p:nvPr/>
        </p:nvSpPr>
        <p:spPr bwMode="auto">
          <a:xfrm>
            <a:off x="4909060" y="3458572"/>
            <a:ext cx="492443" cy="461665"/>
          </a:xfrm>
          <a:prstGeom prst="rect">
            <a:avLst/>
          </a:prstGeom>
          <a:noFill/>
          <a:ln w="9525" algn="ctr">
            <a:noFill/>
            <a:miter lim="800000"/>
            <a:headEnd/>
            <a:tailEnd/>
          </a:ln>
          <a:effectLst/>
        </p:spPr>
        <p:txBody>
          <a:bodyPr wrap="none">
            <a:spAutoFit/>
          </a:bodyPr>
          <a:lstStyle/>
          <a:p>
            <a:pPr>
              <a:defRPr/>
            </a:pPr>
            <a:r>
              <a:rPr lang="en-US" sz="2400" b="1" dirty="0">
                <a:solidFill>
                  <a:srgbClr val="1BA7D3"/>
                </a:solidFill>
                <a:latin typeface="Book Antiqua" pitchFamily="18" charset="0"/>
              </a:rPr>
              <a:t>12</a:t>
            </a:r>
          </a:p>
        </p:txBody>
      </p:sp>
      <p:grpSp>
        <p:nvGrpSpPr>
          <p:cNvPr id="2" name="Group 1"/>
          <p:cNvGrpSpPr/>
          <p:nvPr/>
        </p:nvGrpSpPr>
        <p:grpSpPr>
          <a:xfrm>
            <a:off x="4038600" y="1486822"/>
            <a:ext cx="4800600" cy="1971750"/>
            <a:chOff x="4191000" y="3866167"/>
            <a:chExt cx="4800600" cy="1971750"/>
          </a:xfrm>
        </p:grpSpPr>
        <p:sp>
          <p:nvSpPr>
            <p:cNvPr id="21" name="Line 10"/>
            <p:cNvSpPr>
              <a:spLocks noChangeShapeType="1"/>
            </p:cNvSpPr>
            <p:nvPr/>
          </p:nvSpPr>
          <p:spPr bwMode="auto">
            <a:xfrm>
              <a:off x="4191000" y="5607085"/>
              <a:ext cx="468313"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22" name="Text Box 7"/>
            <p:cNvSpPr txBox="1">
              <a:spLocks noChangeArrowheads="1"/>
            </p:cNvSpPr>
            <p:nvPr/>
          </p:nvSpPr>
          <p:spPr bwMode="auto">
            <a:xfrm>
              <a:off x="4732539" y="4953000"/>
              <a:ext cx="936475" cy="461665"/>
            </a:xfrm>
            <a:prstGeom prst="rect">
              <a:avLst/>
            </a:prstGeom>
            <a:noFill/>
            <a:ln w="9525" algn="ctr">
              <a:noFill/>
              <a:miter lim="800000"/>
              <a:headEnd/>
              <a:tailEnd/>
            </a:ln>
            <a:effectLst/>
          </p:spPr>
          <p:txBody>
            <a:bodyPr wrap="none">
              <a:spAutoFit/>
            </a:bodyPr>
            <a:lstStyle/>
            <a:p>
              <a:pPr>
                <a:defRPr/>
              </a:pPr>
              <a:r>
                <a:rPr lang="en-US" sz="2400" b="1" dirty="0">
                  <a:solidFill>
                    <a:srgbClr val="1BA7D3"/>
                  </a:solidFill>
                  <a:latin typeface="Book Antiqua" pitchFamily="18" charset="0"/>
                </a:rPr>
                <a:t>Weld</a:t>
              </a:r>
            </a:p>
          </p:txBody>
        </p:sp>
        <p:sp>
          <p:nvSpPr>
            <p:cNvPr id="23" name="Text Box 4"/>
            <p:cNvSpPr txBox="1">
              <a:spLocks noChangeArrowheads="1"/>
            </p:cNvSpPr>
            <p:nvPr/>
          </p:nvSpPr>
          <p:spPr bwMode="auto">
            <a:xfrm>
              <a:off x="4724400" y="5376252"/>
              <a:ext cx="1012675" cy="461665"/>
            </a:xfrm>
            <a:prstGeom prst="rect">
              <a:avLst/>
            </a:prstGeom>
            <a:noFill/>
            <a:ln w="38100" algn="ctr">
              <a:solidFill>
                <a:srgbClr val="1BA7D3"/>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b="1" dirty="0">
                  <a:solidFill>
                    <a:srgbClr val="1BA7D3"/>
                  </a:solidFill>
                  <a:latin typeface="Book Antiqua" pitchFamily="18" charset="0"/>
                </a:rPr>
                <a:t>Weld</a:t>
              </a:r>
            </a:p>
          </p:txBody>
        </p:sp>
        <p:sp>
          <p:nvSpPr>
            <p:cNvPr id="25" name="Text Box 14"/>
            <p:cNvSpPr txBox="1">
              <a:spLocks noChangeArrowheads="1"/>
            </p:cNvSpPr>
            <p:nvPr/>
          </p:nvSpPr>
          <p:spPr bwMode="auto">
            <a:xfrm>
              <a:off x="7304086" y="4998396"/>
              <a:ext cx="492443" cy="461665"/>
            </a:xfrm>
            <a:prstGeom prst="rect">
              <a:avLst/>
            </a:prstGeom>
            <a:noFill/>
            <a:ln w="9525" algn="ctr">
              <a:noFill/>
              <a:miter lim="800000"/>
              <a:headEnd/>
              <a:tailEnd/>
            </a:ln>
            <a:effectLst/>
          </p:spPr>
          <p:txBody>
            <a:bodyPr wrap="none">
              <a:spAutoFit/>
            </a:bodyPr>
            <a:lstStyle/>
            <a:p>
              <a:pPr>
                <a:defRPr/>
              </a:pPr>
              <a:r>
                <a:rPr lang="en-US" sz="2400" b="1" dirty="0">
                  <a:solidFill>
                    <a:srgbClr val="996633"/>
                  </a:solidFill>
                  <a:latin typeface="Book Antiqua" pitchFamily="18" charset="0"/>
                </a:rPr>
                <a:t>10</a:t>
              </a:r>
            </a:p>
          </p:txBody>
        </p:sp>
        <p:sp>
          <p:nvSpPr>
            <p:cNvPr id="26" name="Text Box 4"/>
            <p:cNvSpPr txBox="1">
              <a:spLocks noChangeArrowheads="1"/>
            </p:cNvSpPr>
            <p:nvPr/>
          </p:nvSpPr>
          <p:spPr bwMode="auto">
            <a:xfrm>
              <a:off x="6688933" y="4487221"/>
              <a:ext cx="1758154" cy="461665"/>
            </a:xfrm>
            <a:prstGeom prst="rect">
              <a:avLst/>
            </a:prstGeom>
            <a:noFill/>
            <a:ln w="38100" algn="ctr">
              <a:solidFill>
                <a:srgbClr val="996633"/>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b="1" dirty="0">
                  <a:solidFill>
                    <a:srgbClr val="996633"/>
                  </a:solidFill>
                  <a:latin typeface="Book Antiqua" pitchFamily="18" charset="0"/>
                </a:rPr>
                <a:t>Assembly</a:t>
              </a:r>
            </a:p>
          </p:txBody>
        </p:sp>
        <p:sp>
          <p:nvSpPr>
            <p:cNvPr id="27" name="Line 10"/>
            <p:cNvSpPr>
              <a:spLocks noChangeShapeType="1"/>
            </p:cNvSpPr>
            <p:nvPr/>
          </p:nvSpPr>
          <p:spPr bwMode="auto">
            <a:xfrm>
              <a:off x="8523287" y="4703121"/>
              <a:ext cx="468313"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28" name="Line 9"/>
            <p:cNvSpPr>
              <a:spLocks noChangeShapeType="1"/>
            </p:cNvSpPr>
            <p:nvPr/>
          </p:nvSpPr>
          <p:spPr bwMode="auto">
            <a:xfrm rot="10800000">
              <a:off x="6231316" y="3866167"/>
              <a:ext cx="0" cy="1711671"/>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29" name="Line 9"/>
            <p:cNvSpPr>
              <a:spLocks noChangeShapeType="1"/>
            </p:cNvSpPr>
            <p:nvPr/>
          </p:nvSpPr>
          <p:spPr bwMode="auto">
            <a:xfrm rot="10800000">
              <a:off x="4572001" y="3886199"/>
              <a:ext cx="1631655" cy="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30" name="Line 9"/>
            <p:cNvSpPr>
              <a:spLocks noChangeShapeType="1"/>
            </p:cNvSpPr>
            <p:nvPr/>
          </p:nvSpPr>
          <p:spPr bwMode="auto">
            <a:xfrm rot="10800000" flipV="1">
              <a:off x="6287441" y="4735302"/>
              <a:ext cx="325291" cy="0"/>
            </a:xfrm>
            <a:prstGeom prst="line">
              <a:avLst/>
            </a:prstGeom>
            <a:noFill/>
            <a:ln w="3810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31" name="Line 9"/>
            <p:cNvSpPr>
              <a:spLocks noChangeShapeType="1"/>
            </p:cNvSpPr>
            <p:nvPr/>
          </p:nvSpPr>
          <p:spPr bwMode="auto">
            <a:xfrm rot="10800000">
              <a:off x="5865557" y="5562600"/>
              <a:ext cx="365760" cy="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grpSp>
        <p:nvGrpSpPr>
          <p:cNvPr id="4" name="Group 3"/>
          <p:cNvGrpSpPr/>
          <p:nvPr/>
        </p:nvGrpSpPr>
        <p:grpSpPr>
          <a:xfrm>
            <a:off x="609600" y="980258"/>
            <a:ext cx="1524000" cy="3019426"/>
            <a:chOff x="653019" y="3309639"/>
            <a:chExt cx="1524000" cy="3019426"/>
          </a:xfrm>
        </p:grpSpPr>
        <p:sp>
          <p:nvSpPr>
            <p:cNvPr id="8" name="Text Box 6"/>
            <p:cNvSpPr txBox="1">
              <a:spLocks noChangeArrowheads="1"/>
            </p:cNvSpPr>
            <p:nvPr/>
          </p:nvSpPr>
          <p:spPr bwMode="auto">
            <a:xfrm>
              <a:off x="653019" y="3309639"/>
              <a:ext cx="1473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70C0"/>
                  </a:solidFill>
                  <a:latin typeface="Book Antiqua" pitchFamily="18" charset="0"/>
                </a:rPr>
                <a:t>R-Punch </a:t>
              </a:r>
            </a:p>
          </p:txBody>
        </p:sp>
        <p:sp>
          <p:nvSpPr>
            <p:cNvPr id="9" name="Text Box 11"/>
            <p:cNvSpPr txBox="1">
              <a:spLocks noChangeArrowheads="1"/>
            </p:cNvSpPr>
            <p:nvPr/>
          </p:nvSpPr>
          <p:spPr bwMode="auto">
            <a:xfrm>
              <a:off x="1031557" y="4186535"/>
              <a:ext cx="4924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70C0"/>
                  </a:solidFill>
                  <a:latin typeface="Book Antiqua" pitchFamily="18" charset="0"/>
                </a:rPr>
                <a:t>15</a:t>
              </a:r>
            </a:p>
          </p:txBody>
        </p:sp>
        <p:sp>
          <p:nvSpPr>
            <p:cNvPr id="10" name="Text Box 3"/>
            <p:cNvSpPr txBox="1">
              <a:spLocks noChangeArrowheads="1"/>
            </p:cNvSpPr>
            <p:nvPr/>
          </p:nvSpPr>
          <p:spPr bwMode="auto">
            <a:xfrm>
              <a:off x="670557" y="3728045"/>
              <a:ext cx="1396536" cy="461665"/>
            </a:xfrm>
            <a:prstGeom prst="rect">
              <a:avLst/>
            </a:prstGeom>
            <a:noFill/>
            <a:ln w="38100" algn="ctr">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70C0"/>
                  </a:solidFill>
                  <a:latin typeface="Book Antiqua" pitchFamily="18" charset="0"/>
                </a:rPr>
                <a:t>R-Punch</a:t>
              </a:r>
            </a:p>
          </p:txBody>
        </p:sp>
        <p:sp>
          <p:nvSpPr>
            <p:cNvPr id="14" name="Text Box 6"/>
            <p:cNvSpPr txBox="1">
              <a:spLocks noChangeArrowheads="1"/>
            </p:cNvSpPr>
            <p:nvPr/>
          </p:nvSpPr>
          <p:spPr bwMode="auto">
            <a:xfrm>
              <a:off x="721171" y="4968279"/>
              <a:ext cx="14558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B050"/>
                  </a:solidFill>
                  <a:latin typeface="Book Antiqua" pitchFamily="18" charset="0"/>
                </a:rPr>
                <a:t>B-Punch</a:t>
              </a:r>
              <a:r>
                <a:rPr lang="en-US" sz="2400" b="1" dirty="0">
                  <a:solidFill>
                    <a:srgbClr val="0070C0"/>
                  </a:solidFill>
                  <a:latin typeface="Book Antiqua" pitchFamily="18" charset="0"/>
                </a:rPr>
                <a:t> </a:t>
              </a:r>
            </a:p>
          </p:txBody>
        </p:sp>
        <p:sp>
          <p:nvSpPr>
            <p:cNvPr id="15" name="Text Box 3"/>
            <p:cNvSpPr txBox="1">
              <a:spLocks noChangeArrowheads="1"/>
            </p:cNvSpPr>
            <p:nvPr/>
          </p:nvSpPr>
          <p:spPr bwMode="auto">
            <a:xfrm>
              <a:off x="670557" y="5411944"/>
              <a:ext cx="1396536" cy="461665"/>
            </a:xfrm>
            <a:prstGeom prst="rect">
              <a:avLst/>
            </a:prstGeom>
            <a:noFill/>
            <a:ln w="38100" algn="ctr">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B050"/>
                  </a:solidFill>
                  <a:latin typeface="Book Antiqua" pitchFamily="18" charset="0"/>
                </a:rPr>
                <a:t>B-Punch</a:t>
              </a:r>
            </a:p>
          </p:txBody>
        </p:sp>
        <p:sp>
          <p:nvSpPr>
            <p:cNvPr id="20" name="Text Box 11"/>
            <p:cNvSpPr txBox="1">
              <a:spLocks noChangeArrowheads="1"/>
            </p:cNvSpPr>
            <p:nvPr/>
          </p:nvSpPr>
          <p:spPr bwMode="auto">
            <a:xfrm>
              <a:off x="1100656" y="5867400"/>
              <a:ext cx="338554" cy="461665"/>
            </a:xfrm>
            <a:prstGeom prst="rect">
              <a:avLst/>
            </a:prstGeom>
            <a:noFill/>
            <a:ln>
              <a:noFill/>
            </a:ln>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B050"/>
                  </a:solidFill>
                  <a:latin typeface="Book Antiqua" pitchFamily="18" charset="0"/>
                </a:rPr>
                <a:t>3</a:t>
              </a:r>
            </a:p>
          </p:txBody>
        </p:sp>
      </p:grpSp>
      <p:grpSp>
        <p:nvGrpSpPr>
          <p:cNvPr id="38" name="Group 37"/>
          <p:cNvGrpSpPr/>
          <p:nvPr/>
        </p:nvGrpSpPr>
        <p:grpSpPr>
          <a:xfrm>
            <a:off x="533400" y="984792"/>
            <a:ext cx="1549680" cy="3036663"/>
            <a:chOff x="724148" y="3309639"/>
            <a:chExt cx="1549680" cy="3036663"/>
          </a:xfrm>
        </p:grpSpPr>
        <p:sp>
          <p:nvSpPr>
            <p:cNvPr id="39" name="Text Box 6"/>
            <p:cNvSpPr txBox="1">
              <a:spLocks noChangeArrowheads="1"/>
            </p:cNvSpPr>
            <p:nvPr/>
          </p:nvSpPr>
          <p:spPr bwMode="auto">
            <a:xfrm>
              <a:off x="800348" y="3309639"/>
              <a:ext cx="14734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70C0"/>
                  </a:solidFill>
                  <a:latin typeface="Book Antiqua" pitchFamily="18" charset="0"/>
                </a:rPr>
                <a:t>R-Punch </a:t>
              </a:r>
            </a:p>
          </p:txBody>
        </p:sp>
        <p:sp>
          <p:nvSpPr>
            <p:cNvPr id="40" name="Text Box 11"/>
            <p:cNvSpPr txBox="1">
              <a:spLocks noChangeArrowheads="1"/>
            </p:cNvSpPr>
            <p:nvPr/>
          </p:nvSpPr>
          <p:spPr bwMode="auto">
            <a:xfrm>
              <a:off x="1168714" y="4186535"/>
              <a:ext cx="4924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70C0"/>
                  </a:solidFill>
                  <a:latin typeface="Book Antiqua" pitchFamily="18" charset="0"/>
                </a:rPr>
                <a:t>15</a:t>
              </a:r>
            </a:p>
          </p:txBody>
        </p:sp>
        <p:sp>
          <p:nvSpPr>
            <p:cNvPr id="41" name="Text Box 3"/>
            <p:cNvSpPr txBox="1">
              <a:spLocks noChangeArrowheads="1"/>
            </p:cNvSpPr>
            <p:nvPr/>
          </p:nvSpPr>
          <p:spPr bwMode="auto">
            <a:xfrm>
              <a:off x="940550" y="3728045"/>
              <a:ext cx="1071127" cy="461665"/>
            </a:xfrm>
            <a:prstGeom prst="rect">
              <a:avLst/>
            </a:prstGeom>
            <a:noFill/>
            <a:ln w="38100" algn="ctr">
              <a:solidFill>
                <a:srgbClr val="000078"/>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0078"/>
                  </a:solidFill>
                  <a:latin typeface="Book Antiqua" pitchFamily="18" charset="0"/>
                </a:rPr>
                <a:t>Punch</a:t>
              </a:r>
            </a:p>
          </p:txBody>
        </p:sp>
        <p:sp>
          <p:nvSpPr>
            <p:cNvPr id="42" name="Text Box 6"/>
            <p:cNvSpPr txBox="1">
              <a:spLocks noChangeArrowheads="1"/>
            </p:cNvSpPr>
            <p:nvPr/>
          </p:nvSpPr>
          <p:spPr bwMode="auto">
            <a:xfrm>
              <a:off x="724148" y="4968279"/>
              <a:ext cx="145584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B050"/>
                  </a:solidFill>
                  <a:latin typeface="Book Antiqua" pitchFamily="18" charset="0"/>
                </a:rPr>
                <a:t>B-Punch</a:t>
              </a:r>
              <a:r>
                <a:rPr lang="en-US" sz="2400" b="1" dirty="0">
                  <a:solidFill>
                    <a:srgbClr val="0070C0"/>
                  </a:solidFill>
                  <a:latin typeface="Book Antiqua" pitchFamily="18" charset="0"/>
                </a:rPr>
                <a:t> </a:t>
              </a:r>
            </a:p>
            <a:p>
              <a:pPr eaLnBrk="1" hangingPunct="1"/>
              <a:r>
                <a:rPr lang="en-US" sz="2400" b="1" dirty="0">
                  <a:solidFill>
                    <a:srgbClr val="0070C0"/>
                  </a:solidFill>
                  <a:latin typeface="Book Antiqua" pitchFamily="18" charset="0"/>
                </a:rPr>
                <a:t> </a:t>
              </a:r>
            </a:p>
          </p:txBody>
        </p:sp>
        <p:sp>
          <p:nvSpPr>
            <p:cNvPr id="43" name="Text Box 3"/>
            <p:cNvSpPr txBox="1">
              <a:spLocks noChangeArrowheads="1"/>
            </p:cNvSpPr>
            <p:nvPr/>
          </p:nvSpPr>
          <p:spPr bwMode="auto">
            <a:xfrm>
              <a:off x="899157" y="5411944"/>
              <a:ext cx="1071127" cy="461665"/>
            </a:xfrm>
            <a:prstGeom prst="rect">
              <a:avLst/>
            </a:prstGeom>
            <a:noFill/>
            <a:ln w="38100" algn="ctr">
              <a:solidFill>
                <a:srgbClr val="000078"/>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defPPr>
                <a:defRPr lang="en-US"/>
              </a:defPPr>
              <a:lvl1pPr eaLnBrk="1" hangingPunct="1">
                <a:defRPr sz="2400" b="1">
                  <a:solidFill>
                    <a:srgbClr val="0070C0"/>
                  </a:solidFill>
                  <a:latin typeface="Book Antiqua" pitchFamily="18" charset="0"/>
                </a:defRPr>
              </a:lvl1pPr>
              <a:lvl2pPr marL="742950" indent="-285750">
                <a:defRPr>
                  <a:latin typeface="Arial" charset="0"/>
                </a:defRPr>
              </a:lvl2pPr>
              <a:lvl3pPr marL="1143000" indent="-228600">
                <a:defRPr>
                  <a:latin typeface="Arial" charset="0"/>
                </a:defRPr>
              </a:lvl3pPr>
              <a:lvl4pPr marL="1600200" indent="-228600">
                <a:defRPr>
                  <a:latin typeface="Arial" charset="0"/>
                </a:defRPr>
              </a:lvl4pPr>
              <a:lvl5pPr marL="2057400" indent="-228600">
                <a:defRPr>
                  <a:latin typeface="Arial" charset="0"/>
                </a:defRPr>
              </a:lvl5pPr>
              <a:lvl6pPr marL="2514600" indent="-228600" eaLnBrk="0" fontAlgn="base" hangingPunct="0">
                <a:spcBef>
                  <a:spcPct val="0"/>
                </a:spcBef>
                <a:spcAft>
                  <a:spcPct val="0"/>
                </a:spcAft>
                <a:defRPr>
                  <a:latin typeface="Arial" charset="0"/>
                </a:defRPr>
              </a:lvl6pPr>
              <a:lvl7pPr marL="2971800" indent="-228600" eaLnBrk="0" fontAlgn="base" hangingPunct="0">
                <a:spcBef>
                  <a:spcPct val="0"/>
                </a:spcBef>
                <a:spcAft>
                  <a:spcPct val="0"/>
                </a:spcAft>
                <a:defRPr>
                  <a:latin typeface="Arial" charset="0"/>
                </a:defRPr>
              </a:lvl7pPr>
              <a:lvl8pPr marL="3429000" indent="-228600" eaLnBrk="0" fontAlgn="base" hangingPunct="0">
                <a:spcBef>
                  <a:spcPct val="0"/>
                </a:spcBef>
                <a:spcAft>
                  <a:spcPct val="0"/>
                </a:spcAft>
                <a:defRPr>
                  <a:latin typeface="Arial" charset="0"/>
                </a:defRPr>
              </a:lvl8pPr>
              <a:lvl9pPr marL="3886200" indent="-228600" eaLnBrk="0" fontAlgn="base" hangingPunct="0">
                <a:spcBef>
                  <a:spcPct val="0"/>
                </a:spcBef>
                <a:spcAft>
                  <a:spcPct val="0"/>
                </a:spcAft>
                <a:defRPr>
                  <a:latin typeface="Arial" charset="0"/>
                </a:defRPr>
              </a:lvl9pPr>
            </a:lstStyle>
            <a:p>
              <a:r>
                <a:rPr lang="en-US" dirty="0">
                  <a:solidFill>
                    <a:srgbClr val="000078"/>
                  </a:solidFill>
                </a:rPr>
                <a:t>Punch</a:t>
              </a:r>
            </a:p>
          </p:txBody>
        </p:sp>
        <p:sp>
          <p:nvSpPr>
            <p:cNvPr id="44" name="Text Box 11"/>
            <p:cNvSpPr txBox="1">
              <a:spLocks noChangeArrowheads="1"/>
            </p:cNvSpPr>
            <p:nvPr/>
          </p:nvSpPr>
          <p:spPr bwMode="auto">
            <a:xfrm>
              <a:off x="1246403" y="5884637"/>
              <a:ext cx="338554" cy="461665"/>
            </a:xfrm>
            <a:prstGeom prst="rect">
              <a:avLst/>
            </a:prstGeom>
            <a:noFill/>
            <a:ln>
              <a:noFill/>
            </a:ln>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B050"/>
                  </a:solidFill>
                  <a:latin typeface="Book Antiqua" pitchFamily="18" charset="0"/>
                </a:rPr>
                <a:t>3</a:t>
              </a:r>
            </a:p>
          </p:txBody>
        </p:sp>
      </p:grpSp>
      <p:sp>
        <p:nvSpPr>
          <p:cNvPr id="45" name="Text Box 7"/>
          <p:cNvSpPr txBox="1">
            <a:spLocks noChangeArrowheads="1"/>
          </p:cNvSpPr>
          <p:nvPr/>
        </p:nvSpPr>
        <p:spPr bwMode="auto">
          <a:xfrm>
            <a:off x="6622765" y="1592828"/>
            <a:ext cx="1585690" cy="461665"/>
          </a:xfrm>
          <a:prstGeom prst="rect">
            <a:avLst/>
          </a:prstGeom>
          <a:noFill/>
          <a:ln w="9525" algn="ctr">
            <a:noFill/>
            <a:miter lim="800000"/>
            <a:headEnd/>
            <a:tailEnd/>
          </a:ln>
          <a:effectLst/>
        </p:spPr>
        <p:txBody>
          <a:bodyPr wrap="none">
            <a:spAutoFit/>
          </a:bodyPr>
          <a:lstStyle/>
          <a:p>
            <a:pPr>
              <a:defRPr/>
            </a:pPr>
            <a:r>
              <a:rPr lang="en-US" sz="2400" b="1" dirty="0">
                <a:solidFill>
                  <a:srgbClr val="996633"/>
                </a:solidFill>
                <a:latin typeface="Book Antiqua" pitchFamily="18" charset="0"/>
              </a:rPr>
              <a:t>Assembly</a:t>
            </a:r>
          </a:p>
        </p:txBody>
      </p:sp>
      <p:sp>
        <p:nvSpPr>
          <p:cNvPr id="105" name="Content Placeholder 1"/>
          <p:cNvSpPr txBox="1">
            <a:spLocks/>
          </p:cNvSpPr>
          <p:nvPr/>
        </p:nvSpPr>
        <p:spPr bwMode="auto">
          <a:xfrm>
            <a:off x="50410" y="4183593"/>
            <a:ext cx="9132277" cy="2438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spcBef>
                <a:spcPts val="0"/>
              </a:spcBef>
              <a:spcAft>
                <a:spcPts val="600"/>
              </a:spcAft>
              <a:buFont typeface="Wingdings" pitchFamily="2" charset="2"/>
              <a:buNone/>
              <a:defRPr/>
            </a:pPr>
            <a:endParaRPr lang="en-US" sz="2300" kern="0" dirty="0"/>
          </a:p>
          <a:p>
            <a:pPr marL="0" indent="0">
              <a:spcBef>
                <a:spcPts val="0"/>
              </a:spcBef>
              <a:spcAft>
                <a:spcPts val="600"/>
              </a:spcAft>
              <a:buFont typeface="Wingdings" pitchFamily="2" charset="2"/>
              <a:buNone/>
              <a:defRPr/>
            </a:pPr>
            <a:endParaRPr lang="en-US" sz="2300" kern="0" dirty="0"/>
          </a:p>
        </p:txBody>
      </p:sp>
      <p:sp>
        <p:nvSpPr>
          <p:cNvPr id="107" name="Content Placeholder 1"/>
          <p:cNvSpPr txBox="1">
            <a:spLocks/>
          </p:cNvSpPr>
          <p:nvPr/>
        </p:nvSpPr>
        <p:spPr bwMode="auto">
          <a:xfrm>
            <a:off x="122435" y="4305279"/>
            <a:ext cx="9098939" cy="70344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spcBef>
                <a:spcPct val="0"/>
              </a:spcBef>
              <a:spcAft>
                <a:spcPts val="0"/>
              </a:spcAft>
              <a:buNone/>
              <a:defRPr/>
            </a:pPr>
            <a:r>
              <a:rPr lang="en-US" sz="2300" kern="0" dirty="0"/>
              <a:t>You may imagine activities </a:t>
            </a:r>
            <a:r>
              <a:rPr lang="en-US" sz="2300" b="1" kern="0" dirty="0">
                <a:solidFill>
                  <a:srgbClr val="0070C0"/>
                </a:solidFill>
              </a:rPr>
              <a:t>R-Punch Activity</a:t>
            </a:r>
            <a:r>
              <a:rPr lang="en-US" sz="2300" kern="0" dirty="0"/>
              <a:t> and </a:t>
            </a:r>
            <a:r>
              <a:rPr lang="en-US" sz="2300" b="1" kern="0" dirty="0">
                <a:solidFill>
                  <a:srgbClr val="00B050"/>
                </a:solidFill>
              </a:rPr>
              <a:t>B-Punch</a:t>
            </a:r>
            <a:r>
              <a:rPr lang="en-US" sz="2300" kern="0" dirty="0"/>
              <a:t> </a:t>
            </a:r>
            <a:r>
              <a:rPr lang="en-US" sz="2300" b="1" kern="0" dirty="0">
                <a:solidFill>
                  <a:srgbClr val="00B050"/>
                </a:solidFill>
              </a:rPr>
              <a:t>Activity </a:t>
            </a:r>
            <a:r>
              <a:rPr lang="en-US" sz="2300" kern="0" dirty="0"/>
              <a:t>on the two </a:t>
            </a:r>
            <a:r>
              <a:rPr lang="en-US" sz="2300" b="1" kern="0" dirty="0">
                <a:solidFill>
                  <a:srgbClr val="000078"/>
                </a:solidFill>
              </a:rPr>
              <a:t>Punch Resources in </a:t>
            </a:r>
            <a:r>
              <a:rPr lang="en-US" sz="2300" kern="0" dirty="0"/>
              <a:t>the </a:t>
            </a:r>
            <a:r>
              <a:rPr lang="en-US" sz="2300" b="1" kern="0" dirty="0">
                <a:solidFill>
                  <a:srgbClr val="000078"/>
                </a:solidFill>
              </a:rPr>
              <a:t>Punch Resources Pool </a:t>
            </a:r>
            <a:r>
              <a:rPr lang="en-US" sz="2300" kern="0" dirty="0"/>
              <a:t>as follows</a:t>
            </a:r>
          </a:p>
        </p:txBody>
      </p:sp>
      <p:sp>
        <p:nvSpPr>
          <p:cNvPr id="108" name="Rectangle 107"/>
          <p:cNvSpPr/>
          <p:nvPr/>
        </p:nvSpPr>
        <p:spPr bwMode="auto">
          <a:xfrm>
            <a:off x="2366267" y="5557845"/>
            <a:ext cx="381000" cy="304800"/>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grpSp>
        <p:nvGrpSpPr>
          <p:cNvPr id="109" name="Group 108"/>
          <p:cNvGrpSpPr/>
          <p:nvPr/>
        </p:nvGrpSpPr>
        <p:grpSpPr>
          <a:xfrm>
            <a:off x="2747267" y="5557845"/>
            <a:ext cx="1876425" cy="304800"/>
            <a:chOff x="609600" y="990600"/>
            <a:chExt cx="1876425" cy="304800"/>
          </a:xfrm>
        </p:grpSpPr>
        <p:sp>
          <p:nvSpPr>
            <p:cNvPr id="110" name="Rectangle 109"/>
            <p:cNvSpPr/>
            <p:nvPr/>
          </p:nvSpPr>
          <p:spPr bwMode="auto">
            <a:xfrm>
              <a:off x="609600" y="990600"/>
              <a:ext cx="381000" cy="30480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11" name="Rectangle 110"/>
            <p:cNvSpPr/>
            <p:nvPr/>
          </p:nvSpPr>
          <p:spPr bwMode="auto">
            <a:xfrm>
              <a:off x="990600" y="990600"/>
              <a:ext cx="381000" cy="30480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12" name="Rectangle 111"/>
            <p:cNvSpPr/>
            <p:nvPr/>
          </p:nvSpPr>
          <p:spPr bwMode="auto">
            <a:xfrm>
              <a:off x="1362075" y="990600"/>
              <a:ext cx="381000" cy="30480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13" name="Rectangle 112"/>
            <p:cNvSpPr/>
            <p:nvPr/>
          </p:nvSpPr>
          <p:spPr bwMode="auto">
            <a:xfrm>
              <a:off x="2105025" y="990600"/>
              <a:ext cx="381000" cy="30480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14" name="Rectangle 113"/>
            <p:cNvSpPr/>
            <p:nvPr/>
          </p:nvSpPr>
          <p:spPr bwMode="auto">
            <a:xfrm>
              <a:off x="1724025" y="990600"/>
              <a:ext cx="381000" cy="30480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grpSp>
      <p:grpSp>
        <p:nvGrpSpPr>
          <p:cNvPr id="115" name="Group 114"/>
          <p:cNvGrpSpPr/>
          <p:nvPr/>
        </p:nvGrpSpPr>
        <p:grpSpPr>
          <a:xfrm>
            <a:off x="2366267" y="6053144"/>
            <a:ext cx="1876425" cy="304800"/>
            <a:chOff x="609600" y="990600"/>
            <a:chExt cx="1876425" cy="304800"/>
          </a:xfrm>
        </p:grpSpPr>
        <p:sp>
          <p:nvSpPr>
            <p:cNvPr id="116" name="Rectangle 115"/>
            <p:cNvSpPr/>
            <p:nvPr/>
          </p:nvSpPr>
          <p:spPr bwMode="auto">
            <a:xfrm>
              <a:off x="609600" y="990600"/>
              <a:ext cx="381000" cy="30480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17" name="Rectangle 116"/>
            <p:cNvSpPr/>
            <p:nvPr/>
          </p:nvSpPr>
          <p:spPr bwMode="auto">
            <a:xfrm>
              <a:off x="990600" y="990600"/>
              <a:ext cx="381000" cy="30480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18" name="Rectangle 117"/>
            <p:cNvSpPr/>
            <p:nvPr/>
          </p:nvSpPr>
          <p:spPr bwMode="auto">
            <a:xfrm>
              <a:off x="1362075" y="990600"/>
              <a:ext cx="381000" cy="30480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19" name="Rectangle 118"/>
            <p:cNvSpPr/>
            <p:nvPr/>
          </p:nvSpPr>
          <p:spPr bwMode="auto">
            <a:xfrm>
              <a:off x="2105025" y="990600"/>
              <a:ext cx="381000" cy="30480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20" name="Rectangle 119"/>
            <p:cNvSpPr/>
            <p:nvPr/>
          </p:nvSpPr>
          <p:spPr bwMode="auto">
            <a:xfrm>
              <a:off x="1724025" y="990600"/>
              <a:ext cx="381000" cy="30480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grpSp>
      <p:sp>
        <p:nvSpPr>
          <p:cNvPr id="121" name="Rectangle 120"/>
          <p:cNvSpPr/>
          <p:nvPr/>
        </p:nvSpPr>
        <p:spPr bwMode="auto">
          <a:xfrm>
            <a:off x="4242692" y="6053144"/>
            <a:ext cx="381000" cy="304800"/>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22" name="Rectangle 121"/>
          <p:cNvSpPr/>
          <p:nvPr/>
        </p:nvSpPr>
        <p:spPr bwMode="auto">
          <a:xfrm>
            <a:off x="4604642" y="5557845"/>
            <a:ext cx="381000" cy="304800"/>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grpSp>
        <p:nvGrpSpPr>
          <p:cNvPr id="123" name="Group 122"/>
          <p:cNvGrpSpPr/>
          <p:nvPr/>
        </p:nvGrpSpPr>
        <p:grpSpPr>
          <a:xfrm>
            <a:off x="4985642" y="5557845"/>
            <a:ext cx="1876425" cy="304800"/>
            <a:chOff x="609600" y="990600"/>
            <a:chExt cx="1876425" cy="304800"/>
          </a:xfrm>
        </p:grpSpPr>
        <p:sp>
          <p:nvSpPr>
            <p:cNvPr id="124" name="Rectangle 123"/>
            <p:cNvSpPr/>
            <p:nvPr/>
          </p:nvSpPr>
          <p:spPr bwMode="auto">
            <a:xfrm>
              <a:off x="609600" y="990600"/>
              <a:ext cx="381000" cy="30480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25" name="Rectangle 124"/>
            <p:cNvSpPr/>
            <p:nvPr/>
          </p:nvSpPr>
          <p:spPr bwMode="auto">
            <a:xfrm>
              <a:off x="990600" y="990600"/>
              <a:ext cx="381000" cy="30480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26" name="Rectangle 125"/>
            <p:cNvSpPr/>
            <p:nvPr/>
          </p:nvSpPr>
          <p:spPr bwMode="auto">
            <a:xfrm>
              <a:off x="1362075" y="990600"/>
              <a:ext cx="381000" cy="30480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27" name="Rectangle 126"/>
            <p:cNvSpPr/>
            <p:nvPr/>
          </p:nvSpPr>
          <p:spPr bwMode="auto">
            <a:xfrm>
              <a:off x="2105025" y="990600"/>
              <a:ext cx="381000" cy="30480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28" name="Rectangle 127"/>
            <p:cNvSpPr/>
            <p:nvPr/>
          </p:nvSpPr>
          <p:spPr bwMode="auto">
            <a:xfrm>
              <a:off x="1724025" y="990600"/>
              <a:ext cx="381000" cy="30480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grpSp>
      <p:grpSp>
        <p:nvGrpSpPr>
          <p:cNvPr id="129" name="Group 128"/>
          <p:cNvGrpSpPr/>
          <p:nvPr/>
        </p:nvGrpSpPr>
        <p:grpSpPr>
          <a:xfrm>
            <a:off x="4604642" y="6053144"/>
            <a:ext cx="1876425" cy="304800"/>
            <a:chOff x="609600" y="990600"/>
            <a:chExt cx="1876425" cy="304800"/>
          </a:xfrm>
        </p:grpSpPr>
        <p:sp>
          <p:nvSpPr>
            <p:cNvPr id="130" name="Rectangle 129"/>
            <p:cNvSpPr/>
            <p:nvPr/>
          </p:nvSpPr>
          <p:spPr bwMode="auto">
            <a:xfrm>
              <a:off x="609600" y="990600"/>
              <a:ext cx="381000" cy="30480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31" name="Rectangle 130"/>
            <p:cNvSpPr/>
            <p:nvPr/>
          </p:nvSpPr>
          <p:spPr bwMode="auto">
            <a:xfrm>
              <a:off x="990600" y="990600"/>
              <a:ext cx="381000" cy="30480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32" name="Rectangle 131"/>
            <p:cNvSpPr/>
            <p:nvPr/>
          </p:nvSpPr>
          <p:spPr bwMode="auto">
            <a:xfrm>
              <a:off x="1362075" y="990600"/>
              <a:ext cx="381000" cy="30480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33" name="Rectangle 132"/>
            <p:cNvSpPr/>
            <p:nvPr/>
          </p:nvSpPr>
          <p:spPr bwMode="auto">
            <a:xfrm>
              <a:off x="2105025" y="990600"/>
              <a:ext cx="381000" cy="30480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34" name="Rectangle 133"/>
            <p:cNvSpPr/>
            <p:nvPr/>
          </p:nvSpPr>
          <p:spPr bwMode="auto">
            <a:xfrm>
              <a:off x="1724025" y="990600"/>
              <a:ext cx="381000" cy="30480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grpSp>
      <p:sp>
        <p:nvSpPr>
          <p:cNvPr id="135" name="Rectangle 134"/>
          <p:cNvSpPr/>
          <p:nvPr/>
        </p:nvSpPr>
        <p:spPr bwMode="auto">
          <a:xfrm>
            <a:off x="6481067" y="6053144"/>
            <a:ext cx="381000" cy="304800"/>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36" name="Rectangle 135"/>
          <p:cNvSpPr/>
          <p:nvPr/>
        </p:nvSpPr>
        <p:spPr bwMode="auto">
          <a:xfrm>
            <a:off x="6862067" y="5557845"/>
            <a:ext cx="381000" cy="304800"/>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grpSp>
        <p:nvGrpSpPr>
          <p:cNvPr id="137" name="Group 136"/>
          <p:cNvGrpSpPr/>
          <p:nvPr/>
        </p:nvGrpSpPr>
        <p:grpSpPr>
          <a:xfrm>
            <a:off x="7243067" y="5557845"/>
            <a:ext cx="1876425" cy="304800"/>
            <a:chOff x="609600" y="990600"/>
            <a:chExt cx="1876425" cy="304800"/>
          </a:xfrm>
        </p:grpSpPr>
        <p:sp>
          <p:nvSpPr>
            <p:cNvPr id="138" name="Rectangle 137"/>
            <p:cNvSpPr/>
            <p:nvPr/>
          </p:nvSpPr>
          <p:spPr bwMode="auto">
            <a:xfrm>
              <a:off x="609600" y="990600"/>
              <a:ext cx="381000" cy="30480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39" name="Rectangle 138"/>
            <p:cNvSpPr/>
            <p:nvPr/>
          </p:nvSpPr>
          <p:spPr bwMode="auto">
            <a:xfrm>
              <a:off x="990600" y="990600"/>
              <a:ext cx="381000" cy="30480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40" name="Rectangle 139"/>
            <p:cNvSpPr/>
            <p:nvPr/>
          </p:nvSpPr>
          <p:spPr bwMode="auto">
            <a:xfrm>
              <a:off x="1362075" y="990600"/>
              <a:ext cx="381000" cy="30480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41" name="Rectangle 140"/>
            <p:cNvSpPr/>
            <p:nvPr/>
          </p:nvSpPr>
          <p:spPr bwMode="auto">
            <a:xfrm>
              <a:off x="2105025" y="990600"/>
              <a:ext cx="381000" cy="30480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42" name="Rectangle 141"/>
            <p:cNvSpPr/>
            <p:nvPr/>
          </p:nvSpPr>
          <p:spPr bwMode="auto">
            <a:xfrm>
              <a:off x="1724025" y="990600"/>
              <a:ext cx="381000" cy="30480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grpSp>
      <p:grpSp>
        <p:nvGrpSpPr>
          <p:cNvPr id="143" name="Group 142"/>
          <p:cNvGrpSpPr/>
          <p:nvPr/>
        </p:nvGrpSpPr>
        <p:grpSpPr>
          <a:xfrm>
            <a:off x="6862067" y="6053144"/>
            <a:ext cx="1876425" cy="304800"/>
            <a:chOff x="609600" y="990600"/>
            <a:chExt cx="1876425" cy="304800"/>
          </a:xfrm>
        </p:grpSpPr>
        <p:sp>
          <p:nvSpPr>
            <p:cNvPr id="144" name="Rectangle 143"/>
            <p:cNvSpPr/>
            <p:nvPr/>
          </p:nvSpPr>
          <p:spPr bwMode="auto">
            <a:xfrm>
              <a:off x="609600" y="990600"/>
              <a:ext cx="381000" cy="30480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45" name="Rectangle 144"/>
            <p:cNvSpPr/>
            <p:nvPr/>
          </p:nvSpPr>
          <p:spPr bwMode="auto">
            <a:xfrm>
              <a:off x="990600" y="990600"/>
              <a:ext cx="381000" cy="30480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46" name="Rectangle 145"/>
            <p:cNvSpPr/>
            <p:nvPr/>
          </p:nvSpPr>
          <p:spPr bwMode="auto">
            <a:xfrm>
              <a:off x="1362075" y="990600"/>
              <a:ext cx="381000" cy="30480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47" name="Rectangle 146"/>
            <p:cNvSpPr/>
            <p:nvPr/>
          </p:nvSpPr>
          <p:spPr bwMode="auto">
            <a:xfrm>
              <a:off x="2105025" y="990600"/>
              <a:ext cx="381000" cy="30480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48" name="Rectangle 147"/>
            <p:cNvSpPr/>
            <p:nvPr/>
          </p:nvSpPr>
          <p:spPr bwMode="auto">
            <a:xfrm>
              <a:off x="1724025" y="990600"/>
              <a:ext cx="381000" cy="30480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grpSp>
      <p:sp>
        <p:nvSpPr>
          <p:cNvPr id="149" name="Rectangle 148"/>
          <p:cNvSpPr/>
          <p:nvPr/>
        </p:nvSpPr>
        <p:spPr bwMode="auto">
          <a:xfrm>
            <a:off x="8738492" y="6053144"/>
            <a:ext cx="381000" cy="304800"/>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
        <p:nvSpPr>
          <p:cNvPr id="150" name="Content Placeholder 1"/>
          <p:cNvSpPr txBox="1">
            <a:spLocks/>
          </p:cNvSpPr>
          <p:nvPr/>
        </p:nvSpPr>
        <p:spPr bwMode="auto">
          <a:xfrm>
            <a:off x="-42512" y="5522118"/>
            <a:ext cx="2501702" cy="8933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gn="ctr">
              <a:spcBef>
                <a:spcPct val="0"/>
              </a:spcBef>
              <a:spcAft>
                <a:spcPts val="0"/>
              </a:spcAft>
              <a:buNone/>
              <a:defRPr/>
            </a:pPr>
            <a:r>
              <a:rPr lang="en-US" sz="2800" b="1" kern="0" dirty="0">
                <a:solidFill>
                  <a:srgbClr val="000078"/>
                </a:solidFill>
              </a:rPr>
              <a:t>Punch Resource Pool</a:t>
            </a:r>
            <a:endParaRPr lang="en-US" sz="2800" kern="0" dirty="0"/>
          </a:p>
        </p:txBody>
      </p:sp>
      <p:cxnSp>
        <p:nvCxnSpPr>
          <p:cNvPr id="151" name="Straight Connector 150"/>
          <p:cNvCxnSpPr/>
          <p:nvPr/>
        </p:nvCxnSpPr>
        <p:spPr bwMode="auto">
          <a:xfrm>
            <a:off x="-12089" y="857250"/>
            <a:ext cx="9156089" cy="0"/>
          </a:xfrm>
          <a:prstGeom prst="line">
            <a:avLst/>
          </a:prstGeom>
          <a:solidFill>
            <a:schemeClr val="accent1"/>
          </a:solidFill>
          <a:ln w="7620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0360657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nodeType="clickEffect">
                                  <p:stCondLst>
                                    <p:cond delay="0"/>
                                  </p:stCondLst>
                                  <p:childTnLst>
                                    <p:animEffect transition="out" filter="dissolve">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par>
                                <p:cTn id="8" presetID="9" presetClass="entr" presetSubtype="0" fill="hold" nodeType="withEffect">
                                  <p:stCondLst>
                                    <p:cond delay="0"/>
                                  </p:stCondLst>
                                  <p:childTnLst>
                                    <p:set>
                                      <p:cBhvr>
                                        <p:cTn id="9" dur="1" fill="hold">
                                          <p:stCondLst>
                                            <p:cond delay="0"/>
                                          </p:stCondLst>
                                        </p:cTn>
                                        <p:tgtEl>
                                          <p:spTgt spid="38"/>
                                        </p:tgtEl>
                                        <p:attrNameLst>
                                          <p:attrName>style.visibility</p:attrName>
                                        </p:attrNameLst>
                                      </p:cBhvr>
                                      <p:to>
                                        <p:strVal val="visible"/>
                                      </p:to>
                                    </p:set>
                                    <p:animEffect transition="in" filter="dissolve">
                                      <p:cBhvr>
                                        <p:cTn id="10" dur="500"/>
                                        <p:tgtEl>
                                          <p:spTgt spid="38"/>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07"/>
                                        </p:tgtEl>
                                        <p:attrNameLst>
                                          <p:attrName>style.visibility</p:attrName>
                                        </p:attrNameLst>
                                      </p:cBhvr>
                                      <p:to>
                                        <p:strVal val="visible"/>
                                      </p:to>
                                    </p:set>
                                    <p:animEffect transition="in" filter="dissolve">
                                      <p:cBhvr>
                                        <p:cTn id="15" dur="500"/>
                                        <p:tgtEl>
                                          <p:spTgt spid="107"/>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08"/>
                                        </p:tgtEl>
                                        <p:attrNameLst>
                                          <p:attrName>style.visibility</p:attrName>
                                        </p:attrNameLst>
                                      </p:cBhvr>
                                      <p:to>
                                        <p:strVal val="visible"/>
                                      </p:to>
                                    </p:set>
                                    <p:animEffect transition="in" filter="dissolve">
                                      <p:cBhvr>
                                        <p:cTn id="18" dur="500"/>
                                        <p:tgtEl>
                                          <p:spTgt spid="108"/>
                                        </p:tgtEl>
                                      </p:cBhvr>
                                    </p:animEffect>
                                  </p:childTnLst>
                                </p:cTn>
                              </p:par>
                              <p:par>
                                <p:cTn id="19" presetID="9" presetClass="entr" presetSubtype="0" fill="hold" nodeType="withEffect">
                                  <p:stCondLst>
                                    <p:cond delay="0"/>
                                  </p:stCondLst>
                                  <p:childTnLst>
                                    <p:set>
                                      <p:cBhvr>
                                        <p:cTn id="20" dur="1" fill="hold">
                                          <p:stCondLst>
                                            <p:cond delay="0"/>
                                          </p:stCondLst>
                                        </p:cTn>
                                        <p:tgtEl>
                                          <p:spTgt spid="109"/>
                                        </p:tgtEl>
                                        <p:attrNameLst>
                                          <p:attrName>style.visibility</p:attrName>
                                        </p:attrNameLst>
                                      </p:cBhvr>
                                      <p:to>
                                        <p:strVal val="visible"/>
                                      </p:to>
                                    </p:set>
                                    <p:animEffect transition="in" filter="dissolve">
                                      <p:cBhvr>
                                        <p:cTn id="21" dur="500"/>
                                        <p:tgtEl>
                                          <p:spTgt spid="109"/>
                                        </p:tgtEl>
                                      </p:cBhvr>
                                    </p:animEffect>
                                  </p:childTnLst>
                                </p:cTn>
                              </p:par>
                              <p:par>
                                <p:cTn id="22" presetID="9" presetClass="entr" presetSubtype="0" fill="hold" nodeType="withEffect">
                                  <p:stCondLst>
                                    <p:cond delay="0"/>
                                  </p:stCondLst>
                                  <p:childTnLst>
                                    <p:set>
                                      <p:cBhvr>
                                        <p:cTn id="23" dur="1" fill="hold">
                                          <p:stCondLst>
                                            <p:cond delay="0"/>
                                          </p:stCondLst>
                                        </p:cTn>
                                        <p:tgtEl>
                                          <p:spTgt spid="115"/>
                                        </p:tgtEl>
                                        <p:attrNameLst>
                                          <p:attrName>style.visibility</p:attrName>
                                        </p:attrNameLst>
                                      </p:cBhvr>
                                      <p:to>
                                        <p:strVal val="visible"/>
                                      </p:to>
                                    </p:set>
                                    <p:animEffect transition="in" filter="dissolve">
                                      <p:cBhvr>
                                        <p:cTn id="24" dur="500"/>
                                        <p:tgtEl>
                                          <p:spTgt spid="115"/>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121"/>
                                        </p:tgtEl>
                                        <p:attrNameLst>
                                          <p:attrName>style.visibility</p:attrName>
                                        </p:attrNameLst>
                                      </p:cBhvr>
                                      <p:to>
                                        <p:strVal val="visible"/>
                                      </p:to>
                                    </p:set>
                                    <p:animEffect transition="in" filter="dissolve">
                                      <p:cBhvr>
                                        <p:cTn id="27" dur="500"/>
                                        <p:tgtEl>
                                          <p:spTgt spid="121"/>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122"/>
                                        </p:tgtEl>
                                        <p:attrNameLst>
                                          <p:attrName>style.visibility</p:attrName>
                                        </p:attrNameLst>
                                      </p:cBhvr>
                                      <p:to>
                                        <p:strVal val="visible"/>
                                      </p:to>
                                    </p:set>
                                    <p:animEffect transition="in" filter="dissolve">
                                      <p:cBhvr>
                                        <p:cTn id="30" dur="500"/>
                                        <p:tgtEl>
                                          <p:spTgt spid="122"/>
                                        </p:tgtEl>
                                      </p:cBhvr>
                                    </p:animEffect>
                                  </p:childTnLst>
                                </p:cTn>
                              </p:par>
                              <p:par>
                                <p:cTn id="31" presetID="9" presetClass="entr" presetSubtype="0" fill="hold" nodeType="withEffect">
                                  <p:stCondLst>
                                    <p:cond delay="0"/>
                                  </p:stCondLst>
                                  <p:childTnLst>
                                    <p:set>
                                      <p:cBhvr>
                                        <p:cTn id="32" dur="1" fill="hold">
                                          <p:stCondLst>
                                            <p:cond delay="0"/>
                                          </p:stCondLst>
                                        </p:cTn>
                                        <p:tgtEl>
                                          <p:spTgt spid="123"/>
                                        </p:tgtEl>
                                        <p:attrNameLst>
                                          <p:attrName>style.visibility</p:attrName>
                                        </p:attrNameLst>
                                      </p:cBhvr>
                                      <p:to>
                                        <p:strVal val="visible"/>
                                      </p:to>
                                    </p:set>
                                    <p:animEffect transition="in" filter="dissolve">
                                      <p:cBhvr>
                                        <p:cTn id="33" dur="500"/>
                                        <p:tgtEl>
                                          <p:spTgt spid="123"/>
                                        </p:tgtEl>
                                      </p:cBhvr>
                                    </p:animEffect>
                                  </p:childTnLst>
                                </p:cTn>
                              </p:par>
                              <p:par>
                                <p:cTn id="34" presetID="9" presetClass="entr" presetSubtype="0" fill="hold" nodeType="withEffect">
                                  <p:stCondLst>
                                    <p:cond delay="0"/>
                                  </p:stCondLst>
                                  <p:childTnLst>
                                    <p:set>
                                      <p:cBhvr>
                                        <p:cTn id="35" dur="1" fill="hold">
                                          <p:stCondLst>
                                            <p:cond delay="0"/>
                                          </p:stCondLst>
                                        </p:cTn>
                                        <p:tgtEl>
                                          <p:spTgt spid="129"/>
                                        </p:tgtEl>
                                        <p:attrNameLst>
                                          <p:attrName>style.visibility</p:attrName>
                                        </p:attrNameLst>
                                      </p:cBhvr>
                                      <p:to>
                                        <p:strVal val="visible"/>
                                      </p:to>
                                    </p:set>
                                    <p:animEffect transition="in" filter="dissolve">
                                      <p:cBhvr>
                                        <p:cTn id="36" dur="500"/>
                                        <p:tgtEl>
                                          <p:spTgt spid="129"/>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135"/>
                                        </p:tgtEl>
                                        <p:attrNameLst>
                                          <p:attrName>style.visibility</p:attrName>
                                        </p:attrNameLst>
                                      </p:cBhvr>
                                      <p:to>
                                        <p:strVal val="visible"/>
                                      </p:to>
                                    </p:set>
                                    <p:animEffect transition="in" filter="dissolve">
                                      <p:cBhvr>
                                        <p:cTn id="39" dur="500"/>
                                        <p:tgtEl>
                                          <p:spTgt spid="135"/>
                                        </p:tgtEl>
                                      </p:cBhvr>
                                    </p:animEffect>
                                  </p:childTnLst>
                                </p:cTn>
                              </p:par>
                              <p:par>
                                <p:cTn id="40" presetID="9" presetClass="entr" presetSubtype="0" fill="hold" grpId="0" nodeType="withEffect">
                                  <p:stCondLst>
                                    <p:cond delay="0"/>
                                  </p:stCondLst>
                                  <p:childTnLst>
                                    <p:set>
                                      <p:cBhvr>
                                        <p:cTn id="41" dur="1" fill="hold">
                                          <p:stCondLst>
                                            <p:cond delay="0"/>
                                          </p:stCondLst>
                                        </p:cTn>
                                        <p:tgtEl>
                                          <p:spTgt spid="136"/>
                                        </p:tgtEl>
                                        <p:attrNameLst>
                                          <p:attrName>style.visibility</p:attrName>
                                        </p:attrNameLst>
                                      </p:cBhvr>
                                      <p:to>
                                        <p:strVal val="visible"/>
                                      </p:to>
                                    </p:set>
                                    <p:animEffect transition="in" filter="dissolve">
                                      <p:cBhvr>
                                        <p:cTn id="42" dur="500"/>
                                        <p:tgtEl>
                                          <p:spTgt spid="136"/>
                                        </p:tgtEl>
                                      </p:cBhvr>
                                    </p:animEffect>
                                  </p:childTnLst>
                                </p:cTn>
                              </p:par>
                              <p:par>
                                <p:cTn id="43" presetID="9" presetClass="entr" presetSubtype="0" fill="hold" nodeType="withEffect">
                                  <p:stCondLst>
                                    <p:cond delay="0"/>
                                  </p:stCondLst>
                                  <p:childTnLst>
                                    <p:set>
                                      <p:cBhvr>
                                        <p:cTn id="44" dur="1" fill="hold">
                                          <p:stCondLst>
                                            <p:cond delay="0"/>
                                          </p:stCondLst>
                                        </p:cTn>
                                        <p:tgtEl>
                                          <p:spTgt spid="137"/>
                                        </p:tgtEl>
                                        <p:attrNameLst>
                                          <p:attrName>style.visibility</p:attrName>
                                        </p:attrNameLst>
                                      </p:cBhvr>
                                      <p:to>
                                        <p:strVal val="visible"/>
                                      </p:to>
                                    </p:set>
                                    <p:animEffect transition="in" filter="dissolve">
                                      <p:cBhvr>
                                        <p:cTn id="45" dur="500"/>
                                        <p:tgtEl>
                                          <p:spTgt spid="137"/>
                                        </p:tgtEl>
                                      </p:cBhvr>
                                    </p:animEffect>
                                  </p:childTnLst>
                                </p:cTn>
                              </p:par>
                              <p:par>
                                <p:cTn id="46" presetID="9" presetClass="entr" presetSubtype="0" fill="hold" nodeType="withEffect">
                                  <p:stCondLst>
                                    <p:cond delay="0"/>
                                  </p:stCondLst>
                                  <p:childTnLst>
                                    <p:set>
                                      <p:cBhvr>
                                        <p:cTn id="47" dur="1" fill="hold">
                                          <p:stCondLst>
                                            <p:cond delay="0"/>
                                          </p:stCondLst>
                                        </p:cTn>
                                        <p:tgtEl>
                                          <p:spTgt spid="143"/>
                                        </p:tgtEl>
                                        <p:attrNameLst>
                                          <p:attrName>style.visibility</p:attrName>
                                        </p:attrNameLst>
                                      </p:cBhvr>
                                      <p:to>
                                        <p:strVal val="visible"/>
                                      </p:to>
                                    </p:set>
                                    <p:animEffect transition="in" filter="dissolve">
                                      <p:cBhvr>
                                        <p:cTn id="48" dur="500"/>
                                        <p:tgtEl>
                                          <p:spTgt spid="143"/>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149"/>
                                        </p:tgtEl>
                                        <p:attrNameLst>
                                          <p:attrName>style.visibility</p:attrName>
                                        </p:attrNameLst>
                                      </p:cBhvr>
                                      <p:to>
                                        <p:strVal val="visible"/>
                                      </p:to>
                                    </p:set>
                                    <p:animEffect transition="in" filter="dissolve">
                                      <p:cBhvr>
                                        <p:cTn id="51" dur="500"/>
                                        <p:tgtEl>
                                          <p:spTgt spid="149"/>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150"/>
                                        </p:tgtEl>
                                        <p:attrNameLst>
                                          <p:attrName>style.visibility</p:attrName>
                                        </p:attrNameLst>
                                      </p:cBhvr>
                                      <p:to>
                                        <p:strVal val="visible"/>
                                      </p:to>
                                    </p:set>
                                    <p:animEffect transition="in" filter="dissolve">
                                      <p:cBhvr>
                                        <p:cTn id="54" dur="500"/>
                                        <p:tgtEl>
                                          <p:spTgt spid="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p:bldP spid="108" grpId="0" animBg="1"/>
      <p:bldP spid="121" grpId="0" animBg="1"/>
      <p:bldP spid="122" grpId="0" animBg="1"/>
      <p:bldP spid="135" grpId="0" animBg="1"/>
      <p:bldP spid="136" grpId="0" animBg="1"/>
      <p:bldP spid="149" grpId="0" animBg="1"/>
      <p:bldP spid="15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687" y="30480"/>
            <a:ext cx="9144000" cy="838200"/>
          </a:xfrm>
        </p:spPr>
        <p:txBody>
          <a:bodyPr/>
          <a:lstStyle/>
          <a:p>
            <a:r>
              <a:rPr lang="en-US" altLang="en-US" dirty="0">
                <a:solidFill>
                  <a:srgbClr val="C00000"/>
                </a:solidFill>
              </a:rPr>
              <a:t>Key </a:t>
            </a:r>
            <a:r>
              <a:rPr lang="en-US" dirty="0">
                <a:solidFill>
                  <a:srgbClr val="C00000"/>
                </a:solidFill>
              </a:rPr>
              <a:t>Problem 2: Pooling and Cross Training</a:t>
            </a:r>
          </a:p>
        </p:txBody>
      </p:sp>
      <p:grpSp>
        <p:nvGrpSpPr>
          <p:cNvPr id="19" name="Group 18"/>
          <p:cNvGrpSpPr/>
          <p:nvPr/>
        </p:nvGrpSpPr>
        <p:grpSpPr>
          <a:xfrm>
            <a:off x="-72671" y="1066800"/>
            <a:ext cx="9064271" cy="3065667"/>
            <a:chOff x="-72671" y="1066800"/>
            <a:chExt cx="9064271" cy="3065667"/>
          </a:xfrm>
        </p:grpSpPr>
        <p:grpSp>
          <p:nvGrpSpPr>
            <p:cNvPr id="6" name="Group 5"/>
            <p:cNvGrpSpPr/>
            <p:nvPr/>
          </p:nvGrpSpPr>
          <p:grpSpPr>
            <a:xfrm>
              <a:off x="2743200" y="1066800"/>
              <a:ext cx="1323657" cy="3065667"/>
              <a:chOff x="2750301" y="2590800"/>
              <a:chExt cx="1323657" cy="3065667"/>
            </a:xfrm>
          </p:grpSpPr>
          <p:sp>
            <p:nvSpPr>
              <p:cNvPr id="32" name="Text Box 7"/>
              <p:cNvSpPr txBox="1">
                <a:spLocks noChangeArrowheads="1"/>
              </p:cNvSpPr>
              <p:nvPr/>
            </p:nvSpPr>
            <p:spPr bwMode="auto">
              <a:xfrm>
                <a:off x="2791143" y="2590800"/>
                <a:ext cx="1247457" cy="461665"/>
              </a:xfrm>
              <a:prstGeom prst="rect">
                <a:avLst/>
              </a:prstGeom>
              <a:noFill/>
              <a:ln w="9525" algn="ctr">
                <a:noFill/>
                <a:miter lim="800000"/>
                <a:headEnd/>
                <a:tailEnd/>
              </a:ln>
              <a:effectLst/>
            </p:spPr>
            <p:txBody>
              <a:bodyPr wrap="none">
                <a:spAutoFit/>
              </a:bodyPr>
              <a:lstStyle/>
              <a:p>
                <a:pPr>
                  <a:defRPr/>
                </a:pPr>
                <a:r>
                  <a:rPr lang="en-US" sz="2400" b="1" dirty="0">
                    <a:solidFill>
                      <a:srgbClr val="FF0000"/>
                    </a:solidFill>
                    <a:latin typeface="Book Antiqua" pitchFamily="18" charset="0"/>
                  </a:rPr>
                  <a:t>R-Form</a:t>
                </a:r>
              </a:p>
            </p:txBody>
          </p:sp>
          <p:sp>
            <p:nvSpPr>
              <p:cNvPr id="33" name="Text Box 14"/>
              <p:cNvSpPr txBox="1">
                <a:spLocks noChangeArrowheads="1"/>
              </p:cNvSpPr>
              <p:nvPr/>
            </p:nvSpPr>
            <p:spPr bwMode="auto">
              <a:xfrm>
                <a:off x="3131300" y="3517206"/>
                <a:ext cx="338554" cy="461665"/>
              </a:xfrm>
              <a:prstGeom prst="rect">
                <a:avLst/>
              </a:prstGeom>
              <a:noFill/>
              <a:ln w="9525" algn="ctr">
                <a:noFill/>
                <a:miter lim="800000"/>
                <a:headEnd/>
                <a:tailEnd/>
              </a:ln>
              <a:effectLst/>
            </p:spPr>
            <p:txBody>
              <a:bodyPr wrap="none">
                <a:spAutoFit/>
              </a:bodyPr>
              <a:lstStyle/>
              <a:p>
                <a:pPr>
                  <a:defRPr/>
                </a:pPr>
                <a:r>
                  <a:rPr lang="en-US" sz="2400" b="1" dirty="0">
                    <a:solidFill>
                      <a:srgbClr val="FF0000"/>
                    </a:solidFill>
                    <a:latin typeface="Book Antiqua" pitchFamily="18" charset="0"/>
                  </a:rPr>
                  <a:t>8</a:t>
                </a:r>
              </a:p>
            </p:txBody>
          </p:sp>
          <p:sp>
            <p:nvSpPr>
              <p:cNvPr id="34" name="Text Box 4"/>
              <p:cNvSpPr txBox="1">
                <a:spLocks noChangeArrowheads="1"/>
              </p:cNvSpPr>
              <p:nvPr/>
            </p:nvSpPr>
            <p:spPr bwMode="auto">
              <a:xfrm>
                <a:off x="2750301" y="3006031"/>
                <a:ext cx="1323657" cy="461665"/>
              </a:xfrm>
              <a:prstGeom prst="rect">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b="1" dirty="0">
                    <a:solidFill>
                      <a:srgbClr val="FF0000"/>
                    </a:solidFill>
                    <a:latin typeface="Book Antiqua" pitchFamily="18" charset="0"/>
                  </a:rPr>
                  <a:t>R-Form</a:t>
                </a:r>
              </a:p>
            </p:txBody>
          </p:sp>
          <p:sp>
            <p:nvSpPr>
              <p:cNvPr id="35" name="Text Box 7"/>
              <p:cNvSpPr txBox="1">
                <a:spLocks noChangeArrowheads="1"/>
              </p:cNvSpPr>
              <p:nvPr/>
            </p:nvSpPr>
            <p:spPr bwMode="auto">
              <a:xfrm>
                <a:off x="2791143" y="4267200"/>
                <a:ext cx="1247457" cy="461665"/>
              </a:xfrm>
              <a:prstGeom prst="rect">
                <a:avLst/>
              </a:prstGeom>
              <a:noFill/>
              <a:ln w="9525" algn="ctr">
                <a:noFill/>
                <a:miter lim="800000"/>
                <a:headEnd/>
                <a:tailEnd/>
              </a:ln>
              <a:effectLst/>
            </p:spPr>
            <p:txBody>
              <a:bodyPr wrap="none">
                <a:spAutoFit/>
              </a:bodyPr>
              <a:lstStyle/>
              <a:p>
                <a:pPr>
                  <a:defRPr/>
                </a:pPr>
                <a:r>
                  <a:rPr lang="en-US" sz="2400" b="1" dirty="0">
                    <a:solidFill>
                      <a:srgbClr val="D519B1"/>
                    </a:solidFill>
                    <a:latin typeface="Book Antiqua" pitchFamily="18" charset="0"/>
                  </a:rPr>
                  <a:t>B-Form</a:t>
                </a:r>
              </a:p>
            </p:txBody>
          </p:sp>
          <p:sp>
            <p:nvSpPr>
              <p:cNvPr id="36" name="Text Box 14"/>
              <p:cNvSpPr txBox="1">
                <a:spLocks noChangeArrowheads="1"/>
              </p:cNvSpPr>
              <p:nvPr/>
            </p:nvSpPr>
            <p:spPr bwMode="auto">
              <a:xfrm>
                <a:off x="3115258" y="5194802"/>
                <a:ext cx="492443" cy="461665"/>
              </a:xfrm>
              <a:prstGeom prst="rect">
                <a:avLst/>
              </a:prstGeom>
              <a:noFill/>
              <a:ln w="9525" algn="ctr">
                <a:noFill/>
                <a:miter lim="800000"/>
                <a:headEnd/>
                <a:tailEnd/>
              </a:ln>
              <a:effectLst/>
            </p:spPr>
            <p:txBody>
              <a:bodyPr wrap="none">
                <a:spAutoFit/>
              </a:bodyPr>
              <a:lstStyle/>
              <a:p>
                <a:pPr>
                  <a:defRPr/>
                </a:pPr>
                <a:r>
                  <a:rPr lang="en-US" sz="2400" b="1" dirty="0">
                    <a:solidFill>
                      <a:srgbClr val="D519B1"/>
                    </a:solidFill>
                    <a:latin typeface="Book Antiqua" pitchFamily="18" charset="0"/>
                  </a:rPr>
                  <a:t>10</a:t>
                </a:r>
              </a:p>
            </p:txBody>
          </p:sp>
          <p:sp>
            <p:nvSpPr>
              <p:cNvPr id="37" name="Text Box 4"/>
              <p:cNvSpPr txBox="1">
                <a:spLocks noChangeArrowheads="1"/>
              </p:cNvSpPr>
              <p:nvPr/>
            </p:nvSpPr>
            <p:spPr bwMode="auto">
              <a:xfrm>
                <a:off x="2750301" y="4707690"/>
                <a:ext cx="1323657" cy="461665"/>
              </a:xfrm>
              <a:prstGeom prst="rect">
                <a:avLst/>
              </a:prstGeom>
              <a:noFill/>
              <a:ln w="38100" algn="ctr">
                <a:solidFill>
                  <a:srgbClr val="D519B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b="1" dirty="0">
                    <a:solidFill>
                      <a:srgbClr val="D519B1"/>
                    </a:solidFill>
                    <a:latin typeface="Book Antiqua" pitchFamily="18" charset="0"/>
                  </a:rPr>
                  <a:t>B-Form</a:t>
                </a:r>
              </a:p>
            </p:txBody>
          </p:sp>
        </p:grpSp>
        <p:sp>
          <p:nvSpPr>
            <p:cNvPr id="12" name="Line 9"/>
            <p:cNvSpPr>
              <a:spLocks noChangeShapeType="1"/>
            </p:cNvSpPr>
            <p:nvPr/>
          </p:nvSpPr>
          <p:spPr bwMode="auto">
            <a:xfrm>
              <a:off x="65088" y="2590611"/>
              <a:ext cx="468312"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18" name="Text Box 14"/>
            <p:cNvSpPr txBox="1">
              <a:spLocks noChangeArrowheads="1"/>
            </p:cNvSpPr>
            <p:nvPr/>
          </p:nvSpPr>
          <p:spPr bwMode="auto">
            <a:xfrm>
              <a:off x="5061460" y="3628117"/>
              <a:ext cx="492443" cy="461665"/>
            </a:xfrm>
            <a:prstGeom prst="rect">
              <a:avLst/>
            </a:prstGeom>
            <a:noFill/>
            <a:ln w="9525" algn="ctr">
              <a:noFill/>
              <a:miter lim="800000"/>
              <a:headEnd/>
              <a:tailEnd/>
            </a:ln>
            <a:effectLst/>
          </p:spPr>
          <p:txBody>
            <a:bodyPr wrap="none">
              <a:spAutoFit/>
            </a:bodyPr>
            <a:lstStyle/>
            <a:p>
              <a:pPr>
                <a:defRPr/>
              </a:pPr>
              <a:r>
                <a:rPr lang="en-US" sz="2400" b="1" dirty="0">
                  <a:solidFill>
                    <a:srgbClr val="1BA7D3"/>
                  </a:solidFill>
                  <a:latin typeface="Book Antiqua" pitchFamily="18" charset="0"/>
                </a:rPr>
                <a:t>12</a:t>
              </a:r>
            </a:p>
          </p:txBody>
        </p:sp>
        <p:grpSp>
          <p:nvGrpSpPr>
            <p:cNvPr id="2" name="Group 1"/>
            <p:cNvGrpSpPr/>
            <p:nvPr/>
          </p:nvGrpSpPr>
          <p:grpSpPr>
            <a:xfrm>
              <a:off x="4191000" y="1656367"/>
              <a:ext cx="4800600" cy="1971750"/>
              <a:chOff x="4191000" y="3866167"/>
              <a:chExt cx="4800600" cy="1971750"/>
            </a:xfrm>
          </p:grpSpPr>
          <p:sp>
            <p:nvSpPr>
              <p:cNvPr id="21" name="Line 10"/>
              <p:cNvSpPr>
                <a:spLocks noChangeShapeType="1"/>
              </p:cNvSpPr>
              <p:nvPr/>
            </p:nvSpPr>
            <p:spPr bwMode="auto">
              <a:xfrm>
                <a:off x="4191000" y="5607085"/>
                <a:ext cx="468313"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22" name="Text Box 7"/>
              <p:cNvSpPr txBox="1">
                <a:spLocks noChangeArrowheads="1"/>
              </p:cNvSpPr>
              <p:nvPr/>
            </p:nvSpPr>
            <p:spPr bwMode="auto">
              <a:xfrm>
                <a:off x="4732539" y="4953000"/>
                <a:ext cx="936475" cy="461665"/>
              </a:xfrm>
              <a:prstGeom prst="rect">
                <a:avLst/>
              </a:prstGeom>
              <a:noFill/>
              <a:ln w="9525" algn="ctr">
                <a:noFill/>
                <a:miter lim="800000"/>
                <a:headEnd/>
                <a:tailEnd/>
              </a:ln>
              <a:effectLst/>
            </p:spPr>
            <p:txBody>
              <a:bodyPr wrap="none">
                <a:spAutoFit/>
              </a:bodyPr>
              <a:lstStyle/>
              <a:p>
                <a:pPr>
                  <a:defRPr/>
                </a:pPr>
                <a:r>
                  <a:rPr lang="en-US" sz="2400" b="1" dirty="0">
                    <a:solidFill>
                      <a:srgbClr val="1BA7D3"/>
                    </a:solidFill>
                    <a:latin typeface="Book Antiqua" pitchFamily="18" charset="0"/>
                  </a:rPr>
                  <a:t>Weld</a:t>
                </a:r>
              </a:p>
            </p:txBody>
          </p:sp>
          <p:sp>
            <p:nvSpPr>
              <p:cNvPr id="23" name="Text Box 4"/>
              <p:cNvSpPr txBox="1">
                <a:spLocks noChangeArrowheads="1"/>
              </p:cNvSpPr>
              <p:nvPr/>
            </p:nvSpPr>
            <p:spPr bwMode="auto">
              <a:xfrm>
                <a:off x="4724400" y="5376252"/>
                <a:ext cx="1012675" cy="461665"/>
              </a:xfrm>
              <a:prstGeom prst="rect">
                <a:avLst/>
              </a:prstGeom>
              <a:noFill/>
              <a:ln w="38100" algn="ctr">
                <a:solidFill>
                  <a:srgbClr val="1BA7D3"/>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b="1" dirty="0">
                    <a:solidFill>
                      <a:srgbClr val="1BA7D3"/>
                    </a:solidFill>
                    <a:latin typeface="Book Antiqua" pitchFamily="18" charset="0"/>
                  </a:rPr>
                  <a:t>Weld</a:t>
                </a:r>
              </a:p>
            </p:txBody>
          </p:sp>
          <p:sp>
            <p:nvSpPr>
              <p:cNvPr id="25" name="Text Box 14"/>
              <p:cNvSpPr txBox="1">
                <a:spLocks noChangeArrowheads="1"/>
              </p:cNvSpPr>
              <p:nvPr/>
            </p:nvSpPr>
            <p:spPr bwMode="auto">
              <a:xfrm>
                <a:off x="7304086" y="4998396"/>
                <a:ext cx="492443" cy="461665"/>
              </a:xfrm>
              <a:prstGeom prst="rect">
                <a:avLst/>
              </a:prstGeom>
              <a:noFill/>
              <a:ln w="9525" algn="ctr">
                <a:noFill/>
                <a:miter lim="800000"/>
                <a:headEnd/>
                <a:tailEnd/>
              </a:ln>
              <a:effectLst/>
            </p:spPr>
            <p:txBody>
              <a:bodyPr wrap="none">
                <a:spAutoFit/>
              </a:bodyPr>
              <a:lstStyle/>
              <a:p>
                <a:pPr>
                  <a:defRPr/>
                </a:pPr>
                <a:r>
                  <a:rPr lang="en-US" sz="2400" b="1" dirty="0">
                    <a:solidFill>
                      <a:srgbClr val="996633"/>
                    </a:solidFill>
                    <a:latin typeface="Book Antiqua" pitchFamily="18" charset="0"/>
                  </a:rPr>
                  <a:t>10</a:t>
                </a:r>
              </a:p>
            </p:txBody>
          </p:sp>
          <p:sp>
            <p:nvSpPr>
              <p:cNvPr id="26" name="Text Box 4"/>
              <p:cNvSpPr txBox="1">
                <a:spLocks noChangeArrowheads="1"/>
              </p:cNvSpPr>
              <p:nvPr/>
            </p:nvSpPr>
            <p:spPr bwMode="auto">
              <a:xfrm>
                <a:off x="6688933" y="4487221"/>
                <a:ext cx="1758154" cy="461665"/>
              </a:xfrm>
              <a:prstGeom prst="rect">
                <a:avLst/>
              </a:prstGeom>
              <a:noFill/>
              <a:ln w="38100" algn="ctr">
                <a:solidFill>
                  <a:srgbClr val="996633"/>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400" b="1" dirty="0">
                    <a:solidFill>
                      <a:srgbClr val="996633"/>
                    </a:solidFill>
                    <a:latin typeface="Book Antiqua" pitchFamily="18" charset="0"/>
                  </a:rPr>
                  <a:t>Assembly</a:t>
                </a:r>
              </a:p>
            </p:txBody>
          </p:sp>
          <p:sp>
            <p:nvSpPr>
              <p:cNvPr id="27" name="Line 10"/>
              <p:cNvSpPr>
                <a:spLocks noChangeShapeType="1"/>
              </p:cNvSpPr>
              <p:nvPr/>
            </p:nvSpPr>
            <p:spPr bwMode="auto">
              <a:xfrm>
                <a:off x="8523287" y="4703121"/>
                <a:ext cx="468313"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28" name="Line 9"/>
              <p:cNvSpPr>
                <a:spLocks noChangeShapeType="1"/>
              </p:cNvSpPr>
              <p:nvPr/>
            </p:nvSpPr>
            <p:spPr bwMode="auto">
              <a:xfrm rot="10800000">
                <a:off x="6231316" y="3866167"/>
                <a:ext cx="0" cy="1711671"/>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29" name="Line 9"/>
              <p:cNvSpPr>
                <a:spLocks noChangeShapeType="1"/>
              </p:cNvSpPr>
              <p:nvPr/>
            </p:nvSpPr>
            <p:spPr bwMode="auto">
              <a:xfrm rot="10800000">
                <a:off x="4572001" y="3886199"/>
                <a:ext cx="1631655" cy="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30" name="Line 9"/>
              <p:cNvSpPr>
                <a:spLocks noChangeShapeType="1"/>
              </p:cNvSpPr>
              <p:nvPr/>
            </p:nvSpPr>
            <p:spPr bwMode="auto">
              <a:xfrm rot="10800000" flipV="1">
                <a:off x="6287441" y="4735302"/>
                <a:ext cx="325291" cy="0"/>
              </a:xfrm>
              <a:prstGeom prst="line">
                <a:avLst/>
              </a:prstGeom>
              <a:noFill/>
              <a:ln w="3810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31" name="Line 9"/>
              <p:cNvSpPr>
                <a:spLocks noChangeShapeType="1"/>
              </p:cNvSpPr>
              <p:nvPr/>
            </p:nvSpPr>
            <p:spPr bwMode="auto">
              <a:xfrm rot="10800000">
                <a:off x="5865557" y="5562600"/>
                <a:ext cx="365760" cy="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grpSp>
          <p:nvGrpSpPr>
            <p:cNvPr id="4" name="Group 3"/>
            <p:cNvGrpSpPr/>
            <p:nvPr/>
          </p:nvGrpSpPr>
          <p:grpSpPr>
            <a:xfrm>
              <a:off x="-72671" y="1575273"/>
              <a:ext cx="2358338" cy="2080093"/>
              <a:chOff x="46948" y="3839883"/>
              <a:chExt cx="2358338" cy="2080093"/>
            </a:xfrm>
          </p:grpSpPr>
          <p:sp>
            <p:nvSpPr>
              <p:cNvPr id="8" name="Text Box 6"/>
              <p:cNvSpPr txBox="1">
                <a:spLocks noChangeArrowheads="1"/>
              </p:cNvSpPr>
              <p:nvPr/>
            </p:nvSpPr>
            <p:spPr bwMode="auto">
              <a:xfrm>
                <a:off x="46948" y="3839883"/>
                <a:ext cx="2358338"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900" b="1" dirty="0" err="1">
                    <a:solidFill>
                      <a:srgbClr val="0070C0"/>
                    </a:solidFill>
                    <a:latin typeface="Book Antiqua" pitchFamily="18" charset="0"/>
                  </a:rPr>
                  <a:t>R-Punch</a:t>
                </a:r>
                <a:r>
                  <a:rPr lang="en-US" sz="1900" b="1" dirty="0" err="1">
                    <a:solidFill>
                      <a:srgbClr val="000078"/>
                    </a:solidFill>
                    <a:latin typeface="Book Antiqua" pitchFamily="18" charset="0"/>
                  </a:rPr>
                  <a:t>&amp;</a:t>
                </a:r>
                <a:r>
                  <a:rPr lang="en-US" sz="1900" b="1" dirty="0" err="1">
                    <a:solidFill>
                      <a:srgbClr val="00B050"/>
                    </a:solidFill>
                    <a:latin typeface="Book Antiqua" pitchFamily="18" charset="0"/>
                  </a:rPr>
                  <a:t>B-Punch</a:t>
                </a:r>
                <a:r>
                  <a:rPr lang="en-US" sz="1900" b="1" dirty="0">
                    <a:solidFill>
                      <a:srgbClr val="0070C0"/>
                    </a:solidFill>
                    <a:latin typeface="Book Antiqua" pitchFamily="18" charset="0"/>
                  </a:rPr>
                  <a:t> </a:t>
                </a:r>
              </a:p>
            </p:txBody>
          </p:sp>
          <p:sp>
            <p:nvSpPr>
              <p:cNvPr id="10" name="Text Box 3"/>
              <p:cNvSpPr txBox="1">
                <a:spLocks noChangeArrowheads="1"/>
              </p:cNvSpPr>
              <p:nvPr/>
            </p:nvSpPr>
            <p:spPr bwMode="auto">
              <a:xfrm>
                <a:off x="801092" y="4262735"/>
                <a:ext cx="1071127" cy="461665"/>
              </a:xfrm>
              <a:prstGeom prst="rect">
                <a:avLst/>
              </a:prstGeom>
              <a:noFill/>
              <a:ln w="38100" algn="ctr">
                <a:solidFill>
                  <a:srgbClr val="000078"/>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0078"/>
                    </a:solidFill>
                    <a:latin typeface="Book Antiqua" pitchFamily="18" charset="0"/>
                  </a:rPr>
                  <a:t>Punch</a:t>
                </a:r>
              </a:p>
            </p:txBody>
          </p:sp>
          <p:sp>
            <p:nvSpPr>
              <p:cNvPr id="15" name="Text Box 3"/>
              <p:cNvSpPr txBox="1">
                <a:spLocks noChangeArrowheads="1"/>
              </p:cNvSpPr>
              <p:nvPr/>
            </p:nvSpPr>
            <p:spPr bwMode="auto">
              <a:xfrm>
                <a:off x="801092" y="4953000"/>
                <a:ext cx="1071127" cy="461665"/>
              </a:xfrm>
              <a:prstGeom prst="rect">
                <a:avLst/>
              </a:prstGeom>
              <a:noFill/>
              <a:ln w="38100" algn="ctr">
                <a:solidFill>
                  <a:srgbClr val="000078"/>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0078"/>
                    </a:solidFill>
                    <a:latin typeface="Book Antiqua" pitchFamily="18" charset="0"/>
                  </a:rPr>
                  <a:t>Punch</a:t>
                </a:r>
              </a:p>
            </p:txBody>
          </p:sp>
          <p:sp>
            <p:nvSpPr>
              <p:cNvPr id="20" name="Text Box 11"/>
              <p:cNvSpPr txBox="1">
                <a:spLocks noChangeArrowheads="1"/>
              </p:cNvSpPr>
              <p:nvPr/>
            </p:nvSpPr>
            <p:spPr bwMode="auto">
              <a:xfrm>
                <a:off x="950180" y="5458311"/>
                <a:ext cx="723275" cy="461665"/>
              </a:xfrm>
              <a:prstGeom prst="rect">
                <a:avLst/>
              </a:prstGeom>
              <a:noFill/>
              <a:ln>
                <a:noFill/>
              </a:ln>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70C0"/>
                    </a:solidFill>
                    <a:latin typeface="Book Antiqua" pitchFamily="18" charset="0"/>
                  </a:rPr>
                  <a:t>15</a:t>
                </a:r>
                <a:r>
                  <a:rPr lang="en-US" sz="2400" b="1" dirty="0">
                    <a:solidFill>
                      <a:srgbClr val="000078"/>
                    </a:solidFill>
                    <a:latin typeface="Book Antiqua" pitchFamily="18" charset="0"/>
                  </a:rPr>
                  <a:t>,</a:t>
                </a:r>
                <a:r>
                  <a:rPr lang="en-US" sz="2400" b="1" dirty="0">
                    <a:solidFill>
                      <a:srgbClr val="00B050"/>
                    </a:solidFill>
                    <a:latin typeface="Book Antiqua" pitchFamily="18" charset="0"/>
                  </a:rPr>
                  <a:t>3</a:t>
                </a:r>
              </a:p>
            </p:txBody>
          </p:sp>
        </p:grpSp>
        <p:sp>
          <p:nvSpPr>
            <p:cNvPr id="45" name="Text Box 7"/>
            <p:cNvSpPr txBox="1">
              <a:spLocks noChangeArrowheads="1"/>
            </p:cNvSpPr>
            <p:nvPr/>
          </p:nvSpPr>
          <p:spPr bwMode="auto">
            <a:xfrm>
              <a:off x="6775165" y="1762373"/>
              <a:ext cx="1585690" cy="461665"/>
            </a:xfrm>
            <a:prstGeom prst="rect">
              <a:avLst/>
            </a:prstGeom>
            <a:noFill/>
            <a:ln w="9525" algn="ctr">
              <a:noFill/>
              <a:miter lim="800000"/>
              <a:headEnd/>
              <a:tailEnd/>
            </a:ln>
            <a:effectLst/>
          </p:spPr>
          <p:txBody>
            <a:bodyPr wrap="none">
              <a:spAutoFit/>
            </a:bodyPr>
            <a:lstStyle/>
            <a:p>
              <a:pPr>
                <a:defRPr/>
              </a:pPr>
              <a:r>
                <a:rPr lang="en-US" sz="2400" b="1" dirty="0">
                  <a:solidFill>
                    <a:srgbClr val="996633"/>
                  </a:solidFill>
                  <a:latin typeface="Book Antiqua" pitchFamily="18" charset="0"/>
                </a:rPr>
                <a:t>Assembly</a:t>
              </a:r>
            </a:p>
          </p:txBody>
        </p:sp>
        <p:grpSp>
          <p:nvGrpSpPr>
            <p:cNvPr id="5" name="Group 4"/>
            <p:cNvGrpSpPr/>
            <p:nvPr/>
          </p:nvGrpSpPr>
          <p:grpSpPr>
            <a:xfrm>
              <a:off x="1981200" y="1712863"/>
              <a:ext cx="696912" cy="1736931"/>
              <a:chOff x="1981200" y="1712863"/>
              <a:chExt cx="696912" cy="1736931"/>
            </a:xfrm>
          </p:grpSpPr>
          <p:sp>
            <p:nvSpPr>
              <p:cNvPr id="17" name="Line 9"/>
              <p:cNvSpPr>
                <a:spLocks noChangeShapeType="1"/>
              </p:cNvSpPr>
              <p:nvPr/>
            </p:nvSpPr>
            <p:spPr bwMode="auto">
              <a:xfrm>
                <a:off x="2192215" y="3449794"/>
                <a:ext cx="468312"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46" name="Line 9"/>
              <p:cNvSpPr>
                <a:spLocks noChangeShapeType="1"/>
              </p:cNvSpPr>
              <p:nvPr/>
            </p:nvSpPr>
            <p:spPr bwMode="auto">
              <a:xfrm rot="10800000">
                <a:off x="2209801" y="1712863"/>
                <a:ext cx="0" cy="1711671"/>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47" name="Line 9"/>
              <p:cNvSpPr>
                <a:spLocks noChangeShapeType="1"/>
              </p:cNvSpPr>
              <p:nvPr/>
            </p:nvSpPr>
            <p:spPr bwMode="auto">
              <a:xfrm>
                <a:off x="2209800" y="1730829"/>
                <a:ext cx="468312"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48" name="Line 9"/>
              <p:cNvSpPr>
                <a:spLocks noChangeShapeType="1"/>
              </p:cNvSpPr>
              <p:nvPr/>
            </p:nvSpPr>
            <p:spPr bwMode="auto">
              <a:xfrm rot="10800000">
                <a:off x="1981200" y="2590611"/>
                <a:ext cx="228600" cy="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grpSp>
      <p:sp>
        <p:nvSpPr>
          <p:cNvPr id="49" name="Content Placeholder 1"/>
          <p:cNvSpPr txBox="1">
            <a:spLocks/>
          </p:cNvSpPr>
          <p:nvPr/>
        </p:nvSpPr>
        <p:spPr bwMode="auto">
          <a:xfrm>
            <a:off x="-16667" y="3982382"/>
            <a:ext cx="5882224" cy="22660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spcBef>
                <a:spcPts val="0"/>
              </a:spcBef>
              <a:spcAft>
                <a:spcPts val="600"/>
              </a:spcAft>
              <a:buNone/>
              <a:defRPr/>
            </a:pPr>
            <a:r>
              <a:rPr lang="en-US" kern="0" dirty="0">
                <a:solidFill>
                  <a:srgbClr val="0070C0"/>
                </a:solidFill>
              </a:rPr>
              <a:t>Punch: 2/18  per min. or 6.67 per hr.</a:t>
            </a:r>
          </a:p>
          <a:p>
            <a:pPr marL="0" indent="0">
              <a:spcBef>
                <a:spcPts val="0"/>
              </a:spcBef>
              <a:spcAft>
                <a:spcPts val="600"/>
              </a:spcAft>
              <a:buNone/>
              <a:defRPr/>
            </a:pPr>
            <a:r>
              <a:rPr lang="en-US" kern="0" dirty="0">
                <a:solidFill>
                  <a:srgbClr val="FF0000"/>
                </a:solidFill>
              </a:rPr>
              <a:t>R-Form:1/8 per min. or 7.5  per hr.</a:t>
            </a:r>
          </a:p>
          <a:p>
            <a:pPr marL="0" indent="0">
              <a:spcBef>
                <a:spcPts val="0"/>
              </a:spcBef>
              <a:spcAft>
                <a:spcPts val="600"/>
              </a:spcAft>
              <a:buNone/>
              <a:defRPr/>
            </a:pPr>
            <a:r>
              <a:rPr lang="en-US" kern="0" dirty="0">
                <a:solidFill>
                  <a:srgbClr val="D519B1"/>
                </a:solidFill>
              </a:rPr>
              <a:t>B-Form:1/10 per min. or 6 per hr.</a:t>
            </a:r>
          </a:p>
          <a:p>
            <a:pPr marL="0" indent="0">
              <a:spcBef>
                <a:spcPts val="0"/>
              </a:spcBef>
              <a:spcAft>
                <a:spcPts val="600"/>
              </a:spcAft>
              <a:buNone/>
              <a:defRPr/>
            </a:pPr>
            <a:r>
              <a:rPr lang="en-US" kern="0" dirty="0">
                <a:solidFill>
                  <a:srgbClr val="00B0F0"/>
                </a:solidFill>
              </a:rPr>
              <a:t>Welding: 1/12  per min. or 5  per hr.</a:t>
            </a:r>
          </a:p>
          <a:p>
            <a:pPr marL="0" indent="0">
              <a:spcBef>
                <a:spcPts val="0"/>
              </a:spcBef>
              <a:spcAft>
                <a:spcPts val="600"/>
              </a:spcAft>
              <a:buNone/>
              <a:defRPr/>
            </a:pPr>
            <a:r>
              <a:rPr lang="en-US" kern="0" dirty="0">
                <a:solidFill>
                  <a:srgbClr val="996633"/>
                </a:solidFill>
              </a:rPr>
              <a:t>Assembly: 1/10  per min. or 6  per hr.</a:t>
            </a:r>
            <a:endParaRPr lang="en-US" kern="0" dirty="0"/>
          </a:p>
        </p:txBody>
      </p:sp>
      <p:sp>
        <p:nvSpPr>
          <p:cNvPr id="50" name="Content Placeholder 1"/>
          <p:cNvSpPr txBox="1">
            <a:spLocks/>
          </p:cNvSpPr>
          <p:nvPr/>
        </p:nvSpPr>
        <p:spPr bwMode="auto">
          <a:xfrm>
            <a:off x="5017476" y="5334000"/>
            <a:ext cx="4312920" cy="51581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spcBef>
                <a:spcPct val="0"/>
              </a:spcBef>
              <a:spcAft>
                <a:spcPts val="0"/>
              </a:spcAft>
              <a:buFont typeface="Wingdings" pitchFamily="2" charset="2"/>
              <a:buNone/>
              <a:defRPr/>
            </a:pPr>
            <a:r>
              <a:rPr lang="en-US" sz="2300" b="1" kern="0" dirty="0">
                <a:solidFill>
                  <a:srgbClr val="FF0000"/>
                </a:solidFill>
              </a:rPr>
              <a:t>Process Capacity is 5 per hour</a:t>
            </a:r>
          </a:p>
          <a:p>
            <a:pPr marL="0" indent="0">
              <a:lnSpc>
                <a:spcPct val="90000"/>
              </a:lnSpc>
              <a:spcBef>
                <a:spcPct val="0"/>
              </a:spcBef>
              <a:spcAft>
                <a:spcPts val="0"/>
              </a:spcAft>
              <a:buFont typeface="Wingdings" pitchFamily="2" charset="2"/>
              <a:buNone/>
              <a:defRPr/>
            </a:pPr>
            <a:endParaRPr lang="en-US" sz="2300" kern="0" dirty="0"/>
          </a:p>
        </p:txBody>
      </p:sp>
      <p:cxnSp>
        <p:nvCxnSpPr>
          <p:cNvPr id="38" name="Straight Connector 37"/>
          <p:cNvCxnSpPr/>
          <p:nvPr/>
        </p:nvCxnSpPr>
        <p:spPr bwMode="auto">
          <a:xfrm>
            <a:off x="-12089" y="838200"/>
            <a:ext cx="9156089" cy="0"/>
          </a:xfrm>
          <a:prstGeom prst="line">
            <a:avLst/>
          </a:prstGeom>
          <a:solidFill>
            <a:schemeClr val="accent1"/>
          </a:solidFill>
          <a:ln w="7620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376020130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9">
                                            <p:txEl>
                                              <p:pRg st="0" end="0"/>
                                            </p:txEl>
                                          </p:spTgt>
                                        </p:tgtEl>
                                        <p:attrNameLst>
                                          <p:attrName>style.visibility</p:attrName>
                                        </p:attrNameLst>
                                      </p:cBhvr>
                                      <p:to>
                                        <p:strVal val="visible"/>
                                      </p:to>
                                    </p:set>
                                    <p:animEffect transition="in" filter="dissolve">
                                      <p:cBhvr>
                                        <p:cTn id="7" dur="500"/>
                                        <p:tgtEl>
                                          <p:spTgt spid="4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9">
                                            <p:txEl>
                                              <p:pRg st="1" end="1"/>
                                            </p:txEl>
                                          </p:spTgt>
                                        </p:tgtEl>
                                        <p:attrNameLst>
                                          <p:attrName>style.visibility</p:attrName>
                                        </p:attrNameLst>
                                      </p:cBhvr>
                                      <p:to>
                                        <p:strVal val="visible"/>
                                      </p:to>
                                    </p:set>
                                    <p:animEffect transition="in" filter="dissolve">
                                      <p:cBhvr>
                                        <p:cTn id="12" dur="500"/>
                                        <p:tgtEl>
                                          <p:spTgt spid="4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9">
                                            <p:txEl>
                                              <p:pRg st="2" end="2"/>
                                            </p:txEl>
                                          </p:spTgt>
                                        </p:tgtEl>
                                        <p:attrNameLst>
                                          <p:attrName>style.visibility</p:attrName>
                                        </p:attrNameLst>
                                      </p:cBhvr>
                                      <p:to>
                                        <p:strVal val="visible"/>
                                      </p:to>
                                    </p:set>
                                    <p:animEffect transition="in" filter="dissolve">
                                      <p:cBhvr>
                                        <p:cTn id="17" dur="500"/>
                                        <p:tgtEl>
                                          <p:spTgt spid="4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9">
                                            <p:txEl>
                                              <p:pRg st="3" end="3"/>
                                            </p:txEl>
                                          </p:spTgt>
                                        </p:tgtEl>
                                        <p:attrNameLst>
                                          <p:attrName>style.visibility</p:attrName>
                                        </p:attrNameLst>
                                      </p:cBhvr>
                                      <p:to>
                                        <p:strVal val="visible"/>
                                      </p:to>
                                    </p:set>
                                    <p:animEffect transition="in" filter="dissolve">
                                      <p:cBhvr>
                                        <p:cTn id="22" dur="500"/>
                                        <p:tgtEl>
                                          <p:spTgt spid="4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9">
                                            <p:txEl>
                                              <p:pRg st="4" end="4"/>
                                            </p:txEl>
                                          </p:spTgt>
                                        </p:tgtEl>
                                        <p:attrNameLst>
                                          <p:attrName>style.visibility</p:attrName>
                                        </p:attrNameLst>
                                      </p:cBhvr>
                                      <p:to>
                                        <p:strVal val="visible"/>
                                      </p:to>
                                    </p:set>
                                    <p:animEffect transition="in" filter="dissolve">
                                      <p:cBhvr>
                                        <p:cTn id="27" dur="500"/>
                                        <p:tgtEl>
                                          <p:spTgt spid="4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0">
                                            <p:txEl>
                                              <p:pRg st="0" end="0"/>
                                            </p:txEl>
                                          </p:spTgt>
                                        </p:tgtEl>
                                        <p:attrNameLst>
                                          <p:attrName>style.visibility</p:attrName>
                                        </p:attrNameLst>
                                      </p:cBhvr>
                                      <p:to>
                                        <p:strVal val="visible"/>
                                      </p:to>
                                    </p:set>
                                    <p:animEffect transition="in" filter="dissolve">
                                      <p:cBhvr>
                                        <p:cTn id="32" dur="500"/>
                                        <p:tgtEl>
                                          <p:spTgt spid="5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build="p"/>
      <p:bldP spid="50" grpId="0" build="p"/>
    </p:bldLst>
  </p:timing>
</p:sld>
</file>

<file path=ppt/theme/theme1.xml><?xml version="1.0" encoding="utf-8"?>
<a:theme xmlns:a="http://schemas.openxmlformats.org/drawingml/2006/main" name="Lean Thinking Final.ppt">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25150</TotalTime>
  <Words>1566</Words>
  <Application>Microsoft Office PowerPoint</Application>
  <PresentationFormat>On-screen Show (4:3)</PresentationFormat>
  <Paragraphs>287</Paragraphs>
  <Slides>15</Slides>
  <Notes>2</Notes>
  <HiddenSlides>0</HiddenSlides>
  <MMClips>0</MMClips>
  <ScaleCrop>false</ScaleCrop>
  <HeadingPairs>
    <vt:vector size="8" baseType="variant">
      <vt:variant>
        <vt:lpstr>Fonts Used</vt:lpstr>
      </vt:variant>
      <vt:variant>
        <vt:i4>8</vt:i4>
      </vt:variant>
      <vt:variant>
        <vt:lpstr>Theme</vt:lpstr>
      </vt:variant>
      <vt:variant>
        <vt:i4>4</vt:i4>
      </vt:variant>
      <vt:variant>
        <vt:lpstr>Embedded OLE Servers</vt:lpstr>
      </vt:variant>
      <vt:variant>
        <vt:i4>1</vt:i4>
      </vt:variant>
      <vt:variant>
        <vt:lpstr>Slide Titles</vt:lpstr>
      </vt:variant>
      <vt:variant>
        <vt:i4>15</vt:i4>
      </vt:variant>
    </vt:vector>
  </HeadingPairs>
  <TitlesOfParts>
    <vt:vector size="28" baseType="lpstr">
      <vt:lpstr>Arial</vt:lpstr>
      <vt:lpstr>Book Antiqua</vt:lpstr>
      <vt:lpstr>Calibri</vt:lpstr>
      <vt:lpstr>Garamond</vt:lpstr>
      <vt:lpstr>Impact</vt:lpstr>
      <vt:lpstr>MS Reference Sans Serif</vt:lpstr>
      <vt:lpstr>Verdana</vt:lpstr>
      <vt:lpstr>Wingdings</vt:lpstr>
      <vt:lpstr>Lean Thinking Final.ppt</vt:lpstr>
      <vt:lpstr>1_Lean Thinking Final</vt:lpstr>
      <vt:lpstr>Lean Thinking Final</vt:lpstr>
      <vt:lpstr>2_Lean Thinking Final</vt:lpstr>
      <vt:lpstr>Worksheet</vt:lpstr>
      <vt:lpstr> Assignment Capacity The recorded solution to the first problem is available at https://www.youtube.com/watch?v=MEA-IjczmLA  </vt:lpstr>
      <vt:lpstr>Key Problem 2</vt:lpstr>
      <vt:lpstr>Key Problem 2: Flow Time</vt:lpstr>
      <vt:lpstr>Key Problem 2: Capacity</vt:lpstr>
      <vt:lpstr>Key Problem 2: Capacity</vt:lpstr>
      <vt:lpstr>Key Problem 2: Bottleneck Shift</vt:lpstr>
      <vt:lpstr>Key Problem 2: Diminishing Marginal Return</vt:lpstr>
      <vt:lpstr>Key Problem 2: Pooling and Cross Training</vt:lpstr>
      <vt:lpstr>Key Problem 2: Pooling and Cross Training</vt:lpstr>
      <vt:lpstr>Key Problem 2: Productivity Improvement -Method, Training, Technology, Management</vt:lpstr>
      <vt:lpstr>Key Problem 2: Productivity Improvement -Method, Training, Technology, Management</vt:lpstr>
      <vt:lpstr>Key Problem 2: More Than One Bottleneck</vt:lpstr>
      <vt:lpstr>Key Problem 2: Critical Chain</vt:lpstr>
      <vt:lpstr>Lessons Learned</vt:lpstr>
      <vt:lpstr>Lessons Learned</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 Ardavan</cp:lastModifiedBy>
  <cp:revision>505</cp:revision>
  <dcterms:created xsi:type="dcterms:W3CDTF">2008-11-22T01:06:20Z</dcterms:created>
  <dcterms:modified xsi:type="dcterms:W3CDTF">2023-07-29T17:44:57Z</dcterms:modified>
</cp:coreProperties>
</file>