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7"/>
  </p:notesMasterIdLst>
  <p:handoutMasterIdLst>
    <p:handoutMasterId r:id="rId28"/>
  </p:handoutMasterIdLst>
  <p:sldIdLst>
    <p:sldId id="330" r:id="rId5"/>
    <p:sldId id="335" r:id="rId6"/>
    <p:sldId id="256" r:id="rId7"/>
    <p:sldId id="314" r:id="rId8"/>
    <p:sldId id="320" r:id="rId9"/>
    <p:sldId id="321" r:id="rId10"/>
    <p:sldId id="265" r:id="rId11"/>
    <p:sldId id="267" r:id="rId12"/>
    <p:sldId id="311" r:id="rId13"/>
    <p:sldId id="266" r:id="rId14"/>
    <p:sldId id="270" r:id="rId15"/>
    <p:sldId id="271" r:id="rId16"/>
    <p:sldId id="306" r:id="rId17"/>
    <p:sldId id="273" r:id="rId18"/>
    <p:sldId id="277" r:id="rId19"/>
    <p:sldId id="278" r:id="rId20"/>
    <p:sldId id="258" r:id="rId21"/>
    <p:sldId id="316" r:id="rId22"/>
    <p:sldId id="260" r:id="rId23"/>
    <p:sldId id="305" r:id="rId24"/>
    <p:sldId id="333" r:id="rId25"/>
    <p:sldId id="334"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7D"/>
    <a:srgbClr val="000078"/>
    <a:srgbClr val="D519B1"/>
    <a:srgbClr val="A50023"/>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51" autoAdjust="0"/>
    <p:restoredTop sz="94660"/>
  </p:normalViewPr>
  <p:slideViewPr>
    <p:cSldViewPr>
      <p:cViewPr varScale="1">
        <p:scale>
          <a:sx n="105" d="100"/>
          <a:sy n="105" d="100"/>
        </p:scale>
        <p:origin x="186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7/6/2020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7/6/2020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C678DA-66FA-46F9-8031-1CB2E52D81FB}" type="slidenum">
              <a:rPr lang="en-US" smtClean="0"/>
              <a:pPr/>
              <a:t>1</a:t>
            </a:fld>
            <a:endParaRPr lang="en-US"/>
          </a:p>
        </p:txBody>
      </p:sp>
    </p:spTree>
    <p:extLst>
      <p:ext uri="{BB962C8B-B14F-4D97-AF65-F5344CB8AC3E}">
        <p14:creationId xmlns:p14="http://schemas.microsoft.com/office/powerpoint/2010/main" val="3120200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smtClean="0"/>
          </a:p>
        </p:txBody>
      </p:sp>
      <p:sp>
        <p:nvSpPr>
          <p:cNvPr id="17412" name="Slide Number Placeholder 3"/>
          <p:cNvSpPr>
            <a:spLocks noGrp="1"/>
          </p:cNvSpPr>
          <p:nvPr>
            <p:ph type="sldNum" sz="quarter" idx="5"/>
          </p:nvPr>
        </p:nvSpPr>
        <p:spPr>
          <a:noFill/>
        </p:spPr>
        <p:txBody>
          <a:bodyPr/>
          <a:lstStyle/>
          <a:p>
            <a:fld id="{283F4883-1E29-4F0D-B519-09D38B28A9EB}" type="slidenum">
              <a:rPr lang="en-US" smtClean="0"/>
              <a:pPr/>
              <a:t>4</a:t>
            </a:fld>
            <a:endParaRPr lang="en-US" smtClean="0"/>
          </a:p>
        </p:txBody>
      </p:sp>
    </p:spTree>
    <p:extLst>
      <p:ext uri="{BB962C8B-B14F-4D97-AF65-F5344CB8AC3E}">
        <p14:creationId xmlns:p14="http://schemas.microsoft.com/office/powerpoint/2010/main" val="3028952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cap="flat"/>
        </p:spPr>
      </p:sp>
      <p:sp>
        <p:nvSpPr>
          <p:cNvPr id="2969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47635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smtClean="0"/>
          </a:p>
        </p:txBody>
      </p:sp>
      <p:sp>
        <p:nvSpPr>
          <p:cNvPr id="17412" name="Slide Number Placeholder 3"/>
          <p:cNvSpPr>
            <a:spLocks noGrp="1"/>
          </p:cNvSpPr>
          <p:nvPr>
            <p:ph type="sldNum" sz="quarter" idx="5"/>
          </p:nvPr>
        </p:nvSpPr>
        <p:spPr>
          <a:noFill/>
        </p:spPr>
        <p:txBody>
          <a:bodyPr/>
          <a:lstStyle/>
          <a:p>
            <a:fld id="{283F4883-1E29-4F0D-B519-09D38B28A9EB}" type="slidenum">
              <a:rPr lang="en-US" smtClean="0"/>
              <a:pPr/>
              <a:t>18</a:t>
            </a:fld>
            <a:endParaRPr lang="en-US" smtClean="0"/>
          </a:p>
        </p:txBody>
      </p:sp>
    </p:spTree>
    <p:extLst>
      <p:ext uri="{BB962C8B-B14F-4D97-AF65-F5344CB8AC3E}">
        <p14:creationId xmlns:p14="http://schemas.microsoft.com/office/powerpoint/2010/main" val="345689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
        <p:nvSpPr>
          <p:cNvPr id="7" name="Rectangle 6"/>
          <p:cNvSpPr/>
          <p:nvPr userDrawn="1"/>
        </p:nvSpPr>
        <p:spPr bwMode="auto">
          <a:xfrm>
            <a:off x="0" y="1219200"/>
            <a:ext cx="9144000" cy="5257800"/>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Verdana" pitchFamily="-112"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Asef-Vaziri    </a:t>
            </a:r>
            <a:r>
              <a:rPr lang="en-US" sz="1200" b="1" i="1" kern="1200" dirty="0" smtClean="0">
                <a:solidFill>
                  <a:schemeClr val="tx1"/>
                </a:solidFill>
                <a:latin typeface="Verdana" pitchFamily="34" charset="0"/>
                <a:ea typeface="ＭＳ Ｐゴシック" charset="-128"/>
                <a:cs typeface="+mn-cs"/>
              </a:rPr>
              <a:t>June-2013</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smtClean="0">
                <a:solidFill>
                  <a:schemeClr val="tx1"/>
                </a:solidFill>
              </a:rPr>
              <a:t>Capacity- </a:t>
            </a:r>
            <a:r>
              <a:rPr lang="en-US" sz="1200" b="1" i="1" dirty="0" smtClean="0">
                <a:solidFill>
                  <a:schemeClr val="tx1"/>
                </a:solidFill>
              </a:rPr>
              <a:t>Basics  </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JEee_woDAAY" TargetMode="External"/><Relationship Id="rId2" Type="http://schemas.openxmlformats.org/officeDocument/2006/relationships/slideLayout" Target="../slideLayouts/slideLayout2.xml"/><Relationship Id="rId1" Type="http://schemas.openxmlformats.org/officeDocument/2006/relationships/video" Target="https://www.youtube.com/embed/JEee_woDAAY" TargetMode="External"/><Relationship Id="rId5" Type="http://schemas.openxmlformats.org/officeDocument/2006/relationships/image" Target="../media/image2.jpe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133600"/>
            <a:ext cx="9144000" cy="2438400"/>
          </a:xfrm>
        </p:spPr>
        <p:txBody>
          <a:bodyPr/>
          <a:lstStyle/>
          <a:p>
            <a:r>
              <a:rPr lang="en-US" sz="8800" dirty="0" smtClean="0"/>
              <a:t>Process Capacity</a:t>
            </a:r>
            <a:endParaRPr lang="en-US" sz="8800" dirty="0"/>
          </a:p>
        </p:txBody>
      </p:sp>
    </p:spTree>
    <p:extLst>
      <p:ext uri="{BB962C8B-B14F-4D97-AF65-F5344CB8AC3E}">
        <p14:creationId xmlns:p14="http://schemas.microsoft.com/office/powerpoint/2010/main" val="379729700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838200"/>
          </a:xfrm>
        </p:spPr>
        <p:txBody>
          <a:bodyPr/>
          <a:lstStyle/>
          <a:p>
            <a:r>
              <a:rPr lang="en-US" sz="3200" dirty="0" smtClean="0"/>
              <a:t>Cycle Time</a:t>
            </a:r>
            <a:r>
              <a:rPr lang="en-US" dirty="0"/>
              <a:t>; Starting from </a:t>
            </a:r>
            <a:r>
              <a:rPr lang="en-US" dirty="0" smtClean="0"/>
              <a:t>0 vs</a:t>
            </a:r>
            <a:r>
              <a:rPr lang="en-US" dirty="0"/>
              <a:t>. </a:t>
            </a:r>
            <a:r>
              <a:rPr lang="en-US" dirty="0" smtClean="0"/>
              <a:t>Continual </a:t>
            </a:r>
            <a:endParaRPr lang="en-US" sz="3200" dirty="0" smtClean="0"/>
          </a:p>
        </p:txBody>
      </p:sp>
      <p:sp>
        <p:nvSpPr>
          <p:cNvPr id="22" name="Text Box 21"/>
          <p:cNvSpPr txBox="1">
            <a:spLocks noChangeArrowheads="1"/>
          </p:cNvSpPr>
          <p:nvPr/>
        </p:nvSpPr>
        <p:spPr bwMode="auto">
          <a:xfrm>
            <a:off x="-2275" y="914400"/>
            <a:ext cx="91440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a) How many batches can you produce per day? </a:t>
            </a:r>
          </a:p>
          <a:p>
            <a:pPr eaLnBrk="1" hangingPunct="1"/>
            <a:r>
              <a:rPr lang="en-US" sz="2400" b="1" dirty="0" smtClean="0">
                <a:solidFill>
                  <a:srgbClr val="000000"/>
                </a:solidFill>
                <a:latin typeface="Book Antiqua" pitchFamily="18" charset="0"/>
              </a:rPr>
              <a:t>Case 1, Starting form 0. </a:t>
            </a:r>
            <a:r>
              <a:rPr lang="en-US" sz="2400" dirty="0" smtClean="0">
                <a:solidFill>
                  <a:srgbClr val="000000"/>
                </a:solidFill>
                <a:latin typeface="Book Antiqua" pitchFamily="18" charset="0"/>
              </a:rPr>
              <a:t>We </a:t>
            </a:r>
            <a:r>
              <a:rPr lang="en-US" sz="2400" dirty="0">
                <a:solidFill>
                  <a:srgbClr val="000000"/>
                </a:solidFill>
                <a:latin typeface="Book Antiqua" pitchFamily="18" charset="0"/>
              </a:rPr>
              <a:t>have </a:t>
            </a:r>
            <a:r>
              <a:rPr lang="en-US" sz="2400" b="1" dirty="0">
                <a:solidFill>
                  <a:srgbClr val="C00000"/>
                </a:solidFill>
                <a:latin typeface="Book Antiqua" pitchFamily="18" charset="0"/>
              </a:rPr>
              <a:t>4×60</a:t>
            </a:r>
            <a:r>
              <a:rPr lang="en-US" sz="2400" dirty="0">
                <a:solidFill>
                  <a:srgbClr val="000000"/>
                </a:solidFill>
                <a:latin typeface="Book Antiqua" pitchFamily="18" charset="0"/>
              </a:rPr>
              <a:t> minutes. It takes you </a:t>
            </a:r>
            <a:r>
              <a:rPr lang="en-US" sz="2400" b="1" dirty="0">
                <a:solidFill>
                  <a:srgbClr val="C00000"/>
                </a:solidFill>
                <a:latin typeface="Book Antiqua" pitchFamily="18" charset="0"/>
              </a:rPr>
              <a:t>40</a:t>
            </a:r>
            <a:r>
              <a:rPr lang="en-US" sz="2400" dirty="0">
                <a:solidFill>
                  <a:srgbClr val="000000"/>
                </a:solidFill>
                <a:latin typeface="Book Antiqua" pitchFamily="18" charset="0"/>
              </a:rPr>
              <a:t> minutes to produce the first batch. </a:t>
            </a:r>
            <a:r>
              <a:rPr lang="en-US" sz="2400" dirty="0" smtClean="0">
                <a:solidFill>
                  <a:srgbClr val="000000"/>
                </a:solidFill>
                <a:latin typeface="Book Antiqua" pitchFamily="18" charset="0"/>
              </a:rPr>
              <a:t> In the </a:t>
            </a:r>
            <a:r>
              <a:rPr lang="en-US" sz="2400" dirty="0">
                <a:solidFill>
                  <a:srgbClr val="000000"/>
                </a:solidFill>
                <a:latin typeface="Book Antiqua" pitchFamily="18" charset="0"/>
              </a:rPr>
              <a:t>remaining </a:t>
            </a:r>
            <a:r>
              <a:rPr lang="en-US" sz="2400" dirty="0" smtClean="0">
                <a:solidFill>
                  <a:srgbClr val="000000"/>
                </a:solidFill>
                <a:latin typeface="Book Antiqua" pitchFamily="18" charset="0"/>
              </a:rPr>
              <a:t> </a:t>
            </a:r>
            <a:r>
              <a:rPr lang="en-US" sz="2400" dirty="0" smtClean="0">
                <a:solidFill>
                  <a:srgbClr val="FF0000"/>
                </a:solidFill>
                <a:latin typeface="Book Antiqua" pitchFamily="18" charset="0"/>
              </a:rPr>
              <a:t>240 - 40 </a:t>
            </a:r>
            <a:r>
              <a:rPr lang="en-US" sz="2400" dirty="0">
                <a:solidFill>
                  <a:srgbClr val="FF0000"/>
                </a:solidFill>
                <a:latin typeface="Book Antiqua" pitchFamily="18" charset="0"/>
              </a:rPr>
              <a:t>= </a:t>
            </a:r>
            <a:r>
              <a:rPr lang="en-US" sz="2400" dirty="0" smtClean="0">
                <a:solidFill>
                  <a:srgbClr val="FF0000"/>
                </a:solidFill>
                <a:latin typeface="Book Antiqua" pitchFamily="18" charset="0"/>
              </a:rPr>
              <a:t>200 </a:t>
            </a:r>
            <a:r>
              <a:rPr lang="en-US" sz="2400" dirty="0" err="1" smtClean="0">
                <a:solidFill>
                  <a:srgbClr val="FF0000"/>
                </a:solidFill>
                <a:latin typeface="Book Antiqua" pitchFamily="18" charset="0"/>
              </a:rPr>
              <a:t>mins</a:t>
            </a:r>
            <a:r>
              <a:rPr lang="en-US" sz="2400" dirty="0" smtClean="0">
                <a:solidFill>
                  <a:srgbClr val="FF0000"/>
                </a:solidFill>
                <a:latin typeface="Book Antiqua" pitchFamily="18" charset="0"/>
              </a:rPr>
              <a:t>, </a:t>
            </a:r>
            <a:r>
              <a:rPr lang="en-US" sz="2400" dirty="0" smtClean="0">
                <a:latin typeface="Book Antiqua" pitchFamily="18" charset="0"/>
              </a:rPr>
              <a:t>since cycle time is 20 </a:t>
            </a:r>
            <a:r>
              <a:rPr lang="en-US" sz="2400" dirty="0" err="1" smtClean="0">
                <a:latin typeface="Book Antiqua" pitchFamily="18" charset="0"/>
              </a:rPr>
              <a:t>mins</a:t>
            </a:r>
            <a:r>
              <a:rPr lang="en-US" sz="2400" dirty="0" smtClean="0">
                <a:latin typeface="Book Antiqua" pitchFamily="18" charset="0"/>
              </a:rPr>
              <a:t>, therefore, we </a:t>
            </a:r>
            <a:r>
              <a:rPr lang="en-US" sz="2400" dirty="0" smtClean="0">
                <a:solidFill>
                  <a:srgbClr val="000000"/>
                </a:solidFill>
                <a:latin typeface="Book Antiqua" pitchFamily="18" charset="0"/>
              </a:rPr>
              <a:t>produce </a:t>
            </a:r>
            <a:r>
              <a:rPr lang="en-US" sz="2400" dirty="0">
                <a:solidFill>
                  <a:srgbClr val="000000"/>
                </a:solidFill>
                <a:latin typeface="Book Antiqua" pitchFamily="18" charset="0"/>
              </a:rPr>
              <a:t>1 </a:t>
            </a:r>
            <a:r>
              <a:rPr lang="en-US" sz="2400" dirty="0" smtClean="0">
                <a:solidFill>
                  <a:srgbClr val="000000"/>
                </a:solidFill>
                <a:latin typeface="Book Antiqua" pitchFamily="18" charset="0"/>
              </a:rPr>
              <a:t>batch </a:t>
            </a:r>
            <a:r>
              <a:rPr lang="en-US" sz="2400" dirty="0">
                <a:solidFill>
                  <a:srgbClr val="000000"/>
                </a:solidFill>
                <a:latin typeface="Book Antiqua" pitchFamily="18" charset="0"/>
              </a:rPr>
              <a:t>per</a:t>
            </a:r>
            <a:r>
              <a:rPr lang="en-US" sz="2400" dirty="0">
                <a:solidFill>
                  <a:srgbClr val="FF0000"/>
                </a:solidFill>
                <a:latin typeface="Book Antiqua" pitchFamily="18" charset="0"/>
              </a:rPr>
              <a:t> 20 </a:t>
            </a:r>
            <a:r>
              <a:rPr lang="en-US" sz="2400" dirty="0" err="1" smtClean="0">
                <a:solidFill>
                  <a:srgbClr val="000000"/>
                </a:solidFill>
                <a:latin typeface="Book Antiqua" pitchFamily="18" charset="0"/>
              </a:rPr>
              <a:t>mins</a:t>
            </a:r>
            <a:r>
              <a:rPr lang="en-US" sz="2400" dirty="0">
                <a:solidFill>
                  <a:srgbClr val="000000"/>
                </a:solidFill>
                <a:latin typeface="Book Antiqua" pitchFamily="18" charset="0"/>
              </a:rPr>
              <a:t>, </a:t>
            </a:r>
            <a:r>
              <a:rPr lang="en-US" sz="2400" dirty="0" smtClean="0">
                <a:solidFill>
                  <a:srgbClr val="000000"/>
                </a:solidFill>
                <a:latin typeface="Book Antiqua" pitchFamily="18" charset="0"/>
              </a:rPr>
              <a:t>that is 10 batches in 200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We produce 1+10 = </a:t>
            </a:r>
            <a:r>
              <a:rPr lang="en-US" sz="2400" dirty="0">
                <a:solidFill>
                  <a:srgbClr val="000000"/>
                </a:solidFill>
                <a:latin typeface="Book Antiqua" pitchFamily="18" charset="0"/>
              </a:rPr>
              <a:t>11 per 4 </a:t>
            </a:r>
            <a:r>
              <a:rPr lang="en-US" sz="2400" dirty="0" smtClean="0">
                <a:solidFill>
                  <a:srgbClr val="000000"/>
                </a:solidFill>
                <a:latin typeface="Book Antiqua" pitchFamily="18" charset="0"/>
              </a:rPr>
              <a:t>hours.</a:t>
            </a:r>
          </a:p>
          <a:p>
            <a:pPr eaLnBrk="1" hangingPunct="1"/>
            <a:r>
              <a:rPr lang="en-US" sz="2400" dirty="0" smtClean="0">
                <a:solidFill>
                  <a:srgbClr val="000000"/>
                </a:solidFill>
                <a:latin typeface="Book Antiqua" pitchFamily="18" charset="0"/>
              </a:rPr>
              <a:t>We could have also said that in the first 40 minutes we produce 1 batch and in the next 200 minutes we produce 1/20 batch per min. That is 1+200(1/20) = 11 </a:t>
            </a:r>
            <a:r>
              <a:rPr lang="en-US" sz="2400" dirty="0">
                <a:solidFill>
                  <a:srgbClr val="000000"/>
                </a:solidFill>
                <a:latin typeface="Book Antiqua" pitchFamily="18" charset="0"/>
              </a:rPr>
              <a:t>per 4 hours</a:t>
            </a:r>
            <a:r>
              <a:rPr lang="en-US" sz="2400" dirty="0" smtClean="0">
                <a:solidFill>
                  <a:srgbClr val="000000"/>
                </a:solidFill>
                <a:latin typeface="Book Antiqua" pitchFamily="18" charset="0"/>
              </a:rPr>
              <a:t>.</a:t>
            </a:r>
          </a:p>
          <a:p>
            <a:pPr eaLnBrk="1" hangingPunct="1"/>
            <a:r>
              <a:rPr lang="en-US" sz="2400" b="1" dirty="0" smtClean="0">
                <a:solidFill>
                  <a:srgbClr val="000000"/>
                </a:solidFill>
                <a:latin typeface="Book Antiqua" pitchFamily="18" charset="0"/>
              </a:rPr>
              <a:t>Case 2, Continual. </a:t>
            </a:r>
            <a:r>
              <a:rPr lang="en-US" sz="2400" dirty="0" smtClean="0">
                <a:solidFill>
                  <a:srgbClr val="000000"/>
                </a:solidFill>
                <a:latin typeface="Book Antiqua" pitchFamily="18" charset="0"/>
              </a:rPr>
              <a:t>Suppose we are not producing muffins but something else such that at the start of each day there are WIP of the previous day in the system. For example suppose it is a painting oven for a small part and you can make the part ready and put it into the oven at the start of the next day. </a:t>
            </a:r>
            <a:endParaRPr lang="en-US" sz="2400" dirty="0">
              <a:solidFill>
                <a:srgbClr val="000000"/>
              </a:solidFill>
              <a:latin typeface="Book Antiqua" pitchFamily="18" charset="0"/>
            </a:endParaRPr>
          </a:p>
        </p:txBody>
      </p:sp>
    </p:spTree>
    <p:extLst>
      <p:ext uri="{BB962C8B-B14F-4D97-AF65-F5344CB8AC3E}">
        <p14:creationId xmlns:p14="http://schemas.microsoft.com/office/powerpoint/2010/main" val="23508933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dissolve">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dissolve">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dissolve">
                                      <p:cBhvr>
                                        <p:cTn id="17" dur="500"/>
                                        <p:tgtEl>
                                          <p:spTgt spid="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
                                            <p:txEl>
                                              <p:pRg st="3" end="3"/>
                                            </p:txEl>
                                          </p:spTgt>
                                        </p:tgtEl>
                                        <p:attrNameLst>
                                          <p:attrName>style.visibility</p:attrName>
                                        </p:attrNameLst>
                                      </p:cBhvr>
                                      <p:to>
                                        <p:strVal val="visible"/>
                                      </p:to>
                                    </p:set>
                                    <p:animEffect transition="in" filter="dissolve">
                                      <p:cBhvr>
                                        <p:cTn id="22" dur="500"/>
                                        <p:tgtEl>
                                          <p:spTgt spid="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762000"/>
          </a:xfrm>
        </p:spPr>
        <p:txBody>
          <a:bodyPr/>
          <a:lstStyle/>
          <a:p>
            <a:r>
              <a:rPr lang="en-US" sz="3200" dirty="0" smtClean="0"/>
              <a:t>Utilization</a:t>
            </a:r>
          </a:p>
        </p:txBody>
      </p:sp>
      <p:sp>
        <p:nvSpPr>
          <p:cNvPr id="22" name="Text Box 21"/>
          <p:cNvSpPr txBox="1">
            <a:spLocks noChangeArrowheads="1"/>
          </p:cNvSpPr>
          <p:nvPr/>
        </p:nvSpPr>
        <p:spPr bwMode="auto">
          <a:xfrm>
            <a:off x="0" y="914400"/>
            <a:ext cx="9144000" cy="637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What is the capacity (or maximum Throughput</a:t>
            </a:r>
            <a:r>
              <a:rPr lang="en-US" sz="2400" dirty="0" smtClean="0">
                <a:solidFill>
                  <a:srgbClr val="000000"/>
                </a:solidFill>
                <a:latin typeface="Book Antiqua" pitchFamily="18" charset="0"/>
              </a:rPr>
              <a:t>)? </a:t>
            </a:r>
            <a:endParaRPr lang="en-US" sz="2400" dirty="0">
              <a:solidFill>
                <a:srgbClr val="000000"/>
              </a:solidFill>
              <a:latin typeface="Book Antiqua" pitchFamily="18" charset="0"/>
            </a:endParaRPr>
          </a:p>
          <a:p>
            <a:pPr eaLnBrk="1" hangingPunct="1"/>
            <a:r>
              <a:rPr lang="en-US" sz="2400" dirty="0" smtClean="0">
                <a:solidFill>
                  <a:srgbClr val="000000"/>
                </a:solidFill>
                <a:latin typeface="Book Antiqua" pitchFamily="18" charset="0"/>
              </a:rPr>
              <a:t>The flow time is 40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The cycle time is 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Therefore, capacity is 1/20 per min. In 4 hours it is 240(1/20) = 12</a:t>
            </a:r>
          </a:p>
          <a:p>
            <a:pPr eaLnBrk="1" hangingPunct="1"/>
            <a:r>
              <a:rPr lang="en-US" sz="2400" dirty="0" smtClean="0">
                <a:solidFill>
                  <a:srgbClr val="000000"/>
                </a:solidFill>
                <a:latin typeface="Book Antiqua" pitchFamily="18" charset="0"/>
              </a:rPr>
              <a:t>By now we should know the followings</a:t>
            </a:r>
          </a:p>
          <a:p>
            <a:pPr eaLnBrk="1" hangingPunct="1"/>
            <a:r>
              <a:rPr lang="en-US" sz="2400" dirty="0" smtClean="0">
                <a:solidFill>
                  <a:srgbClr val="000000"/>
                </a:solidFill>
                <a:latin typeface="Book Antiqua" pitchFamily="18" charset="0"/>
              </a:rPr>
              <a:t>Flow time. </a:t>
            </a:r>
          </a:p>
          <a:p>
            <a:pPr eaLnBrk="1" hangingPunct="1"/>
            <a:r>
              <a:rPr lang="en-US" sz="2400" dirty="0">
                <a:solidFill>
                  <a:srgbClr val="000000"/>
                </a:solidFill>
                <a:latin typeface="Book Antiqua" pitchFamily="18" charset="0"/>
              </a:rPr>
              <a:t>C</a:t>
            </a:r>
            <a:r>
              <a:rPr lang="en-US" sz="2400" dirty="0" smtClean="0">
                <a:solidFill>
                  <a:srgbClr val="000000"/>
                </a:solidFill>
                <a:latin typeface="Book Antiqua" pitchFamily="18" charset="0"/>
              </a:rPr>
              <a:t>ycle time.</a:t>
            </a:r>
          </a:p>
          <a:p>
            <a:pPr eaLnBrk="1" hangingPunct="1"/>
            <a:r>
              <a:rPr lang="en-US" sz="2400" dirty="0" smtClean="0">
                <a:solidFill>
                  <a:srgbClr val="000000"/>
                </a:solidFill>
                <a:latin typeface="Book Antiqua" pitchFamily="18" charset="0"/>
              </a:rPr>
              <a:t>Capacity.</a:t>
            </a:r>
          </a:p>
          <a:p>
            <a:pPr eaLnBrk="1" hangingPunct="1"/>
            <a:r>
              <a:rPr lang="en-US" sz="2400" dirty="0">
                <a:solidFill>
                  <a:srgbClr val="000000"/>
                </a:solidFill>
                <a:latin typeface="Book Antiqua" pitchFamily="18" charset="0"/>
              </a:rPr>
              <a:t>What is </a:t>
            </a:r>
            <a:r>
              <a:rPr lang="en-US" sz="2400" b="1" dirty="0">
                <a:solidFill>
                  <a:srgbClr val="C00000"/>
                </a:solidFill>
                <a:latin typeface="Book Antiqua" pitchFamily="18" charset="0"/>
              </a:rPr>
              <a:t>Utilization</a:t>
            </a:r>
            <a:r>
              <a:rPr lang="en-US" sz="2400" dirty="0">
                <a:solidFill>
                  <a:srgbClr val="000000"/>
                </a:solidFill>
                <a:latin typeface="Book Antiqua" pitchFamily="18" charset="0"/>
              </a:rPr>
              <a:t> of the oven?</a:t>
            </a:r>
          </a:p>
          <a:p>
            <a:pPr eaLnBrk="1" hangingPunct="1"/>
            <a:r>
              <a:rPr lang="en-US" sz="2400" dirty="0">
                <a:solidFill>
                  <a:srgbClr val="000000"/>
                </a:solidFill>
                <a:latin typeface="Book Antiqua" pitchFamily="18" charset="0"/>
              </a:rPr>
              <a:t>Oven is always working. Every 20 minute 1 batch comes and 1 batch leaves. Utilization of the oven is 1 or 100%. </a:t>
            </a:r>
          </a:p>
          <a:p>
            <a:pPr eaLnBrk="1" hangingPunct="1"/>
            <a:r>
              <a:rPr lang="en-US" sz="2400" dirty="0">
                <a:solidFill>
                  <a:srgbClr val="000000"/>
                </a:solidFill>
                <a:latin typeface="Book Antiqua" pitchFamily="18" charset="0"/>
              </a:rPr>
              <a:t>In each 20 minutes you only work 15 </a:t>
            </a:r>
            <a:r>
              <a:rPr lang="en-US" sz="2400" dirty="0" err="1">
                <a:solidFill>
                  <a:srgbClr val="000000"/>
                </a:solidFill>
                <a:latin typeface="Book Antiqua" pitchFamily="18" charset="0"/>
              </a:rPr>
              <a:t>mins</a:t>
            </a:r>
            <a:r>
              <a:rPr lang="en-US" sz="2400" dirty="0">
                <a:solidFill>
                  <a:srgbClr val="000000"/>
                </a:solidFill>
                <a:latin typeface="Book Antiqua" pitchFamily="18" charset="0"/>
              </a:rPr>
              <a:t>. Your utilization is 15/20 = 0.75 or 75%.</a:t>
            </a:r>
          </a:p>
          <a:p>
            <a:pPr eaLnBrk="1" hangingPunct="1"/>
            <a:r>
              <a:rPr lang="en-US" sz="2400" dirty="0">
                <a:solidFill>
                  <a:srgbClr val="000000"/>
                </a:solidFill>
                <a:latin typeface="Book Antiqua" pitchFamily="18" charset="0"/>
              </a:rPr>
              <a:t>In each 20 minutes your friend only work 5 </a:t>
            </a:r>
            <a:r>
              <a:rPr lang="en-US" sz="2400" dirty="0" err="1">
                <a:solidFill>
                  <a:srgbClr val="000000"/>
                </a:solidFill>
                <a:latin typeface="Book Antiqua" pitchFamily="18" charset="0"/>
              </a:rPr>
              <a:t>mins</a:t>
            </a:r>
            <a:r>
              <a:rPr lang="en-US" sz="2400" dirty="0">
                <a:solidFill>
                  <a:srgbClr val="000000"/>
                </a:solidFill>
                <a:latin typeface="Book Antiqua" pitchFamily="18" charset="0"/>
              </a:rPr>
              <a:t>. Your friend’s utilization is 5/20 = 0.25 or 25%.</a:t>
            </a:r>
          </a:p>
          <a:p>
            <a:pPr eaLnBrk="1" hangingPunct="1"/>
            <a:endParaRPr lang="en-US" sz="2400" dirty="0" smtClean="0">
              <a:solidFill>
                <a:srgbClr val="000000"/>
              </a:solidFill>
              <a:latin typeface="Book Antiqua" pitchFamily="18" charset="0"/>
            </a:endParaRPr>
          </a:p>
          <a:p>
            <a:pPr eaLnBrk="1" hangingPunct="1"/>
            <a:endParaRPr lang="en-US" sz="2400" dirty="0" smtClean="0">
              <a:solidFill>
                <a:srgbClr val="000000"/>
              </a:solidFill>
              <a:latin typeface="Book Antiqua" pitchFamily="18" charset="0"/>
            </a:endParaRPr>
          </a:p>
          <a:p>
            <a:pPr eaLnBrk="1" hangingPunct="1"/>
            <a:endParaRPr lang="en-US" sz="2400" dirty="0">
              <a:solidFill>
                <a:srgbClr val="000000"/>
              </a:solidFill>
              <a:latin typeface="Book Antiqua" pitchFamily="18" charset="0"/>
            </a:endParaRPr>
          </a:p>
        </p:txBody>
      </p:sp>
    </p:spTree>
    <p:extLst>
      <p:ext uri="{BB962C8B-B14F-4D97-AF65-F5344CB8AC3E}">
        <p14:creationId xmlns:p14="http://schemas.microsoft.com/office/powerpoint/2010/main" val="268189884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Effect transition="in" filter="dissolve">
                                      <p:cBhvr>
                                        <p:cTn id="7" dur="500"/>
                                        <p:tgtEl>
                                          <p:spTgt spid="2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
                                            <p:txEl>
                                              <p:pRg st="1" end="1"/>
                                            </p:txEl>
                                          </p:spTgt>
                                        </p:tgtEl>
                                        <p:attrNameLst>
                                          <p:attrName>style.visibility</p:attrName>
                                        </p:attrNameLst>
                                      </p:cBhvr>
                                      <p:to>
                                        <p:strVal val="visible"/>
                                      </p:to>
                                    </p:set>
                                    <p:animEffect transition="in" filter="dissolve">
                                      <p:cBhvr>
                                        <p:cTn id="12" dur="500"/>
                                        <p:tgtEl>
                                          <p:spTgt spid="2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Effect transition="in" filter="dissolve">
                                      <p:cBhvr>
                                        <p:cTn id="17" dur="500"/>
                                        <p:tgtEl>
                                          <p:spTgt spid="2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
                                            <p:txEl>
                                              <p:pRg st="3" end="3"/>
                                            </p:txEl>
                                          </p:spTgt>
                                        </p:tgtEl>
                                        <p:attrNameLst>
                                          <p:attrName>style.visibility</p:attrName>
                                        </p:attrNameLst>
                                      </p:cBhvr>
                                      <p:to>
                                        <p:strVal val="visible"/>
                                      </p:to>
                                    </p:set>
                                    <p:animEffect transition="in" filter="dissolve">
                                      <p:cBhvr>
                                        <p:cTn id="22" dur="500"/>
                                        <p:tgtEl>
                                          <p:spTgt spid="2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
                                            <p:txEl>
                                              <p:pRg st="4" end="4"/>
                                            </p:txEl>
                                          </p:spTgt>
                                        </p:tgtEl>
                                        <p:attrNameLst>
                                          <p:attrName>style.visibility</p:attrName>
                                        </p:attrNameLst>
                                      </p:cBhvr>
                                      <p:to>
                                        <p:strVal val="visible"/>
                                      </p:to>
                                    </p:set>
                                    <p:animEffect transition="in" filter="dissolve">
                                      <p:cBhvr>
                                        <p:cTn id="27" dur="500"/>
                                        <p:tgtEl>
                                          <p:spTgt spid="2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
                                            <p:txEl>
                                              <p:pRg st="5" end="5"/>
                                            </p:txEl>
                                          </p:spTgt>
                                        </p:tgtEl>
                                        <p:attrNameLst>
                                          <p:attrName>style.visibility</p:attrName>
                                        </p:attrNameLst>
                                      </p:cBhvr>
                                      <p:to>
                                        <p:strVal val="visible"/>
                                      </p:to>
                                    </p:set>
                                    <p:animEffect transition="in" filter="dissolve">
                                      <p:cBhvr>
                                        <p:cTn id="32" dur="500"/>
                                        <p:tgtEl>
                                          <p:spTgt spid="2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
                                            <p:txEl>
                                              <p:pRg st="6" end="6"/>
                                            </p:txEl>
                                          </p:spTgt>
                                        </p:tgtEl>
                                        <p:attrNameLst>
                                          <p:attrName>style.visibility</p:attrName>
                                        </p:attrNameLst>
                                      </p:cBhvr>
                                      <p:to>
                                        <p:strVal val="visible"/>
                                      </p:to>
                                    </p:set>
                                    <p:animEffect transition="in" filter="dissolve">
                                      <p:cBhvr>
                                        <p:cTn id="37" dur="500"/>
                                        <p:tgtEl>
                                          <p:spTgt spid="2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
                                            <p:txEl>
                                              <p:pRg st="7" end="7"/>
                                            </p:txEl>
                                          </p:spTgt>
                                        </p:tgtEl>
                                        <p:attrNameLst>
                                          <p:attrName>style.visibility</p:attrName>
                                        </p:attrNameLst>
                                      </p:cBhvr>
                                      <p:to>
                                        <p:strVal val="visible"/>
                                      </p:to>
                                    </p:set>
                                    <p:animEffect transition="in" filter="dissolve">
                                      <p:cBhvr>
                                        <p:cTn id="42" dur="500"/>
                                        <p:tgtEl>
                                          <p:spTgt spid="2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2">
                                            <p:txEl>
                                              <p:pRg st="8" end="8"/>
                                            </p:txEl>
                                          </p:spTgt>
                                        </p:tgtEl>
                                        <p:attrNameLst>
                                          <p:attrName>style.visibility</p:attrName>
                                        </p:attrNameLst>
                                      </p:cBhvr>
                                      <p:to>
                                        <p:strVal val="visible"/>
                                      </p:to>
                                    </p:set>
                                    <p:animEffect transition="in" filter="dissolve">
                                      <p:cBhvr>
                                        <p:cTn id="47" dur="500"/>
                                        <p:tgtEl>
                                          <p:spTgt spid="2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2">
                                            <p:txEl>
                                              <p:pRg st="9" end="9"/>
                                            </p:txEl>
                                          </p:spTgt>
                                        </p:tgtEl>
                                        <p:attrNameLst>
                                          <p:attrName>style.visibility</p:attrName>
                                        </p:attrNameLst>
                                      </p:cBhvr>
                                      <p:to>
                                        <p:strVal val="visible"/>
                                      </p:to>
                                    </p:set>
                                    <p:animEffect transition="in" filter="dissolve">
                                      <p:cBhvr>
                                        <p:cTn id="52" dur="500"/>
                                        <p:tgtEl>
                                          <p:spTgt spid="2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762000"/>
          </a:xfrm>
        </p:spPr>
        <p:txBody>
          <a:bodyPr/>
          <a:lstStyle/>
          <a:p>
            <a:r>
              <a:rPr lang="en-US" dirty="0" smtClean="0"/>
              <a:t>Utilization</a:t>
            </a:r>
          </a:p>
        </p:txBody>
      </p:sp>
      <p:sp>
        <p:nvSpPr>
          <p:cNvPr id="22" name="Text Box 21"/>
          <p:cNvSpPr txBox="1">
            <a:spLocks noChangeArrowheads="1"/>
          </p:cNvSpPr>
          <p:nvPr/>
        </p:nvSpPr>
        <p:spPr bwMode="auto">
          <a:xfrm>
            <a:off x="0" y="91440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We can compute Utilization in an alternative way.</a:t>
            </a:r>
          </a:p>
        </p:txBody>
      </p:sp>
      <p:sp>
        <p:nvSpPr>
          <p:cNvPr id="16" name="Text Box 16"/>
          <p:cNvSpPr txBox="1">
            <a:spLocks noChangeArrowheads="1"/>
          </p:cNvSpPr>
          <p:nvPr/>
        </p:nvSpPr>
        <p:spPr bwMode="auto">
          <a:xfrm>
            <a:off x="2276374" y="2671465"/>
            <a:ext cx="17427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60/15 </a:t>
            </a:r>
            <a:r>
              <a:rPr lang="en-US" sz="2400" dirty="0">
                <a:solidFill>
                  <a:srgbClr val="0070C0"/>
                </a:solidFill>
                <a:latin typeface="Book Antiqua" pitchFamily="18" charset="0"/>
              </a:rPr>
              <a:t>= 4</a:t>
            </a:r>
          </a:p>
        </p:txBody>
      </p:sp>
      <p:sp>
        <p:nvSpPr>
          <p:cNvPr id="17" name="Text Box 17"/>
          <p:cNvSpPr txBox="1">
            <a:spLocks noChangeArrowheads="1"/>
          </p:cNvSpPr>
          <p:nvPr/>
        </p:nvSpPr>
        <p:spPr bwMode="auto">
          <a:xfrm>
            <a:off x="4927541" y="2671464"/>
            <a:ext cx="1742785"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60/20 </a:t>
            </a:r>
            <a:r>
              <a:rPr lang="en-US" sz="2400" dirty="0">
                <a:solidFill>
                  <a:srgbClr val="FF0000"/>
                </a:solidFill>
                <a:latin typeface="Book Antiqua" pitchFamily="18" charset="0"/>
              </a:rPr>
              <a:t>= 3</a:t>
            </a:r>
          </a:p>
        </p:txBody>
      </p:sp>
      <p:sp>
        <p:nvSpPr>
          <p:cNvPr id="18" name="Text Box 18"/>
          <p:cNvSpPr txBox="1">
            <a:spLocks noChangeArrowheads="1"/>
          </p:cNvSpPr>
          <p:nvPr/>
        </p:nvSpPr>
        <p:spPr bwMode="auto">
          <a:xfrm>
            <a:off x="7267192" y="2667000"/>
            <a:ext cx="17427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60/5 </a:t>
            </a:r>
            <a:r>
              <a:rPr lang="en-US" sz="2400" dirty="0">
                <a:solidFill>
                  <a:srgbClr val="00B050"/>
                </a:solidFill>
                <a:latin typeface="Book Antiqua" pitchFamily="18" charset="0"/>
              </a:rPr>
              <a:t>= 12</a:t>
            </a:r>
          </a:p>
        </p:txBody>
      </p:sp>
      <p:sp>
        <p:nvSpPr>
          <p:cNvPr id="19" name="Text Box 21"/>
          <p:cNvSpPr txBox="1">
            <a:spLocks noChangeArrowheads="1"/>
          </p:cNvSpPr>
          <p:nvPr/>
        </p:nvSpPr>
        <p:spPr bwMode="auto">
          <a:xfrm>
            <a:off x="-56028" y="2079624"/>
            <a:ext cx="2384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Activity Time</a:t>
            </a:r>
          </a:p>
        </p:txBody>
      </p:sp>
      <p:sp>
        <p:nvSpPr>
          <p:cNvPr id="20" name="Text Box 21"/>
          <p:cNvSpPr txBox="1">
            <a:spLocks noChangeArrowheads="1"/>
          </p:cNvSpPr>
          <p:nvPr/>
        </p:nvSpPr>
        <p:spPr bwMode="auto">
          <a:xfrm>
            <a:off x="54059" y="2683940"/>
            <a:ext cx="23843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Capacity</a:t>
            </a:r>
          </a:p>
        </p:txBody>
      </p:sp>
      <p:sp>
        <p:nvSpPr>
          <p:cNvPr id="21" name="Text Box 21"/>
          <p:cNvSpPr txBox="1">
            <a:spLocks noChangeArrowheads="1"/>
          </p:cNvSpPr>
          <p:nvPr/>
        </p:nvSpPr>
        <p:spPr bwMode="auto">
          <a:xfrm>
            <a:off x="76608" y="3124200"/>
            <a:ext cx="52648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Process Capacity = min{4,3,12} </a:t>
            </a:r>
          </a:p>
        </p:txBody>
      </p:sp>
      <p:sp>
        <p:nvSpPr>
          <p:cNvPr id="24" name="Text Box 17"/>
          <p:cNvSpPr txBox="1">
            <a:spLocks noChangeArrowheads="1"/>
          </p:cNvSpPr>
          <p:nvPr/>
        </p:nvSpPr>
        <p:spPr bwMode="auto">
          <a:xfrm>
            <a:off x="5341409" y="3119735"/>
            <a:ext cx="678391"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a:t>
            </a:r>
            <a:r>
              <a:rPr lang="en-US" sz="2400" dirty="0">
                <a:solidFill>
                  <a:srgbClr val="FF0000"/>
                </a:solidFill>
                <a:latin typeface="Book Antiqua" pitchFamily="18" charset="0"/>
              </a:rPr>
              <a:t>= 3</a:t>
            </a:r>
          </a:p>
        </p:txBody>
      </p:sp>
      <p:sp>
        <p:nvSpPr>
          <p:cNvPr id="26" name="Text Box 21"/>
          <p:cNvSpPr txBox="1">
            <a:spLocks noChangeArrowheads="1"/>
          </p:cNvSpPr>
          <p:nvPr/>
        </p:nvSpPr>
        <p:spPr bwMode="auto">
          <a:xfrm>
            <a:off x="100492" y="3509665"/>
            <a:ext cx="26038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C00000"/>
                </a:solidFill>
                <a:latin typeface="Book Antiqua" pitchFamily="18" charset="0"/>
              </a:rPr>
              <a:t>Utilization</a:t>
            </a:r>
            <a:r>
              <a:rPr lang="en-US" sz="2400" dirty="0" smtClean="0">
                <a:solidFill>
                  <a:srgbClr val="000000"/>
                </a:solidFill>
                <a:latin typeface="Book Antiqua" pitchFamily="18" charset="0"/>
              </a:rPr>
              <a:t> </a:t>
            </a:r>
          </a:p>
        </p:txBody>
      </p:sp>
      <p:sp>
        <p:nvSpPr>
          <p:cNvPr id="27" name="Text Box 16"/>
          <p:cNvSpPr txBox="1">
            <a:spLocks noChangeArrowheads="1"/>
          </p:cNvSpPr>
          <p:nvPr/>
        </p:nvSpPr>
        <p:spPr bwMode="auto">
          <a:xfrm>
            <a:off x="2315068" y="3509665"/>
            <a:ext cx="181972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3/4 </a:t>
            </a:r>
            <a:r>
              <a:rPr lang="en-US" sz="2400" dirty="0">
                <a:solidFill>
                  <a:srgbClr val="0070C0"/>
                </a:solidFill>
                <a:latin typeface="Book Antiqua" pitchFamily="18" charset="0"/>
              </a:rPr>
              <a:t>= </a:t>
            </a:r>
            <a:r>
              <a:rPr lang="en-US" sz="2400" dirty="0" smtClean="0">
                <a:solidFill>
                  <a:srgbClr val="0070C0"/>
                </a:solidFill>
                <a:latin typeface="Book Antiqua" pitchFamily="18" charset="0"/>
              </a:rPr>
              <a:t>0.75</a:t>
            </a:r>
            <a:endParaRPr lang="en-US" sz="2400" dirty="0">
              <a:solidFill>
                <a:srgbClr val="0070C0"/>
              </a:solidFill>
              <a:latin typeface="Book Antiqua" pitchFamily="18" charset="0"/>
            </a:endParaRPr>
          </a:p>
        </p:txBody>
      </p:sp>
      <p:sp>
        <p:nvSpPr>
          <p:cNvPr id="28" name="Text Box 17"/>
          <p:cNvSpPr txBox="1">
            <a:spLocks noChangeArrowheads="1"/>
          </p:cNvSpPr>
          <p:nvPr/>
        </p:nvSpPr>
        <p:spPr bwMode="auto">
          <a:xfrm>
            <a:off x="4966235" y="3509664"/>
            <a:ext cx="1435008"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3/3 </a:t>
            </a:r>
            <a:r>
              <a:rPr lang="en-US" sz="2400" dirty="0">
                <a:solidFill>
                  <a:srgbClr val="FF0000"/>
                </a:solidFill>
                <a:latin typeface="Book Antiqua" pitchFamily="18" charset="0"/>
              </a:rPr>
              <a:t>= </a:t>
            </a:r>
            <a:r>
              <a:rPr lang="en-US" sz="2400" dirty="0" smtClean="0">
                <a:solidFill>
                  <a:srgbClr val="FF0000"/>
                </a:solidFill>
                <a:latin typeface="Book Antiqua" pitchFamily="18" charset="0"/>
              </a:rPr>
              <a:t>1</a:t>
            </a:r>
            <a:endParaRPr lang="en-US" sz="2400" dirty="0">
              <a:solidFill>
                <a:srgbClr val="FF0000"/>
              </a:solidFill>
              <a:latin typeface="Book Antiqua" pitchFamily="18" charset="0"/>
            </a:endParaRPr>
          </a:p>
        </p:txBody>
      </p:sp>
      <p:sp>
        <p:nvSpPr>
          <p:cNvPr id="29" name="Text Box 18"/>
          <p:cNvSpPr txBox="1">
            <a:spLocks noChangeArrowheads="1"/>
          </p:cNvSpPr>
          <p:nvPr/>
        </p:nvSpPr>
        <p:spPr bwMode="auto">
          <a:xfrm>
            <a:off x="7086600" y="3505200"/>
            <a:ext cx="197361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3/12 = 0.25</a:t>
            </a:r>
            <a:endParaRPr lang="en-US" sz="2400" dirty="0">
              <a:solidFill>
                <a:srgbClr val="00B050"/>
              </a:solidFill>
              <a:latin typeface="Book Antiqua" pitchFamily="18" charset="0"/>
            </a:endParaRPr>
          </a:p>
        </p:txBody>
      </p:sp>
      <p:grpSp>
        <p:nvGrpSpPr>
          <p:cNvPr id="40" name="Group 39"/>
          <p:cNvGrpSpPr/>
          <p:nvPr/>
        </p:nvGrpSpPr>
        <p:grpSpPr>
          <a:xfrm>
            <a:off x="1745568" y="1214735"/>
            <a:ext cx="6912059" cy="1376065"/>
            <a:chOff x="1066800" y="1022350"/>
            <a:chExt cx="6912059" cy="1376065"/>
          </a:xfrm>
        </p:grpSpPr>
        <p:grpSp>
          <p:nvGrpSpPr>
            <p:cNvPr id="41" name="Group 40"/>
            <p:cNvGrpSpPr/>
            <p:nvPr/>
          </p:nvGrpSpPr>
          <p:grpSpPr>
            <a:xfrm>
              <a:off x="1591136" y="1022350"/>
              <a:ext cx="5953337" cy="501650"/>
              <a:chOff x="1591136" y="1022350"/>
              <a:chExt cx="5953337" cy="501650"/>
            </a:xfrm>
          </p:grpSpPr>
          <p:sp>
            <p:nvSpPr>
              <p:cNvPr id="52"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53"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54"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42" name="Group 41"/>
            <p:cNvGrpSpPr/>
            <p:nvPr/>
          </p:nvGrpSpPr>
          <p:grpSpPr>
            <a:xfrm>
              <a:off x="1066800" y="1425575"/>
              <a:ext cx="6912059" cy="464840"/>
              <a:chOff x="1066800" y="1425575"/>
              <a:chExt cx="6912059" cy="464840"/>
            </a:xfrm>
          </p:grpSpPr>
          <p:sp>
            <p:nvSpPr>
              <p:cNvPr id="47"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48"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49"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50"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1"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43" name="Group 42"/>
            <p:cNvGrpSpPr/>
            <p:nvPr/>
          </p:nvGrpSpPr>
          <p:grpSpPr>
            <a:xfrm>
              <a:off x="1142960" y="1887240"/>
              <a:ext cx="5987671" cy="511175"/>
              <a:chOff x="1442975" y="1887240"/>
              <a:chExt cx="5611456" cy="511175"/>
            </a:xfrm>
          </p:grpSpPr>
          <p:sp>
            <p:nvSpPr>
              <p:cNvPr id="44"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45"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46"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30" name="Line 9"/>
          <p:cNvSpPr>
            <a:spLocks noChangeShapeType="1"/>
          </p:cNvSpPr>
          <p:nvPr/>
        </p:nvSpPr>
        <p:spPr bwMode="auto">
          <a:xfrm rot="10800000" flipV="1">
            <a:off x="1295401" y="1879161"/>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9"/>
          <p:cNvSpPr>
            <a:spLocks noChangeShapeType="1"/>
          </p:cNvSpPr>
          <p:nvPr/>
        </p:nvSpPr>
        <p:spPr bwMode="auto">
          <a:xfrm rot="10800000" flipV="1">
            <a:off x="8686801" y="1879161"/>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40893444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dissolve">
                                      <p:cBhvr>
                                        <p:cTn id="10" dur="500"/>
                                        <p:tgtEl>
                                          <p:spTgt spid="1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dissolve">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mph" presetSubtype="0" fill="hold" grpId="1" nodeType="clickEffect">
                                  <p:stCondLst>
                                    <p:cond delay="0"/>
                                  </p:stCondLst>
                                  <p:childTnLst>
                                    <p:animScale>
                                      <p:cBhvr>
                                        <p:cTn id="17" dur="2000" fill="hold"/>
                                        <p:tgtEl>
                                          <p:spTgt spid="17"/>
                                        </p:tgtEl>
                                      </p:cBhvr>
                                      <p:by x="150000" y="150000"/>
                                    </p:animScale>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dissolv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dissolve">
                                      <p:cBhvr>
                                        <p:cTn id="27" dur="500"/>
                                        <p:tgtEl>
                                          <p:spTgt spid="21"/>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dissolv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mph" presetSubtype="0" fill="hold" grpId="1" nodeType="clickEffect">
                                  <p:stCondLst>
                                    <p:cond delay="0"/>
                                  </p:stCondLst>
                                  <p:childTnLst>
                                    <p:animScale>
                                      <p:cBhvr>
                                        <p:cTn id="34" dur="2000" fill="hold"/>
                                        <p:tgtEl>
                                          <p:spTgt spid="24"/>
                                        </p:tgtEl>
                                      </p:cBhvr>
                                      <p:by x="150000" y="150000"/>
                                    </p:animScale>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dissolve">
                                      <p:cBhvr>
                                        <p:cTn id="39" dur="500"/>
                                        <p:tgtEl>
                                          <p:spTgt spid="26"/>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dissolve">
                                      <p:cBhvr>
                                        <p:cTn id="42" dur="500"/>
                                        <p:tgtEl>
                                          <p:spTgt spid="27"/>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dissolve">
                                      <p:cBhvr>
                                        <p:cTn id="45" dur="500"/>
                                        <p:tgtEl>
                                          <p:spTgt spid="28"/>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dissolve">
                                      <p:cBhvr>
                                        <p:cTn id="48" dur="500"/>
                                        <p:tgtEl>
                                          <p:spTgt spid="29"/>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mph" presetSubtype="0" fill="hold" grpId="1" nodeType="clickEffect">
                                  <p:stCondLst>
                                    <p:cond delay="0"/>
                                  </p:stCondLst>
                                  <p:childTnLst>
                                    <p:animScale>
                                      <p:cBhvr>
                                        <p:cTn id="52" dur="2000" fill="hold"/>
                                        <p:tgtEl>
                                          <p:spTgt spid="2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7" grpId="1"/>
      <p:bldP spid="18" grpId="0"/>
      <p:bldP spid="20" grpId="0"/>
      <p:bldP spid="21" grpId="0"/>
      <p:bldP spid="24" grpId="0"/>
      <p:bldP spid="24" grpId="1"/>
      <p:bldP spid="26" grpId="0"/>
      <p:bldP spid="27" grpId="0"/>
      <p:bldP spid="28" grpId="0"/>
      <p:bldP spid="28" grpId="1"/>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 y="0"/>
            <a:ext cx="9144000" cy="762000"/>
          </a:xfrm>
        </p:spPr>
        <p:txBody>
          <a:bodyPr>
            <a:noAutofit/>
          </a:bodyPr>
          <a:lstStyle/>
          <a:p>
            <a:pPr>
              <a:defRPr/>
            </a:pPr>
            <a:r>
              <a:rPr lang="en-US" dirty="0" smtClean="0"/>
              <a:t>Parallel Activities, Resource Pool</a:t>
            </a:r>
            <a:endParaRPr lang="en-US" dirty="0"/>
          </a:p>
        </p:txBody>
      </p:sp>
      <p:sp>
        <p:nvSpPr>
          <p:cNvPr id="22537" name="Rectangle 9"/>
          <p:cNvSpPr>
            <a:spLocks noChangeArrowheads="1"/>
          </p:cNvSpPr>
          <p:nvPr/>
        </p:nvSpPr>
        <p:spPr bwMode="auto">
          <a:xfrm>
            <a:off x="-50531" y="2400781"/>
            <a:ext cx="9144000" cy="4152419"/>
          </a:xfrm>
          <a:prstGeom prst="rect">
            <a:avLst/>
          </a:prstGeom>
          <a:noFill/>
          <a:ln w="9525">
            <a:noFill/>
            <a:miter lim="800000"/>
            <a:headEnd/>
            <a:tailEnd/>
          </a:ln>
          <a:effectLst/>
        </p:spPr>
        <p:txBody>
          <a:bodyPr wrap="square" lIns="90488" tIns="44450" rIns="90488" bIns="44450">
            <a:spAutoFit/>
          </a:bodyPr>
          <a:lstStyle/>
          <a:p>
            <a:pPr eaLnBrk="0" hangingPunct="0">
              <a:spcBef>
                <a:spcPct val="50000"/>
              </a:spcBef>
              <a:defRPr/>
            </a:pPr>
            <a:r>
              <a:rPr lang="en-US" sz="2400" dirty="0">
                <a:latin typeface="Book Antiqua" pitchFamily="18" charset="0"/>
              </a:rPr>
              <a:t>P</a:t>
            </a:r>
            <a:r>
              <a:rPr lang="en-US" sz="2400" dirty="0" smtClean="0">
                <a:latin typeface="Book Antiqua" pitchFamily="18" charset="0"/>
              </a:rPr>
              <a:t>rocessing </a:t>
            </a:r>
            <a:r>
              <a:rPr lang="en-US" sz="2400" dirty="0">
                <a:latin typeface="Book Antiqua" pitchFamily="18" charset="0"/>
              </a:rPr>
              <a:t>time = </a:t>
            </a:r>
            <a:r>
              <a:rPr lang="en-US" sz="2400" dirty="0" err="1" smtClean="0">
                <a:latin typeface="Book Antiqua" pitchFamily="18" charset="0"/>
              </a:rPr>
              <a:t>Tp</a:t>
            </a:r>
            <a:r>
              <a:rPr lang="en-US" sz="2400" dirty="0" smtClean="0">
                <a:latin typeface="Book Antiqua" pitchFamily="18" charset="0"/>
              </a:rPr>
              <a:t> = 20 </a:t>
            </a:r>
            <a:r>
              <a:rPr lang="en-US" sz="2400" dirty="0">
                <a:latin typeface="Book Antiqua" pitchFamily="18" charset="0"/>
              </a:rPr>
              <a:t>minutes </a:t>
            </a:r>
          </a:p>
          <a:p>
            <a:pPr eaLnBrk="0" hangingPunct="0">
              <a:spcBef>
                <a:spcPct val="50000"/>
              </a:spcBef>
              <a:defRPr/>
            </a:pPr>
            <a:r>
              <a:rPr lang="en-US" sz="2400" dirty="0" smtClean="0">
                <a:latin typeface="Book Antiqua" pitchFamily="18" charset="0"/>
              </a:rPr>
              <a:t>Resource Pool contains 2 Resource units. </a:t>
            </a:r>
            <a:r>
              <a:rPr lang="en-US" sz="2400" dirty="0">
                <a:latin typeface="Book Antiqua" pitchFamily="18" charset="0"/>
              </a:rPr>
              <a:t>c</a:t>
            </a:r>
            <a:r>
              <a:rPr lang="en-US" sz="2400" dirty="0" smtClean="0">
                <a:latin typeface="Book Antiqua" pitchFamily="18" charset="0"/>
              </a:rPr>
              <a:t> =2</a:t>
            </a:r>
          </a:p>
          <a:p>
            <a:pPr eaLnBrk="0" hangingPunct="0">
              <a:spcBef>
                <a:spcPct val="50000"/>
              </a:spcBef>
              <a:defRPr/>
            </a:pPr>
            <a:r>
              <a:rPr lang="en-US" sz="2400" dirty="0" smtClean="0">
                <a:latin typeface="Book Antiqua" pitchFamily="18" charset="0"/>
              </a:rPr>
              <a:t>Capacity of a resource unit = 1/20 per min</a:t>
            </a:r>
          </a:p>
          <a:p>
            <a:pPr eaLnBrk="0" hangingPunct="0">
              <a:spcBef>
                <a:spcPct val="50000"/>
              </a:spcBef>
              <a:defRPr/>
            </a:pPr>
            <a:r>
              <a:rPr lang="en-US" sz="2400" dirty="0" smtClean="0">
                <a:latin typeface="Book Antiqua" pitchFamily="18" charset="0"/>
              </a:rPr>
              <a:t>Capacity of a resource pool = 2(1/20) = 1/10 per min</a:t>
            </a:r>
          </a:p>
          <a:p>
            <a:pPr>
              <a:spcBef>
                <a:spcPct val="50000"/>
              </a:spcBef>
              <a:defRPr/>
            </a:pPr>
            <a:r>
              <a:rPr lang="en-US" sz="2400" dirty="0">
                <a:latin typeface="Book Antiqua" pitchFamily="18" charset="0"/>
              </a:rPr>
              <a:t>After how many minutes a product exist this </a:t>
            </a:r>
            <a:r>
              <a:rPr lang="en-US" sz="2400" dirty="0" smtClean="0">
                <a:latin typeface="Book Antiqua" pitchFamily="18" charset="0"/>
              </a:rPr>
              <a:t>system</a:t>
            </a:r>
          </a:p>
          <a:p>
            <a:pPr>
              <a:spcBef>
                <a:spcPct val="50000"/>
              </a:spcBef>
              <a:defRPr/>
            </a:pPr>
            <a:r>
              <a:rPr lang="en-US" sz="2400" dirty="0" smtClean="0">
                <a:latin typeface="Book Antiqua" pitchFamily="18" charset="0"/>
              </a:rPr>
              <a:t>Every one minute 0.1 product. After how many minutes 1 product? </a:t>
            </a:r>
          </a:p>
          <a:p>
            <a:pPr>
              <a:spcBef>
                <a:spcPct val="50000"/>
              </a:spcBef>
              <a:defRPr/>
            </a:pPr>
            <a:r>
              <a:rPr lang="en-US" sz="2400" dirty="0" smtClean="0">
                <a:latin typeface="Book Antiqua" pitchFamily="18" charset="0"/>
              </a:rPr>
              <a:t>1/0.1 = 10 Cycle time is 10 minutes. </a:t>
            </a:r>
            <a:endParaRPr lang="en-US" sz="2400" dirty="0">
              <a:latin typeface="Book Antiqua" pitchFamily="18" charset="0"/>
            </a:endParaRPr>
          </a:p>
        </p:txBody>
      </p:sp>
      <p:sp>
        <p:nvSpPr>
          <p:cNvPr id="34" name="Text Box 7"/>
          <p:cNvSpPr txBox="1">
            <a:spLocks noChangeArrowheads="1"/>
          </p:cNvSpPr>
          <p:nvPr/>
        </p:nvSpPr>
        <p:spPr bwMode="auto">
          <a:xfrm>
            <a:off x="6090432" y="914400"/>
            <a:ext cx="926857" cy="461665"/>
          </a:xfrm>
          <a:prstGeom prst="rect">
            <a:avLst/>
          </a:prstGeom>
          <a:noFill/>
          <a:ln w="9525" algn="ctr">
            <a:noFill/>
            <a:miter lim="800000"/>
            <a:headEnd/>
            <a:tailEnd/>
          </a:ln>
          <a:effectLst/>
        </p:spPr>
        <p:txBody>
          <a:bodyPr wrap="none">
            <a:spAutoFit/>
          </a:bodyPr>
          <a:lstStyle/>
          <a:p>
            <a:pPr>
              <a:defRPr/>
            </a:pPr>
            <a:r>
              <a:rPr lang="en-US" sz="2400" dirty="0" smtClean="0">
                <a:latin typeface="Book Antiqua" pitchFamily="18" charset="0"/>
              </a:rPr>
              <a:t>Oven</a:t>
            </a:r>
            <a:endParaRPr lang="en-US" sz="2400" dirty="0">
              <a:latin typeface="Book Antiqua" pitchFamily="18" charset="0"/>
            </a:endParaRPr>
          </a:p>
        </p:txBody>
      </p:sp>
      <p:sp>
        <p:nvSpPr>
          <p:cNvPr id="37" name="Text Box 4"/>
          <p:cNvSpPr txBox="1">
            <a:spLocks noChangeArrowheads="1"/>
          </p:cNvSpPr>
          <p:nvPr/>
        </p:nvSpPr>
        <p:spPr bwMode="auto">
          <a:xfrm>
            <a:off x="5801507" y="1278697"/>
            <a:ext cx="1903085" cy="461665"/>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latin typeface="Book Antiqua" pitchFamily="18" charset="0"/>
              </a:rPr>
              <a:t>Operation B</a:t>
            </a:r>
          </a:p>
        </p:txBody>
      </p:sp>
      <p:sp>
        <p:nvSpPr>
          <p:cNvPr id="42" name="Text Box 14"/>
          <p:cNvSpPr txBox="1">
            <a:spLocks noChangeArrowheads="1"/>
          </p:cNvSpPr>
          <p:nvPr/>
        </p:nvSpPr>
        <p:spPr bwMode="auto">
          <a:xfrm>
            <a:off x="6475729" y="2586335"/>
            <a:ext cx="492443" cy="461665"/>
          </a:xfrm>
          <a:prstGeom prst="rect">
            <a:avLst/>
          </a:prstGeom>
          <a:noFill/>
          <a:ln w="9525" algn="ctr">
            <a:noFill/>
            <a:miter lim="800000"/>
            <a:headEnd/>
            <a:tailEnd/>
          </a:ln>
          <a:effectLst/>
        </p:spPr>
        <p:txBody>
          <a:bodyPr wrap="none">
            <a:spAutoFit/>
          </a:bodyPr>
          <a:lstStyle/>
          <a:p>
            <a:pPr>
              <a:defRPr/>
            </a:pPr>
            <a:r>
              <a:rPr lang="en-US" sz="2400" dirty="0">
                <a:latin typeface="Book Antiqua" pitchFamily="18" charset="0"/>
              </a:rPr>
              <a:t>20</a:t>
            </a:r>
          </a:p>
        </p:txBody>
      </p:sp>
      <p:sp>
        <p:nvSpPr>
          <p:cNvPr id="14" name="Rectangle 3"/>
          <p:cNvSpPr txBox="1">
            <a:spLocks noChangeArrowheads="1"/>
          </p:cNvSpPr>
          <p:nvPr/>
        </p:nvSpPr>
        <p:spPr bwMode="auto">
          <a:xfrm>
            <a:off x="0" y="871811"/>
            <a:ext cx="4648200" cy="167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marL="0" indent="0">
              <a:spcBef>
                <a:spcPct val="0"/>
              </a:spcBef>
              <a:buFont typeface="Wingdings" pitchFamily="2" charset="2"/>
              <a:buNone/>
              <a:defRPr/>
            </a:pPr>
            <a:r>
              <a:rPr lang="en-US" b="1" kern="1200" dirty="0" smtClean="0">
                <a:solidFill>
                  <a:srgbClr val="94020C"/>
                </a:solidFill>
              </a:rPr>
              <a:t>Resource Pool </a:t>
            </a:r>
            <a:r>
              <a:rPr lang="en-US" b="1" kern="0" dirty="0" smtClean="0"/>
              <a:t>–</a:t>
            </a:r>
            <a:r>
              <a:rPr lang="en-US" kern="0" dirty="0" smtClean="0"/>
              <a:t> A collection of </a:t>
            </a:r>
            <a:r>
              <a:rPr lang="en-US" b="1" kern="0" dirty="0" smtClean="0"/>
              <a:t>interchangeable</a:t>
            </a:r>
            <a:r>
              <a:rPr lang="en-US" kern="0" dirty="0" smtClean="0"/>
              <a:t> resource units that can perform an identical set of activities.</a:t>
            </a:r>
          </a:p>
          <a:p>
            <a:pPr lvl="1">
              <a:spcBef>
                <a:spcPct val="0"/>
              </a:spcBef>
              <a:buFont typeface="Symbol" pitchFamily="18" charset="2"/>
              <a:buNone/>
              <a:defRPr/>
            </a:pPr>
            <a:endParaRPr lang="en-US" kern="0" dirty="0" smtClean="0"/>
          </a:p>
        </p:txBody>
      </p:sp>
      <p:grpSp>
        <p:nvGrpSpPr>
          <p:cNvPr id="17" name="Group 16"/>
          <p:cNvGrpSpPr/>
          <p:nvPr/>
        </p:nvGrpSpPr>
        <p:grpSpPr>
          <a:xfrm>
            <a:off x="5181600" y="1524000"/>
            <a:ext cx="502920" cy="909935"/>
            <a:chOff x="1097280" y="2280917"/>
            <a:chExt cx="640080" cy="548640"/>
          </a:xfrm>
        </p:grpSpPr>
        <p:sp>
          <p:nvSpPr>
            <p:cNvPr id="18" name="Line 9"/>
            <p:cNvSpPr>
              <a:spLocks noChangeShapeType="1"/>
            </p:cNvSpPr>
            <p:nvPr/>
          </p:nvSpPr>
          <p:spPr bwMode="auto">
            <a:xfrm flipV="1">
              <a:off x="1362179" y="2286000"/>
              <a:ext cx="36576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9" name="Line 9"/>
            <p:cNvSpPr>
              <a:spLocks noChangeShapeType="1"/>
            </p:cNvSpPr>
            <p:nvPr/>
          </p:nvSpPr>
          <p:spPr bwMode="auto">
            <a:xfrm>
              <a:off x="1362179"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0" name="Line 9"/>
            <p:cNvSpPr>
              <a:spLocks noChangeShapeType="1"/>
            </p:cNvSpPr>
            <p:nvPr/>
          </p:nvSpPr>
          <p:spPr bwMode="auto">
            <a:xfrm flipV="1">
              <a:off x="1371600" y="2819400"/>
              <a:ext cx="365760"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1" name="Line 9"/>
            <p:cNvSpPr>
              <a:spLocks noChangeShapeType="1"/>
            </p:cNvSpPr>
            <p:nvPr/>
          </p:nvSpPr>
          <p:spPr bwMode="auto">
            <a:xfrm flipV="1">
              <a:off x="1097280" y="2567355"/>
              <a:ext cx="27432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30" name="Group 29"/>
          <p:cNvGrpSpPr/>
          <p:nvPr/>
        </p:nvGrpSpPr>
        <p:grpSpPr>
          <a:xfrm>
            <a:off x="7848600" y="1532430"/>
            <a:ext cx="495686" cy="901505"/>
            <a:chOff x="6453555" y="2583558"/>
            <a:chExt cx="495686" cy="686903"/>
          </a:xfrm>
        </p:grpSpPr>
        <p:grpSp>
          <p:nvGrpSpPr>
            <p:cNvPr id="31" name="Group 30"/>
            <p:cNvGrpSpPr/>
            <p:nvPr/>
          </p:nvGrpSpPr>
          <p:grpSpPr>
            <a:xfrm rot="10800000">
              <a:off x="6459417" y="2583558"/>
              <a:ext cx="489824" cy="686903"/>
              <a:chOff x="1097282" y="2280917"/>
              <a:chExt cx="623413" cy="548640"/>
            </a:xfrm>
          </p:grpSpPr>
          <p:sp>
            <p:nvSpPr>
              <p:cNvPr id="33" name="Line 9"/>
              <p:cNvSpPr>
                <a:spLocks noChangeShapeType="1"/>
              </p:cNvSpPr>
              <p:nvPr/>
            </p:nvSpPr>
            <p:spPr bwMode="auto">
              <a:xfrm>
                <a:off x="1522253"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5" name="Line 9"/>
              <p:cNvSpPr>
                <a:spLocks noChangeShapeType="1"/>
              </p:cNvSpPr>
              <p:nvPr/>
            </p:nvSpPr>
            <p:spPr bwMode="auto">
              <a:xfrm flipV="1">
                <a:off x="1487939" y="2819400"/>
                <a:ext cx="232756"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6" name="Line 9"/>
              <p:cNvSpPr>
                <a:spLocks noChangeShapeType="1"/>
              </p:cNvSpPr>
              <p:nvPr/>
            </p:nvSpPr>
            <p:spPr bwMode="auto">
              <a:xfrm flipV="1">
                <a:off x="1097282" y="2567355"/>
                <a:ext cx="447779"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32" name="Line 9"/>
            <p:cNvSpPr>
              <a:spLocks noChangeShapeType="1"/>
            </p:cNvSpPr>
            <p:nvPr/>
          </p:nvSpPr>
          <p:spPr bwMode="auto">
            <a:xfrm rot="10800000" flipV="1">
              <a:off x="6453555" y="3252918"/>
              <a:ext cx="18288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38" name="Line 9"/>
          <p:cNvSpPr>
            <a:spLocks noChangeShapeType="1"/>
          </p:cNvSpPr>
          <p:nvPr/>
        </p:nvSpPr>
        <p:spPr bwMode="auto">
          <a:xfrm rot="10800000" flipV="1">
            <a:off x="4829774" y="1998786"/>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2" name="Text Box 4"/>
          <p:cNvSpPr txBox="1">
            <a:spLocks noChangeArrowheads="1"/>
          </p:cNvSpPr>
          <p:nvPr/>
        </p:nvSpPr>
        <p:spPr bwMode="auto">
          <a:xfrm>
            <a:off x="5810701" y="2164068"/>
            <a:ext cx="1903085" cy="461665"/>
          </a:xfrm>
          <a:prstGeom prst="rect">
            <a:avLst/>
          </a:prstGeom>
          <a:noFill/>
          <a:ln w="381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latin typeface="Book Antiqua" pitchFamily="18" charset="0"/>
              </a:rPr>
              <a:t>Operation B</a:t>
            </a:r>
          </a:p>
        </p:txBody>
      </p:sp>
    </p:spTree>
    <p:extLst>
      <p:ext uri="{BB962C8B-B14F-4D97-AF65-F5344CB8AC3E}">
        <p14:creationId xmlns:p14="http://schemas.microsoft.com/office/powerpoint/2010/main" val="10750474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537">
                                            <p:txEl>
                                              <p:pRg st="0" end="0"/>
                                            </p:txEl>
                                          </p:spTgt>
                                        </p:tgtEl>
                                        <p:attrNameLst>
                                          <p:attrName>style.visibility</p:attrName>
                                        </p:attrNameLst>
                                      </p:cBhvr>
                                      <p:to>
                                        <p:strVal val="visible"/>
                                      </p:to>
                                    </p:set>
                                    <p:animEffect transition="in" filter="dissolve">
                                      <p:cBhvr>
                                        <p:cTn id="7" dur="500"/>
                                        <p:tgtEl>
                                          <p:spTgt spid="225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537">
                                            <p:txEl>
                                              <p:pRg st="1" end="1"/>
                                            </p:txEl>
                                          </p:spTgt>
                                        </p:tgtEl>
                                        <p:attrNameLst>
                                          <p:attrName>style.visibility</p:attrName>
                                        </p:attrNameLst>
                                      </p:cBhvr>
                                      <p:to>
                                        <p:strVal val="visible"/>
                                      </p:to>
                                    </p:set>
                                    <p:animEffect transition="in" filter="dissolve">
                                      <p:cBhvr>
                                        <p:cTn id="12" dur="500"/>
                                        <p:tgtEl>
                                          <p:spTgt spid="2253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537">
                                            <p:txEl>
                                              <p:pRg st="2" end="2"/>
                                            </p:txEl>
                                          </p:spTgt>
                                        </p:tgtEl>
                                        <p:attrNameLst>
                                          <p:attrName>style.visibility</p:attrName>
                                        </p:attrNameLst>
                                      </p:cBhvr>
                                      <p:to>
                                        <p:strVal val="visible"/>
                                      </p:to>
                                    </p:set>
                                    <p:animEffect transition="in" filter="dissolve">
                                      <p:cBhvr>
                                        <p:cTn id="17" dur="500"/>
                                        <p:tgtEl>
                                          <p:spTgt spid="2253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537">
                                            <p:txEl>
                                              <p:pRg st="3" end="3"/>
                                            </p:txEl>
                                          </p:spTgt>
                                        </p:tgtEl>
                                        <p:attrNameLst>
                                          <p:attrName>style.visibility</p:attrName>
                                        </p:attrNameLst>
                                      </p:cBhvr>
                                      <p:to>
                                        <p:strVal val="visible"/>
                                      </p:to>
                                    </p:set>
                                    <p:animEffect transition="in" filter="dissolve">
                                      <p:cBhvr>
                                        <p:cTn id="22" dur="500"/>
                                        <p:tgtEl>
                                          <p:spTgt spid="2253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537">
                                            <p:txEl>
                                              <p:pRg st="4" end="4"/>
                                            </p:txEl>
                                          </p:spTgt>
                                        </p:tgtEl>
                                        <p:attrNameLst>
                                          <p:attrName>style.visibility</p:attrName>
                                        </p:attrNameLst>
                                      </p:cBhvr>
                                      <p:to>
                                        <p:strVal val="visible"/>
                                      </p:to>
                                    </p:set>
                                    <p:animEffect transition="in" filter="dissolve">
                                      <p:cBhvr>
                                        <p:cTn id="27" dur="500"/>
                                        <p:tgtEl>
                                          <p:spTgt spid="2253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537">
                                            <p:txEl>
                                              <p:pRg st="5" end="5"/>
                                            </p:txEl>
                                          </p:spTgt>
                                        </p:tgtEl>
                                        <p:attrNameLst>
                                          <p:attrName>style.visibility</p:attrName>
                                        </p:attrNameLst>
                                      </p:cBhvr>
                                      <p:to>
                                        <p:strVal val="visible"/>
                                      </p:to>
                                    </p:set>
                                    <p:animEffect transition="in" filter="dissolve">
                                      <p:cBhvr>
                                        <p:cTn id="32" dur="500"/>
                                        <p:tgtEl>
                                          <p:spTgt spid="2253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537">
                                            <p:txEl>
                                              <p:pRg st="6" end="6"/>
                                            </p:txEl>
                                          </p:spTgt>
                                        </p:tgtEl>
                                        <p:attrNameLst>
                                          <p:attrName>style.visibility</p:attrName>
                                        </p:attrNameLst>
                                      </p:cBhvr>
                                      <p:to>
                                        <p:strVal val="visible"/>
                                      </p:to>
                                    </p:set>
                                    <p:animEffect transition="in" filter="dissolve">
                                      <p:cBhvr>
                                        <p:cTn id="37" dur="500"/>
                                        <p:tgtEl>
                                          <p:spTgt spid="2253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6995" y="0"/>
            <a:ext cx="9127006" cy="762000"/>
          </a:xfrm>
        </p:spPr>
        <p:txBody>
          <a:bodyPr/>
          <a:lstStyle/>
          <a:p>
            <a:r>
              <a:rPr lang="en-US" dirty="0" smtClean="0"/>
              <a:t>Network of Activities</a:t>
            </a:r>
          </a:p>
        </p:txBody>
      </p:sp>
      <p:sp>
        <p:nvSpPr>
          <p:cNvPr id="22" name="Text Box 21"/>
          <p:cNvSpPr txBox="1">
            <a:spLocks noChangeArrowheads="1"/>
          </p:cNvSpPr>
          <p:nvPr/>
        </p:nvSpPr>
        <p:spPr bwMode="auto">
          <a:xfrm>
            <a:off x="0" y="849506"/>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Now suppose there are two ovens. Compute flow time. Capacity or maximum accessible throughput, cycle time, and utilization of each resource unit and resource pool.</a:t>
            </a:r>
          </a:p>
        </p:txBody>
      </p:sp>
      <p:sp>
        <p:nvSpPr>
          <p:cNvPr id="25" name="Text Box 16"/>
          <p:cNvSpPr txBox="1">
            <a:spLocks noChangeArrowheads="1"/>
          </p:cNvSpPr>
          <p:nvPr/>
        </p:nvSpPr>
        <p:spPr bwMode="auto">
          <a:xfrm>
            <a:off x="2538328" y="3957935"/>
            <a:ext cx="1172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1/15 </a:t>
            </a:r>
            <a:endParaRPr lang="en-US" sz="2400" dirty="0">
              <a:solidFill>
                <a:srgbClr val="0070C0"/>
              </a:solidFill>
              <a:latin typeface="Book Antiqua" pitchFamily="18" charset="0"/>
            </a:endParaRPr>
          </a:p>
        </p:txBody>
      </p:sp>
      <p:sp>
        <p:nvSpPr>
          <p:cNvPr id="26" name="Text Box 17"/>
          <p:cNvSpPr txBox="1">
            <a:spLocks noChangeArrowheads="1"/>
          </p:cNvSpPr>
          <p:nvPr/>
        </p:nvSpPr>
        <p:spPr bwMode="auto">
          <a:xfrm>
            <a:off x="5189495" y="3957934"/>
            <a:ext cx="1172116"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1/20 </a:t>
            </a:r>
            <a:endParaRPr lang="en-US" sz="2400" dirty="0">
              <a:solidFill>
                <a:srgbClr val="FF0000"/>
              </a:solidFill>
              <a:latin typeface="Book Antiqua" pitchFamily="18" charset="0"/>
            </a:endParaRPr>
          </a:p>
        </p:txBody>
      </p:sp>
      <p:sp>
        <p:nvSpPr>
          <p:cNvPr id="27" name="Text Box 18"/>
          <p:cNvSpPr txBox="1">
            <a:spLocks noChangeArrowheads="1"/>
          </p:cNvSpPr>
          <p:nvPr/>
        </p:nvSpPr>
        <p:spPr bwMode="auto">
          <a:xfrm>
            <a:off x="7757746" y="3953470"/>
            <a:ext cx="10182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1/5 </a:t>
            </a:r>
            <a:endParaRPr lang="en-US" sz="2400" dirty="0">
              <a:solidFill>
                <a:srgbClr val="00B050"/>
              </a:solidFill>
              <a:latin typeface="Book Antiqua" pitchFamily="18" charset="0"/>
            </a:endParaRPr>
          </a:p>
        </p:txBody>
      </p:sp>
      <p:sp>
        <p:nvSpPr>
          <p:cNvPr id="28" name="Text Box 21"/>
          <p:cNvSpPr txBox="1">
            <a:spLocks noChangeArrowheads="1"/>
          </p:cNvSpPr>
          <p:nvPr/>
        </p:nvSpPr>
        <p:spPr bwMode="auto">
          <a:xfrm>
            <a:off x="16994" y="5692808"/>
            <a:ext cx="8915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Process Capacity = </a:t>
            </a:r>
            <a:r>
              <a:rPr lang="en-US" sz="2400" dirty="0" smtClean="0">
                <a:solidFill>
                  <a:srgbClr val="000000"/>
                </a:solidFill>
                <a:latin typeface="Book Antiqua" pitchFamily="18" charset="0"/>
              </a:rPr>
              <a:t>Capacity of the bottleneck = 1/15  per min</a:t>
            </a:r>
          </a:p>
          <a:p>
            <a:pPr eaLnBrk="1" hangingPunct="1"/>
            <a:r>
              <a:rPr lang="en-US" sz="2400" dirty="0" smtClean="0">
                <a:solidFill>
                  <a:srgbClr val="000000"/>
                </a:solidFill>
                <a:latin typeface="Book Antiqua" pitchFamily="18" charset="0"/>
              </a:rPr>
              <a:t>You are the bottleneck.  </a:t>
            </a:r>
            <a:endParaRPr lang="en-US" sz="2400" dirty="0">
              <a:solidFill>
                <a:srgbClr val="000000"/>
              </a:solidFill>
              <a:latin typeface="Book Antiqua" pitchFamily="18" charset="0"/>
            </a:endParaRPr>
          </a:p>
        </p:txBody>
      </p:sp>
      <p:sp>
        <p:nvSpPr>
          <p:cNvPr id="44" name="Text Box 21"/>
          <p:cNvSpPr txBox="1">
            <a:spLocks noChangeArrowheads="1"/>
          </p:cNvSpPr>
          <p:nvPr/>
        </p:nvSpPr>
        <p:spPr bwMode="auto">
          <a:xfrm>
            <a:off x="-13808" y="4495800"/>
            <a:ext cx="22998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C</a:t>
            </a:r>
            <a:r>
              <a:rPr lang="en-US" sz="2400" dirty="0" smtClean="0">
                <a:solidFill>
                  <a:srgbClr val="000000"/>
                </a:solidFill>
                <a:latin typeface="Book Antiqua" pitchFamily="18" charset="0"/>
              </a:rPr>
              <a:t>apacity of Resource Pool batch/min</a:t>
            </a:r>
            <a:endParaRPr lang="en-US" sz="2400" dirty="0">
              <a:solidFill>
                <a:srgbClr val="000000"/>
              </a:solidFill>
              <a:latin typeface="Book Antiqua" pitchFamily="18" charset="0"/>
            </a:endParaRPr>
          </a:p>
        </p:txBody>
      </p:sp>
      <p:sp>
        <p:nvSpPr>
          <p:cNvPr id="45" name="Text Box 16"/>
          <p:cNvSpPr txBox="1">
            <a:spLocks noChangeArrowheads="1"/>
          </p:cNvSpPr>
          <p:nvPr/>
        </p:nvSpPr>
        <p:spPr bwMode="auto">
          <a:xfrm>
            <a:off x="1905000" y="4683013"/>
            <a:ext cx="26468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(1/15)(1) =1/15 </a:t>
            </a:r>
            <a:endParaRPr lang="en-US" sz="2400" dirty="0">
              <a:solidFill>
                <a:srgbClr val="0070C0"/>
              </a:solidFill>
              <a:latin typeface="Book Antiqua" pitchFamily="18" charset="0"/>
            </a:endParaRPr>
          </a:p>
        </p:txBody>
      </p:sp>
      <p:sp>
        <p:nvSpPr>
          <p:cNvPr id="46" name="Text Box 17"/>
          <p:cNvSpPr txBox="1">
            <a:spLocks noChangeArrowheads="1"/>
          </p:cNvSpPr>
          <p:nvPr/>
        </p:nvSpPr>
        <p:spPr bwMode="auto">
          <a:xfrm>
            <a:off x="4267200" y="4683012"/>
            <a:ext cx="2723823"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(1/20)(2) = 1/10 </a:t>
            </a:r>
            <a:endParaRPr lang="en-US" sz="2400" dirty="0">
              <a:solidFill>
                <a:srgbClr val="FF0000"/>
              </a:solidFill>
              <a:latin typeface="Book Antiqua" pitchFamily="18" charset="0"/>
            </a:endParaRPr>
          </a:p>
        </p:txBody>
      </p:sp>
      <p:sp>
        <p:nvSpPr>
          <p:cNvPr id="47" name="Text Box 18"/>
          <p:cNvSpPr txBox="1">
            <a:spLocks noChangeArrowheads="1"/>
          </p:cNvSpPr>
          <p:nvPr/>
        </p:nvSpPr>
        <p:spPr bwMode="auto">
          <a:xfrm>
            <a:off x="7034799" y="4683677"/>
            <a:ext cx="226215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(1/5)(1)=1/5 </a:t>
            </a:r>
            <a:endParaRPr lang="en-US" sz="2400" dirty="0">
              <a:solidFill>
                <a:srgbClr val="00B050"/>
              </a:solidFill>
              <a:latin typeface="Book Antiqua" pitchFamily="18" charset="0"/>
            </a:endParaRPr>
          </a:p>
        </p:txBody>
      </p:sp>
      <p:grpSp>
        <p:nvGrpSpPr>
          <p:cNvPr id="2" name="Group 1"/>
          <p:cNvGrpSpPr/>
          <p:nvPr/>
        </p:nvGrpSpPr>
        <p:grpSpPr>
          <a:xfrm>
            <a:off x="802209" y="1905000"/>
            <a:ext cx="7026119" cy="1973206"/>
            <a:chOff x="2155741" y="1867851"/>
            <a:chExt cx="7026119" cy="1973206"/>
          </a:xfrm>
        </p:grpSpPr>
        <p:sp>
          <p:nvSpPr>
            <p:cNvPr id="41" name="Text Box 6"/>
            <p:cNvSpPr txBox="1">
              <a:spLocks noChangeArrowheads="1"/>
            </p:cNvSpPr>
            <p:nvPr/>
          </p:nvSpPr>
          <p:spPr bwMode="auto">
            <a:xfrm>
              <a:off x="2680077" y="2218630"/>
              <a:ext cx="7441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You</a:t>
              </a:r>
              <a:endParaRPr lang="en-US" sz="2400" dirty="0">
                <a:solidFill>
                  <a:srgbClr val="0070C0"/>
                </a:solidFill>
                <a:latin typeface="Book Antiqua" pitchFamily="18" charset="0"/>
              </a:endParaRPr>
            </a:p>
          </p:txBody>
        </p:sp>
        <p:sp>
          <p:nvSpPr>
            <p:cNvPr id="42" name="Text Box 7"/>
            <p:cNvSpPr txBox="1">
              <a:spLocks noChangeArrowheads="1"/>
            </p:cNvSpPr>
            <p:nvPr/>
          </p:nvSpPr>
          <p:spPr bwMode="auto">
            <a:xfrm>
              <a:off x="5045075" y="1867851"/>
              <a:ext cx="926857"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Oven</a:t>
              </a:r>
              <a:endParaRPr lang="en-US" sz="2400" dirty="0">
                <a:solidFill>
                  <a:srgbClr val="FF0000"/>
                </a:solidFill>
                <a:latin typeface="Book Antiqua" pitchFamily="18" charset="0"/>
              </a:endParaRPr>
            </a:p>
          </p:txBody>
        </p:sp>
        <p:sp>
          <p:nvSpPr>
            <p:cNvPr id="43" name="Text Box 8"/>
            <p:cNvSpPr txBox="1">
              <a:spLocks noChangeArrowheads="1"/>
            </p:cNvSpPr>
            <p:nvPr/>
          </p:nvSpPr>
          <p:spPr bwMode="auto">
            <a:xfrm>
              <a:off x="7586578" y="2208171"/>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Friend</a:t>
              </a:r>
            </a:p>
          </p:txBody>
        </p:sp>
        <p:sp>
          <p:nvSpPr>
            <p:cNvPr id="36" name="Text Box 3"/>
            <p:cNvSpPr txBox="1">
              <a:spLocks noChangeArrowheads="1"/>
            </p:cNvSpPr>
            <p:nvPr/>
          </p:nvSpPr>
          <p:spPr bwMode="auto">
            <a:xfrm>
              <a:off x="2155741" y="2585045"/>
              <a:ext cx="193674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37" name="Text Box 4"/>
            <p:cNvSpPr txBox="1">
              <a:spLocks noChangeArrowheads="1"/>
            </p:cNvSpPr>
            <p:nvPr/>
          </p:nvSpPr>
          <p:spPr bwMode="auto">
            <a:xfrm>
              <a:off x="4756150" y="2232148"/>
              <a:ext cx="1903085"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sp>
          <p:nvSpPr>
            <p:cNvPr id="38" name="Text Box 5"/>
            <p:cNvSpPr txBox="1">
              <a:spLocks noChangeArrowheads="1"/>
            </p:cNvSpPr>
            <p:nvPr/>
          </p:nvSpPr>
          <p:spPr bwMode="auto">
            <a:xfrm>
              <a:off x="7261141" y="2571411"/>
              <a:ext cx="19207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3" name="Text Box 11"/>
            <p:cNvSpPr txBox="1">
              <a:spLocks noChangeArrowheads="1"/>
            </p:cNvSpPr>
            <p:nvPr/>
          </p:nvSpPr>
          <p:spPr bwMode="auto">
            <a:xfrm>
              <a:off x="2231901" y="3043535"/>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15 minutes</a:t>
              </a:r>
              <a:endParaRPr lang="en-US" sz="2400" dirty="0">
                <a:solidFill>
                  <a:srgbClr val="0070C0"/>
                </a:solidFill>
                <a:latin typeface="Book Antiqua" pitchFamily="18" charset="0"/>
              </a:endParaRPr>
            </a:p>
          </p:txBody>
        </p:sp>
        <p:sp>
          <p:nvSpPr>
            <p:cNvPr id="34" name="Text Box 14"/>
            <p:cNvSpPr txBox="1">
              <a:spLocks noChangeArrowheads="1"/>
            </p:cNvSpPr>
            <p:nvPr/>
          </p:nvSpPr>
          <p:spPr bwMode="auto">
            <a:xfrm>
              <a:off x="4857212" y="3379392"/>
              <a:ext cx="1675459"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20 minutes</a:t>
              </a:r>
              <a:endParaRPr lang="en-US" sz="2400" dirty="0">
                <a:solidFill>
                  <a:srgbClr val="FF0000"/>
                </a:solidFill>
                <a:latin typeface="Book Antiqua" pitchFamily="18" charset="0"/>
              </a:endParaRPr>
            </a:p>
          </p:txBody>
        </p:sp>
        <p:sp>
          <p:nvSpPr>
            <p:cNvPr id="35" name="Text Box 15"/>
            <p:cNvSpPr txBox="1">
              <a:spLocks noChangeArrowheads="1"/>
            </p:cNvSpPr>
            <p:nvPr/>
          </p:nvSpPr>
          <p:spPr bwMode="auto">
            <a:xfrm>
              <a:off x="7460715" y="2983713"/>
              <a:ext cx="15215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5 minutes</a:t>
              </a:r>
              <a:endParaRPr lang="en-US" sz="2400" dirty="0">
                <a:solidFill>
                  <a:srgbClr val="00B050"/>
                </a:solidFill>
                <a:latin typeface="Book Antiqua" pitchFamily="18" charset="0"/>
              </a:endParaRPr>
            </a:p>
          </p:txBody>
        </p:sp>
        <p:sp>
          <p:nvSpPr>
            <p:cNvPr id="48" name="Text Box 4"/>
            <p:cNvSpPr txBox="1">
              <a:spLocks noChangeArrowheads="1"/>
            </p:cNvSpPr>
            <p:nvPr/>
          </p:nvSpPr>
          <p:spPr bwMode="auto">
            <a:xfrm>
              <a:off x="4765344" y="2891135"/>
              <a:ext cx="1903085"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grpSp>
      <p:grpSp>
        <p:nvGrpSpPr>
          <p:cNvPr id="3" name="Group 2"/>
          <p:cNvGrpSpPr/>
          <p:nvPr/>
        </p:nvGrpSpPr>
        <p:grpSpPr>
          <a:xfrm>
            <a:off x="2783409" y="2535241"/>
            <a:ext cx="502920" cy="686903"/>
            <a:chOff x="1097280" y="2280917"/>
            <a:chExt cx="640080" cy="548640"/>
          </a:xfrm>
        </p:grpSpPr>
        <p:sp>
          <p:nvSpPr>
            <p:cNvPr id="29" name="Line 9"/>
            <p:cNvSpPr>
              <a:spLocks noChangeShapeType="1"/>
            </p:cNvSpPr>
            <p:nvPr/>
          </p:nvSpPr>
          <p:spPr bwMode="auto">
            <a:xfrm flipV="1">
              <a:off x="1362179" y="22860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1" name="Line 9"/>
            <p:cNvSpPr>
              <a:spLocks noChangeShapeType="1"/>
            </p:cNvSpPr>
            <p:nvPr/>
          </p:nvSpPr>
          <p:spPr bwMode="auto">
            <a:xfrm>
              <a:off x="1362179"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2" name="Line 9"/>
            <p:cNvSpPr>
              <a:spLocks noChangeShapeType="1"/>
            </p:cNvSpPr>
            <p:nvPr/>
          </p:nvSpPr>
          <p:spPr bwMode="auto">
            <a:xfrm flipV="1">
              <a:off x="1371600" y="28194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3" name="Line 9"/>
            <p:cNvSpPr>
              <a:spLocks noChangeShapeType="1"/>
            </p:cNvSpPr>
            <p:nvPr/>
          </p:nvSpPr>
          <p:spPr bwMode="auto">
            <a:xfrm flipV="1">
              <a:off x="1097280" y="2567355"/>
              <a:ext cx="27432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4" name="Group 3"/>
          <p:cNvGrpSpPr/>
          <p:nvPr/>
        </p:nvGrpSpPr>
        <p:grpSpPr>
          <a:xfrm>
            <a:off x="5339041" y="2509574"/>
            <a:ext cx="507409" cy="686903"/>
            <a:chOff x="6441832" y="2583558"/>
            <a:chExt cx="507409" cy="686903"/>
          </a:xfrm>
        </p:grpSpPr>
        <p:grpSp>
          <p:nvGrpSpPr>
            <p:cNvPr id="54" name="Group 53"/>
            <p:cNvGrpSpPr/>
            <p:nvPr/>
          </p:nvGrpSpPr>
          <p:grpSpPr>
            <a:xfrm rot="10800000">
              <a:off x="6441832" y="2583558"/>
              <a:ext cx="507409" cy="686903"/>
              <a:chOff x="1097282" y="2280917"/>
              <a:chExt cx="645794" cy="548640"/>
            </a:xfrm>
          </p:grpSpPr>
          <p:sp>
            <p:nvSpPr>
              <p:cNvPr id="56" name="Line 9"/>
              <p:cNvSpPr>
                <a:spLocks noChangeShapeType="1"/>
              </p:cNvSpPr>
              <p:nvPr/>
            </p:nvSpPr>
            <p:spPr bwMode="auto">
              <a:xfrm>
                <a:off x="1522253"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7" name="Line 9"/>
              <p:cNvSpPr>
                <a:spLocks noChangeShapeType="1"/>
              </p:cNvSpPr>
              <p:nvPr/>
            </p:nvSpPr>
            <p:spPr bwMode="auto">
              <a:xfrm flipV="1">
                <a:off x="1510319" y="2819400"/>
                <a:ext cx="232757"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8" name="Line 9"/>
              <p:cNvSpPr>
                <a:spLocks noChangeShapeType="1"/>
              </p:cNvSpPr>
              <p:nvPr/>
            </p:nvSpPr>
            <p:spPr bwMode="auto">
              <a:xfrm flipV="1">
                <a:off x="1097282" y="2567355"/>
                <a:ext cx="447779"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59" name="Line 9"/>
            <p:cNvSpPr>
              <a:spLocks noChangeShapeType="1"/>
            </p:cNvSpPr>
            <p:nvPr/>
          </p:nvSpPr>
          <p:spPr bwMode="auto">
            <a:xfrm rot="10800000" flipV="1">
              <a:off x="6453555" y="3252918"/>
              <a:ext cx="18288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60" name="Line 9"/>
          <p:cNvSpPr>
            <a:spLocks noChangeShapeType="1"/>
          </p:cNvSpPr>
          <p:nvPr/>
        </p:nvSpPr>
        <p:spPr bwMode="auto">
          <a:xfrm rot="10800000" flipV="1">
            <a:off x="8030174" y="2895599"/>
            <a:ext cx="351826" cy="1"/>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61" name="Line 9"/>
          <p:cNvSpPr>
            <a:spLocks noChangeShapeType="1"/>
          </p:cNvSpPr>
          <p:nvPr/>
        </p:nvSpPr>
        <p:spPr bwMode="auto">
          <a:xfrm rot="10800000" flipV="1">
            <a:off x="268809" y="2857540"/>
            <a:ext cx="351826" cy="1"/>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35979170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dissolve">
                                      <p:cBhvr>
                                        <p:cTn id="7" dur="500"/>
                                        <p:tgtEl>
                                          <p:spTgt spid="2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dissolve">
                                      <p:cBhvr>
                                        <p:cTn id="10" dur="500"/>
                                        <p:tgtEl>
                                          <p:spTgt spid="2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dissolve">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dissolve">
                                      <p:cBhvr>
                                        <p:cTn id="18" dur="500"/>
                                        <p:tgtEl>
                                          <p:spTgt spid="44"/>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dissolve">
                                      <p:cBhvr>
                                        <p:cTn id="21" dur="500"/>
                                        <p:tgtEl>
                                          <p:spTgt spid="4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dissolve">
                                      <p:cBhvr>
                                        <p:cTn id="24" dur="500"/>
                                        <p:tgtEl>
                                          <p:spTgt spid="46"/>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dissolve">
                                      <p:cBhvr>
                                        <p:cTn id="3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44" grpId="0"/>
      <p:bldP spid="45" grpId="0"/>
      <p:bldP spid="46" grpId="0"/>
      <p:bldP spid="4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835984"/>
          </a:xfrm>
        </p:spPr>
        <p:txBody>
          <a:bodyPr/>
          <a:lstStyle/>
          <a:p>
            <a:r>
              <a:rPr lang="en-US" dirty="0" smtClean="0"/>
              <a:t>Network of Activities</a:t>
            </a:r>
          </a:p>
        </p:txBody>
      </p:sp>
      <p:sp>
        <p:nvSpPr>
          <p:cNvPr id="28" name="Text Box 21"/>
          <p:cNvSpPr txBox="1">
            <a:spLocks noChangeArrowheads="1"/>
          </p:cNvSpPr>
          <p:nvPr/>
        </p:nvSpPr>
        <p:spPr bwMode="auto">
          <a:xfrm>
            <a:off x="176352" y="3638729"/>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Process Capacity = </a:t>
            </a:r>
            <a:r>
              <a:rPr lang="en-US" sz="2400" dirty="0" smtClean="0">
                <a:solidFill>
                  <a:srgbClr val="000000"/>
                </a:solidFill>
                <a:latin typeface="Book Antiqua" pitchFamily="18" charset="0"/>
              </a:rPr>
              <a:t> 1/15  per min</a:t>
            </a:r>
          </a:p>
        </p:txBody>
      </p:sp>
      <p:sp>
        <p:nvSpPr>
          <p:cNvPr id="44" name="Text Box 21"/>
          <p:cNvSpPr txBox="1">
            <a:spLocks noChangeArrowheads="1"/>
          </p:cNvSpPr>
          <p:nvPr/>
        </p:nvSpPr>
        <p:spPr bwMode="auto">
          <a:xfrm>
            <a:off x="0" y="2438400"/>
            <a:ext cx="22998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C</a:t>
            </a:r>
            <a:r>
              <a:rPr lang="en-US" sz="2400" dirty="0" smtClean="0">
                <a:solidFill>
                  <a:srgbClr val="000000"/>
                </a:solidFill>
                <a:latin typeface="Book Antiqua" pitchFamily="18" charset="0"/>
              </a:rPr>
              <a:t>apacity of Resource Pool batch/min</a:t>
            </a:r>
            <a:endParaRPr lang="en-US" sz="2400" dirty="0">
              <a:solidFill>
                <a:srgbClr val="000000"/>
              </a:solidFill>
              <a:latin typeface="Book Antiqua" pitchFamily="18" charset="0"/>
            </a:endParaRPr>
          </a:p>
        </p:txBody>
      </p:sp>
      <p:sp>
        <p:nvSpPr>
          <p:cNvPr id="45" name="Text Box 16"/>
          <p:cNvSpPr txBox="1">
            <a:spLocks noChangeArrowheads="1"/>
          </p:cNvSpPr>
          <p:nvPr/>
        </p:nvSpPr>
        <p:spPr bwMode="auto">
          <a:xfrm>
            <a:off x="1905000" y="2661871"/>
            <a:ext cx="24609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(1/15)(1) =1/15 </a:t>
            </a:r>
            <a:endParaRPr lang="en-US" sz="2400" dirty="0">
              <a:solidFill>
                <a:srgbClr val="0070C0"/>
              </a:solidFill>
              <a:latin typeface="Book Antiqua" pitchFamily="18" charset="0"/>
            </a:endParaRPr>
          </a:p>
        </p:txBody>
      </p:sp>
      <p:sp>
        <p:nvSpPr>
          <p:cNvPr id="46" name="Text Box 17"/>
          <p:cNvSpPr txBox="1">
            <a:spLocks noChangeArrowheads="1"/>
          </p:cNvSpPr>
          <p:nvPr/>
        </p:nvSpPr>
        <p:spPr bwMode="auto">
          <a:xfrm>
            <a:off x="4473270" y="2661870"/>
            <a:ext cx="2460930"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(1/20)(2) = 1/10 </a:t>
            </a:r>
            <a:endParaRPr lang="en-US" sz="2400" dirty="0">
              <a:solidFill>
                <a:srgbClr val="FF0000"/>
              </a:solidFill>
              <a:latin typeface="Book Antiqua" pitchFamily="18" charset="0"/>
            </a:endParaRPr>
          </a:p>
        </p:txBody>
      </p:sp>
      <p:sp>
        <p:nvSpPr>
          <p:cNvPr id="47" name="Text Box 18"/>
          <p:cNvSpPr txBox="1">
            <a:spLocks noChangeArrowheads="1"/>
          </p:cNvSpPr>
          <p:nvPr/>
        </p:nvSpPr>
        <p:spPr bwMode="auto">
          <a:xfrm>
            <a:off x="7144735" y="2662535"/>
            <a:ext cx="19992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(1/5)(1)=1/5 </a:t>
            </a:r>
            <a:endParaRPr lang="en-US" sz="2400" dirty="0">
              <a:solidFill>
                <a:srgbClr val="00B050"/>
              </a:solidFill>
              <a:latin typeface="Book Antiqua" pitchFamily="18" charset="0"/>
            </a:endParaRPr>
          </a:p>
        </p:txBody>
      </p:sp>
      <p:grpSp>
        <p:nvGrpSpPr>
          <p:cNvPr id="2" name="Group 1"/>
          <p:cNvGrpSpPr/>
          <p:nvPr/>
        </p:nvGrpSpPr>
        <p:grpSpPr>
          <a:xfrm>
            <a:off x="152400" y="5638800"/>
            <a:ext cx="8884443" cy="463548"/>
            <a:chOff x="335757" y="5638800"/>
            <a:chExt cx="8884443" cy="463548"/>
          </a:xfrm>
        </p:grpSpPr>
        <p:sp>
          <p:nvSpPr>
            <p:cNvPr id="48" name="Text Box 21"/>
            <p:cNvSpPr txBox="1">
              <a:spLocks noChangeArrowheads="1"/>
            </p:cNvSpPr>
            <p:nvPr/>
          </p:nvSpPr>
          <p:spPr bwMode="auto">
            <a:xfrm>
              <a:off x="335757" y="5640017"/>
              <a:ext cx="8072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U = </a:t>
              </a:r>
            </a:p>
          </p:txBody>
        </p:sp>
        <p:sp>
          <p:nvSpPr>
            <p:cNvPr id="49" name="Text Box 16"/>
            <p:cNvSpPr txBox="1">
              <a:spLocks noChangeArrowheads="1"/>
            </p:cNvSpPr>
            <p:nvPr/>
          </p:nvSpPr>
          <p:spPr bwMode="auto">
            <a:xfrm>
              <a:off x="990600" y="5640019"/>
              <a:ext cx="25699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(1/15)/(</a:t>
              </a:r>
              <a:r>
                <a:rPr lang="en-US" sz="2400" dirty="0">
                  <a:solidFill>
                    <a:srgbClr val="0070C0"/>
                  </a:solidFill>
                  <a:latin typeface="Book Antiqua" pitchFamily="18" charset="0"/>
                </a:rPr>
                <a:t>1/15</a:t>
              </a:r>
              <a:r>
                <a:rPr lang="en-US" sz="2400" dirty="0" smtClean="0">
                  <a:solidFill>
                    <a:srgbClr val="0070C0"/>
                  </a:solidFill>
                  <a:latin typeface="Book Antiqua" pitchFamily="18" charset="0"/>
                </a:rPr>
                <a:t>)=1 </a:t>
              </a:r>
              <a:endParaRPr lang="en-US" sz="2400" dirty="0">
                <a:solidFill>
                  <a:srgbClr val="0070C0"/>
                </a:solidFill>
                <a:latin typeface="Book Antiqua" pitchFamily="18" charset="0"/>
              </a:endParaRPr>
            </a:p>
          </p:txBody>
        </p:sp>
        <p:sp>
          <p:nvSpPr>
            <p:cNvPr id="50" name="Text Box 17"/>
            <p:cNvSpPr txBox="1">
              <a:spLocks noChangeArrowheads="1"/>
            </p:cNvSpPr>
            <p:nvPr/>
          </p:nvSpPr>
          <p:spPr bwMode="auto">
            <a:xfrm>
              <a:off x="3352800" y="5638800"/>
              <a:ext cx="3294492"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(1/15)/(1/10) = 0.67 </a:t>
              </a:r>
              <a:endParaRPr lang="en-US" sz="2400" dirty="0">
                <a:solidFill>
                  <a:srgbClr val="FF0000"/>
                </a:solidFill>
                <a:latin typeface="Book Antiqua" pitchFamily="18" charset="0"/>
              </a:endParaRPr>
            </a:p>
          </p:txBody>
        </p:sp>
        <p:sp>
          <p:nvSpPr>
            <p:cNvPr id="51" name="Text Box 18"/>
            <p:cNvSpPr txBox="1">
              <a:spLocks noChangeArrowheads="1"/>
            </p:cNvSpPr>
            <p:nvPr/>
          </p:nvSpPr>
          <p:spPr bwMode="auto">
            <a:xfrm>
              <a:off x="6419433" y="5640683"/>
              <a:ext cx="28007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(1/15)(1/5)=0.33 </a:t>
              </a:r>
              <a:endParaRPr lang="en-US" sz="2400" dirty="0">
                <a:solidFill>
                  <a:srgbClr val="00B050"/>
                </a:solidFill>
                <a:latin typeface="Book Antiqua" pitchFamily="18" charset="0"/>
              </a:endParaRPr>
            </a:p>
          </p:txBody>
        </p:sp>
      </p:grpSp>
      <p:grpSp>
        <p:nvGrpSpPr>
          <p:cNvPr id="52" name="Group 51"/>
          <p:cNvGrpSpPr/>
          <p:nvPr/>
        </p:nvGrpSpPr>
        <p:grpSpPr>
          <a:xfrm>
            <a:off x="1774740" y="835984"/>
            <a:ext cx="6912059" cy="1907216"/>
            <a:chOff x="2155741" y="1867851"/>
            <a:chExt cx="6912059" cy="1907216"/>
          </a:xfrm>
        </p:grpSpPr>
        <p:sp>
          <p:nvSpPr>
            <p:cNvPr id="53" name="Text Box 6"/>
            <p:cNvSpPr txBox="1">
              <a:spLocks noChangeArrowheads="1"/>
            </p:cNvSpPr>
            <p:nvPr/>
          </p:nvSpPr>
          <p:spPr bwMode="auto">
            <a:xfrm>
              <a:off x="2680077" y="2207142"/>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54" name="Text Box 7"/>
            <p:cNvSpPr txBox="1">
              <a:spLocks noChangeArrowheads="1"/>
            </p:cNvSpPr>
            <p:nvPr/>
          </p:nvSpPr>
          <p:spPr bwMode="auto">
            <a:xfrm>
              <a:off x="5045075" y="1867851"/>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55" name="Text Box 8"/>
            <p:cNvSpPr txBox="1">
              <a:spLocks noChangeArrowheads="1"/>
            </p:cNvSpPr>
            <p:nvPr/>
          </p:nvSpPr>
          <p:spPr bwMode="auto">
            <a:xfrm>
              <a:off x="7525418" y="2251067"/>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sp>
          <p:nvSpPr>
            <p:cNvPr id="56" name="Text Box 3"/>
            <p:cNvSpPr txBox="1">
              <a:spLocks noChangeArrowheads="1"/>
            </p:cNvSpPr>
            <p:nvPr/>
          </p:nvSpPr>
          <p:spPr bwMode="auto">
            <a:xfrm>
              <a:off x="2155741" y="2573557"/>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57" name="Text Box 4"/>
            <p:cNvSpPr txBox="1">
              <a:spLocks noChangeArrowheads="1"/>
            </p:cNvSpPr>
            <p:nvPr/>
          </p:nvSpPr>
          <p:spPr bwMode="auto">
            <a:xfrm>
              <a:off x="4756150" y="2232148"/>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sp>
          <p:nvSpPr>
            <p:cNvPr id="58" name="Text Box 5"/>
            <p:cNvSpPr txBox="1">
              <a:spLocks noChangeArrowheads="1"/>
            </p:cNvSpPr>
            <p:nvPr/>
          </p:nvSpPr>
          <p:spPr bwMode="auto">
            <a:xfrm>
              <a:off x="7199981" y="2614307"/>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61" name="Text Box 11"/>
            <p:cNvSpPr txBox="1">
              <a:spLocks noChangeArrowheads="1"/>
            </p:cNvSpPr>
            <p:nvPr/>
          </p:nvSpPr>
          <p:spPr bwMode="auto">
            <a:xfrm>
              <a:off x="2231901" y="3032047"/>
              <a:ext cx="18288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62" name="Text Box 14"/>
            <p:cNvSpPr txBox="1">
              <a:spLocks noChangeArrowheads="1"/>
            </p:cNvSpPr>
            <p:nvPr/>
          </p:nvSpPr>
          <p:spPr bwMode="auto">
            <a:xfrm>
              <a:off x="5430372" y="3313402"/>
              <a:ext cx="525458"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63" name="Text Box 15"/>
            <p:cNvSpPr txBox="1">
              <a:spLocks noChangeArrowheads="1"/>
            </p:cNvSpPr>
            <p:nvPr/>
          </p:nvSpPr>
          <p:spPr bwMode="auto">
            <a:xfrm>
              <a:off x="7858320" y="3125482"/>
              <a:ext cx="361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5</a:t>
              </a:r>
            </a:p>
          </p:txBody>
        </p:sp>
        <p:sp>
          <p:nvSpPr>
            <p:cNvPr id="64" name="Text Box 4"/>
            <p:cNvSpPr txBox="1">
              <a:spLocks noChangeArrowheads="1"/>
            </p:cNvSpPr>
            <p:nvPr/>
          </p:nvSpPr>
          <p:spPr bwMode="auto">
            <a:xfrm>
              <a:off x="4765344" y="289113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grpSp>
      <p:sp>
        <p:nvSpPr>
          <p:cNvPr id="27" name="Text Box 21"/>
          <p:cNvSpPr txBox="1">
            <a:spLocks noChangeArrowheads="1"/>
          </p:cNvSpPr>
          <p:nvPr/>
        </p:nvSpPr>
        <p:spPr bwMode="auto">
          <a:xfrm>
            <a:off x="270670" y="4320063"/>
            <a:ext cx="910193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Each min the system produces 1/15  units. In 15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we can send out or take in one product.</a:t>
            </a:r>
          </a:p>
          <a:p>
            <a:pPr eaLnBrk="1" hangingPunct="1"/>
            <a:r>
              <a:rPr lang="en-US" sz="2400" dirty="0" err="1" smtClean="0">
                <a:solidFill>
                  <a:srgbClr val="000000"/>
                </a:solidFill>
                <a:latin typeface="Book Antiqua" pitchFamily="18" charset="0"/>
              </a:rPr>
              <a:t>Interarrival</a:t>
            </a:r>
            <a:r>
              <a:rPr lang="en-US" sz="2400" dirty="0" smtClean="0">
                <a:solidFill>
                  <a:srgbClr val="000000"/>
                </a:solidFill>
                <a:latin typeface="Book Antiqua" pitchFamily="18" charset="0"/>
              </a:rPr>
              <a:t> time and </a:t>
            </a:r>
            <a:r>
              <a:rPr lang="en-US" sz="2400" dirty="0" err="1" smtClean="0">
                <a:solidFill>
                  <a:srgbClr val="000000"/>
                </a:solidFill>
                <a:latin typeface="Book Antiqua" pitchFamily="18" charset="0"/>
              </a:rPr>
              <a:t>interdeparture</a:t>
            </a:r>
            <a:r>
              <a:rPr lang="en-US" sz="2400" dirty="0" smtClean="0">
                <a:solidFill>
                  <a:srgbClr val="000000"/>
                </a:solidFill>
                <a:latin typeface="Book Antiqua" pitchFamily="18" charset="0"/>
              </a:rPr>
              <a:t> time (cycle Time) = 15 min.</a:t>
            </a:r>
          </a:p>
        </p:txBody>
      </p:sp>
      <p:grpSp>
        <p:nvGrpSpPr>
          <p:cNvPr id="29" name="Group 28"/>
          <p:cNvGrpSpPr/>
          <p:nvPr/>
        </p:nvGrpSpPr>
        <p:grpSpPr>
          <a:xfrm>
            <a:off x="3764279" y="1446697"/>
            <a:ext cx="502920" cy="686903"/>
            <a:chOff x="1097280" y="2280917"/>
            <a:chExt cx="640080" cy="548640"/>
          </a:xfrm>
        </p:grpSpPr>
        <p:sp>
          <p:nvSpPr>
            <p:cNvPr id="30" name="Line 9"/>
            <p:cNvSpPr>
              <a:spLocks noChangeShapeType="1"/>
            </p:cNvSpPr>
            <p:nvPr/>
          </p:nvSpPr>
          <p:spPr bwMode="auto">
            <a:xfrm flipV="1">
              <a:off x="1362179" y="22860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9"/>
            <p:cNvSpPr>
              <a:spLocks noChangeShapeType="1"/>
            </p:cNvSpPr>
            <p:nvPr/>
          </p:nvSpPr>
          <p:spPr bwMode="auto">
            <a:xfrm>
              <a:off x="1362179"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2" name="Line 9"/>
            <p:cNvSpPr>
              <a:spLocks noChangeShapeType="1"/>
            </p:cNvSpPr>
            <p:nvPr/>
          </p:nvSpPr>
          <p:spPr bwMode="auto">
            <a:xfrm flipV="1">
              <a:off x="1371600" y="28194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3" name="Line 9"/>
            <p:cNvSpPr>
              <a:spLocks noChangeShapeType="1"/>
            </p:cNvSpPr>
            <p:nvPr/>
          </p:nvSpPr>
          <p:spPr bwMode="auto">
            <a:xfrm flipV="1">
              <a:off x="1097280" y="2567355"/>
              <a:ext cx="27432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34" name="Group 33"/>
          <p:cNvGrpSpPr/>
          <p:nvPr/>
        </p:nvGrpSpPr>
        <p:grpSpPr>
          <a:xfrm>
            <a:off x="6248399" y="1446697"/>
            <a:ext cx="507409" cy="686903"/>
            <a:chOff x="6441832" y="2583558"/>
            <a:chExt cx="507409" cy="686903"/>
          </a:xfrm>
        </p:grpSpPr>
        <p:grpSp>
          <p:nvGrpSpPr>
            <p:cNvPr id="35" name="Group 34"/>
            <p:cNvGrpSpPr/>
            <p:nvPr/>
          </p:nvGrpSpPr>
          <p:grpSpPr>
            <a:xfrm rot="10800000">
              <a:off x="6441832" y="2583558"/>
              <a:ext cx="507409" cy="686903"/>
              <a:chOff x="1097282" y="2280917"/>
              <a:chExt cx="645794" cy="548640"/>
            </a:xfrm>
          </p:grpSpPr>
          <p:sp>
            <p:nvSpPr>
              <p:cNvPr id="37" name="Line 9"/>
              <p:cNvSpPr>
                <a:spLocks noChangeShapeType="1"/>
              </p:cNvSpPr>
              <p:nvPr/>
            </p:nvSpPr>
            <p:spPr bwMode="auto">
              <a:xfrm>
                <a:off x="1522253"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8" name="Line 9"/>
              <p:cNvSpPr>
                <a:spLocks noChangeShapeType="1"/>
              </p:cNvSpPr>
              <p:nvPr/>
            </p:nvSpPr>
            <p:spPr bwMode="auto">
              <a:xfrm flipV="1">
                <a:off x="1510319" y="2819400"/>
                <a:ext cx="232757"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9" name="Line 9"/>
              <p:cNvSpPr>
                <a:spLocks noChangeShapeType="1"/>
              </p:cNvSpPr>
              <p:nvPr/>
            </p:nvSpPr>
            <p:spPr bwMode="auto">
              <a:xfrm flipV="1">
                <a:off x="1097282" y="2567355"/>
                <a:ext cx="447779"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36" name="Line 9"/>
            <p:cNvSpPr>
              <a:spLocks noChangeShapeType="1"/>
            </p:cNvSpPr>
            <p:nvPr/>
          </p:nvSpPr>
          <p:spPr bwMode="auto">
            <a:xfrm rot="10800000" flipV="1">
              <a:off x="6453555" y="3252918"/>
              <a:ext cx="18288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Tree>
    <p:extLst>
      <p:ext uri="{BB962C8B-B14F-4D97-AF65-F5344CB8AC3E}">
        <p14:creationId xmlns:p14="http://schemas.microsoft.com/office/powerpoint/2010/main" val="33023571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dissolve">
                                      <p:cBhvr>
                                        <p:cTn id="10" dur="500"/>
                                        <p:tgtEl>
                                          <p:spTgt spid="4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dissolve">
                                      <p:cBhvr>
                                        <p:cTn id="13" dur="500"/>
                                        <p:tgtEl>
                                          <p:spTgt spid="46"/>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dissolve">
                                      <p:cBhvr>
                                        <p:cTn id="16" dur="500"/>
                                        <p:tgtEl>
                                          <p:spTgt spid="47"/>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dissolve">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dissolv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dissolve">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4" grpId="0"/>
      <p:bldP spid="45" grpId="0"/>
      <p:bldP spid="46" grpId="0"/>
      <p:bldP spid="47"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 y="0"/>
            <a:ext cx="9144000" cy="762000"/>
          </a:xfrm>
        </p:spPr>
        <p:txBody>
          <a:bodyPr/>
          <a:lstStyle/>
          <a:p>
            <a:r>
              <a:rPr lang="en-US" dirty="0"/>
              <a:t>P</a:t>
            </a:r>
            <a:r>
              <a:rPr lang="en-US" dirty="0" smtClean="0"/>
              <a:t>er Minute and  Per Hour Reach the Same Results</a:t>
            </a:r>
          </a:p>
        </p:txBody>
      </p:sp>
      <p:sp>
        <p:nvSpPr>
          <p:cNvPr id="28" name="Text Box 21"/>
          <p:cNvSpPr txBox="1">
            <a:spLocks noChangeArrowheads="1"/>
          </p:cNvSpPr>
          <p:nvPr/>
        </p:nvSpPr>
        <p:spPr bwMode="auto">
          <a:xfrm>
            <a:off x="176352" y="3784781"/>
            <a:ext cx="891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Process Capacity = </a:t>
            </a:r>
            <a:r>
              <a:rPr lang="en-US" sz="2400" dirty="0" smtClean="0">
                <a:solidFill>
                  <a:srgbClr val="000000"/>
                </a:solidFill>
                <a:latin typeface="Book Antiqua" pitchFamily="18" charset="0"/>
              </a:rPr>
              <a:t> 4  per hour</a:t>
            </a:r>
          </a:p>
        </p:txBody>
      </p:sp>
      <p:sp>
        <p:nvSpPr>
          <p:cNvPr id="44" name="Text Box 21"/>
          <p:cNvSpPr txBox="1">
            <a:spLocks noChangeArrowheads="1"/>
          </p:cNvSpPr>
          <p:nvPr/>
        </p:nvSpPr>
        <p:spPr bwMode="auto">
          <a:xfrm>
            <a:off x="85507" y="2584452"/>
            <a:ext cx="22998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C</a:t>
            </a:r>
            <a:r>
              <a:rPr lang="en-US" sz="2400" dirty="0" smtClean="0">
                <a:solidFill>
                  <a:srgbClr val="000000"/>
                </a:solidFill>
                <a:latin typeface="Book Antiqua" pitchFamily="18" charset="0"/>
              </a:rPr>
              <a:t>apacity of Resource Pool batch/</a:t>
            </a:r>
            <a:r>
              <a:rPr lang="en-US" sz="2400" dirty="0" err="1" smtClean="0">
                <a:solidFill>
                  <a:srgbClr val="000000"/>
                </a:solidFill>
                <a:latin typeface="Book Antiqua" pitchFamily="18" charset="0"/>
              </a:rPr>
              <a:t>hr</a:t>
            </a:r>
            <a:endParaRPr lang="en-US" sz="2400" dirty="0">
              <a:solidFill>
                <a:srgbClr val="000000"/>
              </a:solidFill>
              <a:latin typeface="Book Antiqua" pitchFamily="18" charset="0"/>
            </a:endParaRPr>
          </a:p>
        </p:txBody>
      </p:sp>
      <p:sp>
        <p:nvSpPr>
          <p:cNvPr id="45" name="Text Box 16"/>
          <p:cNvSpPr txBox="1">
            <a:spLocks noChangeArrowheads="1"/>
          </p:cNvSpPr>
          <p:nvPr/>
        </p:nvSpPr>
        <p:spPr bwMode="auto">
          <a:xfrm>
            <a:off x="2133600" y="2734240"/>
            <a:ext cx="204414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(60/15)(1) =4 </a:t>
            </a:r>
            <a:endParaRPr lang="en-US" sz="2400" dirty="0">
              <a:solidFill>
                <a:srgbClr val="0070C0"/>
              </a:solidFill>
              <a:latin typeface="Book Antiqua" pitchFamily="18" charset="0"/>
            </a:endParaRPr>
          </a:p>
        </p:txBody>
      </p:sp>
      <p:sp>
        <p:nvSpPr>
          <p:cNvPr id="46" name="Text Box 17"/>
          <p:cNvSpPr txBox="1">
            <a:spLocks noChangeArrowheads="1"/>
          </p:cNvSpPr>
          <p:nvPr/>
        </p:nvSpPr>
        <p:spPr bwMode="auto">
          <a:xfrm>
            <a:off x="4660707" y="2734239"/>
            <a:ext cx="2121093"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(60/20)(2) = 6 </a:t>
            </a:r>
            <a:endParaRPr lang="en-US" sz="2400" dirty="0">
              <a:solidFill>
                <a:srgbClr val="FF0000"/>
              </a:solidFill>
              <a:latin typeface="Book Antiqua" pitchFamily="18" charset="0"/>
            </a:endParaRPr>
          </a:p>
        </p:txBody>
      </p:sp>
      <p:sp>
        <p:nvSpPr>
          <p:cNvPr id="47" name="Text Box 18"/>
          <p:cNvSpPr txBox="1">
            <a:spLocks noChangeArrowheads="1"/>
          </p:cNvSpPr>
          <p:nvPr/>
        </p:nvSpPr>
        <p:spPr bwMode="auto">
          <a:xfrm>
            <a:off x="7162800" y="2734904"/>
            <a:ext cx="189026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(60/5)(1)=12</a:t>
            </a:r>
            <a:endParaRPr lang="en-US" sz="2400" dirty="0">
              <a:solidFill>
                <a:srgbClr val="00B050"/>
              </a:solidFill>
              <a:latin typeface="Book Antiqua" pitchFamily="18" charset="0"/>
            </a:endParaRPr>
          </a:p>
        </p:txBody>
      </p:sp>
      <p:sp>
        <p:nvSpPr>
          <p:cNvPr id="48" name="Text Box 21"/>
          <p:cNvSpPr txBox="1">
            <a:spLocks noChangeArrowheads="1"/>
          </p:cNvSpPr>
          <p:nvPr/>
        </p:nvSpPr>
        <p:spPr bwMode="auto">
          <a:xfrm>
            <a:off x="-28364" y="4313715"/>
            <a:ext cx="89154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Each </a:t>
            </a:r>
            <a:r>
              <a:rPr lang="en-US" sz="2400" dirty="0" err="1" smtClean="0">
                <a:solidFill>
                  <a:srgbClr val="000000"/>
                </a:solidFill>
                <a:latin typeface="Book Antiqua" pitchFamily="18" charset="0"/>
              </a:rPr>
              <a:t>hr</a:t>
            </a:r>
            <a:r>
              <a:rPr lang="en-US" sz="2400" dirty="0" smtClean="0">
                <a:solidFill>
                  <a:srgbClr val="000000"/>
                </a:solidFill>
                <a:latin typeface="Book Antiqua" pitchFamily="18" charset="0"/>
              </a:rPr>
              <a:t> the system produces 4  units. In 15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we can send out or take in one product.</a:t>
            </a:r>
          </a:p>
          <a:p>
            <a:pPr eaLnBrk="1" hangingPunct="1"/>
            <a:r>
              <a:rPr lang="en-US" sz="2400" dirty="0" err="1" smtClean="0">
                <a:solidFill>
                  <a:srgbClr val="000000"/>
                </a:solidFill>
                <a:latin typeface="Book Antiqua" pitchFamily="18" charset="0"/>
              </a:rPr>
              <a:t>Interarrival</a:t>
            </a:r>
            <a:r>
              <a:rPr lang="en-US" sz="2400" dirty="0" smtClean="0">
                <a:solidFill>
                  <a:srgbClr val="000000"/>
                </a:solidFill>
                <a:latin typeface="Book Antiqua" pitchFamily="18" charset="0"/>
              </a:rPr>
              <a:t> time and </a:t>
            </a:r>
            <a:r>
              <a:rPr lang="en-US" sz="2400" dirty="0" err="1" smtClean="0">
                <a:solidFill>
                  <a:srgbClr val="000000"/>
                </a:solidFill>
                <a:latin typeface="Book Antiqua" pitchFamily="18" charset="0"/>
              </a:rPr>
              <a:t>interdeparture</a:t>
            </a:r>
            <a:r>
              <a:rPr lang="en-US" sz="2400" dirty="0" smtClean="0">
                <a:solidFill>
                  <a:srgbClr val="000000"/>
                </a:solidFill>
                <a:latin typeface="Book Antiqua" pitchFamily="18" charset="0"/>
              </a:rPr>
              <a:t> time (cycle Time) = 15 min.</a:t>
            </a:r>
          </a:p>
          <a:p>
            <a:pPr eaLnBrk="1" hangingPunct="1"/>
            <a:r>
              <a:rPr lang="en-US" sz="2400" dirty="0" smtClean="0">
                <a:solidFill>
                  <a:srgbClr val="000000"/>
                </a:solidFill>
                <a:latin typeface="Book Antiqua" pitchFamily="18" charset="0"/>
              </a:rPr>
              <a:t> </a:t>
            </a:r>
          </a:p>
        </p:txBody>
      </p:sp>
      <p:grpSp>
        <p:nvGrpSpPr>
          <p:cNvPr id="27" name="Group 26"/>
          <p:cNvGrpSpPr/>
          <p:nvPr/>
        </p:nvGrpSpPr>
        <p:grpSpPr>
          <a:xfrm>
            <a:off x="2155741" y="838200"/>
            <a:ext cx="6912059" cy="1981200"/>
            <a:chOff x="2155741" y="1793867"/>
            <a:chExt cx="6912059" cy="1981200"/>
          </a:xfrm>
        </p:grpSpPr>
        <p:sp>
          <p:nvSpPr>
            <p:cNvPr id="52" name="Text Box 6"/>
            <p:cNvSpPr txBox="1">
              <a:spLocks noChangeArrowheads="1"/>
            </p:cNvSpPr>
            <p:nvPr/>
          </p:nvSpPr>
          <p:spPr bwMode="auto">
            <a:xfrm>
              <a:off x="2680077" y="2192261"/>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53" name="Text Box 7"/>
            <p:cNvSpPr txBox="1">
              <a:spLocks noChangeArrowheads="1"/>
            </p:cNvSpPr>
            <p:nvPr/>
          </p:nvSpPr>
          <p:spPr bwMode="auto">
            <a:xfrm>
              <a:off x="5045075" y="1793867"/>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54" name="Text Box 8"/>
            <p:cNvSpPr txBox="1">
              <a:spLocks noChangeArrowheads="1"/>
            </p:cNvSpPr>
            <p:nvPr/>
          </p:nvSpPr>
          <p:spPr bwMode="auto">
            <a:xfrm>
              <a:off x="7525418" y="2218951"/>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sp>
          <p:nvSpPr>
            <p:cNvPr id="55" name="Text Box 3"/>
            <p:cNvSpPr txBox="1">
              <a:spLocks noChangeArrowheads="1"/>
            </p:cNvSpPr>
            <p:nvPr/>
          </p:nvSpPr>
          <p:spPr bwMode="auto">
            <a:xfrm>
              <a:off x="2155741" y="263266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56" name="Text Box 4"/>
            <p:cNvSpPr txBox="1">
              <a:spLocks noChangeArrowheads="1"/>
            </p:cNvSpPr>
            <p:nvPr/>
          </p:nvSpPr>
          <p:spPr bwMode="auto">
            <a:xfrm>
              <a:off x="4756150" y="2232148"/>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sp>
          <p:nvSpPr>
            <p:cNvPr id="57" name="Text Box 5"/>
            <p:cNvSpPr txBox="1">
              <a:spLocks noChangeArrowheads="1"/>
            </p:cNvSpPr>
            <p:nvPr/>
          </p:nvSpPr>
          <p:spPr bwMode="auto">
            <a:xfrm>
              <a:off x="7199981" y="26561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60" name="Text Box 11"/>
            <p:cNvSpPr txBox="1">
              <a:spLocks noChangeArrowheads="1"/>
            </p:cNvSpPr>
            <p:nvPr/>
          </p:nvSpPr>
          <p:spPr bwMode="auto">
            <a:xfrm>
              <a:off x="2231901" y="3091150"/>
              <a:ext cx="18288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61" name="Text Box 14"/>
            <p:cNvSpPr txBox="1">
              <a:spLocks noChangeArrowheads="1"/>
            </p:cNvSpPr>
            <p:nvPr/>
          </p:nvSpPr>
          <p:spPr bwMode="auto">
            <a:xfrm>
              <a:off x="5430372" y="3313402"/>
              <a:ext cx="525458"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62" name="Text Box 15"/>
            <p:cNvSpPr txBox="1">
              <a:spLocks noChangeArrowheads="1"/>
            </p:cNvSpPr>
            <p:nvPr/>
          </p:nvSpPr>
          <p:spPr bwMode="auto">
            <a:xfrm>
              <a:off x="7858320" y="3167350"/>
              <a:ext cx="3612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5</a:t>
              </a:r>
            </a:p>
          </p:txBody>
        </p:sp>
        <p:sp>
          <p:nvSpPr>
            <p:cNvPr id="63" name="Text Box 4"/>
            <p:cNvSpPr txBox="1">
              <a:spLocks noChangeArrowheads="1"/>
            </p:cNvSpPr>
            <p:nvPr/>
          </p:nvSpPr>
          <p:spPr bwMode="auto">
            <a:xfrm>
              <a:off x="4765344" y="289113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grpSp>
      <p:grpSp>
        <p:nvGrpSpPr>
          <p:cNvPr id="29" name="Group 28"/>
          <p:cNvGrpSpPr/>
          <p:nvPr/>
        </p:nvGrpSpPr>
        <p:grpSpPr>
          <a:xfrm>
            <a:off x="152400" y="5784852"/>
            <a:ext cx="8577052" cy="463548"/>
            <a:chOff x="335757" y="5638800"/>
            <a:chExt cx="8577052" cy="463548"/>
          </a:xfrm>
        </p:grpSpPr>
        <p:sp>
          <p:nvSpPr>
            <p:cNvPr id="30" name="Text Box 21"/>
            <p:cNvSpPr txBox="1">
              <a:spLocks noChangeArrowheads="1"/>
            </p:cNvSpPr>
            <p:nvPr/>
          </p:nvSpPr>
          <p:spPr bwMode="auto">
            <a:xfrm>
              <a:off x="335757" y="5640017"/>
              <a:ext cx="8072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U = </a:t>
              </a:r>
            </a:p>
          </p:txBody>
        </p:sp>
        <p:sp>
          <p:nvSpPr>
            <p:cNvPr id="31" name="Text Box 16"/>
            <p:cNvSpPr txBox="1">
              <a:spLocks noChangeArrowheads="1"/>
            </p:cNvSpPr>
            <p:nvPr/>
          </p:nvSpPr>
          <p:spPr bwMode="auto">
            <a:xfrm>
              <a:off x="2012157" y="5640019"/>
              <a:ext cx="17876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4/4=1 </a:t>
              </a:r>
              <a:endParaRPr lang="en-US" sz="2400" dirty="0">
                <a:solidFill>
                  <a:srgbClr val="0070C0"/>
                </a:solidFill>
                <a:latin typeface="Book Antiqua" pitchFamily="18" charset="0"/>
              </a:endParaRPr>
            </a:p>
          </p:txBody>
        </p:sp>
        <p:sp>
          <p:nvSpPr>
            <p:cNvPr id="32" name="Text Box 17"/>
            <p:cNvSpPr txBox="1">
              <a:spLocks noChangeArrowheads="1"/>
            </p:cNvSpPr>
            <p:nvPr/>
          </p:nvSpPr>
          <p:spPr bwMode="auto">
            <a:xfrm>
              <a:off x="4761452" y="5638800"/>
              <a:ext cx="1941557"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4/6 = 0.67 </a:t>
              </a:r>
              <a:endParaRPr lang="en-US" sz="2400" dirty="0">
                <a:solidFill>
                  <a:srgbClr val="FF0000"/>
                </a:solidFill>
                <a:latin typeface="Book Antiqua" pitchFamily="18" charset="0"/>
              </a:endParaRPr>
            </a:p>
          </p:txBody>
        </p:sp>
        <p:sp>
          <p:nvSpPr>
            <p:cNvPr id="33" name="Text Box 18"/>
            <p:cNvSpPr txBox="1">
              <a:spLocks noChangeArrowheads="1"/>
            </p:cNvSpPr>
            <p:nvPr/>
          </p:nvSpPr>
          <p:spPr bwMode="auto">
            <a:xfrm>
              <a:off x="7202084" y="5640683"/>
              <a:ext cx="17107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4/12=0.33 </a:t>
              </a:r>
              <a:endParaRPr lang="en-US" sz="2400" dirty="0">
                <a:solidFill>
                  <a:srgbClr val="00B050"/>
                </a:solidFill>
                <a:latin typeface="Book Antiqua" pitchFamily="18" charset="0"/>
              </a:endParaRPr>
            </a:p>
          </p:txBody>
        </p:sp>
      </p:grpSp>
      <p:grpSp>
        <p:nvGrpSpPr>
          <p:cNvPr id="34" name="Group 33"/>
          <p:cNvGrpSpPr/>
          <p:nvPr/>
        </p:nvGrpSpPr>
        <p:grpSpPr>
          <a:xfrm>
            <a:off x="4145280" y="1530348"/>
            <a:ext cx="502920" cy="686903"/>
            <a:chOff x="1097280" y="2280917"/>
            <a:chExt cx="640080" cy="548640"/>
          </a:xfrm>
        </p:grpSpPr>
        <p:sp>
          <p:nvSpPr>
            <p:cNvPr id="35" name="Line 9"/>
            <p:cNvSpPr>
              <a:spLocks noChangeShapeType="1"/>
            </p:cNvSpPr>
            <p:nvPr/>
          </p:nvSpPr>
          <p:spPr bwMode="auto">
            <a:xfrm flipV="1">
              <a:off x="1362179" y="22860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6" name="Line 9"/>
            <p:cNvSpPr>
              <a:spLocks noChangeShapeType="1"/>
            </p:cNvSpPr>
            <p:nvPr/>
          </p:nvSpPr>
          <p:spPr bwMode="auto">
            <a:xfrm>
              <a:off x="1362179"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7" name="Line 9"/>
            <p:cNvSpPr>
              <a:spLocks noChangeShapeType="1"/>
            </p:cNvSpPr>
            <p:nvPr/>
          </p:nvSpPr>
          <p:spPr bwMode="auto">
            <a:xfrm flipV="1">
              <a:off x="1371600" y="28194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8" name="Line 9"/>
            <p:cNvSpPr>
              <a:spLocks noChangeShapeType="1"/>
            </p:cNvSpPr>
            <p:nvPr/>
          </p:nvSpPr>
          <p:spPr bwMode="auto">
            <a:xfrm flipV="1">
              <a:off x="1097280" y="2567355"/>
              <a:ext cx="27432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39" name="Group 38"/>
          <p:cNvGrpSpPr/>
          <p:nvPr/>
        </p:nvGrpSpPr>
        <p:grpSpPr>
          <a:xfrm>
            <a:off x="6655391" y="1529245"/>
            <a:ext cx="507409" cy="686903"/>
            <a:chOff x="6441832" y="2583558"/>
            <a:chExt cx="507409" cy="686903"/>
          </a:xfrm>
        </p:grpSpPr>
        <p:grpSp>
          <p:nvGrpSpPr>
            <p:cNvPr id="40" name="Group 39"/>
            <p:cNvGrpSpPr/>
            <p:nvPr/>
          </p:nvGrpSpPr>
          <p:grpSpPr>
            <a:xfrm rot="10800000">
              <a:off x="6441832" y="2583558"/>
              <a:ext cx="507409" cy="686903"/>
              <a:chOff x="1097282" y="2280917"/>
              <a:chExt cx="645794" cy="548640"/>
            </a:xfrm>
          </p:grpSpPr>
          <p:sp>
            <p:nvSpPr>
              <p:cNvPr id="42" name="Line 9"/>
              <p:cNvSpPr>
                <a:spLocks noChangeShapeType="1"/>
              </p:cNvSpPr>
              <p:nvPr/>
            </p:nvSpPr>
            <p:spPr bwMode="auto">
              <a:xfrm>
                <a:off x="1522253"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3" name="Line 9"/>
              <p:cNvSpPr>
                <a:spLocks noChangeShapeType="1"/>
              </p:cNvSpPr>
              <p:nvPr/>
            </p:nvSpPr>
            <p:spPr bwMode="auto">
              <a:xfrm flipV="1">
                <a:off x="1510319" y="2819400"/>
                <a:ext cx="232757"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9" name="Line 9"/>
              <p:cNvSpPr>
                <a:spLocks noChangeShapeType="1"/>
              </p:cNvSpPr>
              <p:nvPr/>
            </p:nvSpPr>
            <p:spPr bwMode="auto">
              <a:xfrm flipV="1">
                <a:off x="1097282" y="2567355"/>
                <a:ext cx="447779"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41" name="Line 9"/>
            <p:cNvSpPr>
              <a:spLocks noChangeShapeType="1"/>
            </p:cNvSpPr>
            <p:nvPr/>
          </p:nvSpPr>
          <p:spPr bwMode="auto">
            <a:xfrm rot="10800000" flipV="1">
              <a:off x="6453555" y="3252918"/>
              <a:ext cx="18288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Tree>
    <p:extLst>
      <p:ext uri="{BB962C8B-B14F-4D97-AF65-F5344CB8AC3E}">
        <p14:creationId xmlns:p14="http://schemas.microsoft.com/office/powerpoint/2010/main" val="31869150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dissolve">
                                      <p:cBhvr>
                                        <p:cTn id="7" dur="500"/>
                                        <p:tgtEl>
                                          <p:spTgt spid="4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dissolve">
                                      <p:cBhvr>
                                        <p:cTn id="12" dur="500"/>
                                        <p:tgtEl>
                                          <p:spTgt spid="2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dissolve">
                                      <p:cBhvr>
                                        <p:cTn id="15" dur="500"/>
                                        <p:tgtEl>
                                          <p:spTgt spid="45"/>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dissolve">
                                      <p:cBhvr>
                                        <p:cTn id="18" dur="500"/>
                                        <p:tgtEl>
                                          <p:spTgt spid="4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dissolve">
                                      <p:cBhvr>
                                        <p:cTn id="21" dur="500"/>
                                        <p:tgtEl>
                                          <p:spTgt spid="47"/>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dissolve">
                                      <p:cBhvr>
                                        <p:cTn id="26" dur="500"/>
                                        <p:tgtEl>
                                          <p:spTgt spid="4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dissolve">
                                      <p:cBhvr>
                                        <p:cTn id="3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44" grpId="0"/>
      <p:bldP spid="45" grpId="0"/>
      <p:bldP spid="46" grpId="0"/>
      <p:bldP spid="47" grpId="0"/>
      <p:bldP spid="4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 y="0"/>
            <a:ext cx="9144000" cy="838200"/>
          </a:xfrm>
        </p:spPr>
        <p:txBody>
          <a:bodyPr/>
          <a:lstStyle/>
          <a:p>
            <a:r>
              <a:rPr lang="en-US" dirty="0" smtClean="0"/>
              <a:t>Two Ovens Plus Cross Functional Workers</a:t>
            </a:r>
          </a:p>
        </p:txBody>
      </p:sp>
      <p:sp>
        <p:nvSpPr>
          <p:cNvPr id="24" name="Rectangle 3"/>
          <p:cNvSpPr txBox="1">
            <a:spLocks noChangeArrowheads="1"/>
          </p:cNvSpPr>
          <p:nvPr/>
        </p:nvSpPr>
        <p:spPr bwMode="auto">
          <a:xfrm>
            <a:off x="85725" y="2917422"/>
            <a:ext cx="8982075" cy="1443038"/>
          </a:xfrm>
          <a:prstGeom prst="rect">
            <a:avLst/>
          </a:prstGeom>
          <a:noFill/>
          <a:ln w="9525">
            <a:noFill/>
            <a:miter lim="800000"/>
            <a:headEnd/>
            <a:tailEnd/>
          </a:ln>
        </p:spPr>
        <p:txBody>
          <a:bodyPr lIns="92075" tIns="46038" rIns="92075" bIns="46038"/>
          <a:lstStyle/>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Resource	</a:t>
            </a:r>
            <a:r>
              <a:rPr lang="en-US" sz="2400" dirty="0">
                <a:solidFill>
                  <a:srgbClr val="0070C0"/>
                </a:solidFill>
                <a:latin typeface="Book Antiqua" pitchFamily="18" charset="0"/>
              </a:rPr>
              <a:t>Human</a:t>
            </a:r>
            <a:r>
              <a:rPr lang="en-US" sz="2400" dirty="0">
                <a:solidFill>
                  <a:srgbClr val="C00000"/>
                </a:solidFill>
                <a:latin typeface="Book Antiqua" pitchFamily="18" charset="0"/>
              </a:rPr>
              <a:t> </a:t>
            </a:r>
            <a:r>
              <a:rPr lang="en-US" sz="2400" kern="0" dirty="0">
                <a:latin typeface="Book Antiqua" pitchFamily="18" charset="0"/>
              </a:rPr>
              <a:t>		</a:t>
            </a:r>
            <a:r>
              <a:rPr lang="en-US" sz="2400" dirty="0" smtClean="0">
                <a:solidFill>
                  <a:srgbClr val="FF0000"/>
                </a:solidFill>
                <a:latin typeface="Book Antiqua" pitchFamily="18" charset="0"/>
              </a:rPr>
              <a:t>Oven</a:t>
            </a:r>
            <a:endParaRPr lang="en-US" sz="2400" dirty="0">
              <a:solidFill>
                <a:srgbClr val="FF0000"/>
              </a:solidFill>
              <a:latin typeface="Book Antiqua" pitchFamily="18" charset="0"/>
            </a:endParaRPr>
          </a:p>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Time		</a:t>
            </a:r>
            <a:r>
              <a:rPr lang="en-US" sz="2400" dirty="0">
                <a:solidFill>
                  <a:srgbClr val="0070C0"/>
                </a:solidFill>
                <a:latin typeface="Book Antiqua" pitchFamily="18" charset="0"/>
              </a:rPr>
              <a:t>5+15</a:t>
            </a:r>
            <a:r>
              <a:rPr lang="en-US" sz="2400" dirty="0">
                <a:solidFill>
                  <a:srgbClr val="C00000"/>
                </a:solidFill>
                <a:latin typeface="Book Antiqua" pitchFamily="18" charset="0"/>
              </a:rPr>
              <a:t>	</a:t>
            </a:r>
            <a:r>
              <a:rPr lang="en-US" sz="2400" kern="0" dirty="0">
                <a:latin typeface="Book Antiqua" pitchFamily="18" charset="0"/>
              </a:rPr>
              <a:t>		</a:t>
            </a:r>
            <a:r>
              <a:rPr lang="en-US" sz="2400" dirty="0">
                <a:solidFill>
                  <a:srgbClr val="FF0000"/>
                </a:solidFill>
                <a:latin typeface="Book Antiqua" pitchFamily="18" charset="0"/>
              </a:rPr>
              <a:t>20</a:t>
            </a:r>
          </a:p>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Capacity	</a:t>
            </a:r>
            <a:r>
              <a:rPr lang="en-US" sz="2400" dirty="0">
                <a:solidFill>
                  <a:srgbClr val="0070C0"/>
                </a:solidFill>
                <a:latin typeface="Book Antiqua" pitchFamily="18" charset="0"/>
              </a:rPr>
              <a:t>2*60/20 =6</a:t>
            </a:r>
            <a:r>
              <a:rPr lang="en-US" sz="2400" kern="0" dirty="0">
                <a:latin typeface="Book Antiqua" pitchFamily="18" charset="0"/>
              </a:rPr>
              <a:t>		</a:t>
            </a:r>
            <a:r>
              <a:rPr lang="en-US" sz="2400" dirty="0" smtClean="0">
                <a:solidFill>
                  <a:srgbClr val="FF0000"/>
                </a:solidFill>
                <a:latin typeface="Book Antiqua" pitchFamily="18" charset="0"/>
              </a:rPr>
              <a:t>2*60/20 </a:t>
            </a:r>
            <a:r>
              <a:rPr lang="en-US" sz="2400" dirty="0">
                <a:solidFill>
                  <a:srgbClr val="FF0000"/>
                </a:solidFill>
                <a:latin typeface="Book Antiqua" pitchFamily="18" charset="0"/>
              </a:rPr>
              <a:t>=6</a:t>
            </a: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p:txBody>
      </p:sp>
      <p:grpSp>
        <p:nvGrpSpPr>
          <p:cNvPr id="16" name="Group 15"/>
          <p:cNvGrpSpPr/>
          <p:nvPr/>
        </p:nvGrpSpPr>
        <p:grpSpPr>
          <a:xfrm>
            <a:off x="838200" y="914400"/>
            <a:ext cx="7239000" cy="1981200"/>
            <a:chOff x="2057400" y="1793867"/>
            <a:chExt cx="7239000" cy="1981200"/>
          </a:xfrm>
        </p:grpSpPr>
        <p:sp>
          <p:nvSpPr>
            <p:cNvPr id="17" name="Text Box 6"/>
            <p:cNvSpPr txBox="1">
              <a:spLocks noChangeArrowheads="1"/>
            </p:cNvSpPr>
            <p:nvPr/>
          </p:nvSpPr>
          <p:spPr bwMode="auto">
            <a:xfrm>
              <a:off x="2187659" y="2098667"/>
              <a:ext cx="12442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Human</a:t>
              </a:r>
              <a:endParaRPr lang="en-US" sz="2400" b="1" dirty="0">
                <a:solidFill>
                  <a:srgbClr val="0070C0"/>
                </a:solidFill>
                <a:latin typeface="Book Antiqua" pitchFamily="18" charset="0"/>
              </a:endParaRPr>
            </a:p>
          </p:txBody>
        </p:sp>
        <p:sp>
          <p:nvSpPr>
            <p:cNvPr id="18" name="Text Box 7"/>
            <p:cNvSpPr txBox="1">
              <a:spLocks noChangeArrowheads="1"/>
            </p:cNvSpPr>
            <p:nvPr/>
          </p:nvSpPr>
          <p:spPr bwMode="auto">
            <a:xfrm>
              <a:off x="5045075" y="1793867"/>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19" name="Text Box 8"/>
            <p:cNvSpPr txBox="1">
              <a:spLocks noChangeArrowheads="1"/>
            </p:cNvSpPr>
            <p:nvPr/>
          </p:nvSpPr>
          <p:spPr bwMode="auto">
            <a:xfrm>
              <a:off x="7754018" y="2060203"/>
              <a:ext cx="12442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Human</a:t>
              </a:r>
              <a:endParaRPr lang="en-US" sz="2400" b="1" dirty="0">
                <a:solidFill>
                  <a:srgbClr val="0070C0"/>
                </a:solidFill>
                <a:latin typeface="Book Antiqua" pitchFamily="18" charset="0"/>
              </a:endParaRPr>
            </a:p>
          </p:txBody>
        </p:sp>
        <p:sp>
          <p:nvSpPr>
            <p:cNvPr id="20" name="Text Box 3"/>
            <p:cNvSpPr txBox="1">
              <a:spLocks noChangeArrowheads="1"/>
            </p:cNvSpPr>
            <p:nvPr/>
          </p:nvSpPr>
          <p:spPr bwMode="auto">
            <a:xfrm>
              <a:off x="2057400" y="2539066"/>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21" name="Text Box 4"/>
            <p:cNvSpPr txBox="1">
              <a:spLocks noChangeArrowheads="1"/>
            </p:cNvSpPr>
            <p:nvPr/>
          </p:nvSpPr>
          <p:spPr bwMode="auto">
            <a:xfrm>
              <a:off x="4756150" y="2232148"/>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sp>
          <p:nvSpPr>
            <p:cNvPr id="22" name="Text Box 5"/>
            <p:cNvSpPr txBox="1">
              <a:spLocks noChangeArrowheads="1"/>
            </p:cNvSpPr>
            <p:nvPr/>
          </p:nvSpPr>
          <p:spPr bwMode="auto">
            <a:xfrm>
              <a:off x="7428581" y="2497427"/>
              <a:ext cx="186781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C</a:t>
              </a:r>
            </a:p>
          </p:txBody>
        </p:sp>
        <p:sp>
          <p:nvSpPr>
            <p:cNvPr id="26" name="Text Box 11"/>
            <p:cNvSpPr txBox="1">
              <a:spLocks noChangeArrowheads="1"/>
            </p:cNvSpPr>
            <p:nvPr/>
          </p:nvSpPr>
          <p:spPr bwMode="auto">
            <a:xfrm>
              <a:off x="2340059" y="2997556"/>
              <a:ext cx="12698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a:t>
              </a:r>
              <a:r>
                <a:rPr lang="en-US" sz="2400" b="1" dirty="0" err="1" smtClean="0">
                  <a:solidFill>
                    <a:srgbClr val="0070C0"/>
                  </a:solidFill>
                  <a:latin typeface="Book Antiqua" pitchFamily="18" charset="0"/>
                </a:rPr>
                <a:t>mins</a:t>
              </a:r>
              <a:endParaRPr lang="en-US" sz="2400" b="1" dirty="0">
                <a:solidFill>
                  <a:srgbClr val="0070C0"/>
                </a:solidFill>
                <a:latin typeface="Book Antiqua" pitchFamily="18" charset="0"/>
              </a:endParaRPr>
            </a:p>
          </p:txBody>
        </p:sp>
        <p:sp>
          <p:nvSpPr>
            <p:cNvPr id="27" name="Text Box 14"/>
            <p:cNvSpPr txBox="1">
              <a:spLocks noChangeArrowheads="1"/>
            </p:cNvSpPr>
            <p:nvPr/>
          </p:nvSpPr>
          <p:spPr bwMode="auto">
            <a:xfrm>
              <a:off x="5430372" y="3313402"/>
              <a:ext cx="525458"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28" name="Text Box 15"/>
            <p:cNvSpPr txBox="1">
              <a:spLocks noChangeArrowheads="1"/>
            </p:cNvSpPr>
            <p:nvPr/>
          </p:nvSpPr>
          <p:spPr bwMode="auto">
            <a:xfrm>
              <a:off x="8086920" y="3008602"/>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70C0"/>
                  </a:solidFill>
                  <a:latin typeface="Book Antiqua" pitchFamily="18" charset="0"/>
                </a:rPr>
                <a:t>5</a:t>
              </a:r>
            </a:p>
          </p:txBody>
        </p:sp>
        <p:sp>
          <p:nvSpPr>
            <p:cNvPr id="29" name="Text Box 4"/>
            <p:cNvSpPr txBox="1">
              <a:spLocks noChangeArrowheads="1"/>
            </p:cNvSpPr>
            <p:nvPr/>
          </p:nvSpPr>
          <p:spPr bwMode="auto">
            <a:xfrm>
              <a:off x="4765344" y="289113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FF0000"/>
                  </a:solidFill>
                  <a:latin typeface="Book Antiqua" pitchFamily="18" charset="0"/>
                </a:rPr>
                <a:t>Operation B</a:t>
              </a:r>
            </a:p>
          </p:txBody>
        </p:sp>
      </p:grpSp>
      <p:sp>
        <p:nvSpPr>
          <p:cNvPr id="32" name="Text Box 21"/>
          <p:cNvSpPr txBox="1">
            <a:spLocks noChangeArrowheads="1"/>
          </p:cNvSpPr>
          <p:nvPr/>
        </p:nvSpPr>
        <p:spPr bwMode="auto">
          <a:xfrm>
            <a:off x="64537" y="4514671"/>
            <a:ext cx="9144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Cross functional workers and resource pooling are great operational strategies.  </a:t>
            </a:r>
          </a:p>
          <a:p>
            <a:pPr eaLnBrk="1" hangingPunct="1"/>
            <a:r>
              <a:rPr lang="en-US" sz="2400" dirty="0" smtClean="0">
                <a:solidFill>
                  <a:srgbClr val="000000"/>
                </a:solidFill>
                <a:latin typeface="Book Antiqua" pitchFamily="18" charset="0"/>
              </a:rPr>
              <a:t>However, in this specific example we need to be careful.</a:t>
            </a:r>
          </a:p>
          <a:p>
            <a:pPr eaLnBrk="1" hangingPunct="1"/>
            <a:r>
              <a:rPr lang="en-US" sz="2400" dirty="0" smtClean="0">
                <a:solidFill>
                  <a:srgbClr val="000000"/>
                </a:solidFill>
                <a:latin typeface="Book Antiqua" pitchFamily="18" charset="0"/>
              </a:rPr>
              <a:t>We did not increase throughput. Furthermore, U of all resources  is now 100%. Very risky, a small variation can reduce the capacity.</a:t>
            </a:r>
          </a:p>
        </p:txBody>
      </p:sp>
      <p:grpSp>
        <p:nvGrpSpPr>
          <p:cNvPr id="33" name="Group 32"/>
          <p:cNvGrpSpPr/>
          <p:nvPr/>
        </p:nvGrpSpPr>
        <p:grpSpPr>
          <a:xfrm>
            <a:off x="2926080" y="1599097"/>
            <a:ext cx="502920" cy="686903"/>
            <a:chOff x="1097280" y="2280917"/>
            <a:chExt cx="640080" cy="548640"/>
          </a:xfrm>
        </p:grpSpPr>
        <p:sp>
          <p:nvSpPr>
            <p:cNvPr id="34" name="Line 9"/>
            <p:cNvSpPr>
              <a:spLocks noChangeShapeType="1"/>
            </p:cNvSpPr>
            <p:nvPr/>
          </p:nvSpPr>
          <p:spPr bwMode="auto">
            <a:xfrm flipV="1">
              <a:off x="1362179" y="22860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5" name="Line 9"/>
            <p:cNvSpPr>
              <a:spLocks noChangeShapeType="1"/>
            </p:cNvSpPr>
            <p:nvPr/>
          </p:nvSpPr>
          <p:spPr bwMode="auto">
            <a:xfrm>
              <a:off x="1362179"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6" name="Line 9"/>
            <p:cNvSpPr>
              <a:spLocks noChangeShapeType="1"/>
            </p:cNvSpPr>
            <p:nvPr/>
          </p:nvSpPr>
          <p:spPr bwMode="auto">
            <a:xfrm flipV="1">
              <a:off x="1371600" y="2819400"/>
              <a:ext cx="365760"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7" name="Line 9"/>
            <p:cNvSpPr>
              <a:spLocks noChangeShapeType="1"/>
            </p:cNvSpPr>
            <p:nvPr/>
          </p:nvSpPr>
          <p:spPr bwMode="auto">
            <a:xfrm flipV="1">
              <a:off x="1097280" y="2567355"/>
              <a:ext cx="27432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38" name="Group 37"/>
          <p:cNvGrpSpPr/>
          <p:nvPr/>
        </p:nvGrpSpPr>
        <p:grpSpPr>
          <a:xfrm>
            <a:off x="5512391" y="1529245"/>
            <a:ext cx="507409" cy="686903"/>
            <a:chOff x="6441832" y="2583558"/>
            <a:chExt cx="507409" cy="686903"/>
          </a:xfrm>
        </p:grpSpPr>
        <p:grpSp>
          <p:nvGrpSpPr>
            <p:cNvPr id="39" name="Group 38"/>
            <p:cNvGrpSpPr/>
            <p:nvPr/>
          </p:nvGrpSpPr>
          <p:grpSpPr>
            <a:xfrm rot="10800000">
              <a:off x="6441832" y="2583558"/>
              <a:ext cx="507409" cy="686903"/>
              <a:chOff x="1097282" y="2280917"/>
              <a:chExt cx="645794" cy="548640"/>
            </a:xfrm>
          </p:grpSpPr>
          <p:sp>
            <p:nvSpPr>
              <p:cNvPr id="41" name="Line 9"/>
              <p:cNvSpPr>
                <a:spLocks noChangeShapeType="1"/>
              </p:cNvSpPr>
              <p:nvPr/>
            </p:nvSpPr>
            <p:spPr bwMode="auto">
              <a:xfrm>
                <a:off x="1522253" y="2280917"/>
                <a:ext cx="0" cy="54864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2" name="Line 9"/>
              <p:cNvSpPr>
                <a:spLocks noChangeShapeType="1"/>
              </p:cNvSpPr>
              <p:nvPr/>
            </p:nvSpPr>
            <p:spPr bwMode="auto">
              <a:xfrm flipV="1">
                <a:off x="1510319" y="2819400"/>
                <a:ext cx="232757"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3" name="Line 9"/>
              <p:cNvSpPr>
                <a:spLocks noChangeShapeType="1"/>
              </p:cNvSpPr>
              <p:nvPr/>
            </p:nvSpPr>
            <p:spPr bwMode="auto">
              <a:xfrm flipV="1">
                <a:off x="1097282" y="2567355"/>
                <a:ext cx="447779"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40" name="Line 9"/>
            <p:cNvSpPr>
              <a:spLocks noChangeShapeType="1"/>
            </p:cNvSpPr>
            <p:nvPr/>
          </p:nvSpPr>
          <p:spPr bwMode="auto">
            <a:xfrm rot="10800000" flipV="1">
              <a:off x="6453555" y="3252918"/>
              <a:ext cx="182880" cy="0"/>
            </a:xfrm>
            <a:prstGeom prst="line">
              <a:avLst/>
            </a:prstGeom>
            <a:noFill/>
            <a:ln w="38100">
              <a:solidFill>
                <a:srgbClr val="000000"/>
              </a:solidFill>
              <a:round/>
              <a:headEnd type="none"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Tree>
    <p:extLst>
      <p:ext uri="{BB962C8B-B14F-4D97-AF65-F5344CB8AC3E}">
        <p14:creationId xmlns:p14="http://schemas.microsoft.com/office/powerpoint/2010/main" val="31514592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862" y="29308"/>
            <a:ext cx="9149862" cy="808892"/>
          </a:xfrm>
        </p:spPr>
        <p:txBody>
          <a:bodyPr/>
          <a:lstStyle/>
          <a:p>
            <a:pPr eaLnBrk="1" hangingPunct="1"/>
            <a:r>
              <a:rPr lang="en-US" sz="3200" dirty="0" smtClean="0"/>
              <a:t>Resources, Resource Pools and Resource Pooling</a:t>
            </a:r>
          </a:p>
        </p:txBody>
      </p:sp>
      <p:sp>
        <p:nvSpPr>
          <p:cNvPr id="4" name="Rectangle 3"/>
          <p:cNvSpPr txBox="1">
            <a:spLocks noChangeArrowheads="1"/>
          </p:cNvSpPr>
          <p:nvPr/>
        </p:nvSpPr>
        <p:spPr bwMode="auto">
          <a:xfrm>
            <a:off x="0" y="914400"/>
            <a:ext cx="9167446" cy="533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spcBef>
                <a:spcPct val="0"/>
              </a:spcBef>
              <a:buFont typeface="Wingdings" pitchFamily="2" charset="2"/>
              <a:buNone/>
              <a:defRPr/>
            </a:pPr>
            <a:r>
              <a:rPr lang="en-US" b="1" kern="1200" dirty="0" smtClean="0">
                <a:solidFill>
                  <a:srgbClr val="94020C"/>
                </a:solidFill>
              </a:rPr>
              <a:t>Resource Pooling </a:t>
            </a:r>
            <a:r>
              <a:rPr lang="en-US" b="1" kern="0" dirty="0" smtClean="0"/>
              <a:t>–</a:t>
            </a:r>
            <a:r>
              <a:rPr lang="en-US" kern="0" dirty="0" smtClean="0"/>
              <a:t> Combining separate resource pools into a single more flexible pool that is able to perform several activities. Transforming specialized resources into general purpose resources. Cross-trained workers. General purpose machines.</a:t>
            </a:r>
          </a:p>
          <a:p>
            <a:pPr>
              <a:spcBef>
                <a:spcPct val="0"/>
              </a:spcBef>
              <a:buFont typeface="Wingdings" pitchFamily="2" charset="2"/>
              <a:buNone/>
              <a:defRPr/>
            </a:pPr>
            <a:endParaRPr lang="en-US" sz="1800" kern="0" dirty="0" smtClean="0"/>
          </a:p>
          <a:p>
            <a:pPr>
              <a:spcBef>
                <a:spcPct val="0"/>
              </a:spcBef>
              <a:buFont typeface="Wingdings" pitchFamily="2" charset="2"/>
              <a:buNone/>
              <a:defRPr/>
            </a:pPr>
            <a:r>
              <a:rPr lang="en-US" kern="0" dirty="0" smtClean="0"/>
              <a:t>It is a powerful operational concept that can significantly affect </a:t>
            </a:r>
            <a:r>
              <a:rPr lang="en-US" b="1" kern="1200" dirty="0" smtClean="0">
                <a:solidFill>
                  <a:srgbClr val="94020C"/>
                </a:solidFill>
              </a:rPr>
              <a:t>not only process flow rate and capacity </a:t>
            </a:r>
            <a:r>
              <a:rPr lang="en-US" kern="0" dirty="0" smtClean="0"/>
              <a:t>but also </a:t>
            </a:r>
            <a:r>
              <a:rPr lang="en-US" b="1" kern="1200" dirty="0" smtClean="0">
                <a:solidFill>
                  <a:srgbClr val="94020C"/>
                </a:solidFill>
              </a:rPr>
              <a:t>flow time</a:t>
            </a:r>
            <a:r>
              <a:rPr lang="en-US" kern="0" dirty="0" smtClean="0"/>
              <a:t>.</a:t>
            </a:r>
          </a:p>
          <a:p>
            <a:pPr lvl="1">
              <a:spcBef>
                <a:spcPct val="0"/>
              </a:spcBef>
              <a:buFont typeface="Symbol" pitchFamily="18" charset="2"/>
              <a:buNone/>
              <a:defRPr/>
            </a:pPr>
            <a:endParaRPr lang="en-US" kern="0" dirty="0" smtClean="0"/>
          </a:p>
        </p:txBody>
      </p:sp>
    </p:spTree>
    <p:extLst>
      <p:ext uri="{BB962C8B-B14F-4D97-AF65-F5344CB8AC3E}">
        <p14:creationId xmlns:p14="http://schemas.microsoft.com/office/powerpoint/2010/main" val="36788196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ssolv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747" y="0"/>
            <a:ext cx="9121254" cy="838200"/>
          </a:xfrm>
        </p:spPr>
        <p:txBody>
          <a:bodyPr/>
          <a:lstStyle/>
          <a:p>
            <a:r>
              <a:rPr lang="en-US" dirty="0" smtClean="0"/>
              <a:t>Christine, Roommate, Mixer, and Oven</a:t>
            </a:r>
          </a:p>
        </p:txBody>
      </p:sp>
      <p:sp>
        <p:nvSpPr>
          <p:cNvPr id="6147" name="Rectangle 3"/>
          <p:cNvSpPr>
            <a:spLocks noGrp="1" noChangeArrowheads="1"/>
          </p:cNvSpPr>
          <p:nvPr>
            <p:ph type="body" idx="1"/>
          </p:nvPr>
        </p:nvSpPr>
        <p:spPr>
          <a:xfrm>
            <a:off x="14784" y="914401"/>
            <a:ext cx="9129215" cy="1828800"/>
          </a:xfrm>
        </p:spPr>
        <p:txBody>
          <a:bodyPr/>
          <a:lstStyle/>
          <a:p>
            <a:pPr>
              <a:buNone/>
            </a:pPr>
            <a:r>
              <a:rPr lang="en-US" dirty="0"/>
              <a:t>Christine, Roommate, Mixer, and </a:t>
            </a:r>
            <a:r>
              <a:rPr lang="en-US" dirty="0" smtClean="0"/>
              <a:t>One Oven</a:t>
            </a:r>
          </a:p>
          <a:p>
            <a:pPr>
              <a:buNone/>
            </a:pPr>
            <a:r>
              <a:rPr lang="en-US" sz="2400" dirty="0" smtClean="0"/>
              <a:t>Resource	Christine 	Roommate	Mixer	        Oven</a:t>
            </a:r>
          </a:p>
          <a:p>
            <a:pPr>
              <a:buFont typeface="Wingdings" pitchFamily="2" charset="2"/>
              <a:buNone/>
            </a:pPr>
            <a:r>
              <a:rPr lang="en-US" sz="2400" dirty="0" smtClean="0"/>
              <a:t>Time		8		3		6	        10</a:t>
            </a:r>
          </a:p>
          <a:p>
            <a:pPr>
              <a:buFont typeface="Wingdings" pitchFamily="2" charset="2"/>
              <a:buNone/>
            </a:pPr>
            <a:r>
              <a:rPr lang="en-US" sz="2400" dirty="0" smtClean="0"/>
              <a:t>Capacity/</a:t>
            </a:r>
            <a:r>
              <a:rPr lang="en-US" sz="2400" dirty="0" err="1" smtClean="0"/>
              <a:t>hr</a:t>
            </a:r>
            <a:r>
              <a:rPr lang="en-US" sz="2400" dirty="0" smtClean="0"/>
              <a:t>	60/8 =7.5	60/3=20	60/6=10      </a:t>
            </a:r>
            <a:r>
              <a:rPr lang="en-US" sz="2400" b="1" dirty="0" smtClean="0">
                <a:solidFill>
                  <a:srgbClr val="C00000"/>
                </a:solidFill>
              </a:rPr>
              <a:t>60/10 = </a:t>
            </a:r>
            <a:r>
              <a:rPr lang="en-US" b="1" kern="1200" dirty="0" smtClean="0">
                <a:solidFill>
                  <a:srgbClr val="C00000"/>
                </a:solidFill>
              </a:rPr>
              <a:t>6</a:t>
            </a:r>
            <a:endParaRPr lang="en-US" b="1" kern="1200" dirty="0">
              <a:solidFill>
                <a:srgbClr val="C00000"/>
              </a:solidFill>
            </a:endParaRPr>
          </a:p>
          <a:p>
            <a:pPr>
              <a:buFont typeface="Wingdings" pitchFamily="2" charset="2"/>
              <a:buNone/>
            </a:pPr>
            <a:endParaRPr lang="en-US" dirty="0" smtClean="0"/>
          </a:p>
          <a:p>
            <a:pPr>
              <a:buFont typeface="Wingdings" pitchFamily="2" charset="2"/>
              <a:buNone/>
            </a:pPr>
            <a:endParaRPr lang="en-US" dirty="0" smtClean="0"/>
          </a:p>
        </p:txBody>
      </p:sp>
      <p:sp>
        <p:nvSpPr>
          <p:cNvPr id="4" name="Rectangle 3"/>
          <p:cNvSpPr txBox="1">
            <a:spLocks noChangeArrowheads="1"/>
          </p:cNvSpPr>
          <p:nvPr/>
        </p:nvSpPr>
        <p:spPr bwMode="auto">
          <a:xfrm>
            <a:off x="0" y="2819400"/>
            <a:ext cx="8982075" cy="1838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None/>
            </a:pPr>
            <a:r>
              <a:rPr lang="en-US" dirty="0"/>
              <a:t>Christine, Roommate, Mixer, and </a:t>
            </a:r>
            <a:r>
              <a:rPr lang="en-US" b="1" dirty="0" smtClean="0"/>
              <a:t>Two Ovens</a:t>
            </a:r>
            <a:endParaRPr lang="en-US" b="1" dirty="0"/>
          </a:p>
          <a:p>
            <a:pPr>
              <a:buFont typeface="Wingdings" pitchFamily="2" charset="2"/>
              <a:buNone/>
            </a:pPr>
            <a:r>
              <a:rPr lang="en-US" dirty="0" smtClean="0"/>
              <a:t>Resource	Christine 	Roommate	Mixer	        Oven</a:t>
            </a:r>
          </a:p>
          <a:p>
            <a:pPr>
              <a:buFont typeface="Wingdings" pitchFamily="2" charset="2"/>
              <a:buNone/>
            </a:pPr>
            <a:r>
              <a:rPr lang="en-US" dirty="0" smtClean="0"/>
              <a:t>Time		8		3		6</a:t>
            </a:r>
            <a:r>
              <a:rPr lang="en-US" dirty="0"/>
              <a:t> </a:t>
            </a:r>
            <a:r>
              <a:rPr lang="en-US" dirty="0" smtClean="0"/>
              <a:t>                 10</a:t>
            </a:r>
          </a:p>
          <a:p>
            <a:pPr>
              <a:buNone/>
            </a:pPr>
            <a:r>
              <a:rPr lang="en-US" dirty="0" smtClean="0"/>
              <a:t>Capacity	</a:t>
            </a:r>
            <a:r>
              <a:rPr lang="en-US" b="1" dirty="0">
                <a:solidFill>
                  <a:srgbClr val="C00000"/>
                </a:solidFill>
              </a:rPr>
              <a:t>60/8 </a:t>
            </a:r>
            <a:r>
              <a:rPr lang="en-US" b="1" dirty="0" smtClean="0">
                <a:solidFill>
                  <a:srgbClr val="C00000"/>
                </a:solidFill>
              </a:rPr>
              <a:t>= 7.5</a:t>
            </a:r>
            <a:r>
              <a:rPr lang="en-US" dirty="0" smtClean="0"/>
              <a:t>	60/3=20	60/6=10     </a:t>
            </a:r>
            <a:r>
              <a:rPr lang="en-US" b="1" dirty="0">
                <a:solidFill>
                  <a:srgbClr val="00B050"/>
                </a:solidFill>
              </a:rPr>
              <a:t>120/10 =12</a:t>
            </a:r>
          </a:p>
          <a:p>
            <a:pPr>
              <a:buFont typeface="Wingdings" pitchFamily="2" charset="2"/>
              <a:buNone/>
            </a:pPr>
            <a:endParaRPr lang="en-US" dirty="0" smtClean="0"/>
          </a:p>
          <a:p>
            <a:pPr>
              <a:buFont typeface="Wingdings" pitchFamily="2" charset="2"/>
              <a:buNone/>
            </a:pPr>
            <a:endParaRPr lang="en-US" dirty="0" smtClean="0"/>
          </a:p>
        </p:txBody>
      </p:sp>
      <p:sp>
        <p:nvSpPr>
          <p:cNvPr id="5" name="Rectangle 3"/>
          <p:cNvSpPr txBox="1">
            <a:spLocks noChangeArrowheads="1"/>
          </p:cNvSpPr>
          <p:nvPr/>
        </p:nvSpPr>
        <p:spPr bwMode="auto">
          <a:xfrm>
            <a:off x="22746" y="4662274"/>
            <a:ext cx="9144000" cy="1738526"/>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400" smtClean="0">
                <a:latin typeface="Book Antiqua" pitchFamily="18" charset="0"/>
              </a:rPr>
              <a:t>Two </a:t>
            </a:r>
            <a:r>
              <a:rPr lang="en-US" sz="2400" dirty="0" smtClean="0">
                <a:latin typeface="Book Antiqua" pitchFamily="18" charset="0"/>
              </a:rPr>
              <a:t>Oven and Cross </a:t>
            </a:r>
            <a:r>
              <a:rPr lang="en-US" sz="2400" dirty="0">
                <a:latin typeface="Book Antiqua" pitchFamily="18" charset="0"/>
              </a:rPr>
              <a:t>Functional </a:t>
            </a:r>
            <a:r>
              <a:rPr lang="en-US" sz="2400" dirty="0" smtClean="0">
                <a:latin typeface="Book Antiqua" pitchFamily="18" charset="0"/>
              </a:rPr>
              <a:t>Workers</a:t>
            </a:r>
          </a:p>
          <a:p>
            <a:pPr marL="342900" indent="-342900">
              <a:spcBef>
                <a:spcPct val="20000"/>
              </a:spcBef>
              <a:buClr>
                <a:srgbClr val="000000"/>
              </a:buClr>
              <a:buSzPct val="80000"/>
              <a:defRPr/>
            </a:pPr>
            <a:r>
              <a:rPr lang="en-US" sz="2400" kern="0" dirty="0" smtClean="0">
                <a:latin typeface="Book Antiqua" pitchFamily="18" charset="0"/>
              </a:rPr>
              <a:t>Resource</a:t>
            </a:r>
            <a:r>
              <a:rPr lang="en-US" sz="2400" kern="0" dirty="0">
                <a:latin typeface="Book Antiqua" pitchFamily="18" charset="0"/>
              </a:rPr>
              <a:t>	Human 	</a:t>
            </a:r>
            <a:r>
              <a:rPr lang="en-US" sz="2400" kern="0" dirty="0" smtClean="0">
                <a:latin typeface="Book Antiqua" pitchFamily="18" charset="0"/>
              </a:rPr>
              <a:t>		Mixer</a:t>
            </a:r>
            <a:r>
              <a:rPr lang="en-US" sz="2400" kern="0" dirty="0">
                <a:latin typeface="Book Antiqua" pitchFamily="18" charset="0"/>
              </a:rPr>
              <a:t>		</a:t>
            </a:r>
            <a:r>
              <a:rPr lang="en-US" sz="2400" kern="0" dirty="0" smtClean="0">
                <a:latin typeface="Book Antiqua" pitchFamily="18" charset="0"/>
              </a:rPr>
              <a:t>Oven</a:t>
            </a: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Time		8+3		</a:t>
            </a:r>
            <a:r>
              <a:rPr lang="en-US" sz="2400" kern="0" dirty="0" smtClean="0">
                <a:latin typeface="Book Antiqua" pitchFamily="18" charset="0"/>
              </a:rPr>
              <a:t>		6</a:t>
            </a:r>
            <a:r>
              <a:rPr lang="en-US" sz="2400" kern="0" dirty="0">
                <a:latin typeface="Book Antiqua" pitchFamily="18" charset="0"/>
              </a:rPr>
              <a:t>		10</a:t>
            </a:r>
          </a:p>
          <a:p>
            <a:pPr marL="342900" indent="-342900" eaLnBrk="0" hangingPunct="0">
              <a:spcBef>
                <a:spcPct val="20000"/>
              </a:spcBef>
              <a:buClr>
                <a:srgbClr val="000000"/>
              </a:buClr>
              <a:buSzPct val="80000"/>
              <a:buFont typeface="Wingdings" pitchFamily="2" charset="2"/>
              <a:buNone/>
              <a:defRPr/>
            </a:pPr>
            <a:r>
              <a:rPr lang="en-US" sz="2400" kern="0" dirty="0" smtClean="0">
                <a:latin typeface="Book Antiqua" pitchFamily="18" charset="0"/>
              </a:rPr>
              <a:t>Capacity	</a:t>
            </a:r>
            <a:r>
              <a:rPr lang="en-US" sz="2400" b="1" dirty="0">
                <a:solidFill>
                  <a:srgbClr val="00B050"/>
                </a:solidFill>
                <a:latin typeface="Book Antiqua" pitchFamily="18" charset="0"/>
                <a:ea typeface="ＭＳ Ｐゴシック" pitchFamily="-65" charset="-128"/>
                <a:cs typeface="Book Antiqua" pitchFamily="18" charset="0"/>
              </a:rPr>
              <a:t>120/11 =10.9 </a:t>
            </a:r>
            <a:r>
              <a:rPr lang="en-US" sz="2400" kern="0" dirty="0">
                <a:latin typeface="Book Antiqua" pitchFamily="18" charset="0"/>
              </a:rPr>
              <a:t>	</a:t>
            </a:r>
            <a:r>
              <a:rPr lang="en-US" sz="2400" kern="0" dirty="0" smtClean="0">
                <a:latin typeface="Book Antiqua" pitchFamily="18" charset="0"/>
              </a:rPr>
              <a:t>		</a:t>
            </a:r>
            <a:r>
              <a:rPr lang="en-US" sz="2400" b="1" kern="0" dirty="0" smtClean="0">
                <a:solidFill>
                  <a:srgbClr val="C00000"/>
                </a:solidFill>
                <a:latin typeface="Book Antiqua" pitchFamily="18" charset="0"/>
              </a:rPr>
              <a:t>60/6 = 10</a:t>
            </a:r>
            <a:r>
              <a:rPr lang="en-US" sz="2400" kern="0" dirty="0">
                <a:latin typeface="Book Antiqua" pitchFamily="18" charset="0"/>
              </a:rPr>
              <a:t>	120/10 =12</a:t>
            </a: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p:txBody>
      </p:sp>
    </p:spTree>
    <p:extLst>
      <p:ext uri="{BB962C8B-B14F-4D97-AF65-F5344CB8AC3E}">
        <p14:creationId xmlns:p14="http://schemas.microsoft.com/office/powerpoint/2010/main" val="7599209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949" y="6019800"/>
            <a:ext cx="8915400" cy="492125"/>
          </a:xfrm>
        </p:spPr>
        <p:txBody>
          <a:bodyPr/>
          <a:lstStyle/>
          <a:p>
            <a:pPr marL="0" indent="0">
              <a:buNone/>
            </a:pPr>
            <a:r>
              <a:rPr lang="en-US" dirty="0" smtClean="0">
                <a:hlinkClick r:id="rId3"/>
              </a:rPr>
              <a:t>https</a:t>
            </a:r>
            <a:r>
              <a:rPr lang="en-US" dirty="0">
                <a:hlinkClick r:id="rId3"/>
              </a:rPr>
              <a:t>://</a:t>
            </a:r>
            <a:r>
              <a:rPr lang="en-US" dirty="0" smtClean="0">
                <a:hlinkClick r:id="rId3"/>
              </a:rPr>
              <a:t>www.youtube.com/watch?v=JEee_woDAAY</a:t>
            </a:r>
            <a:endParaRPr lang="en-US" dirty="0" smtClean="0"/>
          </a:p>
          <a:p>
            <a:pPr marL="0" indent="0">
              <a:buNone/>
            </a:pPr>
            <a:endParaRPr lang="en-US" dirty="0"/>
          </a:p>
        </p:txBody>
      </p:sp>
      <p:sp>
        <p:nvSpPr>
          <p:cNvPr id="3" name="Title 2"/>
          <p:cNvSpPr>
            <a:spLocks noGrp="1"/>
          </p:cNvSpPr>
          <p:nvPr>
            <p:ph type="title"/>
          </p:nvPr>
        </p:nvSpPr>
        <p:spPr>
          <a:xfrm>
            <a:off x="1" y="0"/>
            <a:ext cx="9144000" cy="762000"/>
          </a:xfrm>
        </p:spPr>
        <p:txBody>
          <a:bodyPr/>
          <a:lstStyle/>
          <a:p>
            <a:r>
              <a:rPr lang="en-US" dirty="0"/>
              <a:t>This lecture is </a:t>
            </a:r>
            <a:r>
              <a:rPr lang="en-US" smtClean="0"/>
              <a:t>recorded- Click </a:t>
            </a:r>
            <a:r>
              <a:rPr lang="en-US" dirty="0" smtClean="0"/>
              <a:t>on the Slide</a:t>
            </a:r>
            <a:endParaRPr lang="en-US"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8153400" y="0"/>
            <a:ext cx="980400" cy="762000"/>
          </a:xfrm>
          <a:prstGeom prst="rect">
            <a:avLst/>
          </a:prstGeom>
        </p:spPr>
      </p:pic>
      <p:sp>
        <p:nvSpPr>
          <p:cNvPr id="6" name="5-Point Star 5"/>
          <p:cNvSpPr/>
          <p:nvPr/>
        </p:nvSpPr>
        <p:spPr bwMode="auto">
          <a:xfrm>
            <a:off x="7094191" y="-57086"/>
            <a:ext cx="1043608" cy="819086"/>
          </a:xfrm>
          <a:prstGeom prst="star5">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457200" marR="0" indent="-457200" algn="ctr" defTabSz="914400" rtl="0" eaLnBrk="0" fontAlgn="base" latinLnBrk="0" hangingPunct="0">
              <a:lnSpc>
                <a:spcPct val="100000"/>
              </a:lnSpc>
              <a:spcBef>
                <a:spcPct val="0"/>
              </a:spcBef>
              <a:spcAft>
                <a:spcPct val="0"/>
              </a:spcAft>
              <a:buClrTx/>
              <a:buSzTx/>
              <a:buFontTx/>
              <a:buNone/>
              <a:tabLst/>
            </a:pPr>
            <a:endParaRPr kumimoji="0" lang="en-US" sz="2200" b="0" i="0" u="none" strike="noStrike" cap="none" normalizeH="0" baseline="0" smtClean="0">
              <a:ln>
                <a:noFill/>
              </a:ln>
              <a:solidFill>
                <a:schemeClr val="tx1"/>
              </a:solidFill>
              <a:effectLst>
                <a:outerShdw blurRad="38100" dist="38100" dir="2700000" algn="tl">
                  <a:srgbClr val="000000">
                    <a:alpha val="43137"/>
                  </a:srgbClr>
                </a:outerShdw>
              </a:effectLst>
              <a:latin typeface="Book Antiqua" pitchFamily="18" charset="0"/>
            </a:endParaRPr>
          </a:p>
        </p:txBody>
      </p:sp>
      <p:pic>
        <p:nvPicPr>
          <p:cNvPr id="7" name="JEee_woDAAY"/>
          <p:cNvPicPr>
            <a:picLocks noRot="1" noChangeAspect="1"/>
          </p:cNvPicPr>
          <p:nvPr>
            <a:videoFile r:link="rId1"/>
          </p:nvPr>
        </p:nvPicPr>
        <p:blipFill>
          <a:blip r:embed="rId5"/>
          <a:stretch>
            <a:fillRect/>
          </a:stretch>
        </p:blipFill>
        <p:spPr>
          <a:xfrm>
            <a:off x="30481" y="914400"/>
            <a:ext cx="9076267" cy="5105400"/>
          </a:xfrm>
          <a:prstGeom prst="rect">
            <a:avLst/>
          </a:prstGeom>
        </p:spPr>
      </p:pic>
    </p:spTree>
    <p:extLst>
      <p:ext uri="{BB962C8B-B14F-4D97-AF65-F5344CB8AC3E}">
        <p14:creationId xmlns:p14="http://schemas.microsoft.com/office/powerpoint/2010/main" val="239218078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747" y="0"/>
            <a:ext cx="9121254" cy="838200"/>
          </a:xfrm>
        </p:spPr>
        <p:txBody>
          <a:bodyPr/>
          <a:lstStyle/>
          <a:p>
            <a:r>
              <a:rPr lang="en-US" dirty="0" smtClean="0"/>
              <a:t>Christine, Roommate, Mixer, and Oven</a:t>
            </a:r>
          </a:p>
        </p:txBody>
      </p:sp>
      <p:sp>
        <p:nvSpPr>
          <p:cNvPr id="6147" name="Rectangle 3"/>
          <p:cNvSpPr>
            <a:spLocks noGrp="1" noChangeArrowheads="1"/>
          </p:cNvSpPr>
          <p:nvPr>
            <p:ph type="body" idx="1"/>
          </p:nvPr>
        </p:nvSpPr>
        <p:spPr>
          <a:xfrm>
            <a:off x="14784" y="914401"/>
            <a:ext cx="9129215" cy="1828800"/>
          </a:xfrm>
        </p:spPr>
        <p:txBody>
          <a:bodyPr/>
          <a:lstStyle/>
          <a:p>
            <a:pPr>
              <a:buNone/>
            </a:pPr>
            <a:r>
              <a:rPr lang="en-US" b="1" dirty="0"/>
              <a:t>Christine, Roommate, Mixer, and </a:t>
            </a:r>
            <a:r>
              <a:rPr lang="en-US" b="1" dirty="0" smtClean="0"/>
              <a:t>One Oven</a:t>
            </a:r>
          </a:p>
          <a:p>
            <a:pPr>
              <a:buNone/>
            </a:pPr>
            <a:r>
              <a:rPr lang="en-US" sz="2400" dirty="0" smtClean="0"/>
              <a:t>Resource	Christine 	Roommate	Mixer	        Oven</a:t>
            </a:r>
          </a:p>
          <a:p>
            <a:pPr>
              <a:buFont typeface="Wingdings" pitchFamily="2" charset="2"/>
              <a:buNone/>
            </a:pPr>
            <a:r>
              <a:rPr lang="en-US" sz="2400" dirty="0" smtClean="0"/>
              <a:t>Time		8		3		6	        10</a:t>
            </a:r>
          </a:p>
          <a:p>
            <a:pPr>
              <a:buFont typeface="Wingdings" pitchFamily="2" charset="2"/>
              <a:buNone/>
            </a:pPr>
            <a:r>
              <a:rPr lang="en-US" sz="2400" dirty="0" smtClean="0"/>
              <a:t>Capacity	</a:t>
            </a:r>
            <a:r>
              <a:rPr lang="en-US" dirty="0"/>
              <a:t>1</a:t>
            </a:r>
            <a:r>
              <a:rPr lang="en-US" sz="2400" dirty="0" smtClean="0"/>
              <a:t>/8    		</a:t>
            </a:r>
            <a:r>
              <a:rPr lang="en-US" dirty="0" smtClean="0"/>
              <a:t>1</a:t>
            </a:r>
            <a:r>
              <a:rPr lang="en-US" sz="2400" dirty="0" smtClean="0"/>
              <a:t>/3		</a:t>
            </a:r>
            <a:r>
              <a:rPr lang="en-US" dirty="0" smtClean="0"/>
              <a:t>1</a:t>
            </a:r>
            <a:r>
              <a:rPr lang="en-US" sz="2400" dirty="0" smtClean="0"/>
              <a:t>/6     	        </a:t>
            </a:r>
            <a:r>
              <a:rPr lang="en-US" sz="2400" b="1" dirty="0" smtClean="0">
                <a:solidFill>
                  <a:srgbClr val="C00000"/>
                </a:solidFill>
              </a:rPr>
              <a:t>1/10</a:t>
            </a:r>
          </a:p>
          <a:p>
            <a:pPr>
              <a:buFont typeface="Wingdings" pitchFamily="2" charset="2"/>
              <a:buNone/>
            </a:pPr>
            <a:endParaRPr lang="en-US" dirty="0" smtClean="0"/>
          </a:p>
          <a:p>
            <a:pPr>
              <a:buFont typeface="Wingdings" pitchFamily="2" charset="2"/>
              <a:buNone/>
            </a:pPr>
            <a:endParaRPr lang="en-US" dirty="0" smtClean="0"/>
          </a:p>
        </p:txBody>
      </p:sp>
      <p:sp>
        <p:nvSpPr>
          <p:cNvPr id="4" name="Rectangle 3"/>
          <p:cNvSpPr txBox="1">
            <a:spLocks noChangeArrowheads="1"/>
          </p:cNvSpPr>
          <p:nvPr/>
        </p:nvSpPr>
        <p:spPr bwMode="auto">
          <a:xfrm>
            <a:off x="0" y="2819400"/>
            <a:ext cx="8982075" cy="1838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1"/>
              </a:buClr>
              <a:buSzPct val="88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6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4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2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Tx/>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a:lstStyle>
          <a:p>
            <a:pPr>
              <a:buNone/>
            </a:pPr>
            <a:r>
              <a:rPr lang="en-US" b="1" dirty="0"/>
              <a:t>Christine, Roommate, Mixer, and </a:t>
            </a:r>
            <a:r>
              <a:rPr lang="en-US" b="1" dirty="0" smtClean="0"/>
              <a:t>Two Ovens</a:t>
            </a:r>
            <a:endParaRPr lang="en-US" b="1" dirty="0"/>
          </a:p>
          <a:p>
            <a:pPr>
              <a:buFont typeface="Wingdings" pitchFamily="2" charset="2"/>
              <a:buNone/>
            </a:pPr>
            <a:r>
              <a:rPr lang="en-US" dirty="0" smtClean="0"/>
              <a:t>Resource	Christine 	Roommate	Mixer	        Oven</a:t>
            </a:r>
          </a:p>
          <a:p>
            <a:pPr>
              <a:buFont typeface="Wingdings" pitchFamily="2" charset="2"/>
              <a:buNone/>
            </a:pPr>
            <a:r>
              <a:rPr lang="en-US" dirty="0" smtClean="0"/>
              <a:t>Time		8		3		6</a:t>
            </a:r>
            <a:r>
              <a:rPr lang="en-US" dirty="0"/>
              <a:t> </a:t>
            </a:r>
            <a:r>
              <a:rPr lang="en-US" dirty="0" smtClean="0"/>
              <a:t>                 10</a:t>
            </a:r>
          </a:p>
          <a:p>
            <a:pPr>
              <a:buFont typeface="Wingdings" pitchFamily="2" charset="2"/>
              <a:buNone/>
            </a:pPr>
            <a:r>
              <a:rPr lang="en-US" dirty="0" smtClean="0"/>
              <a:t>Capacity	</a:t>
            </a:r>
            <a:r>
              <a:rPr lang="en-US" b="1" dirty="0">
                <a:solidFill>
                  <a:srgbClr val="C00000"/>
                </a:solidFill>
              </a:rPr>
              <a:t>1/8</a:t>
            </a:r>
            <a:r>
              <a:rPr lang="en-US" dirty="0" smtClean="0">
                <a:solidFill>
                  <a:srgbClr val="DB1F47"/>
                </a:solidFill>
              </a:rPr>
              <a:t> 	</a:t>
            </a:r>
            <a:r>
              <a:rPr lang="en-US" dirty="0" smtClean="0"/>
              <a:t>	1/3		1/6	        </a:t>
            </a:r>
            <a:r>
              <a:rPr lang="en-US" b="1" dirty="0" smtClean="0">
                <a:solidFill>
                  <a:srgbClr val="00B050"/>
                </a:solidFill>
              </a:rPr>
              <a:t>2(1/10) =1/5</a:t>
            </a:r>
          </a:p>
          <a:p>
            <a:pPr>
              <a:buFont typeface="Wingdings" pitchFamily="2" charset="2"/>
              <a:buNone/>
            </a:pPr>
            <a:endParaRPr lang="en-US" dirty="0" smtClean="0"/>
          </a:p>
          <a:p>
            <a:pPr>
              <a:buFont typeface="Wingdings" pitchFamily="2" charset="2"/>
              <a:buNone/>
            </a:pPr>
            <a:endParaRPr lang="en-US" dirty="0" smtClean="0"/>
          </a:p>
        </p:txBody>
      </p:sp>
      <p:sp>
        <p:nvSpPr>
          <p:cNvPr id="5" name="Rectangle 3"/>
          <p:cNvSpPr txBox="1">
            <a:spLocks noChangeArrowheads="1"/>
          </p:cNvSpPr>
          <p:nvPr/>
        </p:nvSpPr>
        <p:spPr bwMode="auto">
          <a:xfrm>
            <a:off x="22746" y="4662274"/>
            <a:ext cx="9144000" cy="1738526"/>
          </a:xfrm>
          <a:prstGeom prst="rect">
            <a:avLst/>
          </a:prstGeom>
          <a:noFill/>
          <a:ln w="9525">
            <a:noFill/>
            <a:miter lim="800000"/>
            <a:headEnd/>
            <a:tailEnd/>
          </a:ln>
        </p:spPr>
        <p:txBody>
          <a:bodyPr lIns="92075" tIns="46038" rIns="92075" bIns="46038"/>
          <a:lstStyle/>
          <a:p>
            <a:pPr marL="342900" indent="-342900">
              <a:spcBef>
                <a:spcPct val="20000"/>
              </a:spcBef>
              <a:buClr>
                <a:srgbClr val="000000"/>
              </a:buClr>
              <a:buSzPct val="80000"/>
              <a:defRPr/>
            </a:pPr>
            <a:r>
              <a:rPr lang="en-US" sz="2400" b="1" dirty="0">
                <a:latin typeface="Book Antiqua" pitchFamily="18" charset="0"/>
              </a:rPr>
              <a:t>Cross Functional </a:t>
            </a:r>
            <a:r>
              <a:rPr lang="en-US" sz="2400" b="1" dirty="0" smtClean="0">
                <a:latin typeface="Book Antiqua" pitchFamily="18" charset="0"/>
              </a:rPr>
              <a:t>Workers and Two </a:t>
            </a:r>
            <a:r>
              <a:rPr lang="en-US" sz="2400" b="1" dirty="0">
                <a:latin typeface="Book Antiqua" pitchFamily="18" charset="0"/>
              </a:rPr>
              <a:t>Ovens </a:t>
            </a:r>
          </a:p>
          <a:p>
            <a:pPr marL="342900" indent="-342900">
              <a:spcBef>
                <a:spcPct val="20000"/>
              </a:spcBef>
              <a:buClr>
                <a:srgbClr val="000000"/>
              </a:buClr>
              <a:buSzPct val="80000"/>
              <a:defRPr/>
            </a:pPr>
            <a:r>
              <a:rPr lang="en-US" sz="2400" kern="0" dirty="0" smtClean="0">
                <a:latin typeface="Book Antiqua" pitchFamily="18" charset="0"/>
              </a:rPr>
              <a:t>Resource</a:t>
            </a:r>
            <a:r>
              <a:rPr lang="en-US" sz="2400" kern="0" dirty="0">
                <a:latin typeface="Book Antiqua" pitchFamily="18" charset="0"/>
              </a:rPr>
              <a:t>	Human 	</a:t>
            </a:r>
            <a:r>
              <a:rPr lang="en-US" sz="2400" kern="0" dirty="0" smtClean="0">
                <a:latin typeface="Book Antiqua" pitchFamily="18" charset="0"/>
              </a:rPr>
              <a:t>	Mixer</a:t>
            </a:r>
            <a:r>
              <a:rPr lang="en-US" sz="2400" kern="0" dirty="0">
                <a:latin typeface="Book Antiqua" pitchFamily="18" charset="0"/>
              </a:rPr>
              <a:t>		</a:t>
            </a:r>
            <a:r>
              <a:rPr lang="en-US" sz="2400" kern="0" dirty="0" smtClean="0">
                <a:latin typeface="Book Antiqua" pitchFamily="18" charset="0"/>
              </a:rPr>
              <a:t>Oven</a:t>
            </a: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Time		</a:t>
            </a:r>
            <a:r>
              <a:rPr lang="en-US" sz="2400" b="1" dirty="0">
                <a:solidFill>
                  <a:srgbClr val="00B050"/>
                </a:solidFill>
                <a:latin typeface="Book Antiqua" pitchFamily="18" charset="0"/>
                <a:ea typeface="ＭＳ Ｐゴシック" pitchFamily="-65" charset="-128"/>
                <a:cs typeface="Book Antiqua" pitchFamily="18" charset="0"/>
              </a:rPr>
              <a:t>8+3</a:t>
            </a:r>
            <a:r>
              <a:rPr lang="en-US" sz="2400" kern="0" dirty="0">
                <a:latin typeface="Book Antiqua" pitchFamily="18" charset="0"/>
              </a:rPr>
              <a:t>		</a:t>
            </a:r>
            <a:r>
              <a:rPr lang="en-US" sz="2400" kern="0" dirty="0" smtClean="0">
                <a:latin typeface="Book Antiqua" pitchFamily="18" charset="0"/>
              </a:rPr>
              <a:t>	6</a:t>
            </a:r>
            <a:r>
              <a:rPr lang="en-US" sz="2400" kern="0" dirty="0">
                <a:latin typeface="Book Antiqua" pitchFamily="18" charset="0"/>
              </a:rPr>
              <a:t>		10</a:t>
            </a:r>
          </a:p>
          <a:p>
            <a:pPr marL="342900" indent="-342900" eaLnBrk="0" hangingPunct="0">
              <a:spcBef>
                <a:spcPct val="20000"/>
              </a:spcBef>
              <a:buClr>
                <a:srgbClr val="000000"/>
              </a:buClr>
              <a:buSzPct val="80000"/>
              <a:buFont typeface="Wingdings" pitchFamily="2" charset="2"/>
              <a:buNone/>
              <a:defRPr/>
            </a:pPr>
            <a:r>
              <a:rPr lang="en-US" sz="2400" kern="0" dirty="0">
                <a:latin typeface="Book Antiqua" pitchFamily="18" charset="0"/>
              </a:rPr>
              <a:t>Capacity	</a:t>
            </a:r>
            <a:r>
              <a:rPr lang="en-US" sz="2400" b="1" dirty="0">
                <a:solidFill>
                  <a:srgbClr val="00B050"/>
                </a:solidFill>
                <a:latin typeface="Book Antiqua" pitchFamily="18" charset="0"/>
                <a:ea typeface="ＭＳ Ｐゴシック" pitchFamily="-65" charset="-128"/>
                <a:cs typeface="Book Antiqua" pitchFamily="18" charset="0"/>
              </a:rPr>
              <a:t>2(1/11) =2/11</a:t>
            </a:r>
            <a:r>
              <a:rPr lang="en-US" sz="2400" kern="0" dirty="0">
                <a:latin typeface="Book Antiqua" pitchFamily="18" charset="0"/>
              </a:rPr>
              <a:t>	</a:t>
            </a:r>
            <a:r>
              <a:rPr lang="en-US" sz="2400" kern="0" dirty="0" smtClean="0">
                <a:latin typeface="Book Antiqua" pitchFamily="18" charset="0"/>
              </a:rPr>
              <a:t>	</a:t>
            </a:r>
            <a:r>
              <a:rPr lang="en-US" sz="2400" b="1" dirty="0">
                <a:solidFill>
                  <a:srgbClr val="C00000"/>
                </a:solidFill>
                <a:latin typeface="Book Antiqua" pitchFamily="18" charset="0"/>
                <a:ea typeface="ＭＳ Ｐゴシック" pitchFamily="-65" charset="-128"/>
                <a:cs typeface="Book Antiqua" pitchFamily="18" charset="0"/>
              </a:rPr>
              <a:t>1/6</a:t>
            </a:r>
            <a:r>
              <a:rPr lang="en-US" sz="2400" kern="0" dirty="0" smtClean="0">
                <a:latin typeface="Book Antiqua" pitchFamily="18" charset="0"/>
              </a:rPr>
              <a:t> 	</a:t>
            </a:r>
            <a:r>
              <a:rPr lang="en-US" sz="2400" kern="0" dirty="0">
                <a:latin typeface="Book Antiqua" pitchFamily="18" charset="0"/>
              </a:rPr>
              <a:t>	</a:t>
            </a:r>
            <a:r>
              <a:rPr lang="en-US" sz="2400" kern="0" dirty="0" smtClean="0">
                <a:latin typeface="Book Antiqua" pitchFamily="18" charset="0"/>
              </a:rPr>
              <a:t>2(1/10) = 1/5</a:t>
            </a: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a:p>
            <a:pPr marL="342900" indent="-342900" eaLnBrk="0" hangingPunct="0">
              <a:spcBef>
                <a:spcPct val="20000"/>
              </a:spcBef>
              <a:buClr>
                <a:srgbClr val="000000"/>
              </a:buClr>
              <a:buSzPct val="80000"/>
              <a:buFont typeface="Wingdings" pitchFamily="2" charset="2"/>
              <a:buNone/>
              <a:defRPr/>
            </a:pPr>
            <a:endParaRPr lang="en-US" sz="2400" kern="0" dirty="0">
              <a:latin typeface="Book Antiqua" pitchFamily="18" charset="0"/>
            </a:endParaRPr>
          </a:p>
        </p:txBody>
      </p:sp>
    </p:spTree>
    <p:extLst>
      <p:ext uri="{BB962C8B-B14F-4D97-AF65-F5344CB8AC3E}">
        <p14:creationId xmlns:p14="http://schemas.microsoft.com/office/powerpoint/2010/main" val="927957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839212"/>
          </a:xfrm>
        </p:spPr>
        <p:txBody>
          <a:bodyPr/>
          <a:lstStyle/>
          <a:p>
            <a:r>
              <a:rPr lang="en-US" dirty="0" smtClean="0"/>
              <a:t>Problem 7 </a:t>
            </a:r>
            <a:endParaRPr lang="en-US" dirty="0"/>
          </a:p>
        </p:txBody>
      </p:sp>
      <p:sp>
        <p:nvSpPr>
          <p:cNvPr id="25" name="Rectangle 23"/>
          <p:cNvSpPr>
            <a:spLocks noChangeArrowheads="1"/>
          </p:cNvSpPr>
          <p:nvPr/>
        </p:nvSpPr>
        <p:spPr bwMode="auto">
          <a:xfrm>
            <a:off x="-23446" y="839212"/>
            <a:ext cx="916744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The following  graph shows a  production process</a:t>
            </a:r>
            <a:r>
              <a:rPr kumimoji="0" lang="en-US" altLang="ja-JP" sz="2400" b="0" i="0" u="none" strike="noStrike" cap="none" normalizeH="0" dirty="0" smtClean="0">
                <a:ln>
                  <a:noFill/>
                </a:ln>
                <a:solidFill>
                  <a:schemeClr val="tx1"/>
                </a:solidFill>
                <a:effectLst/>
                <a:latin typeface="Book Antiqua" pitchFamily="18" charset="0"/>
                <a:ea typeface="MS Mincho" pitchFamily="49" charset="-128"/>
                <a:cs typeface="Times New Roman" pitchFamily="18" charset="0"/>
              </a:rPr>
              <a:t> for two products AA and BC. </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Station D and E are flexible and can handle either product. No matter the type of the product, station D can finish 100 units per day and station E can finish 90 units per day. Station A works only for Product A  and have a capacity of 60 units per day. Station B and C are only for Product BC  and have capacity of 75 and 45 units per day, respectively. </a:t>
            </a:r>
            <a:r>
              <a:rPr kumimoji="0" lang="en-US" altLang="ja-JP" sz="2400" b="0" i="0" u="none" strike="noStrike" cap="none" normalizeH="0" baseline="0" dirty="0" smtClean="0">
                <a:ln>
                  <a:noFill/>
                </a:ln>
                <a:solidFill>
                  <a:srgbClr val="FF0000"/>
                </a:solidFill>
                <a:effectLst/>
                <a:latin typeface="Book Antiqua" pitchFamily="18" charset="0"/>
                <a:ea typeface="MS Mincho" pitchFamily="49" charset="-128"/>
                <a:cs typeface="Times New Roman" pitchFamily="18" charset="0"/>
              </a:rPr>
              <a:t>The demands for each product is </a:t>
            </a:r>
            <a:r>
              <a:rPr lang="en-US" altLang="ja-JP" sz="2400" dirty="0">
                <a:solidFill>
                  <a:srgbClr val="FF0000"/>
                </a:solidFill>
                <a:latin typeface="Book Antiqua" pitchFamily="18" charset="0"/>
                <a:ea typeface="MS Mincho" pitchFamily="49" charset="-128"/>
                <a:cs typeface="Times New Roman" pitchFamily="18" charset="0"/>
              </a:rPr>
              <a:t>5</a:t>
            </a:r>
            <a:r>
              <a:rPr kumimoji="0" lang="en-US" altLang="ja-JP" sz="2400" b="0" i="0" u="none" strike="noStrike" cap="none" normalizeH="0" baseline="0" dirty="0" smtClean="0">
                <a:ln>
                  <a:noFill/>
                </a:ln>
                <a:solidFill>
                  <a:srgbClr val="FF0000"/>
                </a:solidFill>
                <a:effectLst/>
                <a:latin typeface="Book Antiqua" pitchFamily="18" charset="0"/>
                <a:ea typeface="MS Mincho" pitchFamily="49" charset="-128"/>
                <a:cs typeface="Times New Roman" pitchFamily="18" charset="0"/>
              </a:rPr>
              <a:t>0 units per day.  </a:t>
            </a:r>
          </a:p>
        </p:txBody>
      </p:sp>
      <p:sp>
        <p:nvSpPr>
          <p:cNvPr id="26" name="Rectangle 23"/>
          <p:cNvSpPr>
            <a:spLocks noChangeArrowheads="1"/>
          </p:cNvSpPr>
          <p:nvPr/>
        </p:nvSpPr>
        <p:spPr bwMode="auto">
          <a:xfrm>
            <a:off x="121823" y="3999885"/>
            <a:ext cx="490737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Which station(s)  is the bottleneck?</a:t>
            </a:r>
            <a:endParaRPr kumimoji="0" lang="en-US" altLang="ja-JP" sz="2400" b="0" i="0" u="none" strike="noStrike" cap="none" normalizeH="0" baseline="0" dirty="0" smtClean="0">
              <a:ln>
                <a:noFill/>
              </a:ln>
              <a:solidFill>
                <a:schemeClr val="tx1"/>
              </a:solidFill>
              <a:effectLst/>
              <a:latin typeface="Book Antiqua"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Stations  A and C</a:t>
            </a: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lang="en-US" altLang="ja-JP" sz="2400" dirty="0" smtClean="0">
                <a:latin typeface="Book Antiqua" pitchFamily="18" charset="0"/>
                <a:ea typeface="MS Mincho" pitchFamily="49" charset="-128"/>
                <a:cs typeface="Times New Roman" pitchFamily="18" charset="0"/>
              </a:rPr>
              <a:t>Station </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B and C</a:t>
            </a:r>
          </a:p>
          <a:p>
            <a:pPr marL="457200" lvl="0" indent="-457200" eaLnBrk="0" hangingPunct="0">
              <a:buAutoNum type="alphaUcParenR"/>
              <a:tabLst>
                <a:tab pos="914400" algn="l"/>
              </a:tabLst>
            </a:pPr>
            <a:r>
              <a:rPr lang="en-US" altLang="ja-JP" sz="2400" dirty="0" smtClean="0">
                <a:latin typeface="Book Antiqua" pitchFamily="18" charset="0"/>
                <a:ea typeface="MS Mincho" pitchFamily="49" charset="-128"/>
                <a:cs typeface="Times New Roman" pitchFamily="18" charset="0"/>
              </a:rPr>
              <a:t>Stations C and D</a:t>
            </a:r>
          </a:p>
          <a:p>
            <a:pPr marL="457200" lvl="0" indent="-457200" eaLnBrk="0" hangingPunct="0">
              <a:buAutoNum type="alphaUcParenR"/>
              <a:tabLst>
                <a:tab pos="914400" algn="l"/>
              </a:tabLst>
            </a:pPr>
            <a:r>
              <a:rPr lang="en-US" altLang="ja-JP" sz="2400" dirty="0" smtClean="0">
                <a:latin typeface="Book Antiqua" pitchFamily="18" charset="0"/>
                <a:ea typeface="MS Mincho" pitchFamily="49" charset="-128"/>
                <a:cs typeface="Times New Roman" pitchFamily="18" charset="0"/>
              </a:rPr>
              <a:t>Stations D and E </a:t>
            </a:r>
          </a:p>
          <a:p>
            <a:pPr marL="457200" lvl="0" indent="-457200" eaLnBrk="0" hangingPunct="0">
              <a:buAutoNum type="alphaUcParenR"/>
              <a:tabLst>
                <a:tab pos="914400" algn="l"/>
              </a:tabLst>
            </a:pPr>
            <a:r>
              <a:rPr lang="en-US" altLang="ja-JP" sz="2400" dirty="0" smtClean="0">
                <a:latin typeface="Book Antiqua" pitchFamily="18" charset="0"/>
                <a:ea typeface="MS Mincho" pitchFamily="49" charset="-128"/>
                <a:cs typeface="Times New Roman" pitchFamily="18" charset="0"/>
              </a:rPr>
              <a:t>Station </a:t>
            </a:r>
            <a:r>
              <a:rPr lang="en-US" altLang="ja-JP" sz="2400" dirty="0">
                <a:latin typeface="Book Antiqua" pitchFamily="18" charset="0"/>
                <a:ea typeface="MS Mincho" pitchFamily="49" charset="-128"/>
                <a:cs typeface="Times New Roman" pitchFamily="18" charset="0"/>
              </a:rPr>
              <a:t>C</a:t>
            </a:r>
            <a:r>
              <a:rPr lang="en-US" altLang="ja-JP" sz="2400" dirty="0" smtClean="0">
                <a:latin typeface="Book Antiqua" pitchFamily="18" charset="0"/>
                <a:ea typeface="MS Mincho" pitchFamily="49" charset="-128"/>
                <a:cs typeface="Times New Roman" pitchFamily="18" charset="0"/>
              </a:rPr>
              <a:t> and E</a:t>
            </a:r>
            <a:endPar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endParaRPr>
          </a:p>
        </p:txBody>
      </p:sp>
      <p:sp>
        <p:nvSpPr>
          <p:cNvPr id="27" name="Oval 15"/>
          <p:cNvSpPr>
            <a:spLocks noChangeArrowheads="1"/>
          </p:cNvSpPr>
          <p:nvPr/>
        </p:nvSpPr>
        <p:spPr bwMode="auto">
          <a:xfrm>
            <a:off x="5769361" y="5541783"/>
            <a:ext cx="707403" cy="706617"/>
          </a:xfrm>
          <a:prstGeom prst="ellipse">
            <a:avLst/>
          </a:prstGeom>
          <a:solidFill>
            <a:srgbClr val="FFFFFF"/>
          </a:solidFill>
          <a:ln w="28575">
            <a:solidFill>
              <a:srgbClr val="1A1A70"/>
            </a:solidFill>
            <a:round/>
            <a:headEnd/>
            <a:tailEnd/>
          </a:ln>
        </p:spPr>
        <p:txBody>
          <a:bodyPr vert="horz" wrap="square" lIns="36000" tIns="36000" rIns="54000" bIns="36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B</a:t>
            </a:r>
          </a:p>
          <a:p>
            <a:pPr marL="0" marR="0" lvl="0" indent="0" algn="ctr" defTabSz="914400" rtl="0" eaLnBrk="1" fontAlgn="base" latinLnBrk="0" hangingPunct="1">
              <a:lnSpc>
                <a:spcPct val="100000"/>
              </a:lnSpc>
              <a:spcBef>
                <a:spcPct val="0"/>
              </a:spcBef>
              <a:spcAft>
                <a:spcPct val="0"/>
              </a:spcAft>
              <a:buClrTx/>
              <a:buSzTx/>
              <a:buFontTx/>
              <a:buNone/>
              <a:tabLst/>
            </a:pPr>
            <a:r>
              <a:rPr lang="en-US" altLang="ja-JP" sz="1600" dirty="0" smtClean="0">
                <a:latin typeface="Book Antiqua" pitchFamily="18" charset="0"/>
                <a:ea typeface="MS Mincho" pitchFamily="49" charset="-128"/>
                <a:cs typeface="Times New Roman" pitchFamily="18" charset="0"/>
              </a:rPr>
              <a:t>75</a:t>
            </a:r>
            <a:endParaRPr kumimoji="0" lang="en-US" altLang="ja-JP" sz="1600" b="0" i="0" u="none" strike="noStrike" cap="none" normalizeH="0" baseline="0" dirty="0" smtClean="0">
              <a:ln>
                <a:noFill/>
              </a:ln>
              <a:solidFill>
                <a:schemeClr val="tx1"/>
              </a:solidFill>
              <a:effectLst/>
              <a:latin typeface="Book Antiqua" pitchFamily="18" charset="0"/>
              <a:cs typeface="Arial" pitchFamily="34" charset="0"/>
            </a:endParaRPr>
          </a:p>
        </p:txBody>
      </p:sp>
      <p:sp>
        <p:nvSpPr>
          <p:cNvPr id="28" name="Oval 14"/>
          <p:cNvSpPr>
            <a:spLocks noChangeArrowheads="1"/>
          </p:cNvSpPr>
          <p:nvPr/>
        </p:nvSpPr>
        <p:spPr bwMode="auto">
          <a:xfrm>
            <a:off x="6175808" y="4410725"/>
            <a:ext cx="707403" cy="719979"/>
          </a:xfrm>
          <a:prstGeom prst="ellipse">
            <a:avLst/>
          </a:prstGeom>
          <a:solidFill>
            <a:srgbClr val="FFFFFF"/>
          </a:solidFill>
          <a:ln w="28575">
            <a:solidFill>
              <a:srgbClr val="1A1A70"/>
            </a:solidFill>
            <a:round/>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60</a:t>
            </a:r>
            <a:endParaRPr kumimoji="0" lang="en-US" altLang="ja-JP" sz="1600" b="0" i="0" u="none" strike="noStrike" cap="none" normalizeH="0" baseline="0" dirty="0" smtClean="0">
              <a:ln>
                <a:noFill/>
              </a:ln>
              <a:solidFill>
                <a:schemeClr val="tx1"/>
              </a:solidFill>
              <a:effectLst/>
              <a:latin typeface="Book Antiqua" pitchFamily="18" charset="0"/>
              <a:cs typeface="Arial" pitchFamily="34" charset="0"/>
            </a:endParaRPr>
          </a:p>
        </p:txBody>
      </p:sp>
      <p:sp>
        <p:nvSpPr>
          <p:cNvPr id="29" name="Oval 13"/>
          <p:cNvSpPr>
            <a:spLocks noChangeArrowheads="1"/>
          </p:cNvSpPr>
          <p:nvPr/>
        </p:nvSpPr>
        <p:spPr bwMode="auto">
          <a:xfrm>
            <a:off x="7354812" y="4692900"/>
            <a:ext cx="707403" cy="706617"/>
          </a:xfrm>
          <a:prstGeom prst="ellipse">
            <a:avLst/>
          </a:prstGeom>
          <a:solidFill>
            <a:srgbClr val="FFFFFF"/>
          </a:solidFill>
          <a:ln w="28575">
            <a:solidFill>
              <a:srgbClr val="1A1A70"/>
            </a:solidFill>
            <a:round/>
            <a:headEnd/>
            <a:tailEnd/>
          </a:ln>
        </p:spPr>
        <p:txBody>
          <a:bodyPr vert="horz" wrap="square" lIns="91440" tIns="45720" rIns="91440" bIns="10800" numCol="1" anchor="t" anchorCtr="0" compatLnSpc="1">
            <a:prstTxWarp prst="textNoShape">
              <a:avLst/>
            </a:prstTxWarp>
          </a:bodyPr>
          <a:lstStyle/>
          <a:p>
            <a:pPr algn="ctr" eaLnBrk="1" hangingPunct="1"/>
            <a:r>
              <a:rPr lang="en-US" altLang="ja-JP" sz="1600" dirty="0">
                <a:latin typeface="Book Antiqua" pitchFamily="18" charset="0"/>
                <a:ea typeface="MS Mincho" pitchFamily="49" charset="-128"/>
                <a:cs typeface="Times New Roman" pitchFamily="18" charset="0"/>
              </a:rPr>
              <a:t>D 100</a:t>
            </a:r>
          </a:p>
        </p:txBody>
      </p:sp>
      <p:sp>
        <p:nvSpPr>
          <p:cNvPr id="30" name="Oval 29"/>
          <p:cNvSpPr>
            <a:spLocks noChangeArrowheads="1"/>
          </p:cNvSpPr>
          <p:nvPr/>
        </p:nvSpPr>
        <p:spPr bwMode="auto">
          <a:xfrm>
            <a:off x="6788890" y="5541783"/>
            <a:ext cx="707403" cy="706617"/>
          </a:xfrm>
          <a:prstGeom prst="ellipse">
            <a:avLst/>
          </a:prstGeom>
          <a:solidFill>
            <a:srgbClr val="FFFFFF"/>
          </a:solidFill>
          <a:ln w="28575">
            <a:solidFill>
              <a:srgbClr val="1A1A70"/>
            </a:solidFill>
            <a:round/>
            <a:headEnd/>
            <a:tailEnd/>
          </a:ln>
        </p:spPr>
        <p:txBody>
          <a:bodyPr vert="horz" wrap="square" lIns="54000" tIns="36000" rIns="54000" bIns="0" numCol="1" anchor="t" anchorCtr="0" compatLnSpc="1">
            <a:prstTxWarp prst="textNoShape">
              <a:avLst/>
            </a:prstTxWarp>
          </a:bodyPr>
          <a:lstStyle/>
          <a:p>
            <a:pPr marL="0" marR="0" lvl="0" indent="0" algn="ctr" defTabSz="914400" eaLnBrk="1" latinLnBrk="0" hangingPunct="1">
              <a:lnSpc>
                <a:spcPct val="100000"/>
              </a:lnSpc>
              <a:buClrTx/>
              <a:buSzTx/>
              <a:buFontTx/>
              <a:buNone/>
              <a:tabLst/>
            </a:pPr>
            <a:r>
              <a:rPr lang="en-US" altLang="ja-JP" sz="1600" dirty="0">
                <a:latin typeface="Book Antiqua" pitchFamily="18" charset="0"/>
                <a:ea typeface="MS Mincho" pitchFamily="49" charset="-128"/>
                <a:cs typeface="Times New Roman" pitchFamily="18" charset="0"/>
              </a:rPr>
              <a:t>C 45</a:t>
            </a:r>
          </a:p>
        </p:txBody>
      </p:sp>
      <p:sp>
        <p:nvSpPr>
          <p:cNvPr id="31" name="Oval 11"/>
          <p:cNvSpPr>
            <a:spLocks noChangeArrowheads="1"/>
          </p:cNvSpPr>
          <p:nvPr/>
        </p:nvSpPr>
        <p:spPr bwMode="auto">
          <a:xfrm>
            <a:off x="8322863" y="4692900"/>
            <a:ext cx="707403" cy="706617"/>
          </a:xfrm>
          <a:prstGeom prst="ellipse">
            <a:avLst/>
          </a:prstGeom>
          <a:solidFill>
            <a:srgbClr val="FFFFFF"/>
          </a:solidFill>
          <a:ln w="28575">
            <a:solidFill>
              <a:srgbClr val="1A1A70"/>
            </a:solidFill>
            <a:round/>
            <a:headEnd/>
            <a:tailEnd/>
          </a:ln>
        </p:spPr>
        <p:txBody>
          <a:bodyPr vert="horz" wrap="square" lIns="91440" tIns="45720" rIns="91440" bIns="10800" numCol="1" anchor="t" anchorCtr="0" compatLnSpc="1">
            <a:prstTxWarp prst="textNoShape">
              <a:avLst/>
            </a:prstTxWarp>
          </a:bodyPr>
          <a:lstStyle/>
          <a:p>
            <a:pPr algn="ctr" eaLnBrk="1" hangingPunct="1"/>
            <a:r>
              <a:rPr lang="en-US" altLang="ja-JP" sz="1600" dirty="0">
                <a:latin typeface="Book Antiqua" pitchFamily="18" charset="0"/>
                <a:ea typeface="MS Mincho" pitchFamily="49" charset="-128"/>
                <a:cs typeface="Times New Roman" pitchFamily="18" charset="0"/>
              </a:rPr>
              <a:t>E</a:t>
            </a:r>
          </a:p>
          <a:p>
            <a:pPr algn="ctr" eaLnBrk="1" hangingPunct="1"/>
            <a:r>
              <a:rPr lang="en-US" altLang="ja-JP" sz="1600" dirty="0">
                <a:latin typeface="Book Antiqua" pitchFamily="18" charset="0"/>
                <a:ea typeface="MS Mincho" pitchFamily="49" charset="-128"/>
                <a:cs typeface="Times New Roman" pitchFamily="18" charset="0"/>
              </a:rPr>
              <a:t>90</a:t>
            </a:r>
          </a:p>
        </p:txBody>
      </p:sp>
      <p:sp>
        <p:nvSpPr>
          <p:cNvPr id="32" name="Line 10"/>
          <p:cNvSpPr>
            <a:spLocks noChangeShapeType="1"/>
          </p:cNvSpPr>
          <p:nvPr/>
        </p:nvSpPr>
        <p:spPr bwMode="auto">
          <a:xfrm>
            <a:off x="5751366" y="4692900"/>
            <a:ext cx="424442" cy="786"/>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3" name="Line 9"/>
          <p:cNvSpPr>
            <a:spLocks noChangeShapeType="1"/>
          </p:cNvSpPr>
          <p:nvPr/>
        </p:nvSpPr>
        <p:spPr bwMode="auto">
          <a:xfrm flipV="1">
            <a:off x="7449132" y="5400302"/>
            <a:ext cx="188641" cy="282961"/>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4" name="Line 8"/>
          <p:cNvSpPr>
            <a:spLocks noChangeShapeType="1"/>
          </p:cNvSpPr>
          <p:nvPr/>
        </p:nvSpPr>
        <p:spPr bwMode="auto">
          <a:xfrm flipV="1">
            <a:off x="5486400" y="5966224"/>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5" name="Line 7"/>
          <p:cNvSpPr>
            <a:spLocks noChangeShapeType="1"/>
          </p:cNvSpPr>
          <p:nvPr/>
        </p:nvSpPr>
        <p:spPr bwMode="auto">
          <a:xfrm>
            <a:off x="6883210" y="4834380"/>
            <a:ext cx="471602" cy="141481"/>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6" name="Line 6"/>
          <p:cNvSpPr>
            <a:spLocks noChangeShapeType="1"/>
          </p:cNvSpPr>
          <p:nvPr/>
        </p:nvSpPr>
        <p:spPr bwMode="auto">
          <a:xfrm>
            <a:off x="8038634" y="5164502"/>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7" name="Line 5"/>
          <p:cNvSpPr>
            <a:spLocks noChangeShapeType="1"/>
          </p:cNvSpPr>
          <p:nvPr/>
        </p:nvSpPr>
        <p:spPr bwMode="auto">
          <a:xfrm flipV="1">
            <a:off x="6505929" y="5965438"/>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8" name="Line 4"/>
          <p:cNvSpPr>
            <a:spLocks noChangeShapeType="1"/>
          </p:cNvSpPr>
          <p:nvPr/>
        </p:nvSpPr>
        <p:spPr bwMode="auto">
          <a:xfrm>
            <a:off x="8913271" y="5346551"/>
            <a:ext cx="136410" cy="19523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9" name="Line 3"/>
          <p:cNvSpPr>
            <a:spLocks noChangeShapeType="1"/>
          </p:cNvSpPr>
          <p:nvPr/>
        </p:nvSpPr>
        <p:spPr bwMode="auto">
          <a:xfrm flipV="1">
            <a:off x="8955360" y="4629397"/>
            <a:ext cx="188640" cy="141088"/>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40" name="Line 2"/>
          <p:cNvSpPr>
            <a:spLocks noChangeShapeType="1"/>
          </p:cNvSpPr>
          <p:nvPr/>
        </p:nvSpPr>
        <p:spPr bwMode="auto">
          <a:xfrm>
            <a:off x="8038634" y="4940491"/>
            <a:ext cx="282961" cy="786"/>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 name="TextBox 2"/>
          <p:cNvSpPr txBox="1"/>
          <p:nvPr/>
        </p:nvSpPr>
        <p:spPr>
          <a:xfrm>
            <a:off x="5270622" y="4523623"/>
            <a:ext cx="591975" cy="584775"/>
          </a:xfrm>
          <a:prstGeom prst="rect">
            <a:avLst/>
          </a:prstGeom>
          <a:noFill/>
        </p:spPr>
        <p:txBody>
          <a:bodyPr wrap="square" rtlCol="0">
            <a:spAutoFit/>
          </a:bodyPr>
          <a:lstStyle/>
          <a:p>
            <a:r>
              <a:rPr lang="en-US" sz="1600" b="1" dirty="0" smtClean="0">
                <a:solidFill>
                  <a:srgbClr val="00B050"/>
                </a:solidFill>
                <a:latin typeface="Book Antiqua" pitchFamily="18" charset="0"/>
                <a:ea typeface="MS Mincho" pitchFamily="49" charset="-128"/>
                <a:cs typeface="Times New Roman" pitchFamily="18" charset="0"/>
              </a:rPr>
              <a:t>AA</a:t>
            </a:r>
          </a:p>
          <a:p>
            <a:r>
              <a:rPr lang="en-US" sz="1600" b="1" dirty="0" smtClean="0">
                <a:solidFill>
                  <a:srgbClr val="00B050"/>
                </a:solidFill>
                <a:latin typeface="Book Antiqua" pitchFamily="18" charset="0"/>
                <a:ea typeface="MS Mincho" pitchFamily="49" charset="-128"/>
                <a:cs typeface="Times New Roman" pitchFamily="18" charset="0"/>
              </a:rPr>
              <a:t>(50)</a:t>
            </a:r>
            <a:endParaRPr lang="en-US" sz="1600" b="1" dirty="0">
              <a:solidFill>
                <a:srgbClr val="00B050"/>
              </a:solidFill>
              <a:latin typeface="Book Antiqua" pitchFamily="18" charset="0"/>
              <a:ea typeface="MS Mincho" pitchFamily="49" charset="-128"/>
              <a:cs typeface="Times New Roman" pitchFamily="18" charset="0"/>
            </a:endParaRPr>
          </a:p>
        </p:txBody>
      </p:sp>
      <p:sp>
        <p:nvSpPr>
          <p:cNvPr id="21" name="TextBox 20"/>
          <p:cNvSpPr txBox="1"/>
          <p:nvPr/>
        </p:nvSpPr>
        <p:spPr>
          <a:xfrm>
            <a:off x="5082920" y="5787189"/>
            <a:ext cx="591975" cy="584775"/>
          </a:xfrm>
          <a:prstGeom prst="rect">
            <a:avLst/>
          </a:prstGeom>
          <a:noFill/>
        </p:spPr>
        <p:txBody>
          <a:bodyPr wrap="square" rtlCol="0">
            <a:spAutoFit/>
          </a:bodyPr>
          <a:lstStyle/>
          <a:p>
            <a:r>
              <a:rPr lang="en-US" sz="1600" b="1" dirty="0" smtClean="0">
                <a:solidFill>
                  <a:srgbClr val="FF0000"/>
                </a:solidFill>
                <a:latin typeface="Book Antiqua" pitchFamily="18" charset="0"/>
                <a:ea typeface="MS Mincho" pitchFamily="49" charset="-128"/>
                <a:cs typeface="Times New Roman" pitchFamily="18" charset="0"/>
              </a:rPr>
              <a:t>BC</a:t>
            </a:r>
          </a:p>
          <a:p>
            <a:r>
              <a:rPr lang="en-US" sz="1600" b="1" smtClean="0">
                <a:solidFill>
                  <a:srgbClr val="FF0000"/>
                </a:solidFill>
                <a:latin typeface="Book Antiqua" pitchFamily="18" charset="0"/>
                <a:ea typeface="MS Mincho" pitchFamily="49" charset="-128"/>
                <a:cs typeface="Times New Roman" pitchFamily="18" charset="0"/>
              </a:rPr>
              <a:t>(50)</a:t>
            </a:r>
            <a:endParaRPr lang="en-US" sz="1600" b="1" dirty="0">
              <a:solidFill>
                <a:srgbClr val="FF0000"/>
              </a:solidFill>
              <a:latin typeface="Book Antiqua" pitchFamily="18" charset="0"/>
              <a:ea typeface="MS Mincho" pitchFamily="49" charset="-128"/>
              <a:cs typeface="Times New Roman" pitchFamily="18" charset="0"/>
            </a:endParaRPr>
          </a:p>
        </p:txBody>
      </p:sp>
    </p:spTree>
    <p:extLst>
      <p:ext uri="{BB962C8B-B14F-4D97-AF65-F5344CB8AC3E}">
        <p14:creationId xmlns:p14="http://schemas.microsoft.com/office/powerpoint/2010/main" val="19212767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6">
                                            <p:txEl>
                                              <p:pRg st="5" end="5"/>
                                            </p:txEl>
                                          </p:spTgt>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817364"/>
          </a:xfrm>
        </p:spPr>
        <p:txBody>
          <a:bodyPr/>
          <a:lstStyle/>
          <a:p>
            <a:r>
              <a:rPr lang="en-US" dirty="0"/>
              <a:t>Problem </a:t>
            </a:r>
            <a:r>
              <a:rPr lang="en-US" dirty="0" smtClean="0"/>
              <a:t>7</a:t>
            </a:r>
            <a:endParaRPr lang="en-US" dirty="0"/>
          </a:p>
        </p:txBody>
      </p:sp>
      <p:sp>
        <p:nvSpPr>
          <p:cNvPr id="25" name="Rectangle 23"/>
          <p:cNvSpPr>
            <a:spLocks noChangeArrowheads="1"/>
          </p:cNvSpPr>
          <p:nvPr/>
        </p:nvSpPr>
        <p:spPr bwMode="auto">
          <a:xfrm>
            <a:off x="73330" y="827544"/>
            <a:ext cx="907067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If the system can work at </a:t>
            </a:r>
            <a:r>
              <a:rPr lang="en-US" altLang="ja-JP" sz="2400" dirty="0" smtClean="0">
                <a:latin typeface="Book Antiqua" pitchFamily="18" charset="0"/>
                <a:ea typeface="MS Mincho" pitchFamily="49" charset="-128"/>
                <a:cs typeface="Times New Roman" pitchFamily="18" charset="0"/>
              </a:rPr>
              <a:t>the process capacity, w</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hich of the following is NOT true?</a:t>
            </a:r>
            <a:endParaRPr kumimoji="0" lang="en-US" altLang="ja-JP" sz="2400" b="0" i="0" u="none" strike="noStrike" cap="none" normalizeH="0" baseline="0" dirty="0" smtClean="0">
              <a:ln>
                <a:noFill/>
              </a:ln>
              <a:solidFill>
                <a:schemeClr val="tx1"/>
              </a:solidFill>
              <a:effectLst/>
              <a:latin typeface="Book Antiqua"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The utilization of machine A is at least </a:t>
            </a:r>
            <a:r>
              <a:rPr lang="en-US" altLang="ja-JP" sz="2400" dirty="0" smtClean="0">
                <a:latin typeface="Book Antiqua" pitchFamily="18" charset="0"/>
                <a:ea typeface="MS Mincho" pitchFamily="49" charset="-128"/>
                <a:cs typeface="Times New Roman" pitchFamily="18" charset="0"/>
              </a:rPr>
              <a:t>75</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a:t>
            </a: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The utilization of machine B at least about 53%</a:t>
            </a:r>
          </a:p>
          <a:p>
            <a:pPr marL="457200" indent="-457200">
              <a:buFontTx/>
              <a:buAutoNum type="alphaUcParenR"/>
              <a:tabLst>
                <a:tab pos="914400" algn="l"/>
              </a:tabLst>
            </a:pPr>
            <a:r>
              <a:rPr lang="en-US" altLang="ja-JP" sz="2400" dirty="0">
                <a:latin typeface="Book Antiqua" pitchFamily="18" charset="0"/>
                <a:ea typeface="MS Mincho" pitchFamily="49" charset="-128"/>
                <a:cs typeface="Times New Roman" pitchFamily="18" charset="0"/>
              </a:rPr>
              <a:t>The utilization </a:t>
            </a:r>
            <a:r>
              <a:rPr lang="en-US" altLang="ja-JP" sz="2400" dirty="0" smtClean="0">
                <a:latin typeface="Book Antiqua" pitchFamily="18" charset="0"/>
                <a:ea typeface="MS Mincho" pitchFamily="49" charset="-128"/>
                <a:cs typeface="Times New Roman" pitchFamily="18" charset="0"/>
              </a:rPr>
              <a:t>of </a:t>
            </a:r>
            <a:r>
              <a:rPr lang="en-US" altLang="ja-JP" sz="2400" dirty="0">
                <a:latin typeface="Book Antiqua" pitchFamily="18" charset="0"/>
                <a:ea typeface="MS Mincho" pitchFamily="49" charset="-128"/>
                <a:cs typeface="Times New Roman" pitchFamily="18" charset="0"/>
              </a:rPr>
              <a:t>machine B is at most 60%</a:t>
            </a: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The utilization of machine D is 90%</a:t>
            </a: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All of the above. </a:t>
            </a:r>
            <a:endParaRPr kumimoji="0" lang="en-US" altLang="ja-JP" sz="2400" b="0" i="0" u="none" strike="noStrike" cap="none" normalizeH="0" baseline="0" dirty="0" smtClean="0">
              <a:ln>
                <a:noFill/>
              </a:ln>
              <a:solidFill>
                <a:schemeClr val="tx1"/>
              </a:solidFill>
              <a:effectLst/>
              <a:latin typeface="Book Antiqua" pitchFamily="18" charset="0"/>
              <a:cs typeface="Arial" pitchFamily="34" charset="0"/>
            </a:endParaRPr>
          </a:p>
        </p:txBody>
      </p:sp>
      <p:sp>
        <p:nvSpPr>
          <p:cNvPr id="8" name="Rectangle 23"/>
          <p:cNvSpPr>
            <a:spLocks noChangeArrowheads="1"/>
          </p:cNvSpPr>
          <p:nvPr/>
        </p:nvSpPr>
        <p:spPr bwMode="auto">
          <a:xfrm>
            <a:off x="76200" y="3459540"/>
            <a:ext cx="851071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hangingPunct="0">
              <a:tabLst>
                <a:tab pos="914400" algn="l"/>
              </a:tabLst>
            </a:pPr>
            <a:r>
              <a:rPr lang="en-US" altLang="ja-JP" sz="2400" dirty="0" smtClean="0">
                <a:latin typeface="Book Antiqua" pitchFamily="18" charset="0"/>
                <a:ea typeface="MS Mincho" pitchFamily="49" charset="-128"/>
                <a:cs typeface="Times New Roman" pitchFamily="18" charset="0"/>
              </a:rPr>
              <a:t>E </a:t>
            </a:r>
            <a:r>
              <a:rPr lang="en-US" altLang="ja-JP" sz="2400" dirty="0" smtClean="0">
                <a:latin typeface="Book Antiqua" pitchFamily="18" charset="0"/>
                <a:ea typeface="MS Mincho" pitchFamily="49" charset="-128"/>
                <a:cs typeface="Times New Roman" pitchFamily="18" charset="0"/>
                <a:sym typeface="Wingdings" pitchFamily="2" charset="2"/>
              </a:rPr>
              <a:t> </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We</a:t>
            </a:r>
            <a:r>
              <a:rPr kumimoji="0" lang="en-US" altLang="ja-JP" sz="2400" b="0" i="0" u="none" strike="noStrike" cap="none" normalizeH="0" dirty="0" smtClean="0">
                <a:ln>
                  <a:noFill/>
                </a:ln>
                <a:solidFill>
                  <a:schemeClr val="tx1"/>
                </a:solidFill>
                <a:effectLst/>
                <a:latin typeface="Book Antiqua" pitchFamily="18" charset="0"/>
                <a:ea typeface="MS Mincho" pitchFamily="49" charset="-128"/>
                <a:cs typeface="Times New Roman" pitchFamily="18" charset="0"/>
              </a:rPr>
              <a:t> can produce at most 90 AA and BC. </a:t>
            </a:r>
          </a:p>
          <a:p>
            <a:pPr lvl="0" eaLnBrk="0" hangingPunct="0">
              <a:tabLst>
                <a:tab pos="914400" algn="l"/>
              </a:tabLst>
            </a:pPr>
            <a:r>
              <a:rPr lang="en-US" altLang="ja-JP" sz="2400" dirty="0" smtClean="0">
                <a:latin typeface="Book Antiqua" pitchFamily="18" charset="0"/>
                <a:ea typeface="MS Mincho" pitchFamily="49" charset="-128"/>
                <a:cs typeface="Times New Roman" pitchFamily="18" charset="0"/>
              </a:rPr>
              <a:t>C </a:t>
            </a:r>
            <a:r>
              <a:rPr lang="en-US" altLang="ja-JP" sz="2400" dirty="0" smtClean="0">
                <a:latin typeface="Book Antiqua" pitchFamily="18" charset="0"/>
                <a:ea typeface="MS Mincho" pitchFamily="49" charset="-128"/>
                <a:cs typeface="Times New Roman" pitchFamily="18" charset="0"/>
                <a:sym typeface="Wingdings" pitchFamily="2" charset="2"/>
              </a:rPr>
              <a:t> </a:t>
            </a:r>
            <a:r>
              <a:rPr lang="en-US" altLang="ja-JP" sz="2400" dirty="0" smtClean="0">
                <a:latin typeface="Book Antiqua" pitchFamily="18" charset="0"/>
                <a:ea typeface="MS Mincho" pitchFamily="49" charset="-128"/>
                <a:cs typeface="Times New Roman" pitchFamily="18" charset="0"/>
              </a:rPr>
              <a:t> </a:t>
            </a:r>
            <a:r>
              <a:rPr kumimoji="0" lang="en-US" altLang="ja-JP" sz="2400" b="0" i="0" u="none" strike="noStrike" cap="none" normalizeH="0" dirty="0" smtClean="0">
                <a:ln>
                  <a:noFill/>
                </a:ln>
                <a:solidFill>
                  <a:schemeClr val="tx1"/>
                </a:solidFill>
                <a:effectLst/>
                <a:latin typeface="Book Antiqua" pitchFamily="18" charset="0"/>
                <a:ea typeface="MS Mincho" pitchFamily="49" charset="-128"/>
                <a:cs typeface="Times New Roman" pitchFamily="18" charset="0"/>
              </a:rPr>
              <a:t>We can produce at most 45 BC</a:t>
            </a:r>
          </a:p>
          <a:p>
            <a:pPr lvl="0" eaLnBrk="0" hangingPunct="0">
              <a:tabLst>
                <a:tab pos="914400" algn="l"/>
              </a:tabLst>
            </a:pPr>
            <a:r>
              <a:rPr lang="en-US" altLang="ja-JP" sz="2400" dirty="0" smtClean="0">
                <a:latin typeface="Book Antiqua" pitchFamily="18" charset="0"/>
                <a:ea typeface="MS Mincho" pitchFamily="49" charset="-128"/>
                <a:cs typeface="Times New Roman" pitchFamily="18" charset="0"/>
              </a:rPr>
              <a:t>We</a:t>
            </a:r>
            <a:r>
              <a:rPr kumimoji="0" lang="en-US" altLang="ja-JP" sz="2400" b="0" i="0" u="none" strike="noStrike" cap="none" normalizeH="0" dirty="0" smtClean="0">
                <a:ln>
                  <a:noFill/>
                </a:ln>
                <a:solidFill>
                  <a:schemeClr val="tx1"/>
                </a:solidFill>
                <a:effectLst/>
                <a:latin typeface="Book Antiqua" pitchFamily="18" charset="0"/>
                <a:ea typeface="MS Mincho" pitchFamily="49" charset="-128"/>
                <a:cs typeface="Times New Roman" pitchFamily="18" charset="0"/>
              </a:rPr>
              <a:t> may produce all combinations from 50AA and 40 BC </a:t>
            </a:r>
            <a:r>
              <a:rPr lang="en-US" altLang="ja-JP" sz="2400" dirty="0">
                <a:latin typeface="Book Antiqua" pitchFamily="18" charset="0"/>
                <a:ea typeface="MS Mincho" pitchFamily="49" charset="-128"/>
                <a:cs typeface="Times New Roman" pitchFamily="18" charset="0"/>
              </a:rPr>
              <a:t>to </a:t>
            </a:r>
            <a:r>
              <a:rPr lang="en-US" altLang="ja-JP" sz="2400" dirty="0" smtClean="0">
                <a:latin typeface="Book Antiqua" pitchFamily="18" charset="0"/>
                <a:ea typeface="MS Mincho" pitchFamily="49" charset="-128"/>
                <a:cs typeface="Times New Roman" pitchFamily="18" charset="0"/>
              </a:rPr>
              <a:t>45AA </a:t>
            </a:r>
            <a:r>
              <a:rPr lang="en-US" altLang="ja-JP" sz="2400" dirty="0">
                <a:latin typeface="Book Antiqua" pitchFamily="18" charset="0"/>
                <a:ea typeface="MS Mincho" pitchFamily="49" charset="-128"/>
                <a:cs typeface="Times New Roman" pitchFamily="18" charset="0"/>
              </a:rPr>
              <a:t>and </a:t>
            </a:r>
            <a:r>
              <a:rPr lang="en-US" altLang="ja-JP" sz="2400" dirty="0" smtClean="0">
                <a:latin typeface="Book Antiqua" pitchFamily="18" charset="0"/>
                <a:ea typeface="MS Mincho" pitchFamily="49" charset="-128"/>
                <a:cs typeface="Times New Roman" pitchFamily="18" charset="0"/>
              </a:rPr>
              <a:t>45 </a:t>
            </a:r>
            <a:r>
              <a:rPr lang="en-US" altLang="ja-JP" sz="2400" dirty="0">
                <a:latin typeface="Book Antiqua" pitchFamily="18" charset="0"/>
                <a:ea typeface="MS Mincho" pitchFamily="49" charset="-128"/>
                <a:cs typeface="Times New Roman" pitchFamily="18" charset="0"/>
              </a:rPr>
              <a:t>BC </a:t>
            </a:r>
            <a:endPar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endParaRPr>
          </a:p>
        </p:txBody>
      </p:sp>
      <p:sp>
        <p:nvSpPr>
          <p:cNvPr id="9" name="Rectangle 23"/>
          <p:cNvSpPr>
            <a:spLocks noChangeArrowheads="1"/>
          </p:cNvSpPr>
          <p:nvPr/>
        </p:nvSpPr>
        <p:spPr bwMode="auto">
          <a:xfrm>
            <a:off x="0" y="4907340"/>
            <a:ext cx="657120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We produce at least 45</a:t>
            </a:r>
            <a:r>
              <a:rPr kumimoji="0" lang="en-US" altLang="ja-JP" sz="2400" b="0" i="0" u="none" strike="noStrike" cap="none" normalizeH="0" dirty="0" smtClean="0">
                <a:ln>
                  <a:noFill/>
                </a:ln>
                <a:solidFill>
                  <a:schemeClr val="tx1"/>
                </a:solidFill>
                <a:effectLst/>
                <a:latin typeface="Book Antiqua" pitchFamily="18" charset="0"/>
                <a:ea typeface="MS Mincho" pitchFamily="49" charset="-128"/>
                <a:cs typeface="Times New Roman" pitchFamily="18" charset="0"/>
              </a:rPr>
              <a:t> A</a:t>
            </a: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A: 45/60 = 75%</a:t>
            </a:r>
          </a:p>
          <a:p>
            <a:pPr marL="457200" indent="-457200" eaLnBrk="0" hangingPunct="0">
              <a:buFontTx/>
              <a:buAutoNum type="alphaUcParenR"/>
              <a:tabLst>
                <a:tab pos="914400" algn="l"/>
              </a:tabLst>
            </a:pPr>
            <a:r>
              <a:rPr lang="en-US" altLang="ja-JP" sz="2400" dirty="0">
                <a:latin typeface="Book Antiqua" pitchFamily="18" charset="0"/>
                <a:ea typeface="MS Mincho" pitchFamily="49" charset="-128"/>
                <a:cs typeface="Times New Roman" pitchFamily="18" charset="0"/>
              </a:rPr>
              <a:t>We produce at least 40 </a:t>
            </a:r>
            <a:r>
              <a:rPr lang="en-US" altLang="ja-JP" sz="2400" dirty="0" smtClean="0">
                <a:latin typeface="Book Antiqua" pitchFamily="18" charset="0"/>
                <a:ea typeface="MS Mincho" pitchFamily="49" charset="-128"/>
                <a:cs typeface="Times New Roman" pitchFamily="18" charset="0"/>
              </a:rPr>
              <a:t>BC: 40/75 </a:t>
            </a:r>
            <a:r>
              <a:rPr lang="en-US" altLang="ja-JP" sz="2400" dirty="0">
                <a:latin typeface="Book Antiqua" pitchFamily="18" charset="0"/>
                <a:ea typeface="MS Mincho" pitchFamily="49" charset="-128"/>
                <a:cs typeface="Times New Roman" pitchFamily="18" charset="0"/>
              </a:rPr>
              <a:t>= </a:t>
            </a:r>
            <a:r>
              <a:rPr lang="en-US" altLang="ja-JP" sz="2400" dirty="0" smtClean="0">
                <a:latin typeface="Book Antiqua" pitchFamily="18" charset="0"/>
                <a:ea typeface="MS Mincho" pitchFamily="49" charset="-128"/>
                <a:cs typeface="Times New Roman" pitchFamily="18" charset="0"/>
              </a:rPr>
              <a:t>53.33%</a:t>
            </a:r>
            <a:endParaRPr lang="en-US" altLang="ja-JP" sz="2400" dirty="0">
              <a:latin typeface="Book Antiqua" pitchFamily="18" charset="0"/>
              <a:ea typeface="MS Mincho" pitchFamily="49" charset="-128"/>
              <a:cs typeface="Times New Roman" pitchFamily="18" charset="0"/>
            </a:endParaRPr>
          </a:p>
          <a:p>
            <a:pPr marL="457200" indent="-457200">
              <a:buFontTx/>
              <a:buAutoNum type="alphaUcParenR"/>
              <a:tabLst>
                <a:tab pos="914400" algn="l"/>
              </a:tabLst>
            </a:pPr>
            <a:r>
              <a:rPr lang="en-US" altLang="ja-JP" sz="2400" dirty="0">
                <a:latin typeface="Book Antiqua" pitchFamily="18" charset="0"/>
                <a:ea typeface="MS Mincho" pitchFamily="49" charset="-128"/>
                <a:cs typeface="Times New Roman" pitchFamily="18" charset="0"/>
              </a:rPr>
              <a:t>45/75 =  60%</a:t>
            </a:r>
          </a:p>
          <a:p>
            <a:pPr marL="457200" marR="0" lvl="0" indent="-457200" algn="l" defTabSz="914400" rtl="0" eaLnBrk="0" fontAlgn="base" latinLnBrk="0" hangingPunct="0">
              <a:lnSpc>
                <a:spcPct val="100000"/>
              </a:lnSpc>
              <a:spcBef>
                <a:spcPct val="0"/>
              </a:spcBef>
              <a:spcAft>
                <a:spcPct val="0"/>
              </a:spcAft>
              <a:buClrTx/>
              <a:buSzTx/>
              <a:buAutoNum type="alphaUcParenR"/>
              <a:tabLst>
                <a:tab pos="914400" algn="l"/>
              </a:tabLst>
            </a:pPr>
            <a:r>
              <a:rPr kumimoji="0" lang="en-US" altLang="ja-JP" sz="24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90/100 = 90%</a:t>
            </a:r>
          </a:p>
        </p:txBody>
      </p:sp>
      <p:sp>
        <p:nvSpPr>
          <p:cNvPr id="24" name="Oval 15"/>
          <p:cNvSpPr>
            <a:spLocks noChangeArrowheads="1"/>
          </p:cNvSpPr>
          <p:nvPr/>
        </p:nvSpPr>
        <p:spPr bwMode="auto">
          <a:xfrm>
            <a:off x="5769361" y="5694183"/>
            <a:ext cx="707403" cy="706617"/>
          </a:xfrm>
          <a:prstGeom prst="ellipse">
            <a:avLst/>
          </a:prstGeom>
          <a:solidFill>
            <a:srgbClr val="FFFFFF"/>
          </a:solidFill>
          <a:ln w="28575">
            <a:solidFill>
              <a:srgbClr val="1A1A70"/>
            </a:solidFill>
            <a:round/>
            <a:headEnd/>
            <a:tailEnd/>
          </a:ln>
        </p:spPr>
        <p:txBody>
          <a:bodyPr vert="horz" wrap="square" lIns="36000" tIns="36000" rIns="54000" bIns="360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B</a:t>
            </a:r>
          </a:p>
          <a:p>
            <a:pPr marL="0" marR="0" lvl="0" indent="0" algn="ctr" defTabSz="914400" rtl="0" eaLnBrk="1" fontAlgn="base" latinLnBrk="0" hangingPunct="1">
              <a:lnSpc>
                <a:spcPct val="100000"/>
              </a:lnSpc>
              <a:spcBef>
                <a:spcPct val="0"/>
              </a:spcBef>
              <a:spcAft>
                <a:spcPct val="0"/>
              </a:spcAft>
              <a:buClrTx/>
              <a:buSzTx/>
              <a:buFontTx/>
              <a:buNone/>
              <a:tabLst/>
            </a:pPr>
            <a:r>
              <a:rPr lang="en-US" altLang="ja-JP" sz="1600" dirty="0" smtClean="0">
                <a:latin typeface="Book Antiqua" pitchFamily="18" charset="0"/>
                <a:ea typeface="MS Mincho" pitchFamily="49" charset="-128"/>
                <a:cs typeface="Times New Roman" pitchFamily="18" charset="0"/>
              </a:rPr>
              <a:t>75</a:t>
            </a:r>
            <a:endParaRPr kumimoji="0" lang="en-US" altLang="ja-JP" sz="1600" b="0" i="0" u="none" strike="noStrike" cap="none" normalizeH="0" baseline="0" dirty="0" smtClean="0">
              <a:ln>
                <a:noFill/>
              </a:ln>
              <a:solidFill>
                <a:schemeClr val="tx1"/>
              </a:solidFill>
              <a:effectLst/>
              <a:latin typeface="Book Antiqua" pitchFamily="18" charset="0"/>
              <a:cs typeface="Arial" pitchFamily="34" charset="0"/>
            </a:endParaRPr>
          </a:p>
        </p:txBody>
      </p:sp>
      <p:sp>
        <p:nvSpPr>
          <p:cNvPr id="26" name="Oval 14"/>
          <p:cNvSpPr>
            <a:spLocks noChangeArrowheads="1"/>
          </p:cNvSpPr>
          <p:nvPr/>
        </p:nvSpPr>
        <p:spPr bwMode="auto">
          <a:xfrm>
            <a:off x="6175808" y="4563125"/>
            <a:ext cx="707403" cy="719979"/>
          </a:xfrm>
          <a:prstGeom prst="ellipse">
            <a:avLst/>
          </a:prstGeom>
          <a:solidFill>
            <a:srgbClr val="FFFFFF"/>
          </a:solidFill>
          <a:ln w="28575">
            <a:solidFill>
              <a:srgbClr val="1A1A70"/>
            </a:solidFill>
            <a:round/>
            <a:headEnd/>
            <a:tailEnd/>
          </a:ln>
        </p:spPr>
        <p:txBody>
          <a:bodyPr vert="horz" wrap="square" lIns="18000" tIns="45720" rIns="1800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rPr>
              <a:t>60</a:t>
            </a:r>
            <a:endParaRPr kumimoji="0" lang="en-US" altLang="ja-JP" sz="1600" b="0" i="0" u="none" strike="noStrike" cap="none" normalizeH="0" baseline="0" dirty="0" smtClean="0">
              <a:ln>
                <a:noFill/>
              </a:ln>
              <a:solidFill>
                <a:schemeClr val="tx1"/>
              </a:solidFill>
              <a:effectLst/>
              <a:latin typeface="Book Antiqua" pitchFamily="18" charset="0"/>
              <a:cs typeface="Arial" pitchFamily="34" charset="0"/>
            </a:endParaRPr>
          </a:p>
        </p:txBody>
      </p:sp>
      <p:sp>
        <p:nvSpPr>
          <p:cNvPr id="27" name="Oval 13"/>
          <p:cNvSpPr>
            <a:spLocks noChangeArrowheads="1"/>
          </p:cNvSpPr>
          <p:nvPr/>
        </p:nvSpPr>
        <p:spPr bwMode="auto">
          <a:xfrm>
            <a:off x="7354812" y="4845300"/>
            <a:ext cx="707403" cy="706617"/>
          </a:xfrm>
          <a:prstGeom prst="ellipse">
            <a:avLst/>
          </a:prstGeom>
          <a:solidFill>
            <a:srgbClr val="FFFFFF"/>
          </a:solidFill>
          <a:ln w="28575">
            <a:solidFill>
              <a:srgbClr val="1A1A70"/>
            </a:solidFill>
            <a:round/>
            <a:headEnd/>
            <a:tailEnd/>
          </a:ln>
        </p:spPr>
        <p:txBody>
          <a:bodyPr vert="horz" wrap="square" lIns="91440" tIns="45720" rIns="91440" bIns="10800" numCol="1" anchor="t" anchorCtr="0" compatLnSpc="1">
            <a:prstTxWarp prst="textNoShape">
              <a:avLst/>
            </a:prstTxWarp>
          </a:bodyPr>
          <a:lstStyle/>
          <a:p>
            <a:pPr algn="ctr" eaLnBrk="1" hangingPunct="1"/>
            <a:r>
              <a:rPr lang="en-US" altLang="ja-JP" sz="1600" dirty="0">
                <a:latin typeface="Book Antiqua" pitchFamily="18" charset="0"/>
                <a:ea typeface="MS Mincho" pitchFamily="49" charset="-128"/>
                <a:cs typeface="Times New Roman" pitchFamily="18" charset="0"/>
              </a:rPr>
              <a:t>D 100</a:t>
            </a:r>
          </a:p>
        </p:txBody>
      </p:sp>
      <p:sp>
        <p:nvSpPr>
          <p:cNvPr id="28" name="Oval 27"/>
          <p:cNvSpPr>
            <a:spLocks noChangeArrowheads="1"/>
          </p:cNvSpPr>
          <p:nvPr/>
        </p:nvSpPr>
        <p:spPr bwMode="auto">
          <a:xfrm>
            <a:off x="6788890" y="5694183"/>
            <a:ext cx="707403" cy="706617"/>
          </a:xfrm>
          <a:prstGeom prst="ellipse">
            <a:avLst/>
          </a:prstGeom>
          <a:solidFill>
            <a:srgbClr val="FFFFFF"/>
          </a:solidFill>
          <a:ln w="28575">
            <a:solidFill>
              <a:srgbClr val="1A1A70"/>
            </a:solidFill>
            <a:round/>
            <a:headEnd/>
            <a:tailEnd/>
          </a:ln>
        </p:spPr>
        <p:txBody>
          <a:bodyPr vert="horz" wrap="square" lIns="54000" tIns="36000" rIns="54000" bIns="0" numCol="1" anchor="t" anchorCtr="0" compatLnSpc="1">
            <a:prstTxWarp prst="textNoShape">
              <a:avLst/>
            </a:prstTxWarp>
          </a:bodyPr>
          <a:lstStyle/>
          <a:p>
            <a:pPr marL="0" marR="0" lvl="0" indent="0" algn="ctr" defTabSz="914400" eaLnBrk="1" latinLnBrk="0" hangingPunct="1">
              <a:lnSpc>
                <a:spcPct val="100000"/>
              </a:lnSpc>
              <a:buClrTx/>
              <a:buSzTx/>
              <a:buFontTx/>
              <a:buNone/>
              <a:tabLst/>
            </a:pPr>
            <a:r>
              <a:rPr lang="en-US" altLang="ja-JP" sz="1600" dirty="0">
                <a:latin typeface="Book Antiqua" pitchFamily="18" charset="0"/>
                <a:ea typeface="MS Mincho" pitchFamily="49" charset="-128"/>
                <a:cs typeface="Times New Roman" pitchFamily="18" charset="0"/>
              </a:rPr>
              <a:t>C 45</a:t>
            </a:r>
          </a:p>
        </p:txBody>
      </p:sp>
      <p:sp>
        <p:nvSpPr>
          <p:cNvPr id="29" name="Oval 11"/>
          <p:cNvSpPr>
            <a:spLocks noChangeArrowheads="1"/>
          </p:cNvSpPr>
          <p:nvPr/>
        </p:nvSpPr>
        <p:spPr bwMode="auto">
          <a:xfrm>
            <a:off x="8322863" y="4845300"/>
            <a:ext cx="707403" cy="706617"/>
          </a:xfrm>
          <a:prstGeom prst="ellipse">
            <a:avLst/>
          </a:prstGeom>
          <a:solidFill>
            <a:srgbClr val="FFFFFF"/>
          </a:solidFill>
          <a:ln w="28575">
            <a:solidFill>
              <a:srgbClr val="1A1A70"/>
            </a:solidFill>
            <a:round/>
            <a:headEnd/>
            <a:tailEnd/>
          </a:ln>
        </p:spPr>
        <p:txBody>
          <a:bodyPr vert="horz" wrap="square" lIns="91440" tIns="45720" rIns="91440" bIns="10800" numCol="1" anchor="t" anchorCtr="0" compatLnSpc="1">
            <a:prstTxWarp prst="textNoShape">
              <a:avLst/>
            </a:prstTxWarp>
          </a:bodyPr>
          <a:lstStyle/>
          <a:p>
            <a:pPr algn="ctr" eaLnBrk="1" hangingPunct="1"/>
            <a:r>
              <a:rPr lang="en-US" altLang="ja-JP" sz="1600" dirty="0">
                <a:latin typeface="Book Antiqua" pitchFamily="18" charset="0"/>
                <a:ea typeface="MS Mincho" pitchFamily="49" charset="-128"/>
                <a:cs typeface="Times New Roman" pitchFamily="18" charset="0"/>
              </a:rPr>
              <a:t>E</a:t>
            </a:r>
          </a:p>
          <a:p>
            <a:pPr algn="ctr" eaLnBrk="1" hangingPunct="1"/>
            <a:r>
              <a:rPr lang="en-US" altLang="ja-JP" sz="1600" dirty="0">
                <a:latin typeface="Book Antiqua" pitchFamily="18" charset="0"/>
                <a:ea typeface="MS Mincho" pitchFamily="49" charset="-128"/>
                <a:cs typeface="Times New Roman" pitchFamily="18" charset="0"/>
              </a:rPr>
              <a:t>90</a:t>
            </a:r>
          </a:p>
        </p:txBody>
      </p:sp>
      <p:sp>
        <p:nvSpPr>
          <p:cNvPr id="30" name="Line 10"/>
          <p:cNvSpPr>
            <a:spLocks noChangeShapeType="1"/>
          </p:cNvSpPr>
          <p:nvPr/>
        </p:nvSpPr>
        <p:spPr bwMode="auto">
          <a:xfrm>
            <a:off x="5751366" y="4845300"/>
            <a:ext cx="424442" cy="786"/>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1" name="Line 9"/>
          <p:cNvSpPr>
            <a:spLocks noChangeShapeType="1"/>
          </p:cNvSpPr>
          <p:nvPr/>
        </p:nvSpPr>
        <p:spPr bwMode="auto">
          <a:xfrm flipV="1">
            <a:off x="7449132" y="5552702"/>
            <a:ext cx="188641" cy="282961"/>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2" name="Line 8"/>
          <p:cNvSpPr>
            <a:spLocks noChangeShapeType="1"/>
          </p:cNvSpPr>
          <p:nvPr/>
        </p:nvSpPr>
        <p:spPr bwMode="auto">
          <a:xfrm flipV="1">
            <a:off x="5486400" y="6118624"/>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3" name="Line 7"/>
          <p:cNvSpPr>
            <a:spLocks noChangeShapeType="1"/>
          </p:cNvSpPr>
          <p:nvPr/>
        </p:nvSpPr>
        <p:spPr bwMode="auto">
          <a:xfrm>
            <a:off x="6883210" y="4986780"/>
            <a:ext cx="471602" cy="141481"/>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4" name="Line 6"/>
          <p:cNvSpPr>
            <a:spLocks noChangeShapeType="1"/>
          </p:cNvSpPr>
          <p:nvPr/>
        </p:nvSpPr>
        <p:spPr bwMode="auto">
          <a:xfrm>
            <a:off x="8038634" y="5316902"/>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5" name="Line 5"/>
          <p:cNvSpPr>
            <a:spLocks noChangeShapeType="1"/>
          </p:cNvSpPr>
          <p:nvPr/>
        </p:nvSpPr>
        <p:spPr bwMode="auto">
          <a:xfrm flipV="1">
            <a:off x="6505929" y="6117838"/>
            <a:ext cx="282961" cy="78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6" name="Line 4"/>
          <p:cNvSpPr>
            <a:spLocks noChangeShapeType="1"/>
          </p:cNvSpPr>
          <p:nvPr/>
        </p:nvSpPr>
        <p:spPr bwMode="auto">
          <a:xfrm>
            <a:off x="8913271" y="5498951"/>
            <a:ext cx="136410" cy="195232"/>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7" name="Line 3"/>
          <p:cNvSpPr>
            <a:spLocks noChangeShapeType="1"/>
          </p:cNvSpPr>
          <p:nvPr/>
        </p:nvSpPr>
        <p:spPr bwMode="auto">
          <a:xfrm flipV="1">
            <a:off x="8955360" y="4781797"/>
            <a:ext cx="188640" cy="141088"/>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8" name="Line 2"/>
          <p:cNvSpPr>
            <a:spLocks noChangeShapeType="1"/>
          </p:cNvSpPr>
          <p:nvPr/>
        </p:nvSpPr>
        <p:spPr bwMode="auto">
          <a:xfrm>
            <a:off x="8038634" y="5092891"/>
            <a:ext cx="282961" cy="786"/>
          </a:xfrm>
          <a:prstGeom prst="line">
            <a:avLst/>
          </a:prstGeom>
          <a:noFill/>
          <a:ln w="28575">
            <a:solidFill>
              <a:srgbClr val="00B05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latin typeface="Book Antiqua" pitchFamily="18" charset="0"/>
            </a:endParaRPr>
          </a:p>
        </p:txBody>
      </p:sp>
      <p:sp>
        <p:nvSpPr>
          <p:cNvPr id="39" name="TextBox 38"/>
          <p:cNvSpPr txBox="1"/>
          <p:nvPr/>
        </p:nvSpPr>
        <p:spPr>
          <a:xfrm>
            <a:off x="5270622" y="4676023"/>
            <a:ext cx="591975" cy="338554"/>
          </a:xfrm>
          <a:prstGeom prst="rect">
            <a:avLst/>
          </a:prstGeom>
          <a:noFill/>
        </p:spPr>
        <p:txBody>
          <a:bodyPr wrap="square" rtlCol="0">
            <a:spAutoFit/>
          </a:bodyPr>
          <a:lstStyle/>
          <a:p>
            <a:r>
              <a:rPr lang="en-US" sz="1600" b="1" dirty="0">
                <a:solidFill>
                  <a:srgbClr val="00B050"/>
                </a:solidFill>
                <a:latin typeface="Book Antiqua" pitchFamily="18" charset="0"/>
                <a:ea typeface="MS Mincho" pitchFamily="49" charset="-128"/>
                <a:cs typeface="Times New Roman" pitchFamily="18" charset="0"/>
              </a:rPr>
              <a:t>AA</a:t>
            </a:r>
          </a:p>
        </p:txBody>
      </p:sp>
      <p:sp>
        <p:nvSpPr>
          <p:cNvPr id="40" name="TextBox 39"/>
          <p:cNvSpPr txBox="1"/>
          <p:nvPr/>
        </p:nvSpPr>
        <p:spPr>
          <a:xfrm>
            <a:off x="5082920" y="5937920"/>
            <a:ext cx="591975" cy="338554"/>
          </a:xfrm>
          <a:prstGeom prst="rect">
            <a:avLst/>
          </a:prstGeom>
          <a:noFill/>
        </p:spPr>
        <p:txBody>
          <a:bodyPr wrap="square" rtlCol="0">
            <a:spAutoFit/>
          </a:bodyPr>
          <a:lstStyle/>
          <a:p>
            <a:r>
              <a:rPr lang="en-US" sz="1600" b="1" dirty="0" smtClean="0">
                <a:solidFill>
                  <a:srgbClr val="FF0000"/>
                </a:solidFill>
                <a:latin typeface="Book Antiqua" pitchFamily="18" charset="0"/>
                <a:ea typeface="MS Mincho" pitchFamily="49" charset="-128"/>
                <a:cs typeface="Times New Roman" pitchFamily="18" charset="0"/>
              </a:rPr>
              <a:t>BC</a:t>
            </a:r>
            <a:endParaRPr lang="en-US" sz="1600" b="1" dirty="0">
              <a:solidFill>
                <a:srgbClr val="FF0000"/>
              </a:solidFill>
              <a:latin typeface="Book Antiqua" pitchFamily="18" charset="0"/>
              <a:ea typeface="MS Mincho" pitchFamily="49" charset="-128"/>
              <a:cs typeface="Times New Roman" pitchFamily="18" charset="0"/>
            </a:endParaRPr>
          </a:p>
        </p:txBody>
      </p:sp>
    </p:spTree>
    <p:extLst>
      <p:ext uri="{BB962C8B-B14F-4D97-AF65-F5344CB8AC3E}">
        <p14:creationId xmlns:p14="http://schemas.microsoft.com/office/powerpoint/2010/main" val="268608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dissolv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dissolv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ssolv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9">
                                            <p:txEl>
                                              <p:pRg st="1" end="1"/>
                                            </p:txEl>
                                          </p:spTgt>
                                        </p:tgtEl>
                                        <p:attrNameLst>
                                          <p:attrName>style.visibility</p:attrName>
                                        </p:attrNameLst>
                                      </p:cBhvr>
                                      <p:to>
                                        <p:strVal val="visible"/>
                                      </p:to>
                                    </p:set>
                                    <p:animEffect transition="in" filter="dissolve">
                                      <p:cBhvr>
                                        <p:cTn id="27" dur="500"/>
                                        <p:tgtEl>
                                          <p:spTgt spid="9">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dissolve">
                                      <p:cBhvr>
                                        <p:cTn id="32" dur="500"/>
                                        <p:tgtEl>
                                          <p:spTgt spid="9">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9">
                                            <p:txEl>
                                              <p:pRg st="3" end="3"/>
                                            </p:txEl>
                                          </p:spTgt>
                                        </p:tgtEl>
                                        <p:attrNameLst>
                                          <p:attrName>style.visibility</p:attrName>
                                        </p:attrNameLst>
                                      </p:cBhvr>
                                      <p:to>
                                        <p:strVal val="visible"/>
                                      </p:to>
                                    </p:set>
                                    <p:animEffect transition="in" filter="dissolve">
                                      <p:cBhvr>
                                        <p:cTn id="37" dur="500"/>
                                        <p:tgtEl>
                                          <p:spTgt spid="9">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mph" presetSubtype="2" fill="hold" nodeType="clickEffect">
                                  <p:stCondLst>
                                    <p:cond delay="0"/>
                                  </p:stCondLst>
                                  <p:childTnLst>
                                    <p:animClr clrSpc="rgb" dir="cw">
                                      <p:cBhvr override="childStyle">
                                        <p:cTn id="41" dur="2000" fill="hold"/>
                                        <p:tgtEl>
                                          <p:spTgt spid="25">
                                            <p:txEl>
                                              <p:pRg st="5" end="5"/>
                                            </p:txEl>
                                          </p:spTgt>
                                        </p:tgtEl>
                                        <p:attrNameLst>
                                          <p:attrName>style.color</p:attrName>
                                        </p:attrNameLst>
                                      </p:cBhvr>
                                      <p:to>
                                        <a:srgbClr val="C0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762000"/>
          </a:xfrm>
        </p:spPr>
        <p:txBody>
          <a:bodyPr/>
          <a:lstStyle/>
          <a:p>
            <a:r>
              <a:rPr lang="en-US" sz="3200" dirty="0" smtClean="0"/>
              <a:t>A Process; Three Sequential Activities</a:t>
            </a:r>
          </a:p>
        </p:txBody>
      </p:sp>
      <p:grpSp>
        <p:nvGrpSpPr>
          <p:cNvPr id="4" name="Group 3"/>
          <p:cNvGrpSpPr/>
          <p:nvPr/>
        </p:nvGrpSpPr>
        <p:grpSpPr>
          <a:xfrm>
            <a:off x="2200736" y="1022350"/>
            <a:ext cx="5953337" cy="501650"/>
            <a:chOff x="1591136" y="1022350"/>
            <a:chExt cx="5953337" cy="501650"/>
          </a:xfrm>
        </p:grpSpPr>
        <p:sp>
          <p:nvSpPr>
            <p:cNvPr id="103430" name="Text Box 6"/>
            <p:cNvSpPr txBox="1">
              <a:spLocks noChangeArrowheads="1"/>
            </p:cNvSpPr>
            <p:nvPr/>
          </p:nvSpPr>
          <p:spPr bwMode="auto">
            <a:xfrm>
              <a:off x="1591136" y="1062335"/>
              <a:ext cx="8258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 </a:t>
              </a:r>
              <a:endParaRPr lang="en-US" sz="2400" b="1" dirty="0">
                <a:solidFill>
                  <a:srgbClr val="0070C0"/>
                </a:solidFill>
                <a:latin typeface="Book Antiqua" pitchFamily="18" charset="0"/>
              </a:endParaRPr>
            </a:p>
          </p:txBody>
        </p:sp>
        <p:sp>
          <p:nvSpPr>
            <p:cNvPr id="103431"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103432"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3" name="Group 2"/>
          <p:cNvGrpSpPr/>
          <p:nvPr/>
        </p:nvGrpSpPr>
        <p:grpSpPr>
          <a:xfrm>
            <a:off x="1752560" y="1887240"/>
            <a:ext cx="6797387" cy="511175"/>
            <a:chOff x="1442975" y="1887240"/>
            <a:chExt cx="6370297" cy="511175"/>
          </a:xfrm>
        </p:grpSpPr>
        <p:sp>
          <p:nvSpPr>
            <p:cNvPr id="103435"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103438" name="Text Box 14"/>
            <p:cNvSpPr txBox="1">
              <a:spLocks noChangeArrowheads="1"/>
            </p:cNvSpPr>
            <p:nvPr/>
          </p:nvSpPr>
          <p:spPr bwMode="auto">
            <a:xfrm>
              <a:off x="3824783" y="1936750"/>
              <a:ext cx="1606242"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20 minutes</a:t>
              </a:r>
              <a:endParaRPr lang="en-US" sz="2400" b="1" dirty="0">
                <a:solidFill>
                  <a:srgbClr val="FF0000"/>
                </a:solidFill>
                <a:latin typeface="Book Antiqua" pitchFamily="18" charset="0"/>
              </a:endParaRPr>
            </a:p>
          </p:txBody>
        </p:sp>
        <p:sp>
          <p:nvSpPr>
            <p:cNvPr id="103439" name="Text Box 15"/>
            <p:cNvSpPr txBox="1">
              <a:spLocks noChangeArrowheads="1"/>
            </p:cNvSpPr>
            <p:nvPr/>
          </p:nvSpPr>
          <p:spPr bwMode="auto">
            <a:xfrm>
              <a:off x="6351250" y="1918643"/>
              <a:ext cx="146202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B050"/>
                  </a:solidFill>
                  <a:latin typeface="Book Antiqua" pitchFamily="18" charset="0"/>
                </a:rPr>
                <a:t>5 minutes</a:t>
              </a:r>
              <a:endParaRPr lang="en-US" sz="2400" b="1" dirty="0">
                <a:solidFill>
                  <a:srgbClr val="00B050"/>
                </a:solidFill>
                <a:latin typeface="Book Antiqua" pitchFamily="18" charset="0"/>
              </a:endParaRPr>
            </a:p>
          </p:txBody>
        </p:sp>
      </p:grpSp>
      <p:sp>
        <p:nvSpPr>
          <p:cNvPr id="22" name="Text Box 21"/>
          <p:cNvSpPr txBox="1">
            <a:spLocks noChangeArrowheads="1"/>
          </p:cNvSpPr>
          <p:nvPr/>
        </p:nvSpPr>
        <p:spPr bwMode="auto">
          <a:xfrm>
            <a:off x="0" y="2362200"/>
            <a:ext cx="91440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3 sequential activities; </a:t>
            </a:r>
          </a:p>
          <a:p>
            <a:pPr eaLnBrk="1" hangingPunct="1"/>
            <a:r>
              <a:rPr lang="en-US" sz="2400" dirty="0" smtClean="0">
                <a:solidFill>
                  <a:srgbClr val="000000"/>
                </a:solidFill>
                <a:latin typeface="Book Antiqua" pitchFamily="18" charset="0"/>
              </a:rPr>
              <a:t>A (preparation),  B (bake), and C (package and label).</a:t>
            </a:r>
          </a:p>
          <a:p>
            <a:pPr eaLnBrk="1" hangingPunct="1"/>
            <a:r>
              <a:rPr lang="en-US" sz="2400" dirty="0" smtClean="0">
                <a:solidFill>
                  <a:srgbClr val="000000"/>
                </a:solidFill>
                <a:latin typeface="Book Antiqua" pitchFamily="18" charset="0"/>
              </a:rPr>
              <a:t>3 resources; you, oven, and your friend. </a:t>
            </a:r>
          </a:p>
          <a:p>
            <a:pPr eaLnBrk="1" hangingPunct="1"/>
            <a:r>
              <a:rPr lang="en-US" sz="2400" dirty="0" smtClean="0">
                <a:solidFill>
                  <a:srgbClr val="000000"/>
                </a:solidFill>
                <a:latin typeface="Book Antiqua" pitchFamily="18" charset="0"/>
              </a:rPr>
              <a:t>To produce each batch of muffin, you prepare the material, then put the batch in the oven (there is only a single oven and can bake one batch at a time),  then your friend take the batch out and does packaging and labeling. The processing time at each operation is given above. </a:t>
            </a:r>
            <a:r>
              <a:rPr lang="en-US" sz="2400" dirty="0">
                <a:solidFill>
                  <a:srgbClr val="000000"/>
                </a:solidFill>
                <a:latin typeface="Book Antiqua" pitchFamily="18" charset="0"/>
              </a:rPr>
              <a:t>This system works for four hours.  </a:t>
            </a:r>
            <a:r>
              <a:rPr lang="en-US" sz="2400" dirty="0">
                <a:solidFill>
                  <a:srgbClr val="C00000"/>
                </a:solidFill>
                <a:latin typeface="Book Antiqua" pitchFamily="18" charset="0"/>
              </a:rPr>
              <a:t>4×60 = 240</a:t>
            </a:r>
          </a:p>
          <a:p>
            <a:pPr eaLnBrk="1" hangingPunct="1"/>
            <a:endParaRPr lang="en-US" sz="2400" dirty="0" smtClean="0">
              <a:solidFill>
                <a:srgbClr val="000000"/>
              </a:solidFill>
              <a:latin typeface="Book Antiqua" pitchFamily="18" charset="0"/>
            </a:endParaRPr>
          </a:p>
          <a:p>
            <a:pPr eaLnBrk="1" hangingPunct="1"/>
            <a:r>
              <a:rPr lang="en-US" sz="2400" dirty="0" smtClean="0">
                <a:solidFill>
                  <a:srgbClr val="000000"/>
                </a:solidFill>
                <a:latin typeface="Book Antiqua" pitchFamily="18" charset="0"/>
              </a:rPr>
              <a:t>(Estimating processing times is the subject of motion and time studies.)</a:t>
            </a:r>
          </a:p>
        </p:txBody>
      </p:sp>
      <p:sp>
        <p:nvSpPr>
          <p:cNvPr id="18" name="Text Box 21"/>
          <p:cNvSpPr txBox="1">
            <a:spLocks noChangeArrowheads="1"/>
          </p:cNvSpPr>
          <p:nvPr/>
        </p:nvSpPr>
        <p:spPr bwMode="auto">
          <a:xfrm>
            <a:off x="76200" y="1085671"/>
            <a:ext cx="1752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Resource</a:t>
            </a:r>
          </a:p>
          <a:p>
            <a:pPr eaLnBrk="1" hangingPunct="1"/>
            <a:r>
              <a:rPr lang="en-US" sz="2400" dirty="0" smtClean="0">
                <a:solidFill>
                  <a:srgbClr val="000000"/>
                </a:solidFill>
                <a:latin typeface="Book Antiqua" pitchFamily="18" charset="0"/>
              </a:rPr>
              <a:t>Activity</a:t>
            </a:r>
          </a:p>
          <a:p>
            <a:pPr eaLnBrk="1" hangingPunct="1"/>
            <a:r>
              <a:rPr lang="en-US" sz="2400" dirty="0" smtClean="0">
                <a:solidFill>
                  <a:srgbClr val="000000"/>
                </a:solidFill>
                <a:latin typeface="Book Antiqua" pitchFamily="18" charset="0"/>
              </a:rPr>
              <a:t>Time</a:t>
            </a:r>
            <a:endParaRPr lang="en-US" sz="2400" dirty="0">
              <a:solidFill>
                <a:srgbClr val="000000"/>
              </a:solidFill>
              <a:latin typeface="Book Antiqua" pitchFamily="18" charset="0"/>
            </a:endParaRPr>
          </a:p>
        </p:txBody>
      </p:sp>
      <p:grpSp>
        <p:nvGrpSpPr>
          <p:cNvPr id="5" name="Group 4"/>
          <p:cNvGrpSpPr/>
          <p:nvPr/>
        </p:nvGrpSpPr>
        <p:grpSpPr>
          <a:xfrm>
            <a:off x="1324574" y="1425575"/>
            <a:ext cx="7731501" cy="464840"/>
            <a:chOff x="1324574" y="1425575"/>
            <a:chExt cx="7731501" cy="464840"/>
          </a:xfrm>
        </p:grpSpPr>
        <p:grpSp>
          <p:nvGrpSpPr>
            <p:cNvPr id="2" name="Group 1"/>
            <p:cNvGrpSpPr/>
            <p:nvPr/>
          </p:nvGrpSpPr>
          <p:grpSpPr>
            <a:xfrm>
              <a:off x="1676400" y="1425575"/>
              <a:ext cx="6912059" cy="464840"/>
              <a:chOff x="1066800" y="1425575"/>
              <a:chExt cx="6912059" cy="464840"/>
            </a:xfrm>
          </p:grpSpPr>
          <p:sp>
            <p:nvSpPr>
              <p:cNvPr id="103427"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103428"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103429"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103433"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103434"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
          <p:nvSpPr>
            <p:cNvPr id="19" name="Line 9"/>
            <p:cNvSpPr>
              <a:spLocks noChangeShapeType="1"/>
            </p:cNvSpPr>
            <p:nvPr/>
          </p:nvSpPr>
          <p:spPr bwMode="auto">
            <a:xfrm rot="10800000" flipV="1">
              <a:off x="8704249" y="1685835"/>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20" name="Line 9"/>
            <p:cNvSpPr>
              <a:spLocks noChangeShapeType="1"/>
            </p:cNvSpPr>
            <p:nvPr/>
          </p:nvSpPr>
          <p:spPr bwMode="auto">
            <a:xfrm rot="10800000" flipV="1">
              <a:off x="1324574" y="1731382"/>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spTree>
    <p:extLst>
      <p:ext uri="{BB962C8B-B14F-4D97-AF65-F5344CB8AC3E}">
        <p14:creationId xmlns:p14="http://schemas.microsoft.com/office/powerpoint/2010/main" val="40035845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dissolv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dissolv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838200"/>
          </a:xfrm>
        </p:spPr>
        <p:txBody>
          <a:bodyPr/>
          <a:lstStyle/>
          <a:p>
            <a:pPr eaLnBrk="1" hangingPunct="1"/>
            <a:r>
              <a:rPr lang="en-US" sz="3200" dirty="0" smtClean="0"/>
              <a:t>Resources, and Resource Units</a:t>
            </a:r>
          </a:p>
        </p:txBody>
      </p:sp>
      <p:sp>
        <p:nvSpPr>
          <p:cNvPr id="12291" name="Rectangle 3"/>
          <p:cNvSpPr>
            <a:spLocks noGrp="1" noChangeArrowheads="1"/>
          </p:cNvSpPr>
          <p:nvPr>
            <p:ph type="body" idx="1"/>
          </p:nvPr>
        </p:nvSpPr>
        <p:spPr>
          <a:xfrm>
            <a:off x="0" y="914400"/>
            <a:ext cx="9144000" cy="5486400"/>
          </a:xfrm>
        </p:spPr>
        <p:txBody>
          <a:bodyPr/>
          <a:lstStyle/>
          <a:p>
            <a:pPr>
              <a:spcBef>
                <a:spcPct val="0"/>
              </a:spcBef>
              <a:buFont typeface="Wingdings" pitchFamily="2" charset="2"/>
              <a:buNone/>
              <a:defRPr/>
            </a:pPr>
            <a:r>
              <a:rPr lang="en-US" b="1" kern="1200" dirty="0" smtClean="0">
                <a:solidFill>
                  <a:srgbClr val="94020C"/>
                </a:solidFill>
              </a:rPr>
              <a:t>Capital Resources </a:t>
            </a:r>
            <a:r>
              <a:rPr lang="en-US" b="1" dirty="0" smtClean="0"/>
              <a:t>–</a:t>
            </a:r>
            <a:r>
              <a:rPr lang="en-US" dirty="0" smtClean="0"/>
              <a:t> Fixed Assets such as land, buildings, facilities, machinery, </a:t>
            </a:r>
            <a:r>
              <a:rPr lang="en-US" dirty="0"/>
              <a:t>o</a:t>
            </a:r>
            <a:r>
              <a:rPr lang="en-US" dirty="0" smtClean="0"/>
              <a:t>ven, etc. </a:t>
            </a:r>
          </a:p>
          <a:p>
            <a:pPr>
              <a:spcBef>
                <a:spcPct val="0"/>
              </a:spcBef>
              <a:buFont typeface="Wingdings" pitchFamily="2" charset="2"/>
              <a:buNone/>
              <a:defRPr/>
            </a:pPr>
            <a:r>
              <a:rPr lang="en-US" b="1" kern="1200" dirty="0" smtClean="0">
                <a:solidFill>
                  <a:srgbClr val="94020C"/>
                </a:solidFill>
              </a:rPr>
              <a:t>Human Resources </a:t>
            </a:r>
            <a:r>
              <a:rPr lang="en-US" b="1" dirty="0" smtClean="0"/>
              <a:t>–</a:t>
            </a:r>
            <a:r>
              <a:rPr lang="en-US" dirty="0" smtClean="0"/>
              <a:t> People such as engineers, operators, assemblers, chefs, customer-service representatives, you, your friend, etc. </a:t>
            </a:r>
          </a:p>
          <a:p>
            <a:pPr>
              <a:spcBef>
                <a:spcPct val="0"/>
              </a:spcBef>
              <a:buFont typeface="Wingdings" pitchFamily="2" charset="2"/>
              <a:buNone/>
              <a:defRPr/>
            </a:pPr>
            <a:endParaRPr lang="en-US" dirty="0" smtClean="0"/>
          </a:p>
          <a:p>
            <a:pPr marL="0" indent="0">
              <a:spcBef>
                <a:spcPct val="0"/>
              </a:spcBef>
              <a:buFont typeface="Wingdings" pitchFamily="2" charset="2"/>
              <a:buNone/>
              <a:defRPr/>
            </a:pPr>
            <a:r>
              <a:rPr lang="en-US" dirty="0" smtClean="0"/>
              <a:t>Each activity may require one or more resources and each resource may be allocated to one or more activities. A resource, a baker, may be used by several activities such as mixing, kneading and forming dough. An activity like loading an oven, may require multiple resources such as a baker and an oven.</a:t>
            </a:r>
          </a:p>
          <a:p>
            <a:pPr marL="0" indent="0">
              <a:spcBef>
                <a:spcPct val="0"/>
              </a:spcBef>
              <a:buNone/>
              <a:defRPr/>
            </a:pPr>
            <a:endParaRPr lang="en-US" dirty="0"/>
          </a:p>
          <a:p>
            <a:pPr marL="0" indent="0">
              <a:spcBef>
                <a:spcPct val="0"/>
              </a:spcBef>
              <a:buNone/>
              <a:defRPr/>
            </a:pPr>
            <a:r>
              <a:rPr lang="en-US" b="1" kern="1200" dirty="0" smtClean="0">
                <a:solidFill>
                  <a:srgbClr val="94020C"/>
                </a:solidFill>
              </a:rPr>
              <a:t>Resource </a:t>
            </a:r>
            <a:r>
              <a:rPr lang="en-US" b="1" kern="1200" dirty="0">
                <a:solidFill>
                  <a:srgbClr val="94020C"/>
                </a:solidFill>
              </a:rPr>
              <a:t>Unit </a:t>
            </a:r>
            <a:r>
              <a:rPr lang="en-US" b="1" dirty="0"/>
              <a:t>–</a:t>
            </a:r>
            <a:r>
              <a:rPr lang="en-US" dirty="0"/>
              <a:t> An individual resource (chef, mixer, oven), or a combination of different individual resources (an operating room</a:t>
            </a:r>
            <a:r>
              <a:rPr lang="en-US" dirty="0" smtClean="0"/>
              <a:t>).</a:t>
            </a:r>
          </a:p>
        </p:txBody>
      </p:sp>
    </p:spTree>
    <p:extLst>
      <p:ext uri="{BB962C8B-B14F-4D97-AF65-F5344CB8AC3E}">
        <p14:creationId xmlns:p14="http://schemas.microsoft.com/office/powerpoint/2010/main" val="275010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dissolve">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dissolve">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dissolve">
                                      <p:cBhvr>
                                        <p:cTn id="17" dur="500"/>
                                        <p:tgtEl>
                                          <p:spTgt spid="122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291">
                                            <p:txEl>
                                              <p:pRg st="5" end="5"/>
                                            </p:txEl>
                                          </p:spTgt>
                                        </p:tgtEl>
                                        <p:attrNameLst>
                                          <p:attrName>style.visibility</p:attrName>
                                        </p:attrNameLst>
                                      </p:cBhvr>
                                      <p:to>
                                        <p:strVal val="visible"/>
                                      </p:to>
                                    </p:set>
                                    <p:animEffect transition="in" filter="dissolve">
                                      <p:cBhvr>
                                        <p:cTn id="22"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838200"/>
          </a:xfrm>
        </p:spPr>
        <p:txBody>
          <a:bodyPr/>
          <a:lstStyle/>
          <a:p>
            <a:r>
              <a:rPr lang="en-US" sz="3200" dirty="0" smtClean="0"/>
              <a:t>Capacity of </a:t>
            </a:r>
            <a:r>
              <a:rPr lang="en-US" sz="3200" dirty="0"/>
              <a:t>a</a:t>
            </a:r>
            <a:r>
              <a:rPr lang="en-US" sz="3200" dirty="0" smtClean="0"/>
              <a:t> Process with Sequential Activities</a:t>
            </a:r>
          </a:p>
        </p:txBody>
      </p:sp>
      <p:sp>
        <p:nvSpPr>
          <p:cNvPr id="15" name="Text Box 13"/>
          <p:cNvSpPr txBox="1">
            <a:spLocks noChangeArrowheads="1"/>
          </p:cNvSpPr>
          <p:nvPr/>
        </p:nvSpPr>
        <p:spPr bwMode="auto">
          <a:xfrm>
            <a:off x="152400" y="2743200"/>
            <a:ext cx="29803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Capacity (per hour) </a:t>
            </a:r>
          </a:p>
        </p:txBody>
      </p:sp>
      <p:sp>
        <p:nvSpPr>
          <p:cNvPr id="16" name="Text Box 16"/>
          <p:cNvSpPr txBox="1">
            <a:spLocks noChangeArrowheads="1"/>
          </p:cNvSpPr>
          <p:nvPr/>
        </p:nvSpPr>
        <p:spPr bwMode="auto">
          <a:xfrm>
            <a:off x="1187025" y="3204865"/>
            <a:ext cx="17427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60/15 </a:t>
            </a:r>
            <a:r>
              <a:rPr lang="en-US" sz="2400" dirty="0">
                <a:solidFill>
                  <a:srgbClr val="0070C0"/>
                </a:solidFill>
                <a:latin typeface="Book Antiqua" pitchFamily="18" charset="0"/>
              </a:rPr>
              <a:t>= 4</a:t>
            </a:r>
          </a:p>
        </p:txBody>
      </p:sp>
      <p:sp>
        <p:nvSpPr>
          <p:cNvPr id="17" name="Text Box 17"/>
          <p:cNvSpPr txBox="1">
            <a:spLocks noChangeArrowheads="1"/>
          </p:cNvSpPr>
          <p:nvPr/>
        </p:nvSpPr>
        <p:spPr bwMode="auto">
          <a:xfrm>
            <a:off x="3838192" y="3204864"/>
            <a:ext cx="1742785"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60/20 </a:t>
            </a:r>
            <a:r>
              <a:rPr lang="en-US" sz="2400" dirty="0">
                <a:solidFill>
                  <a:srgbClr val="FF0000"/>
                </a:solidFill>
                <a:latin typeface="Book Antiqua" pitchFamily="18" charset="0"/>
              </a:rPr>
              <a:t>= 3</a:t>
            </a:r>
          </a:p>
        </p:txBody>
      </p:sp>
      <p:sp>
        <p:nvSpPr>
          <p:cNvPr id="18" name="Text Box 18"/>
          <p:cNvSpPr txBox="1">
            <a:spLocks noChangeArrowheads="1"/>
          </p:cNvSpPr>
          <p:nvPr/>
        </p:nvSpPr>
        <p:spPr bwMode="auto">
          <a:xfrm>
            <a:off x="6406443" y="3200400"/>
            <a:ext cx="17427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60/5 </a:t>
            </a:r>
            <a:r>
              <a:rPr lang="en-US" sz="2400" dirty="0">
                <a:solidFill>
                  <a:srgbClr val="00B050"/>
                </a:solidFill>
                <a:latin typeface="Book Antiqua" pitchFamily="18" charset="0"/>
              </a:rPr>
              <a:t>= 12</a:t>
            </a:r>
          </a:p>
        </p:txBody>
      </p:sp>
      <p:sp>
        <p:nvSpPr>
          <p:cNvPr id="19" name="Text Box 21"/>
          <p:cNvSpPr txBox="1">
            <a:spLocks noChangeArrowheads="1"/>
          </p:cNvSpPr>
          <p:nvPr/>
        </p:nvSpPr>
        <p:spPr bwMode="auto">
          <a:xfrm>
            <a:off x="76200" y="3810000"/>
            <a:ext cx="9067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C00000"/>
                </a:solidFill>
                <a:latin typeface="Book Antiqua" pitchFamily="18" charset="0"/>
              </a:rPr>
              <a:t>Process Capacity = </a:t>
            </a:r>
            <a:r>
              <a:rPr lang="en-US" sz="2400" b="1" dirty="0" smtClean="0">
                <a:solidFill>
                  <a:srgbClr val="C00000"/>
                </a:solidFill>
                <a:latin typeface="Book Antiqua" pitchFamily="18" charset="0"/>
              </a:rPr>
              <a:t>Min {4,3,12} </a:t>
            </a:r>
            <a:r>
              <a:rPr lang="en-US" sz="2400" dirty="0" smtClean="0">
                <a:solidFill>
                  <a:srgbClr val="000000"/>
                </a:solidFill>
                <a:latin typeface="Book Antiqua" pitchFamily="18" charset="0"/>
              </a:rPr>
              <a:t>= </a:t>
            </a:r>
            <a:r>
              <a:rPr lang="en-US" sz="2400" b="1" dirty="0" smtClean="0">
                <a:solidFill>
                  <a:srgbClr val="C00000"/>
                </a:solidFill>
                <a:latin typeface="Book Antiqua" pitchFamily="18" charset="0"/>
              </a:rPr>
              <a:t>Capacity of the bottleneck = 3</a:t>
            </a:r>
          </a:p>
          <a:p>
            <a:pPr eaLnBrk="1" hangingPunct="1"/>
            <a:r>
              <a:rPr lang="en-US" sz="2400" dirty="0" smtClean="0">
                <a:solidFill>
                  <a:srgbClr val="000000"/>
                </a:solidFill>
                <a:latin typeface="Book Antiqua" pitchFamily="18" charset="0"/>
              </a:rPr>
              <a:t>Each hour we produce 3 units. </a:t>
            </a:r>
          </a:p>
          <a:p>
            <a:pPr eaLnBrk="1" hangingPunct="1"/>
            <a:r>
              <a:rPr lang="en-US" sz="2400" dirty="0" smtClean="0">
                <a:latin typeface="Book Antiqua" pitchFamily="18" charset="0"/>
              </a:rPr>
              <a:t>Starting </a:t>
            </a:r>
            <a:r>
              <a:rPr lang="en-US" sz="2400" dirty="0">
                <a:latin typeface="Book Antiqua" pitchFamily="18" charset="0"/>
              </a:rPr>
              <a:t>from the second </a:t>
            </a:r>
            <a:r>
              <a:rPr lang="en-US" sz="2400" dirty="0" smtClean="0">
                <a:latin typeface="Book Antiqua" pitchFamily="18" charset="0"/>
              </a:rPr>
              <a:t>unit, </a:t>
            </a:r>
            <a:r>
              <a:rPr lang="en-US" sz="2400" dirty="0">
                <a:solidFill>
                  <a:srgbClr val="000000"/>
                </a:solidFill>
                <a:latin typeface="Book Antiqua" pitchFamily="18" charset="0"/>
              </a:rPr>
              <a:t>e</a:t>
            </a:r>
            <a:r>
              <a:rPr lang="en-US" sz="2400" dirty="0" smtClean="0">
                <a:solidFill>
                  <a:srgbClr val="000000"/>
                </a:solidFill>
                <a:latin typeface="Book Antiqua" pitchFamily="18" charset="0"/>
              </a:rPr>
              <a:t>very 60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 total of 3 units may enter, pass, and leave the process.</a:t>
            </a:r>
          </a:p>
          <a:p>
            <a:pPr eaLnBrk="1" hangingPunct="1"/>
            <a:r>
              <a:rPr lang="en-US" sz="2400" dirty="0" smtClean="0">
                <a:solidFill>
                  <a:srgbClr val="000000"/>
                </a:solidFill>
                <a:latin typeface="Book Antiqua" pitchFamily="18" charset="0"/>
              </a:rPr>
              <a:t>60/3 = 20 </a:t>
            </a:r>
            <a:r>
              <a:rPr lang="en-US" sz="2400" dirty="0" err="1" smtClean="0">
                <a:solidFill>
                  <a:srgbClr val="000000"/>
                </a:solidFill>
                <a:latin typeface="Book Antiqua" pitchFamily="18" charset="0"/>
              </a:rPr>
              <a:t>interarrival</a:t>
            </a:r>
            <a:r>
              <a:rPr lang="en-US" sz="2400" dirty="0" smtClean="0">
                <a:solidFill>
                  <a:srgbClr val="000000"/>
                </a:solidFill>
                <a:latin typeface="Book Antiqua" pitchFamily="18" charset="0"/>
              </a:rPr>
              <a:t> time and </a:t>
            </a:r>
            <a:r>
              <a:rPr lang="en-US" sz="2400" dirty="0" err="1" smtClean="0">
                <a:solidFill>
                  <a:srgbClr val="000000"/>
                </a:solidFill>
                <a:latin typeface="Book Antiqua" pitchFamily="18" charset="0"/>
              </a:rPr>
              <a:t>interdeparture</a:t>
            </a:r>
            <a:r>
              <a:rPr lang="en-US" sz="2400" dirty="0" smtClean="0">
                <a:solidFill>
                  <a:srgbClr val="000000"/>
                </a:solidFill>
                <a:latin typeface="Book Antiqua" pitchFamily="18" charset="0"/>
              </a:rPr>
              <a:t> time (cycle Time).</a:t>
            </a:r>
          </a:p>
        </p:txBody>
      </p:sp>
      <p:grpSp>
        <p:nvGrpSpPr>
          <p:cNvPr id="20" name="Group 19"/>
          <p:cNvGrpSpPr/>
          <p:nvPr/>
        </p:nvGrpSpPr>
        <p:grpSpPr>
          <a:xfrm>
            <a:off x="1066800" y="914400"/>
            <a:ext cx="6912059" cy="1376065"/>
            <a:chOff x="1066800" y="1022350"/>
            <a:chExt cx="6912059" cy="1376065"/>
          </a:xfrm>
        </p:grpSpPr>
        <p:grpSp>
          <p:nvGrpSpPr>
            <p:cNvPr id="21" name="Group 20"/>
            <p:cNvGrpSpPr/>
            <p:nvPr/>
          </p:nvGrpSpPr>
          <p:grpSpPr>
            <a:xfrm>
              <a:off x="1591136" y="1022350"/>
              <a:ext cx="5953337" cy="501650"/>
              <a:chOff x="1591136" y="1022350"/>
              <a:chExt cx="5953337" cy="501650"/>
            </a:xfrm>
          </p:grpSpPr>
          <p:sp>
            <p:nvSpPr>
              <p:cNvPr id="33"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34"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35"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22" name="Group 21"/>
            <p:cNvGrpSpPr/>
            <p:nvPr/>
          </p:nvGrpSpPr>
          <p:grpSpPr>
            <a:xfrm>
              <a:off x="1066800" y="1425575"/>
              <a:ext cx="6912059" cy="464840"/>
              <a:chOff x="1066800" y="1425575"/>
              <a:chExt cx="6912059" cy="464840"/>
            </a:xfrm>
          </p:grpSpPr>
          <p:sp>
            <p:nvSpPr>
              <p:cNvPr id="28"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29"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30"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1"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2"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23" name="Group 22"/>
            <p:cNvGrpSpPr/>
            <p:nvPr/>
          </p:nvGrpSpPr>
          <p:grpSpPr>
            <a:xfrm>
              <a:off x="1142960" y="1887240"/>
              <a:ext cx="5987671" cy="511175"/>
              <a:chOff x="1442975" y="1887240"/>
              <a:chExt cx="5611456" cy="511175"/>
            </a:xfrm>
          </p:grpSpPr>
          <p:sp>
            <p:nvSpPr>
              <p:cNvPr id="25"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26"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27"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24" name="Line 9"/>
          <p:cNvSpPr>
            <a:spLocks noChangeShapeType="1"/>
          </p:cNvSpPr>
          <p:nvPr/>
        </p:nvSpPr>
        <p:spPr bwMode="auto">
          <a:xfrm rot="10800000" flipV="1">
            <a:off x="8149228" y="1541249"/>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6" name="Line 9"/>
          <p:cNvSpPr>
            <a:spLocks noChangeShapeType="1"/>
          </p:cNvSpPr>
          <p:nvPr/>
        </p:nvSpPr>
        <p:spPr bwMode="auto">
          <a:xfrm rot="10800000" flipV="1">
            <a:off x="533400" y="156845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24841256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ssolve">
                                      <p:cBhvr>
                                        <p:cTn id="7" dur="500"/>
                                        <p:tgtEl>
                                          <p:spTgt spid="1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dissolve">
                                      <p:cBhvr>
                                        <p:cTn id="13" dur="500"/>
                                        <p:tgtEl>
                                          <p:spTgt spid="1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dissolve">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mph" presetSubtype="0" fill="hold" grpId="1" nodeType="clickEffect">
                                  <p:stCondLst>
                                    <p:cond delay="0"/>
                                  </p:stCondLst>
                                  <p:childTnLst>
                                    <p:animScale>
                                      <p:cBhvr>
                                        <p:cTn id="20" dur="2000" fill="hold"/>
                                        <p:tgtEl>
                                          <p:spTgt spid="17"/>
                                        </p:tgtEl>
                                      </p:cBhvr>
                                      <p:by x="150000" y="150000"/>
                                    </p:animScale>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dissolve">
                                      <p:cBhvr>
                                        <p:cTn id="2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7" grpId="1"/>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838200"/>
          </a:xfrm>
        </p:spPr>
        <p:txBody>
          <a:bodyPr/>
          <a:lstStyle/>
          <a:p>
            <a:r>
              <a:rPr lang="en-US" sz="3200" dirty="0" smtClean="0"/>
              <a:t>Per Minute and Per Hour Reach the Same Results</a:t>
            </a:r>
          </a:p>
        </p:txBody>
      </p:sp>
      <p:sp>
        <p:nvSpPr>
          <p:cNvPr id="24" name="Text Box 21"/>
          <p:cNvSpPr txBox="1">
            <a:spLocks noChangeArrowheads="1"/>
          </p:cNvSpPr>
          <p:nvPr/>
        </p:nvSpPr>
        <p:spPr bwMode="auto">
          <a:xfrm>
            <a:off x="40251" y="2201149"/>
            <a:ext cx="88290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We computed capacity /</a:t>
            </a:r>
            <a:r>
              <a:rPr lang="en-US" sz="2400" dirty="0" err="1" smtClean="0">
                <a:solidFill>
                  <a:srgbClr val="000000"/>
                </a:solidFill>
                <a:latin typeface="Book Antiqua" pitchFamily="18" charset="0"/>
              </a:rPr>
              <a:t>hr</a:t>
            </a:r>
            <a:r>
              <a:rPr lang="en-US" sz="2400" dirty="0" smtClean="0">
                <a:solidFill>
                  <a:srgbClr val="000000"/>
                </a:solidFill>
                <a:latin typeface="Book Antiqua" pitchFamily="18" charset="0"/>
              </a:rPr>
              <a:t>, we could have computed the capacity per min</a:t>
            </a:r>
          </a:p>
          <a:p>
            <a:pPr eaLnBrk="1" hangingPunct="1"/>
            <a:endParaRPr lang="en-US" sz="2400" dirty="0">
              <a:solidFill>
                <a:srgbClr val="000000"/>
              </a:solidFill>
              <a:latin typeface="Book Antiqua" pitchFamily="18" charset="0"/>
            </a:endParaRPr>
          </a:p>
        </p:txBody>
      </p:sp>
      <p:sp>
        <p:nvSpPr>
          <p:cNvPr id="15" name="Text Box 13"/>
          <p:cNvSpPr txBox="1">
            <a:spLocks noChangeArrowheads="1"/>
          </p:cNvSpPr>
          <p:nvPr/>
        </p:nvSpPr>
        <p:spPr bwMode="auto">
          <a:xfrm>
            <a:off x="100984" y="3035299"/>
            <a:ext cx="287771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0000"/>
                </a:solidFill>
                <a:latin typeface="Book Antiqua" pitchFamily="18" charset="0"/>
              </a:rPr>
              <a:t>Capacity (per </a:t>
            </a:r>
            <a:r>
              <a:rPr lang="en-US" sz="2400" dirty="0" smtClean="0">
                <a:solidFill>
                  <a:srgbClr val="000000"/>
                </a:solidFill>
                <a:latin typeface="Book Antiqua" pitchFamily="18" charset="0"/>
              </a:rPr>
              <a:t>min) </a:t>
            </a:r>
            <a:endParaRPr lang="en-US" sz="2400" dirty="0">
              <a:solidFill>
                <a:srgbClr val="000000"/>
              </a:solidFill>
              <a:latin typeface="Book Antiqua" pitchFamily="18" charset="0"/>
            </a:endParaRPr>
          </a:p>
        </p:txBody>
      </p:sp>
      <p:sp>
        <p:nvSpPr>
          <p:cNvPr id="16" name="Text Box 16"/>
          <p:cNvSpPr txBox="1">
            <a:spLocks noChangeArrowheads="1"/>
          </p:cNvSpPr>
          <p:nvPr/>
        </p:nvSpPr>
        <p:spPr bwMode="auto">
          <a:xfrm>
            <a:off x="1187025" y="3433465"/>
            <a:ext cx="117211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70C0"/>
                </a:solidFill>
                <a:latin typeface="Book Antiqua" pitchFamily="18" charset="0"/>
              </a:rPr>
              <a:t>= 1/15 </a:t>
            </a:r>
            <a:endParaRPr lang="en-US" sz="2400" dirty="0">
              <a:solidFill>
                <a:srgbClr val="0070C0"/>
              </a:solidFill>
              <a:latin typeface="Book Antiqua" pitchFamily="18" charset="0"/>
            </a:endParaRPr>
          </a:p>
        </p:txBody>
      </p:sp>
      <p:sp>
        <p:nvSpPr>
          <p:cNvPr id="17" name="Text Box 17"/>
          <p:cNvSpPr txBox="1">
            <a:spLocks noChangeArrowheads="1"/>
          </p:cNvSpPr>
          <p:nvPr/>
        </p:nvSpPr>
        <p:spPr bwMode="auto">
          <a:xfrm>
            <a:off x="3838192" y="3433464"/>
            <a:ext cx="1172116"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FF0000"/>
                </a:solidFill>
                <a:latin typeface="Book Antiqua" pitchFamily="18" charset="0"/>
              </a:rPr>
              <a:t>= 1/20 </a:t>
            </a:r>
            <a:endParaRPr lang="en-US" sz="2400" dirty="0">
              <a:solidFill>
                <a:srgbClr val="FF0000"/>
              </a:solidFill>
              <a:latin typeface="Book Antiqua" pitchFamily="18" charset="0"/>
            </a:endParaRPr>
          </a:p>
        </p:txBody>
      </p:sp>
      <p:sp>
        <p:nvSpPr>
          <p:cNvPr id="18" name="Text Box 18"/>
          <p:cNvSpPr txBox="1">
            <a:spLocks noChangeArrowheads="1"/>
          </p:cNvSpPr>
          <p:nvPr/>
        </p:nvSpPr>
        <p:spPr bwMode="auto">
          <a:xfrm>
            <a:off x="6406443" y="3429000"/>
            <a:ext cx="101822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B050"/>
                </a:solidFill>
                <a:latin typeface="Book Antiqua" pitchFamily="18" charset="0"/>
              </a:rPr>
              <a:t>= 1/5 </a:t>
            </a:r>
            <a:endParaRPr lang="en-US" sz="2400" dirty="0">
              <a:solidFill>
                <a:srgbClr val="00B050"/>
              </a:solidFill>
              <a:latin typeface="Book Antiqua" pitchFamily="18" charset="0"/>
            </a:endParaRPr>
          </a:p>
        </p:txBody>
      </p:sp>
      <p:sp>
        <p:nvSpPr>
          <p:cNvPr id="19" name="Text Box 21"/>
          <p:cNvSpPr txBox="1">
            <a:spLocks noChangeArrowheads="1"/>
          </p:cNvSpPr>
          <p:nvPr/>
        </p:nvSpPr>
        <p:spPr bwMode="auto">
          <a:xfrm>
            <a:off x="128190" y="4038600"/>
            <a:ext cx="8915400"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600"/>
              </a:spcBef>
            </a:pPr>
            <a:r>
              <a:rPr lang="en-US" sz="2400" dirty="0">
                <a:solidFill>
                  <a:srgbClr val="000000"/>
                </a:solidFill>
                <a:latin typeface="Book Antiqua" pitchFamily="18" charset="0"/>
              </a:rPr>
              <a:t>Process Capacity = </a:t>
            </a:r>
            <a:r>
              <a:rPr lang="en-US" sz="2400" dirty="0" smtClean="0">
                <a:solidFill>
                  <a:srgbClr val="000000"/>
                </a:solidFill>
                <a:latin typeface="Book Antiqua" pitchFamily="18" charset="0"/>
              </a:rPr>
              <a:t>Min{1/15. 1/20. 1/5} </a:t>
            </a:r>
          </a:p>
          <a:p>
            <a:pPr eaLnBrk="1" hangingPunct="1">
              <a:spcBef>
                <a:spcPts val="600"/>
              </a:spcBef>
            </a:pPr>
            <a:r>
              <a:rPr lang="en-US" sz="2400" dirty="0" smtClean="0">
                <a:solidFill>
                  <a:srgbClr val="000000"/>
                </a:solidFill>
                <a:latin typeface="Book Antiqua" pitchFamily="18" charset="0"/>
              </a:rPr>
              <a:t>Capacity of the bottleneck = 1/20  per min</a:t>
            </a:r>
          </a:p>
          <a:p>
            <a:pPr eaLnBrk="1" hangingPunct="1">
              <a:spcBef>
                <a:spcPts val="600"/>
              </a:spcBef>
            </a:pPr>
            <a:r>
              <a:rPr lang="en-US" sz="2400" dirty="0" smtClean="0">
                <a:solidFill>
                  <a:srgbClr val="000000"/>
                </a:solidFill>
                <a:latin typeface="Book Antiqua" pitchFamily="18" charset="0"/>
              </a:rPr>
              <a:t>Each min we produce 1/20  units. In 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we can send out or take in one product.</a:t>
            </a:r>
          </a:p>
          <a:p>
            <a:pPr eaLnBrk="1" hangingPunct="1">
              <a:spcBef>
                <a:spcPts val="600"/>
              </a:spcBef>
            </a:pPr>
            <a:r>
              <a:rPr lang="en-US" sz="2400" dirty="0" smtClean="0">
                <a:solidFill>
                  <a:srgbClr val="000000"/>
                </a:solidFill>
                <a:latin typeface="Book Antiqua" pitchFamily="18" charset="0"/>
              </a:rPr>
              <a:t> 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t>
            </a:r>
            <a:r>
              <a:rPr lang="en-US" sz="2400" dirty="0" err="1" smtClean="0">
                <a:solidFill>
                  <a:srgbClr val="000000"/>
                </a:solidFill>
                <a:latin typeface="Book Antiqua" pitchFamily="18" charset="0"/>
              </a:rPr>
              <a:t>interarrival</a:t>
            </a:r>
            <a:r>
              <a:rPr lang="en-US" sz="2400" dirty="0" smtClean="0">
                <a:solidFill>
                  <a:srgbClr val="000000"/>
                </a:solidFill>
                <a:latin typeface="Book Antiqua" pitchFamily="18" charset="0"/>
              </a:rPr>
              <a:t> time and </a:t>
            </a:r>
            <a:r>
              <a:rPr lang="en-US" sz="2400" dirty="0" err="1" smtClean="0">
                <a:solidFill>
                  <a:srgbClr val="000000"/>
                </a:solidFill>
                <a:latin typeface="Book Antiqua" pitchFamily="18" charset="0"/>
              </a:rPr>
              <a:t>interdeparture</a:t>
            </a:r>
            <a:r>
              <a:rPr lang="en-US" sz="2400" dirty="0" smtClean="0">
                <a:solidFill>
                  <a:srgbClr val="000000"/>
                </a:solidFill>
                <a:latin typeface="Book Antiqua" pitchFamily="18" charset="0"/>
              </a:rPr>
              <a:t> time (Cycle Time).</a:t>
            </a:r>
          </a:p>
        </p:txBody>
      </p:sp>
      <p:grpSp>
        <p:nvGrpSpPr>
          <p:cNvPr id="20" name="Group 19"/>
          <p:cNvGrpSpPr/>
          <p:nvPr/>
        </p:nvGrpSpPr>
        <p:grpSpPr>
          <a:xfrm>
            <a:off x="1066800" y="914400"/>
            <a:ext cx="6912059" cy="1376065"/>
            <a:chOff x="1066800" y="1022350"/>
            <a:chExt cx="6912059" cy="1376065"/>
          </a:xfrm>
        </p:grpSpPr>
        <p:grpSp>
          <p:nvGrpSpPr>
            <p:cNvPr id="21" name="Group 20"/>
            <p:cNvGrpSpPr/>
            <p:nvPr/>
          </p:nvGrpSpPr>
          <p:grpSpPr>
            <a:xfrm>
              <a:off x="1591136" y="1022350"/>
              <a:ext cx="5953337" cy="501650"/>
              <a:chOff x="1591136" y="1022350"/>
              <a:chExt cx="5953337" cy="501650"/>
            </a:xfrm>
          </p:grpSpPr>
          <p:sp>
            <p:nvSpPr>
              <p:cNvPr id="33"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34"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35"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22" name="Group 21"/>
            <p:cNvGrpSpPr/>
            <p:nvPr/>
          </p:nvGrpSpPr>
          <p:grpSpPr>
            <a:xfrm>
              <a:off x="1066800" y="1425575"/>
              <a:ext cx="6912059" cy="464840"/>
              <a:chOff x="1066800" y="1425575"/>
              <a:chExt cx="6912059" cy="464840"/>
            </a:xfrm>
          </p:grpSpPr>
          <p:sp>
            <p:nvSpPr>
              <p:cNvPr id="28"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29"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30"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1"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2"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23" name="Group 22"/>
            <p:cNvGrpSpPr/>
            <p:nvPr/>
          </p:nvGrpSpPr>
          <p:grpSpPr>
            <a:xfrm>
              <a:off x="1142960" y="1887240"/>
              <a:ext cx="5987671" cy="511175"/>
              <a:chOff x="1442975" y="1887240"/>
              <a:chExt cx="5611456" cy="511175"/>
            </a:xfrm>
          </p:grpSpPr>
          <p:sp>
            <p:nvSpPr>
              <p:cNvPr id="25"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26"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27"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36" name="Line 9"/>
          <p:cNvSpPr>
            <a:spLocks noChangeShapeType="1"/>
          </p:cNvSpPr>
          <p:nvPr/>
        </p:nvSpPr>
        <p:spPr bwMode="auto">
          <a:xfrm rot="10800000" flipV="1">
            <a:off x="8153400" y="156845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7" name="Line 9"/>
          <p:cNvSpPr>
            <a:spLocks noChangeShapeType="1"/>
          </p:cNvSpPr>
          <p:nvPr/>
        </p:nvSpPr>
        <p:spPr bwMode="auto">
          <a:xfrm rot="10800000" flipV="1">
            <a:off x="609600" y="156845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28564917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dissolve">
                                      <p:cBhvr>
                                        <p:cTn id="12" dur="500"/>
                                        <p:tgtEl>
                                          <p:spTgt spid="1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dissolve">
                                      <p:cBhvr>
                                        <p:cTn id="15" dur="500"/>
                                        <p:tgtEl>
                                          <p:spTgt spid="16"/>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dissolve">
                                      <p:cBhvr>
                                        <p:cTn id="18" dur="500"/>
                                        <p:tgtEl>
                                          <p:spTgt spid="1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dissolv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mph" presetSubtype="0" fill="hold" grpId="1" nodeType="clickEffect">
                                  <p:stCondLst>
                                    <p:cond delay="0"/>
                                  </p:stCondLst>
                                  <p:childTnLst>
                                    <p:animScale>
                                      <p:cBhvr>
                                        <p:cTn id="25" dur="2000" fill="hold"/>
                                        <p:tgtEl>
                                          <p:spTgt spid="17"/>
                                        </p:tgtEl>
                                      </p:cBhvr>
                                      <p:by x="150000" y="150000"/>
                                    </p:animScale>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dissolve">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15" grpId="0"/>
      <p:bldP spid="16" grpId="0"/>
      <p:bldP spid="17" grpId="0"/>
      <p:bldP spid="17" grpId="1"/>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762000"/>
          </a:xfrm>
        </p:spPr>
        <p:txBody>
          <a:bodyPr/>
          <a:lstStyle/>
          <a:p>
            <a:r>
              <a:rPr lang="en-US" sz="3200" dirty="0" smtClean="0"/>
              <a:t>Cycle Time</a:t>
            </a:r>
          </a:p>
        </p:txBody>
      </p:sp>
      <p:sp>
        <p:nvSpPr>
          <p:cNvPr id="103443" name="Text Box 19"/>
          <p:cNvSpPr txBox="1">
            <a:spLocks noChangeArrowheads="1"/>
          </p:cNvSpPr>
          <p:nvPr/>
        </p:nvSpPr>
        <p:spPr bwMode="auto">
          <a:xfrm>
            <a:off x="322695" y="3041572"/>
            <a:ext cx="21483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Flow Time =!  </a:t>
            </a:r>
            <a:endParaRPr lang="en-US" sz="2400" dirty="0">
              <a:solidFill>
                <a:srgbClr val="000000"/>
              </a:solidFill>
              <a:latin typeface="Book Antiqua" pitchFamily="18" charset="0"/>
            </a:endParaRPr>
          </a:p>
        </p:txBody>
      </p:sp>
      <p:sp>
        <p:nvSpPr>
          <p:cNvPr id="103444" name="Text Box 20"/>
          <p:cNvSpPr txBox="1">
            <a:spLocks noChangeArrowheads="1"/>
          </p:cNvSpPr>
          <p:nvPr/>
        </p:nvSpPr>
        <p:spPr bwMode="auto">
          <a:xfrm>
            <a:off x="6436477" y="3034833"/>
            <a:ext cx="2435282" cy="461665"/>
          </a:xfrm>
          <a:prstGeom prst="rect">
            <a:avLst/>
          </a:prstGeom>
          <a:noFill/>
          <a:ln w="9525" algn="ctr">
            <a:noFill/>
            <a:miter lim="800000"/>
            <a:headEnd/>
            <a:tailEnd/>
          </a:ln>
          <a:effectLst/>
        </p:spPr>
        <p:txBody>
          <a:bodyPr wrap="none">
            <a:spAutoFit/>
          </a:bodyPr>
          <a:lstStyle/>
          <a:p>
            <a:pPr>
              <a:defRPr/>
            </a:pPr>
            <a:r>
              <a:rPr lang="en-US" sz="2400" dirty="0" smtClean="0">
                <a:solidFill>
                  <a:srgbClr val="00B0F0"/>
                </a:solidFill>
                <a:latin typeface="Book Antiqua" pitchFamily="18" charset="0"/>
              </a:rPr>
              <a:t>15 </a:t>
            </a:r>
            <a:r>
              <a:rPr lang="en-US" sz="2400" dirty="0" smtClean="0">
                <a:solidFill>
                  <a:srgbClr val="000000"/>
                </a:solidFill>
                <a:latin typeface="Book Antiqua" pitchFamily="18" charset="0"/>
              </a:rPr>
              <a:t>+ </a:t>
            </a:r>
            <a:r>
              <a:rPr lang="en-US" sz="2400" dirty="0" smtClean="0">
                <a:solidFill>
                  <a:srgbClr val="FF0000"/>
                </a:solidFill>
                <a:latin typeface="Book Antiqua" pitchFamily="18" charset="0"/>
              </a:rPr>
              <a:t>20 </a:t>
            </a:r>
            <a:r>
              <a:rPr lang="en-US" sz="2400" dirty="0" smtClean="0">
                <a:solidFill>
                  <a:srgbClr val="000000"/>
                </a:solidFill>
                <a:latin typeface="Book Antiqua" pitchFamily="18" charset="0"/>
              </a:rPr>
              <a:t>+ </a:t>
            </a:r>
            <a:r>
              <a:rPr lang="en-US" sz="2400" dirty="0" smtClean="0">
                <a:solidFill>
                  <a:srgbClr val="00B050"/>
                </a:solidFill>
                <a:latin typeface="Book Antiqua" pitchFamily="18" charset="0"/>
              </a:rPr>
              <a:t>5</a:t>
            </a:r>
            <a:r>
              <a:rPr lang="en-US" sz="2400" dirty="0" smtClean="0">
                <a:solidFill>
                  <a:srgbClr val="000099"/>
                </a:solidFill>
                <a:latin typeface="Book Antiqua" pitchFamily="18" charset="0"/>
              </a:rPr>
              <a:t> </a:t>
            </a:r>
            <a:r>
              <a:rPr lang="en-US" sz="2400" dirty="0" smtClean="0">
                <a:solidFill>
                  <a:srgbClr val="000000"/>
                </a:solidFill>
                <a:latin typeface="Book Antiqua" pitchFamily="18" charset="0"/>
              </a:rPr>
              <a:t>= </a:t>
            </a:r>
            <a:r>
              <a:rPr lang="en-US" sz="2400" dirty="0">
                <a:solidFill>
                  <a:srgbClr val="000000"/>
                </a:solidFill>
                <a:latin typeface="Book Antiqua" pitchFamily="18" charset="0"/>
              </a:rPr>
              <a:t>40  </a:t>
            </a:r>
          </a:p>
        </p:txBody>
      </p:sp>
      <p:sp>
        <p:nvSpPr>
          <p:cNvPr id="23" name="Text Box 21"/>
          <p:cNvSpPr txBox="1">
            <a:spLocks noChangeArrowheads="1"/>
          </p:cNvSpPr>
          <p:nvPr/>
        </p:nvSpPr>
        <p:spPr bwMode="auto">
          <a:xfrm>
            <a:off x="152400" y="2164755"/>
            <a:ext cx="869791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1313" indent="-341313" eaLnBrk="1" hangingPunct="1"/>
            <a:r>
              <a:rPr lang="en-US" sz="2400" dirty="0" smtClean="0">
                <a:solidFill>
                  <a:srgbClr val="000000"/>
                </a:solidFill>
                <a:latin typeface="Book Antiqua" pitchFamily="18" charset="0"/>
              </a:rPr>
              <a:t>a) </a:t>
            </a:r>
            <a:r>
              <a:rPr lang="en-US" sz="2400" b="1" dirty="0" smtClean="0">
                <a:solidFill>
                  <a:srgbClr val="C00000"/>
                </a:solidFill>
                <a:latin typeface="Book Antiqua" pitchFamily="18" charset="0"/>
              </a:rPr>
              <a:t>How long </a:t>
            </a:r>
            <a:r>
              <a:rPr lang="en-US" sz="2400" dirty="0" smtClean="0">
                <a:solidFill>
                  <a:srgbClr val="000000"/>
                </a:solidFill>
                <a:latin typeface="Book Antiqua" pitchFamily="18" charset="0"/>
              </a:rPr>
              <a:t>does it take to produce a batch of muffin? In a formal term, what is the </a:t>
            </a:r>
            <a:r>
              <a:rPr lang="en-US" sz="2400" b="1" dirty="0" smtClean="0">
                <a:solidFill>
                  <a:srgbClr val="C00000"/>
                </a:solidFill>
                <a:latin typeface="Book Antiqua" pitchFamily="18" charset="0"/>
              </a:rPr>
              <a:t>flow time </a:t>
            </a:r>
            <a:r>
              <a:rPr lang="en-US" sz="2400" dirty="0" smtClean="0">
                <a:solidFill>
                  <a:srgbClr val="000000"/>
                </a:solidFill>
                <a:latin typeface="Book Antiqua" pitchFamily="18" charset="0"/>
              </a:rPr>
              <a:t>in this process?  </a:t>
            </a:r>
            <a:endParaRPr lang="en-US" sz="2400" dirty="0">
              <a:solidFill>
                <a:srgbClr val="000000"/>
              </a:solidFill>
              <a:latin typeface="Book Antiqua" pitchFamily="18" charset="0"/>
            </a:endParaRPr>
          </a:p>
        </p:txBody>
      </p:sp>
      <p:sp>
        <p:nvSpPr>
          <p:cNvPr id="24" name="Text Box 21"/>
          <p:cNvSpPr txBox="1">
            <a:spLocks noChangeArrowheads="1"/>
          </p:cNvSpPr>
          <p:nvPr/>
        </p:nvSpPr>
        <p:spPr bwMode="auto">
          <a:xfrm>
            <a:off x="105812" y="3429000"/>
            <a:ext cx="903818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1313" indent="-341313" eaLnBrk="1" hangingPunct="1"/>
            <a:r>
              <a:rPr lang="en-US" sz="2400" dirty="0" smtClean="0">
                <a:solidFill>
                  <a:srgbClr val="000000"/>
                </a:solidFill>
                <a:latin typeface="Book Antiqua" pitchFamily="18" charset="0"/>
              </a:rPr>
              <a:t>b) </a:t>
            </a:r>
            <a:r>
              <a:rPr lang="en-US" sz="2400" b="1" dirty="0" smtClean="0">
                <a:solidFill>
                  <a:srgbClr val="C00000"/>
                </a:solidFill>
                <a:latin typeface="Book Antiqua" pitchFamily="18" charset="0"/>
              </a:rPr>
              <a:t>How often </a:t>
            </a:r>
            <a:r>
              <a:rPr lang="en-US" sz="2400" dirty="0" smtClean="0">
                <a:solidFill>
                  <a:srgbClr val="000000"/>
                </a:solidFill>
                <a:latin typeface="Book Antiqua" pitchFamily="18" charset="0"/>
              </a:rPr>
              <a:t>a batch of muffin enter (exit) this  process? In a formal term, what is the </a:t>
            </a:r>
            <a:r>
              <a:rPr lang="en-US" sz="2400" b="1" dirty="0" smtClean="0">
                <a:solidFill>
                  <a:srgbClr val="C00000"/>
                </a:solidFill>
                <a:latin typeface="Book Antiqua" pitchFamily="18" charset="0"/>
              </a:rPr>
              <a:t>Cycle time </a:t>
            </a:r>
            <a:r>
              <a:rPr lang="en-US" sz="2400" dirty="0" smtClean="0">
                <a:solidFill>
                  <a:srgbClr val="000000"/>
                </a:solidFill>
                <a:latin typeface="Book Antiqua" pitchFamily="18" charset="0"/>
              </a:rPr>
              <a:t>of this system?</a:t>
            </a:r>
          </a:p>
          <a:p>
            <a:pPr eaLnBrk="1" hangingPunct="1"/>
            <a:endParaRPr lang="en-US" sz="2400" dirty="0" smtClean="0">
              <a:solidFill>
                <a:srgbClr val="000000"/>
              </a:solidFill>
              <a:latin typeface="Book Antiqua" pitchFamily="18" charset="0"/>
            </a:endParaRPr>
          </a:p>
          <a:p>
            <a:pPr eaLnBrk="1" hangingPunct="1"/>
            <a:r>
              <a:rPr lang="en-US" sz="2400" dirty="0">
                <a:solidFill>
                  <a:srgbClr val="000000"/>
                </a:solidFill>
                <a:latin typeface="Book Antiqua" pitchFamily="18" charset="0"/>
              </a:rPr>
              <a:t>You prepare a batch and pass it to the oven at min 15. </a:t>
            </a:r>
            <a:endParaRPr lang="en-US" sz="2400" dirty="0" smtClean="0">
              <a:solidFill>
                <a:srgbClr val="000000"/>
              </a:solidFill>
              <a:latin typeface="Book Antiqua" pitchFamily="18" charset="0"/>
            </a:endParaRPr>
          </a:p>
          <a:p>
            <a:pPr eaLnBrk="1" hangingPunct="1"/>
            <a:r>
              <a:rPr lang="en-US" sz="2400" dirty="0" smtClean="0">
                <a:solidFill>
                  <a:srgbClr val="000000"/>
                </a:solidFill>
                <a:latin typeface="Book Antiqua" pitchFamily="18" charset="0"/>
              </a:rPr>
              <a:t>You </a:t>
            </a:r>
            <a:r>
              <a:rPr lang="en-US" sz="2400" dirty="0">
                <a:solidFill>
                  <a:srgbClr val="000000"/>
                </a:solidFill>
                <a:latin typeface="Book Antiqua" pitchFamily="18" charset="0"/>
              </a:rPr>
              <a:t>then start the next batch and complete it at min 30. </a:t>
            </a:r>
            <a:endParaRPr lang="en-US" sz="2400" dirty="0" smtClean="0">
              <a:solidFill>
                <a:srgbClr val="000000"/>
              </a:solidFill>
              <a:latin typeface="Book Antiqua" pitchFamily="18" charset="0"/>
            </a:endParaRPr>
          </a:p>
          <a:p>
            <a:pPr eaLnBrk="1" hangingPunct="1"/>
            <a:r>
              <a:rPr lang="en-US" sz="2400" dirty="0" smtClean="0">
                <a:solidFill>
                  <a:srgbClr val="000000"/>
                </a:solidFill>
                <a:latin typeface="Book Antiqua" pitchFamily="18" charset="0"/>
              </a:rPr>
              <a:t>Oven </a:t>
            </a:r>
            <a:r>
              <a:rPr lang="en-US" sz="2400" dirty="0">
                <a:solidFill>
                  <a:srgbClr val="000000"/>
                </a:solidFill>
                <a:latin typeface="Book Antiqua" pitchFamily="18" charset="0"/>
              </a:rPr>
              <a:t>is still baking the first batch. It will be done at min 15+20 = 35. </a:t>
            </a:r>
            <a:endParaRPr lang="en-US" sz="2400" dirty="0" smtClean="0">
              <a:solidFill>
                <a:srgbClr val="000000"/>
              </a:solidFill>
              <a:latin typeface="Book Antiqua" pitchFamily="18" charset="0"/>
            </a:endParaRPr>
          </a:p>
          <a:p>
            <a:pPr eaLnBrk="1" hangingPunct="1"/>
            <a:r>
              <a:rPr lang="en-US" sz="2400" dirty="0" smtClean="0">
                <a:solidFill>
                  <a:srgbClr val="000000"/>
                </a:solidFill>
                <a:latin typeface="Book Antiqua" pitchFamily="18" charset="0"/>
              </a:rPr>
              <a:t>You </a:t>
            </a:r>
            <a:r>
              <a:rPr lang="en-US" sz="2400" dirty="0">
                <a:solidFill>
                  <a:srgbClr val="000000"/>
                </a:solidFill>
                <a:latin typeface="Book Antiqua" pitchFamily="18" charset="0"/>
              </a:rPr>
              <a:t>need to wait for 5 minutes to put </a:t>
            </a:r>
            <a:r>
              <a:rPr lang="en-US" sz="2400" dirty="0" smtClean="0">
                <a:solidFill>
                  <a:srgbClr val="000000"/>
                </a:solidFill>
                <a:latin typeface="Book Antiqua" pitchFamily="18" charset="0"/>
              </a:rPr>
              <a:t>the 2nd  </a:t>
            </a:r>
            <a:r>
              <a:rPr lang="en-US" sz="2400" dirty="0">
                <a:solidFill>
                  <a:srgbClr val="000000"/>
                </a:solidFill>
                <a:latin typeface="Book Antiqua" pitchFamily="18" charset="0"/>
              </a:rPr>
              <a:t>batch in the oven. </a:t>
            </a:r>
            <a:endParaRPr lang="en-US" sz="2400" dirty="0" smtClean="0">
              <a:solidFill>
                <a:srgbClr val="000000"/>
              </a:solidFill>
              <a:latin typeface="Book Antiqua" pitchFamily="18" charset="0"/>
            </a:endParaRPr>
          </a:p>
        </p:txBody>
      </p:sp>
      <p:grpSp>
        <p:nvGrpSpPr>
          <p:cNvPr id="2" name="Group 1"/>
          <p:cNvGrpSpPr/>
          <p:nvPr/>
        </p:nvGrpSpPr>
        <p:grpSpPr>
          <a:xfrm>
            <a:off x="1066800" y="914400"/>
            <a:ext cx="6912059" cy="1376065"/>
            <a:chOff x="1066800" y="1022350"/>
            <a:chExt cx="6912059" cy="1376065"/>
          </a:xfrm>
        </p:grpSpPr>
        <p:grpSp>
          <p:nvGrpSpPr>
            <p:cNvPr id="25" name="Group 24"/>
            <p:cNvGrpSpPr/>
            <p:nvPr/>
          </p:nvGrpSpPr>
          <p:grpSpPr>
            <a:xfrm>
              <a:off x="1591136" y="1022350"/>
              <a:ext cx="5953337" cy="501650"/>
              <a:chOff x="1591136" y="1022350"/>
              <a:chExt cx="5953337" cy="501650"/>
            </a:xfrm>
          </p:grpSpPr>
          <p:sp>
            <p:nvSpPr>
              <p:cNvPr id="26"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27"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28"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29" name="Group 28"/>
            <p:cNvGrpSpPr/>
            <p:nvPr/>
          </p:nvGrpSpPr>
          <p:grpSpPr>
            <a:xfrm>
              <a:off x="1066800" y="1425575"/>
              <a:ext cx="6912059" cy="464840"/>
              <a:chOff x="1066800" y="1425575"/>
              <a:chExt cx="6912059" cy="464840"/>
            </a:xfrm>
          </p:grpSpPr>
          <p:sp>
            <p:nvSpPr>
              <p:cNvPr id="30"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31"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32"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3"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4"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35" name="Group 34"/>
            <p:cNvGrpSpPr/>
            <p:nvPr/>
          </p:nvGrpSpPr>
          <p:grpSpPr>
            <a:xfrm>
              <a:off x="1142960" y="1887240"/>
              <a:ext cx="5987671" cy="511175"/>
              <a:chOff x="1442975" y="1887240"/>
              <a:chExt cx="5611456" cy="511175"/>
            </a:xfrm>
          </p:grpSpPr>
          <p:sp>
            <p:nvSpPr>
              <p:cNvPr id="36"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37"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38"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22" name="Line 9"/>
          <p:cNvSpPr>
            <a:spLocks noChangeShapeType="1"/>
          </p:cNvSpPr>
          <p:nvPr/>
        </p:nvSpPr>
        <p:spPr bwMode="auto">
          <a:xfrm rot="10800000" flipV="1">
            <a:off x="8077200" y="1561242"/>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9" name="Line 9"/>
          <p:cNvSpPr>
            <a:spLocks noChangeShapeType="1"/>
          </p:cNvSpPr>
          <p:nvPr/>
        </p:nvSpPr>
        <p:spPr bwMode="auto">
          <a:xfrm rot="10800000" flipV="1">
            <a:off x="533400" y="156845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41" name="Text Box 19"/>
          <p:cNvSpPr txBox="1">
            <a:spLocks noChangeArrowheads="1"/>
          </p:cNvSpPr>
          <p:nvPr/>
        </p:nvSpPr>
        <p:spPr bwMode="auto">
          <a:xfrm>
            <a:off x="2807803" y="3041571"/>
            <a:ext cx="358784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C00000"/>
                </a:solidFill>
                <a:latin typeface="Book Antiqua" pitchFamily="18" charset="0"/>
              </a:rPr>
              <a:t>Theoretical</a:t>
            </a:r>
            <a:r>
              <a:rPr lang="en-US" sz="2400" dirty="0" smtClean="0">
                <a:solidFill>
                  <a:srgbClr val="000000"/>
                </a:solidFill>
                <a:latin typeface="Book Antiqua" pitchFamily="18" charset="0"/>
              </a:rPr>
              <a:t> Flow Time = </a:t>
            </a:r>
            <a:endParaRPr lang="en-US" sz="2400" dirty="0">
              <a:solidFill>
                <a:srgbClr val="000000"/>
              </a:solidFill>
              <a:latin typeface="Book Antiqua" pitchFamily="18" charset="0"/>
            </a:endParaRPr>
          </a:p>
        </p:txBody>
      </p:sp>
    </p:spTree>
    <p:extLst>
      <p:ext uri="{BB962C8B-B14F-4D97-AF65-F5344CB8AC3E}">
        <p14:creationId xmlns:p14="http://schemas.microsoft.com/office/powerpoint/2010/main" val="340423674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3443"/>
                                        </p:tgtEl>
                                        <p:attrNameLst>
                                          <p:attrName>style.visibility</p:attrName>
                                        </p:attrNameLst>
                                      </p:cBhvr>
                                      <p:to>
                                        <p:strVal val="visible"/>
                                      </p:to>
                                    </p:set>
                                    <p:animEffect transition="in" filter="dissolve">
                                      <p:cBhvr>
                                        <p:cTn id="12" dur="500"/>
                                        <p:tgtEl>
                                          <p:spTgt spid="10344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dissolve">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03444"/>
                                        </p:tgtEl>
                                        <p:attrNameLst>
                                          <p:attrName>style.visibility</p:attrName>
                                        </p:attrNameLst>
                                      </p:cBhvr>
                                      <p:to>
                                        <p:strVal val="visible"/>
                                      </p:to>
                                    </p:set>
                                    <p:animEffect transition="in" filter="dissolve">
                                      <p:cBhvr>
                                        <p:cTn id="22" dur="500"/>
                                        <p:tgtEl>
                                          <p:spTgt spid="103444"/>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
                                            <p:txEl>
                                              <p:pRg st="0" end="0"/>
                                            </p:txEl>
                                          </p:spTgt>
                                        </p:tgtEl>
                                        <p:attrNameLst>
                                          <p:attrName>style.visibility</p:attrName>
                                        </p:attrNameLst>
                                      </p:cBhvr>
                                      <p:to>
                                        <p:strVal val="visible"/>
                                      </p:to>
                                    </p:set>
                                    <p:animEffect transition="in" filter="dissolve">
                                      <p:cBhvr>
                                        <p:cTn id="27" dur="500"/>
                                        <p:tgtEl>
                                          <p:spTgt spid="24">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4">
                                            <p:txEl>
                                              <p:pRg st="2" end="2"/>
                                            </p:txEl>
                                          </p:spTgt>
                                        </p:tgtEl>
                                        <p:attrNameLst>
                                          <p:attrName>style.visibility</p:attrName>
                                        </p:attrNameLst>
                                      </p:cBhvr>
                                      <p:to>
                                        <p:strVal val="visible"/>
                                      </p:to>
                                    </p:set>
                                    <p:animEffect transition="in" filter="dissolve">
                                      <p:cBhvr>
                                        <p:cTn id="32" dur="500"/>
                                        <p:tgtEl>
                                          <p:spTgt spid="24">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4">
                                            <p:txEl>
                                              <p:pRg st="3" end="3"/>
                                            </p:txEl>
                                          </p:spTgt>
                                        </p:tgtEl>
                                        <p:attrNameLst>
                                          <p:attrName>style.visibility</p:attrName>
                                        </p:attrNameLst>
                                      </p:cBhvr>
                                      <p:to>
                                        <p:strVal val="visible"/>
                                      </p:to>
                                    </p:set>
                                    <p:animEffect transition="in" filter="dissolve">
                                      <p:cBhvr>
                                        <p:cTn id="37" dur="500"/>
                                        <p:tgtEl>
                                          <p:spTgt spid="2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4">
                                            <p:txEl>
                                              <p:pRg st="4" end="4"/>
                                            </p:txEl>
                                          </p:spTgt>
                                        </p:tgtEl>
                                        <p:attrNameLst>
                                          <p:attrName>style.visibility</p:attrName>
                                        </p:attrNameLst>
                                      </p:cBhvr>
                                      <p:to>
                                        <p:strVal val="visible"/>
                                      </p:to>
                                    </p:set>
                                    <p:animEffect transition="in" filter="dissolve">
                                      <p:cBhvr>
                                        <p:cTn id="42" dur="500"/>
                                        <p:tgtEl>
                                          <p:spTgt spid="24">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4">
                                            <p:txEl>
                                              <p:pRg st="5" end="5"/>
                                            </p:txEl>
                                          </p:spTgt>
                                        </p:tgtEl>
                                        <p:attrNameLst>
                                          <p:attrName>style.visibility</p:attrName>
                                        </p:attrNameLst>
                                      </p:cBhvr>
                                      <p:to>
                                        <p:strVal val="visible"/>
                                      </p:to>
                                    </p:set>
                                    <p:animEffect transition="in" filter="dissolve">
                                      <p:cBhvr>
                                        <p:cTn id="47" dur="500"/>
                                        <p:tgtEl>
                                          <p:spTgt spid="2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43" grpId="0"/>
      <p:bldP spid="103444" grpId="0"/>
      <p:bldP spid="23" grpId="0"/>
      <p:bldP spid="24" grpId="0" build="p"/>
      <p:bldP spid="4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762000"/>
          </a:xfrm>
        </p:spPr>
        <p:txBody>
          <a:bodyPr/>
          <a:lstStyle/>
          <a:p>
            <a:r>
              <a:rPr lang="en-US" sz="3200" dirty="0"/>
              <a:t>Cycle Time</a:t>
            </a:r>
            <a:endParaRPr lang="en-US" sz="3200" dirty="0" smtClean="0"/>
          </a:p>
        </p:txBody>
      </p:sp>
      <p:sp>
        <p:nvSpPr>
          <p:cNvPr id="24" name="Text Box 21"/>
          <p:cNvSpPr txBox="1">
            <a:spLocks noChangeArrowheads="1"/>
          </p:cNvSpPr>
          <p:nvPr/>
        </p:nvSpPr>
        <p:spPr bwMode="auto">
          <a:xfrm>
            <a:off x="40250" y="2201149"/>
            <a:ext cx="9103749"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smtClean="0">
                <a:solidFill>
                  <a:srgbClr val="000000"/>
                </a:solidFill>
                <a:latin typeface="Book Antiqua" pitchFamily="18" charset="0"/>
              </a:rPr>
              <a:t>Oven is the </a:t>
            </a:r>
            <a:r>
              <a:rPr lang="en-US" sz="2400" b="1" dirty="0" smtClean="0">
                <a:solidFill>
                  <a:srgbClr val="C00000"/>
                </a:solidFill>
                <a:latin typeface="Book Antiqua" pitchFamily="18" charset="0"/>
              </a:rPr>
              <a:t>bottleneck</a:t>
            </a:r>
            <a:r>
              <a:rPr lang="en-US" sz="2400" dirty="0" smtClean="0">
                <a:solidFill>
                  <a:srgbClr val="000000"/>
                </a:solidFill>
                <a:latin typeface="Book Antiqua" pitchFamily="18" charset="0"/>
              </a:rPr>
              <a:t>. Batches exit the oven every 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t>
            </a:r>
          </a:p>
          <a:p>
            <a:pPr eaLnBrk="1" hangingPunct="1"/>
            <a:r>
              <a:rPr lang="en-US" sz="2400" dirty="0" smtClean="0">
                <a:solidFill>
                  <a:srgbClr val="000000"/>
                </a:solidFill>
                <a:latin typeface="Book Antiqua" pitchFamily="18" charset="0"/>
              </a:rPr>
              <a:t>You also can put batches into the oven every 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t>
            </a:r>
          </a:p>
          <a:p>
            <a:pPr eaLnBrk="1" hangingPunct="1"/>
            <a:r>
              <a:rPr lang="en-US" sz="2400" dirty="0" smtClean="0">
                <a:solidFill>
                  <a:srgbClr val="000000"/>
                </a:solidFill>
                <a:latin typeface="Book Antiqua" pitchFamily="18" charset="0"/>
              </a:rPr>
              <a:t>At min 35 your friend  can take the first batch out of the oven, and after 5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at min 40 he is done.  </a:t>
            </a:r>
            <a:r>
              <a:rPr lang="en-US" sz="2400" b="1" dirty="0" smtClean="0">
                <a:solidFill>
                  <a:srgbClr val="C00000"/>
                </a:solidFill>
                <a:latin typeface="Book Antiqua" pitchFamily="18" charset="0"/>
              </a:rPr>
              <a:t>First batch exits at min 40.</a:t>
            </a:r>
          </a:p>
          <a:p>
            <a:pPr eaLnBrk="1" hangingPunct="1"/>
            <a:r>
              <a:rPr lang="en-US" sz="2400" dirty="0" smtClean="0">
                <a:solidFill>
                  <a:srgbClr val="000000"/>
                </a:solidFill>
                <a:latin typeface="Book Antiqua" pitchFamily="18" charset="0"/>
              </a:rPr>
              <a:t>At min 35 you put the second batch in the oven. </a:t>
            </a:r>
          </a:p>
          <a:p>
            <a:pPr eaLnBrk="1" hangingPunct="1"/>
            <a:r>
              <a:rPr lang="en-US" sz="2400" dirty="0" smtClean="0">
                <a:solidFill>
                  <a:srgbClr val="000000"/>
                </a:solidFill>
                <a:latin typeface="Book Antiqua" pitchFamily="18" charset="0"/>
              </a:rPr>
              <a:t>Your friend takes it out of oven at min 35+20 = 55 and send it out of the process at min 60.</a:t>
            </a:r>
          </a:p>
          <a:p>
            <a:pPr eaLnBrk="1" hangingPunct="1"/>
            <a:r>
              <a:rPr lang="en-US" sz="2400" dirty="0" smtClean="0">
                <a:solidFill>
                  <a:srgbClr val="000000"/>
                </a:solidFill>
                <a:latin typeface="Book Antiqua" pitchFamily="18" charset="0"/>
              </a:rPr>
              <a:t>That is 60-40=20 </a:t>
            </a:r>
            <a:r>
              <a:rPr lang="en-US" sz="2400" dirty="0" err="1" smtClean="0">
                <a:solidFill>
                  <a:srgbClr val="000000"/>
                </a:solidFill>
                <a:latin typeface="Book Antiqua" pitchFamily="18" charset="0"/>
              </a:rPr>
              <a:t>mins</a:t>
            </a:r>
            <a:r>
              <a:rPr lang="en-US" sz="2400" dirty="0" smtClean="0">
                <a:solidFill>
                  <a:srgbClr val="000000"/>
                </a:solidFill>
                <a:latin typeface="Book Antiqua" pitchFamily="18" charset="0"/>
              </a:rPr>
              <a:t> after the first batch.</a:t>
            </a:r>
          </a:p>
          <a:p>
            <a:pPr eaLnBrk="1" hangingPunct="1"/>
            <a:r>
              <a:rPr lang="en-US" sz="2400" dirty="0" smtClean="0">
                <a:solidFill>
                  <a:srgbClr val="000000"/>
                </a:solidFill>
                <a:latin typeface="Book Antiqua" pitchFamily="18" charset="0"/>
              </a:rPr>
              <a:t>Therefore the time between exit of two consecutive batches is? </a:t>
            </a:r>
          </a:p>
          <a:p>
            <a:pPr eaLnBrk="1" hangingPunct="1"/>
            <a:r>
              <a:rPr lang="en-US" sz="2400" b="1" dirty="0" smtClean="0">
                <a:solidFill>
                  <a:srgbClr val="C00000"/>
                </a:solidFill>
                <a:latin typeface="Book Antiqua" pitchFamily="18" charset="0"/>
              </a:rPr>
              <a:t>Cycle time </a:t>
            </a:r>
            <a:r>
              <a:rPr lang="en-US" sz="2400" dirty="0">
                <a:solidFill>
                  <a:srgbClr val="000000"/>
                </a:solidFill>
                <a:latin typeface="Book Antiqua" pitchFamily="18" charset="0"/>
              </a:rPr>
              <a:t>is 20 min. The oven is the </a:t>
            </a:r>
            <a:r>
              <a:rPr lang="en-US" sz="2400" dirty="0" smtClean="0">
                <a:solidFill>
                  <a:srgbClr val="000000"/>
                </a:solidFill>
                <a:latin typeface="Book Antiqua" pitchFamily="18" charset="0"/>
              </a:rPr>
              <a:t>bottleneck.</a:t>
            </a:r>
          </a:p>
          <a:p>
            <a:pPr eaLnBrk="1" hangingPunct="1"/>
            <a:r>
              <a:rPr lang="en-US" sz="2400" b="1" dirty="0" smtClean="0">
                <a:solidFill>
                  <a:srgbClr val="C00000"/>
                </a:solidFill>
                <a:latin typeface="Book Antiqua" pitchFamily="18" charset="0"/>
              </a:rPr>
              <a:t>Cycle time = Max{15, 20, 5} = 20  </a:t>
            </a:r>
            <a:endParaRPr lang="en-US" sz="2400" b="1" dirty="0">
              <a:solidFill>
                <a:srgbClr val="C00000"/>
              </a:solidFill>
              <a:latin typeface="Book Antiqua" pitchFamily="18" charset="0"/>
            </a:endParaRPr>
          </a:p>
        </p:txBody>
      </p:sp>
      <p:grpSp>
        <p:nvGrpSpPr>
          <p:cNvPr id="18" name="Group 17"/>
          <p:cNvGrpSpPr/>
          <p:nvPr/>
        </p:nvGrpSpPr>
        <p:grpSpPr>
          <a:xfrm>
            <a:off x="1066800" y="914400"/>
            <a:ext cx="6912059" cy="1376065"/>
            <a:chOff x="1066800" y="1022350"/>
            <a:chExt cx="6912059" cy="1376065"/>
          </a:xfrm>
        </p:grpSpPr>
        <p:grpSp>
          <p:nvGrpSpPr>
            <p:cNvPr id="19" name="Group 18"/>
            <p:cNvGrpSpPr/>
            <p:nvPr/>
          </p:nvGrpSpPr>
          <p:grpSpPr>
            <a:xfrm>
              <a:off x="1591136" y="1022350"/>
              <a:ext cx="5953337" cy="501650"/>
              <a:chOff x="1591136" y="1022350"/>
              <a:chExt cx="5953337" cy="501650"/>
            </a:xfrm>
          </p:grpSpPr>
          <p:sp>
            <p:nvSpPr>
              <p:cNvPr id="32"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33"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34"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20" name="Group 19"/>
            <p:cNvGrpSpPr/>
            <p:nvPr/>
          </p:nvGrpSpPr>
          <p:grpSpPr>
            <a:xfrm>
              <a:off x="1066800" y="1425575"/>
              <a:ext cx="6912059" cy="464840"/>
              <a:chOff x="1066800" y="1425575"/>
              <a:chExt cx="6912059" cy="464840"/>
            </a:xfrm>
          </p:grpSpPr>
          <p:sp>
            <p:nvSpPr>
              <p:cNvPr id="27"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28"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29"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0"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1"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21" name="Group 20"/>
            <p:cNvGrpSpPr/>
            <p:nvPr/>
          </p:nvGrpSpPr>
          <p:grpSpPr>
            <a:xfrm>
              <a:off x="1142960" y="1887240"/>
              <a:ext cx="5987671" cy="511175"/>
              <a:chOff x="1442975" y="1887240"/>
              <a:chExt cx="5611456" cy="511175"/>
            </a:xfrm>
          </p:grpSpPr>
          <p:sp>
            <p:nvSpPr>
              <p:cNvPr id="22"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25"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26"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23" name="Line 9"/>
          <p:cNvSpPr>
            <a:spLocks noChangeShapeType="1"/>
          </p:cNvSpPr>
          <p:nvPr/>
        </p:nvSpPr>
        <p:spPr bwMode="auto">
          <a:xfrm rot="10800000" flipV="1">
            <a:off x="8077200" y="1558833"/>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5" name="Line 9"/>
          <p:cNvSpPr>
            <a:spLocks noChangeShapeType="1"/>
          </p:cNvSpPr>
          <p:nvPr/>
        </p:nvSpPr>
        <p:spPr bwMode="auto">
          <a:xfrm rot="10800000" flipV="1">
            <a:off x="533400" y="1568450"/>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Tree>
    <p:extLst>
      <p:ext uri="{BB962C8B-B14F-4D97-AF65-F5344CB8AC3E}">
        <p14:creationId xmlns:p14="http://schemas.microsoft.com/office/powerpoint/2010/main" val="42190613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animEffect transition="in" filter="dissolve">
                                      <p:cBhvr>
                                        <p:cTn id="7" dur="500"/>
                                        <p:tgtEl>
                                          <p:spTgt spid="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
                                            <p:txEl>
                                              <p:pRg st="1" end="1"/>
                                            </p:txEl>
                                          </p:spTgt>
                                        </p:tgtEl>
                                        <p:attrNameLst>
                                          <p:attrName>style.visibility</p:attrName>
                                        </p:attrNameLst>
                                      </p:cBhvr>
                                      <p:to>
                                        <p:strVal val="visible"/>
                                      </p:to>
                                    </p:set>
                                    <p:animEffect transition="in" filter="dissolve">
                                      <p:cBhvr>
                                        <p:cTn id="12" dur="500"/>
                                        <p:tgtEl>
                                          <p:spTgt spid="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4">
                                            <p:txEl>
                                              <p:pRg st="2" end="2"/>
                                            </p:txEl>
                                          </p:spTgt>
                                        </p:tgtEl>
                                        <p:attrNameLst>
                                          <p:attrName>style.visibility</p:attrName>
                                        </p:attrNameLst>
                                      </p:cBhvr>
                                      <p:to>
                                        <p:strVal val="visible"/>
                                      </p:to>
                                    </p:set>
                                    <p:animEffect transition="in" filter="dissolve">
                                      <p:cBhvr>
                                        <p:cTn id="17" dur="500"/>
                                        <p:tgtEl>
                                          <p:spTgt spid="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4">
                                            <p:txEl>
                                              <p:pRg st="3" end="3"/>
                                            </p:txEl>
                                          </p:spTgt>
                                        </p:tgtEl>
                                        <p:attrNameLst>
                                          <p:attrName>style.visibility</p:attrName>
                                        </p:attrNameLst>
                                      </p:cBhvr>
                                      <p:to>
                                        <p:strVal val="visible"/>
                                      </p:to>
                                    </p:set>
                                    <p:animEffect transition="in" filter="dissolve">
                                      <p:cBhvr>
                                        <p:cTn id="22" dur="500"/>
                                        <p:tgtEl>
                                          <p:spTgt spid="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4">
                                            <p:txEl>
                                              <p:pRg st="4" end="4"/>
                                            </p:txEl>
                                          </p:spTgt>
                                        </p:tgtEl>
                                        <p:attrNameLst>
                                          <p:attrName>style.visibility</p:attrName>
                                        </p:attrNameLst>
                                      </p:cBhvr>
                                      <p:to>
                                        <p:strVal val="visible"/>
                                      </p:to>
                                    </p:set>
                                    <p:animEffect transition="in" filter="dissolve">
                                      <p:cBhvr>
                                        <p:cTn id="27" dur="500"/>
                                        <p:tgtEl>
                                          <p:spTgt spid="2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4">
                                            <p:txEl>
                                              <p:pRg st="5" end="5"/>
                                            </p:txEl>
                                          </p:spTgt>
                                        </p:tgtEl>
                                        <p:attrNameLst>
                                          <p:attrName>style.visibility</p:attrName>
                                        </p:attrNameLst>
                                      </p:cBhvr>
                                      <p:to>
                                        <p:strVal val="visible"/>
                                      </p:to>
                                    </p:set>
                                    <p:animEffect transition="in" filter="dissolve">
                                      <p:cBhvr>
                                        <p:cTn id="32" dur="500"/>
                                        <p:tgtEl>
                                          <p:spTgt spid="2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4">
                                            <p:txEl>
                                              <p:pRg st="6" end="6"/>
                                            </p:txEl>
                                          </p:spTgt>
                                        </p:tgtEl>
                                        <p:attrNameLst>
                                          <p:attrName>style.visibility</p:attrName>
                                        </p:attrNameLst>
                                      </p:cBhvr>
                                      <p:to>
                                        <p:strVal val="visible"/>
                                      </p:to>
                                    </p:set>
                                    <p:animEffect transition="in" filter="dissolve">
                                      <p:cBhvr>
                                        <p:cTn id="37" dur="500"/>
                                        <p:tgtEl>
                                          <p:spTgt spid="2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4">
                                            <p:txEl>
                                              <p:pRg st="7" end="7"/>
                                            </p:txEl>
                                          </p:spTgt>
                                        </p:tgtEl>
                                        <p:attrNameLst>
                                          <p:attrName>style.visibility</p:attrName>
                                        </p:attrNameLst>
                                      </p:cBhvr>
                                      <p:to>
                                        <p:strVal val="visible"/>
                                      </p:to>
                                    </p:set>
                                    <p:animEffect transition="in" filter="dissolve">
                                      <p:cBhvr>
                                        <p:cTn id="42" dur="500"/>
                                        <p:tgtEl>
                                          <p:spTgt spid="2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4">
                                            <p:txEl>
                                              <p:pRg st="8" end="8"/>
                                            </p:txEl>
                                          </p:spTgt>
                                        </p:tgtEl>
                                        <p:attrNameLst>
                                          <p:attrName>style.visibility</p:attrName>
                                        </p:attrNameLst>
                                      </p:cBhvr>
                                      <p:to>
                                        <p:strVal val="visible"/>
                                      </p:to>
                                    </p:set>
                                    <p:animEffect transition="in" filter="dissolve">
                                      <p:cBhvr>
                                        <p:cTn id="47" dur="500"/>
                                        <p:tgtEl>
                                          <p:spTgt spid="2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 y="0"/>
            <a:ext cx="9144000" cy="838200"/>
          </a:xfrm>
        </p:spPr>
        <p:txBody>
          <a:bodyPr/>
          <a:lstStyle/>
          <a:p>
            <a:r>
              <a:rPr lang="en-US" sz="3200" dirty="0" smtClean="0"/>
              <a:t>Flow Time</a:t>
            </a:r>
          </a:p>
        </p:txBody>
      </p:sp>
      <p:grpSp>
        <p:nvGrpSpPr>
          <p:cNvPr id="20" name="Group 19"/>
          <p:cNvGrpSpPr/>
          <p:nvPr/>
        </p:nvGrpSpPr>
        <p:grpSpPr>
          <a:xfrm>
            <a:off x="1066800" y="914400"/>
            <a:ext cx="6912059" cy="1376065"/>
            <a:chOff x="1066800" y="1022350"/>
            <a:chExt cx="6912059" cy="1376065"/>
          </a:xfrm>
        </p:grpSpPr>
        <p:grpSp>
          <p:nvGrpSpPr>
            <p:cNvPr id="21" name="Group 20"/>
            <p:cNvGrpSpPr/>
            <p:nvPr/>
          </p:nvGrpSpPr>
          <p:grpSpPr>
            <a:xfrm>
              <a:off x="1591136" y="1022350"/>
              <a:ext cx="5953337" cy="501650"/>
              <a:chOff x="1591136" y="1022350"/>
              <a:chExt cx="5953337" cy="501650"/>
            </a:xfrm>
          </p:grpSpPr>
          <p:sp>
            <p:nvSpPr>
              <p:cNvPr id="33" name="Text Box 6"/>
              <p:cNvSpPr txBox="1">
                <a:spLocks noChangeArrowheads="1"/>
              </p:cNvSpPr>
              <p:nvPr/>
            </p:nvSpPr>
            <p:spPr bwMode="auto">
              <a:xfrm>
                <a:off x="1591136" y="1062335"/>
                <a:ext cx="74892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You</a:t>
                </a:r>
                <a:endParaRPr lang="en-US" sz="2400" b="1" dirty="0">
                  <a:solidFill>
                    <a:srgbClr val="0070C0"/>
                  </a:solidFill>
                  <a:latin typeface="Book Antiqua" pitchFamily="18" charset="0"/>
                </a:endParaRPr>
              </a:p>
            </p:txBody>
          </p:sp>
          <p:sp>
            <p:nvSpPr>
              <p:cNvPr id="34" name="Text Box 7"/>
              <p:cNvSpPr txBox="1">
                <a:spLocks noChangeArrowheads="1"/>
              </p:cNvSpPr>
              <p:nvPr/>
            </p:nvSpPr>
            <p:spPr bwMode="auto">
              <a:xfrm>
                <a:off x="3956134" y="1022350"/>
                <a:ext cx="954107" cy="461665"/>
              </a:xfrm>
              <a:prstGeom prst="rect">
                <a:avLst/>
              </a:prstGeom>
              <a:noFill/>
              <a:ln w="9525" algn="ctr">
                <a:noFill/>
                <a:miter lim="800000"/>
                <a:headEnd/>
                <a:tailEnd/>
              </a:ln>
              <a:effectLst/>
            </p:spPr>
            <p:txBody>
              <a:bodyPr wrap="none">
                <a:spAutoFit/>
              </a:bodyPr>
              <a:lstStyle/>
              <a:p>
                <a:pPr>
                  <a:defRPr/>
                </a:pPr>
                <a:r>
                  <a:rPr lang="en-US" sz="2400" b="1" dirty="0" smtClean="0">
                    <a:solidFill>
                      <a:srgbClr val="FF0000"/>
                    </a:solidFill>
                    <a:latin typeface="Book Antiqua" pitchFamily="18" charset="0"/>
                  </a:rPr>
                  <a:t>Oven</a:t>
                </a:r>
                <a:endParaRPr lang="en-US" sz="2400" b="1" dirty="0">
                  <a:solidFill>
                    <a:srgbClr val="FF0000"/>
                  </a:solidFill>
                  <a:latin typeface="Book Antiqua" pitchFamily="18" charset="0"/>
                </a:endParaRPr>
              </a:p>
            </p:txBody>
          </p:sp>
          <p:sp>
            <p:nvSpPr>
              <p:cNvPr id="35" name="Text Box 8"/>
              <p:cNvSpPr txBox="1">
                <a:spLocks noChangeArrowheads="1"/>
              </p:cNvSpPr>
              <p:nvPr/>
            </p:nvSpPr>
            <p:spPr bwMode="auto">
              <a:xfrm>
                <a:off x="6436477" y="1062335"/>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a:solidFill>
                      <a:srgbClr val="00B050"/>
                    </a:solidFill>
                    <a:latin typeface="Book Antiqua" pitchFamily="18" charset="0"/>
                  </a:rPr>
                  <a:t>Friend</a:t>
                </a:r>
              </a:p>
            </p:txBody>
          </p:sp>
        </p:grpSp>
        <p:grpSp>
          <p:nvGrpSpPr>
            <p:cNvPr id="22" name="Group 21"/>
            <p:cNvGrpSpPr/>
            <p:nvPr/>
          </p:nvGrpSpPr>
          <p:grpSpPr>
            <a:xfrm>
              <a:off x="1066800" y="1425575"/>
              <a:ext cx="6912059" cy="464840"/>
              <a:chOff x="1066800" y="1425575"/>
              <a:chExt cx="6912059" cy="464840"/>
            </a:xfrm>
          </p:grpSpPr>
          <p:sp>
            <p:nvSpPr>
              <p:cNvPr id="28" name="Text Box 3"/>
              <p:cNvSpPr txBox="1">
                <a:spLocks noChangeArrowheads="1"/>
              </p:cNvSpPr>
              <p:nvPr/>
            </p:nvSpPr>
            <p:spPr bwMode="auto">
              <a:xfrm>
                <a:off x="1066800" y="1428750"/>
                <a:ext cx="1888659" cy="461665"/>
              </a:xfrm>
              <a:prstGeom prst="rect">
                <a:avLst/>
              </a:prstGeom>
              <a:noFill/>
              <a:ln w="38100" algn="ctr">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70C0"/>
                    </a:solidFill>
                    <a:latin typeface="Book Antiqua" pitchFamily="18" charset="0"/>
                  </a:rPr>
                  <a:t>Operation A</a:t>
                </a:r>
              </a:p>
            </p:txBody>
          </p:sp>
          <p:sp>
            <p:nvSpPr>
              <p:cNvPr id="29" name="Text Box 4"/>
              <p:cNvSpPr txBox="1">
                <a:spLocks noChangeArrowheads="1"/>
              </p:cNvSpPr>
              <p:nvPr/>
            </p:nvSpPr>
            <p:spPr bwMode="auto">
              <a:xfrm>
                <a:off x="3667209" y="1425575"/>
                <a:ext cx="1837362" cy="461665"/>
              </a:xfrm>
              <a:prstGeom prst="rect">
                <a:avLst/>
              </a:prstGeom>
              <a:noFill/>
              <a:ln w="38100" algn="ctr">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a:solidFill>
                      <a:srgbClr val="FF0000"/>
                    </a:solidFill>
                    <a:latin typeface="Book Antiqua" pitchFamily="18" charset="0"/>
                  </a:rPr>
                  <a:t>Operation B</a:t>
                </a:r>
              </a:p>
            </p:txBody>
          </p:sp>
          <p:sp>
            <p:nvSpPr>
              <p:cNvPr id="30" name="Text Box 5"/>
              <p:cNvSpPr txBox="1">
                <a:spLocks noChangeArrowheads="1"/>
              </p:cNvSpPr>
              <p:nvPr/>
            </p:nvSpPr>
            <p:spPr bwMode="auto">
              <a:xfrm>
                <a:off x="6111040" y="1425575"/>
                <a:ext cx="1867819" cy="461665"/>
              </a:xfrm>
              <a:prstGeom prst="rect">
                <a:avLst/>
              </a:prstGeom>
              <a:noFill/>
              <a:ln w="38100" algn="ctr">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dirty="0">
                    <a:solidFill>
                      <a:srgbClr val="00B050"/>
                    </a:solidFill>
                    <a:latin typeface="Book Antiqua" pitchFamily="18" charset="0"/>
                  </a:rPr>
                  <a:t>Operation C</a:t>
                </a:r>
              </a:p>
            </p:txBody>
          </p:sp>
          <p:sp>
            <p:nvSpPr>
              <p:cNvPr id="31" name="Line 9"/>
              <p:cNvSpPr>
                <a:spLocks noChangeShapeType="1"/>
              </p:cNvSpPr>
              <p:nvPr/>
            </p:nvSpPr>
            <p:spPr bwMode="auto">
              <a:xfrm>
                <a:off x="3090947" y="1676400"/>
                <a:ext cx="468312"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32" name="Line 10"/>
              <p:cNvSpPr>
                <a:spLocks noChangeShapeType="1"/>
              </p:cNvSpPr>
              <p:nvPr/>
            </p:nvSpPr>
            <p:spPr bwMode="auto">
              <a:xfrm>
                <a:off x="5598277" y="1641475"/>
                <a:ext cx="468313" cy="0"/>
              </a:xfrm>
              <a:prstGeom prst="line">
                <a:avLst/>
              </a:prstGeom>
              <a:noFill/>
              <a:ln w="38100">
                <a:solidFill>
                  <a:srgbClr val="000000"/>
                </a:solidFill>
                <a:round/>
                <a:headEnd type="none" w="med" len="med"/>
                <a:tailEnd type="arrow"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grpSp>
          <p:nvGrpSpPr>
            <p:cNvPr id="23" name="Group 22"/>
            <p:cNvGrpSpPr/>
            <p:nvPr/>
          </p:nvGrpSpPr>
          <p:grpSpPr>
            <a:xfrm>
              <a:off x="1142960" y="1887240"/>
              <a:ext cx="5987671" cy="511175"/>
              <a:chOff x="1442975" y="1887240"/>
              <a:chExt cx="5611456" cy="511175"/>
            </a:xfrm>
          </p:grpSpPr>
          <p:sp>
            <p:nvSpPr>
              <p:cNvPr id="25" name="Text Box 11"/>
              <p:cNvSpPr txBox="1">
                <a:spLocks noChangeArrowheads="1"/>
              </p:cNvSpPr>
              <p:nvPr/>
            </p:nvSpPr>
            <p:spPr bwMode="auto">
              <a:xfrm>
                <a:off x="1442975" y="1887240"/>
                <a:ext cx="17139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dirty="0" smtClean="0">
                    <a:solidFill>
                      <a:srgbClr val="0070C0"/>
                    </a:solidFill>
                    <a:latin typeface="Book Antiqua" pitchFamily="18" charset="0"/>
                  </a:rPr>
                  <a:t>15 minutes</a:t>
                </a:r>
                <a:endParaRPr lang="en-US" sz="2400" b="1" dirty="0">
                  <a:solidFill>
                    <a:srgbClr val="0070C0"/>
                  </a:solidFill>
                  <a:latin typeface="Book Antiqua" pitchFamily="18" charset="0"/>
                </a:endParaRPr>
              </a:p>
            </p:txBody>
          </p:sp>
          <p:sp>
            <p:nvSpPr>
              <p:cNvPr id="26" name="Text Box 14"/>
              <p:cNvSpPr txBox="1">
                <a:spLocks noChangeArrowheads="1"/>
              </p:cNvSpPr>
              <p:nvPr/>
            </p:nvSpPr>
            <p:spPr bwMode="auto">
              <a:xfrm>
                <a:off x="4449769" y="1936750"/>
                <a:ext cx="492443" cy="461665"/>
              </a:xfrm>
              <a:prstGeom prst="rect">
                <a:avLst/>
              </a:prstGeom>
              <a:noFill/>
              <a:ln w="9525" algn="ctr">
                <a:noFill/>
                <a:miter lim="800000"/>
                <a:headEnd/>
                <a:tailEnd/>
              </a:ln>
              <a:effectLst/>
            </p:spPr>
            <p:txBody>
              <a:bodyPr wrap="none">
                <a:spAutoFit/>
              </a:bodyPr>
              <a:lstStyle/>
              <a:p>
                <a:pPr>
                  <a:defRPr/>
                </a:pPr>
                <a:r>
                  <a:rPr lang="en-US" sz="2400" b="1" dirty="0">
                    <a:solidFill>
                      <a:srgbClr val="FF0000"/>
                    </a:solidFill>
                    <a:latin typeface="Book Antiqua" pitchFamily="18" charset="0"/>
                  </a:rPr>
                  <a:t>20</a:t>
                </a:r>
              </a:p>
            </p:txBody>
          </p:sp>
          <p:sp>
            <p:nvSpPr>
              <p:cNvPr id="27" name="Text Box 15"/>
              <p:cNvSpPr txBox="1">
                <a:spLocks noChangeArrowheads="1"/>
              </p:cNvSpPr>
              <p:nvPr/>
            </p:nvSpPr>
            <p:spPr bwMode="auto">
              <a:xfrm>
                <a:off x="6715877" y="1936750"/>
                <a:ext cx="3385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400" b="1">
                    <a:solidFill>
                      <a:srgbClr val="00B050"/>
                    </a:solidFill>
                    <a:latin typeface="Book Antiqua" pitchFamily="18" charset="0"/>
                  </a:rPr>
                  <a:t>5</a:t>
                </a:r>
              </a:p>
            </p:txBody>
          </p:sp>
        </p:grpSp>
      </p:grpSp>
      <p:sp>
        <p:nvSpPr>
          <p:cNvPr id="37" name="Line 22"/>
          <p:cNvSpPr>
            <a:spLocks noChangeShapeType="1"/>
          </p:cNvSpPr>
          <p:nvPr/>
        </p:nvSpPr>
        <p:spPr bwMode="auto">
          <a:xfrm>
            <a:off x="1611920" y="2547937"/>
            <a:ext cx="0" cy="2743748"/>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8" name="Line 23"/>
          <p:cNvSpPr>
            <a:spLocks noChangeShapeType="1"/>
          </p:cNvSpPr>
          <p:nvPr/>
        </p:nvSpPr>
        <p:spPr bwMode="auto">
          <a:xfrm>
            <a:off x="1611920" y="5291685"/>
            <a:ext cx="701040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sp>
        <p:nvSpPr>
          <p:cNvPr id="42" name="Rectangle 27"/>
          <p:cNvSpPr>
            <a:spLocks noChangeArrowheads="1"/>
          </p:cNvSpPr>
          <p:nvPr/>
        </p:nvSpPr>
        <p:spPr bwMode="auto">
          <a:xfrm>
            <a:off x="1625981" y="3005137"/>
            <a:ext cx="1046879" cy="401373"/>
          </a:xfrm>
          <a:prstGeom prst="rect">
            <a:avLst/>
          </a:prstGeom>
          <a:solidFill>
            <a:schemeClr val="accent1">
              <a:lumMod val="60000"/>
              <a:lumOff val="40000"/>
            </a:schemeClr>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49" name="Text Box 34"/>
          <p:cNvSpPr txBox="1">
            <a:spLocks noChangeArrowheads="1"/>
          </p:cNvSpPr>
          <p:nvPr/>
        </p:nvSpPr>
        <p:spPr bwMode="auto">
          <a:xfrm>
            <a:off x="1457933" y="5291685"/>
            <a:ext cx="36420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800">
                <a:latin typeface="Book Antiqua" pitchFamily="18" charset="0"/>
                <a:ea typeface="굴림" charset="-127"/>
              </a:rPr>
              <a:t>0</a:t>
            </a:r>
            <a:endParaRPr lang="en-US" sz="2800">
              <a:latin typeface="Book Antiqua" pitchFamily="18" charset="0"/>
            </a:endParaRPr>
          </a:p>
        </p:txBody>
      </p:sp>
      <p:sp>
        <p:nvSpPr>
          <p:cNvPr id="50" name="Text Box 35"/>
          <p:cNvSpPr txBox="1">
            <a:spLocks noChangeArrowheads="1"/>
          </p:cNvSpPr>
          <p:nvPr/>
        </p:nvSpPr>
        <p:spPr bwMode="auto">
          <a:xfrm>
            <a:off x="7011837" y="5308514"/>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800" dirty="0" smtClean="0">
                <a:latin typeface="Book Antiqua" pitchFamily="18" charset="0"/>
                <a:ea typeface="굴림" charset="-127"/>
              </a:rPr>
              <a:t>80</a:t>
            </a:r>
            <a:endParaRPr lang="en-US" sz="2800" dirty="0">
              <a:latin typeface="Book Antiqua" pitchFamily="18" charset="0"/>
            </a:endParaRPr>
          </a:p>
        </p:txBody>
      </p:sp>
      <p:sp>
        <p:nvSpPr>
          <p:cNvPr id="51" name="Text Box 36"/>
          <p:cNvSpPr txBox="1">
            <a:spLocks noChangeArrowheads="1"/>
          </p:cNvSpPr>
          <p:nvPr/>
        </p:nvSpPr>
        <p:spPr bwMode="auto">
          <a:xfrm>
            <a:off x="5628461" y="5291685"/>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800" dirty="0" smtClean="0">
                <a:latin typeface="Book Antiqua" pitchFamily="18" charset="0"/>
                <a:ea typeface="굴림" charset="-127"/>
              </a:rPr>
              <a:t>60</a:t>
            </a:r>
            <a:endParaRPr lang="en-US" sz="2800" dirty="0">
              <a:latin typeface="Book Antiqua" pitchFamily="18" charset="0"/>
            </a:endParaRPr>
          </a:p>
        </p:txBody>
      </p:sp>
      <p:sp>
        <p:nvSpPr>
          <p:cNvPr id="57" name="Text Box 24"/>
          <p:cNvSpPr txBox="1">
            <a:spLocks noChangeArrowheads="1"/>
          </p:cNvSpPr>
          <p:nvPr/>
        </p:nvSpPr>
        <p:spPr bwMode="auto">
          <a:xfrm>
            <a:off x="-3124" y="3018907"/>
            <a:ext cx="16033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smtClean="0">
                <a:latin typeface="Book Antiqua" pitchFamily="18" charset="0"/>
                <a:ea typeface="굴림" charset="-127"/>
              </a:rPr>
              <a:t>Operation A</a:t>
            </a:r>
            <a:endParaRPr lang="en-US" sz="2000" dirty="0">
              <a:latin typeface="Book Antiqua" pitchFamily="18" charset="0"/>
            </a:endParaRPr>
          </a:p>
        </p:txBody>
      </p:sp>
      <p:sp>
        <p:nvSpPr>
          <p:cNvPr id="61" name="Text Box 35"/>
          <p:cNvSpPr txBox="1">
            <a:spLocks noChangeArrowheads="1"/>
          </p:cNvSpPr>
          <p:nvPr/>
        </p:nvSpPr>
        <p:spPr bwMode="auto">
          <a:xfrm>
            <a:off x="8344525" y="5264656"/>
            <a:ext cx="7232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800" dirty="0" smtClean="0">
                <a:latin typeface="Book Antiqua" pitchFamily="18" charset="0"/>
                <a:ea typeface="굴림" charset="-127"/>
              </a:rPr>
              <a:t>100</a:t>
            </a:r>
            <a:endParaRPr lang="en-US" sz="2800" dirty="0">
              <a:latin typeface="Book Antiqua" pitchFamily="18" charset="0"/>
            </a:endParaRPr>
          </a:p>
        </p:txBody>
      </p:sp>
      <p:sp>
        <p:nvSpPr>
          <p:cNvPr id="72" name="Rectangle 27"/>
          <p:cNvSpPr>
            <a:spLocks noChangeArrowheads="1"/>
          </p:cNvSpPr>
          <p:nvPr/>
        </p:nvSpPr>
        <p:spPr bwMode="auto">
          <a:xfrm>
            <a:off x="2654244" y="3695212"/>
            <a:ext cx="1434199" cy="419588"/>
          </a:xfrm>
          <a:prstGeom prst="rect">
            <a:avLst/>
          </a:prstGeom>
          <a:solidFill>
            <a:schemeClr val="accent1">
              <a:lumMod val="60000"/>
              <a:lumOff val="40000"/>
            </a:schemeClr>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73" name="Rectangle 27"/>
          <p:cNvSpPr>
            <a:spLocks noChangeArrowheads="1"/>
          </p:cNvSpPr>
          <p:nvPr/>
        </p:nvSpPr>
        <p:spPr bwMode="auto">
          <a:xfrm>
            <a:off x="2672860" y="3005228"/>
            <a:ext cx="1046879" cy="401373"/>
          </a:xfrm>
          <a:prstGeom prst="rect">
            <a:avLst/>
          </a:prstGeom>
          <a:solidFill>
            <a:srgbClr val="FFFF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74" name="Rectangle 27"/>
          <p:cNvSpPr>
            <a:spLocks noChangeArrowheads="1"/>
          </p:cNvSpPr>
          <p:nvPr/>
        </p:nvSpPr>
        <p:spPr bwMode="auto">
          <a:xfrm>
            <a:off x="4099356" y="3695212"/>
            <a:ext cx="1434199" cy="419588"/>
          </a:xfrm>
          <a:prstGeom prst="rect">
            <a:avLst/>
          </a:prstGeom>
          <a:solidFill>
            <a:srgbClr val="FFFF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nvGrpSpPr>
          <p:cNvPr id="6" name="Group 5"/>
          <p:cNvGrpSpPr/>
          <p:nvPr/>
        </p:nvGrpSpPr>
        <p:grpSpPr>
          <a:xfrm>
            <a:off x="5562600" y="4341918"/>
            <a:ext cx="339970" cy="949766"/>
            <a:chOff x="5503985" y="4341918"/>
            <a:chExt cx="339970" cy="949766"/>
          </a:xfrm>
        </p:grpSpPr>
        <p:sp>
          <p:nvSpPr>
            <p:cNvPr id="53" name="Line 38"/>
            <p:cNvSpPr>
              <a:spLocks noChangeShapeType="1"/>
            </p:cNvSpPr>
            <p:nvPr/>
          </p:nvSpPr>
          <p:spPr bwMode="auto">
            <a:xfrm>
              <a:off x="5843955" y="4758178"/>
              <a:ext cx="0" cy="533506"/>
            </a:xfrm>
            <a:prstGeom prst="line">
              <a:avLst/>
            </a:prstGeom>
            <a:noFill/>
            <a:ln w="38100">
              <a:solidFill>
                <a:srgbClr val="FFFF00"/>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sp>
          <p:nvSpPr>
            <p:cNvPr id="75" name="Rectangle 26"/>
            <p:cNvSpPr>
              <a:spLocks noChangeArrowheads="1"/>
            </p:cNvSpPr>
            <p:nvPr/>
          </p:nvSpPr>
          <p:spPr bwMode="auto">
            <a:xfrm>
              <a:off x="5503985" y="4341918"/>
              <a:ext cx="332766" cy="381076"/>
            </a:xfrm>
            <a:prstGeom prst="rect">
              <a:avLst/>
            </a:prstGeom>
            <a:solidFill>
              <a:srgbClr val="FFFF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sp>
        <p:nvSpPr>
          <p:cNvPr id="76" name="Rectangle 27"/>
          <p:cNvSpPr>
            <a:spLocks noChangeArrowheads="1"/>
          </p:cNvSpPr>
          <p:nvPr/>
        </p:nvSpPr>
        <p:spPr bwMode="auto">
          <a:xfrm>
            <a:off x="4114800" y="3005228"/>
            <a:ext cx="1046879" cy="401373"/>
          </a:xfrm>
          <a:prstGeom prst="rect">
            <a:avLst/>
          </a:prstGeom>
          <a:solidFill>
            <a:srgbClr val="00B0F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77" name="Rectangle 27"/>
          <p:cNvSpPr>
            <a:spLocks noChangeArrowheads="1"/>
          </p:cNvSpPr>
          <p:nvPr/>
        </p:nvSpPr>
        <p:spPr bwMode="auto">
          <a:xfrm>
            <a:off x="5545015" y="3699487"/>
            <a:ext cx="1434199" cy="415313"/>
          </a:xfrm>
          <a:prstGeom prst="rect">
            <a:avLst/>
          </a:prstGeom>
          <a:solidFill>
            <a:srgbClr val="00B0F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nvGrpSpPr>
          <p:cNvPr id="7" name="Group 6"/>
          <p:cNvGrpSpPr/>
          <p:nvPr/>
        </p:nvGrpSpPr>
        <p:grpSpPr>
          <a:xfrm>
            <a:off x="6979214" y="4348869"/>
            <a:ext cx="335986" cy="942815"/>
            <a:chOff x="6920599" y="4348869"/>
            <a:chExt cx="335986" cy="942815"/>
          </a:xfrm>
        </p:grpSpPr>
        <p:sp>
          <p:nvSpPr>
            <p:cNvPr id="54" name="Line 39"/>
            <p:cNvSpPr>
              <a:spLocks noChangeShapeType="1"/>
            </p:cNvSpPr>
            <p:nvPr/>
          </p:nvSpPr>
          <p:spPr bwMode="auto">
            <a:xfrm>
              <a:off x="7256585" y="4758178"/>
              <a:ext cx="0" cy="533506"/>
            </a:xfrm>
            <a:prstGeom prst="line">
              <a:avLst/>
            </a:prstGeom>
            <a:noFill/>
            <a:ln w="38100">
              <a:solidFill>
                <a:srgbClr val="00B0F0"/>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sp>
          <p:nvSpPr>
            <p:cNvPr id="78" name="Rectangle 26"/>
            <p:cNvSpPr>
              <a:spLocks noChangeArrowheads="1"/>
            </p:cNvSpPr>
            <p:nvPr/>
          </p:nvSpPr>
          <p:spPr bwMode="auto">
            <a:xfrm>
              <a:off x="6920599" y="4348869"/>
              <a:ext cx="332766" cy="381076"/>
            </a:xfrm>
            <a:prstGeom prst="rect">
              <a:avLst/>
            </a:prstGeom>
            <a:solidFill>
              <a:srgbClr val="00B0F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sp>
        <p:nvSpPr>
          <p:cNvPr id="79" name="Rectangle 27"/>
          <p:cNvSpPr>
            <a:spLocks noChangeArrowheads="1"/>
          </p:cNvSpPr>
          <p:nvPr/>
        </p:nvSpPr>
        <p:spPr bwMode="auto">
          <a:xfrm>
            <a:off x="6975230" y="3697045"/>
            <a:ext cx="1434199" cy="415313"/>
          </a:xfrm>
          <a:prstGeom prst="rect">
            <a:avLst/>
          </a:prstGeom>
          <a:solidFill>
            <a:srgbClr val="FFC0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80" name="Rectangle 27"/>
          <p:cNvSpPr>
            <a:spLocks noChangeArrowheads="1"/>
          </p:cNvSpPr>
          <p:nvPr/>
        </p:nvSpPr>
        <p:spPr bwMode="auto">
          <a:xfrm>
            <a:off x="5486400" y="3010042"/>
            <a:ext cx="1046879" cy="401373"/>
          </a:xfrm>
          <a:prstGeom prst="rect">
            <a:avLst/>
          </a:prstGeom>
          <a:solidFill>
            <a:srgbClr val="FFC0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nvGrpSpPr>
          <p:cNvPr id="8" name="Group 7"/>
          <p:cNvGrpSpPr/>
          <p:nvPr/>
        </p:nvGrpSpPr>
        <p:grpSpPr>
          <a:xfrm>
            <a:off x="8453679" y="4343400"/>
            <a:ext cx="344491" cy="947737"/>
            <a:chOff x="8395064" y="4343400"/>
            <a:chExt cx="344491" cy="947737"/>
          </a:xfrm>
        </p:grpSpPr>
        <p:sp>
          <p:nvSpPr>
            <p:cNvPr id="60" name="Line 39"/>
            <p:cNvSpPr>
              <a:spLocks noChangeShapeType="1"/>
            </p:cNvSpPr>
            <p:nvPr/>
          </p:nvSpPr>
          <p:spPr bwMode="auto">
            <a:xfrm>
              <a:off x="8739555" y="4757737"/>
              <a:ext cx="0" cy="533400"/>
            </a:xfrm>
            <a:prstGeom prst="line">
              <a:avLst/>
            </a:prstGeom>
            <a:noFill/>
            <a:ln w="38100">
              <a:solidFill>
                <a:srgbClr val="FFC000"/>
              </a:solidFill>
              <a:round/>
              <a:headEnd type="none" w="sm" len="sm"/>
              <a:tailEnd type="triangle" w="med" len="med"/>
            </a:ln>
          </p:spPr>
          <p:txBody>
            <a:bodyPr wrap="none"/>
            <a:lstStyle/>
            <a:p>
              <a:pPr>
                <a:defRPr/>
              </a:pPr>
              <a:endParaRPr lang="en-US">
                <a:latin typeface="Book Antiqua" pitchFamily="18" charset="0"/>
              </a:endParaRPr>
            </a:p>
          </p:txBody>
        </p:sp>
        <p:sp>
          <p:nvSpPr>
            <p:cNvPr id="81" name="Rectangle 26"/>
            <p:cNvSpPr>
              <a:spLocks noChangeArrowheads="1"/>
            </p:cNvSpPr>
            <p:nvPr/>
          </p:nvSpPr>
          <p:spPr bwMode="auto">
            <a:xfrm>
              <a:off x="8395064" y="4343400"/>
              <a:ext cx="332766" cy="381076"/>
            </a:xfrm>
            <a:prstGeom prst="rect">
              <a:avLst/>
            </a:prstGeom>
            <a:solidFill>
              <a:srgbClr val="FFC000"/>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grpSp>
      <p:sp>
        <p:nvSpPr>
          <p:cNvPr id="82" name="Text Box 24"/>
          <p:cNvSpPr txBox="1">
            <a:spLocks noChangeArrowheads="1"/>
          </p:cNvSpPr>
          <p:nvPr/>
        </p:nvSpPr>
        <p:spPr bwMode="auto">
          <a:xfrm>
            <a:off x="0" y="3790890"/>
            <a:ext cx="15616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smtClean="0">
                <a:latin typeface="Book Antiqua" pitchFamily="18" charset="0"/>
                <a:ea typeface="굴림" charset="-127"/>
              </a:rPr>
              <a:t>Operation B</a:t>
            </a:r>
            <a:endParaRPr lang="en-US" sz="2000" dirty="0">
              <a:latin typeface="Book Antiqua" pitchFamily="18" charset="0"/>
            </a:endParaRPr>
          </a:p>
        </p:txBody>
      </p:sp>
      <p:sp>
        <p:nvSpPr>
          <p:cNvPr id="83" name="Text Box 24"/>
          <p:cNvSpPr txBox="1">
            <a:spLocks noChangeArrowheads="1"/>
          </p:cNvSpPr>
          <p:nvPr/>
        </p:nvSpPr>
        <p:spPr bwMode="auto">
          <a:xfrm>
            <a:off x="-3124" y="4400490"/>
            <a:ext cx="15856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smtClean="0">
                <a:latin typeface="Book Antiqua" pitchFamily="18" charset="0"/>
                <a:ea typeface="굴림" charset="-127"/>
              </a:rPr>
              <a:t>Operation C</a:t>
            </a:r>
            <a:endParaRPr lang="en-US" sz="2000" dirty="0">
              <a:latin typeface="Book Antiqua" pitchFamily="18" charset="0"/>
            </a:endParaRPr>
          </a:p>
        </p:txBody>
      </p:sp>
      <p:sp>
        <p:nvSpPr>
          <p:cNvPr id="47" name="Text Box 32"/>
          <p:cNvSpPr txBox="1">
            <a:spLocks noChangeArrowheads="1"/>
          </p:cNvSpPr>
          <p:nvPr/>
        </p:nvSpPr>
        <p:spPr bwMode="auto">
          <a:xfrm>
            <a:off x="4256861" y="5305976"/>
            <a:ext cx="54373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dirty="0" smtClean="0">
                <a:latin typeface="Book Antiqua" pitchFamily="18" charset="0"/>
                <a:ea typeface="굴림" charset="-127"/>
              </a:rPr>
              <a:t>40</a:t>
            </a:r>
            <a:endParaRPr lang="en-US" sz="2800" dirty="0">
              <a:latin typeface="Book Antiqua" pitchFamily="18" charset="0"/>
            </a:endParaRPr>
          </a:p>
        </p:txBody>
      </p:sp>
      <p:grpSp>
        <p:nvGrpSpPr>
          <p:cNvPr id="9" name="Group 8"/>
          <p:cNvGrpSpPr/>
          <p:nvPr/>
        </p:nvGrpSpPr>
        <p:grpSpPr>
          <a:xfrm>
            <a:off x="4108759" y="4343324"/>
            <a:ext cx="351871" cy="948360"/>
            <a:chOff x="4108759" y="4343324"/>
            <a:chExt cx="351871" cy="948360"/>
          </a:xfrm>
        </p:grpSpPr>
        <p:sp>
          <p:nvSpPr>
            <p:cNvPr id="71" name="Rectangle 26"/>
            <p:cNvSpPr>
              <a:spLocks noChangeArrowheads="1"/>
            </p:cNvSpPr>
            <p:nvPr/>
          </p:nvSpPr>
          <p:spPr bwMode="auto">
            <a:xfrm>
              <a:off x="4108759" y="4343324"/>
              <a:ext cx="332766" cy="381076"/>
            </a:xfrm>
            <a:prstGeom prst="rect">
              <a:avLst/>
            </a:prstGeom>
            <a:solidFill>
              <a:schemeClr val="accent1">
                <a:lumMod val="60000"/>
                <a:lumOff val="40000"/>
              </a:schemeClr>
            </a:solidFill>
            <a:ln w="28575">
              <a:solidFill>
                <a:schemeClr val="tx1"/>
              </a:solidFill>
              <a:miter lim="800000"/>
              <a:headEnd type="none" w="sm" len="sm"/>
              <a:tailEnd type="none" w="sm" len="sm"/>
            </a:ln>
          </p:spPr>
          <p:txBody>
            <a:bodyPr wrap="none" anchor="ctr"/>
            <a:lstStyle/>
            <a:p>
              <a:endParaRPr lang="en-US">
                <a:latin typeface="Book Antiqua" pitchFamily="18" charset="0"/>
              </a:endParaRPr>
            </a:p>
          </p:txBody>
        </p:sp>
        <p:sp>
          <p:nvSpPr>
            <p:cNvPr id="52" name="Line 37"/>
            <p:cNvSpPr>
              <a:spLocks noChangeShapeType="1"/>
            </p:cNvSpPr>
            <p:nvPr/>
          </p:nvSpPr>
          <p:spPr bwMode="auto">
            <a:xfrm>
              <a:off x="4460630" y="4758178"/>
              <a:ext cx="0" cy="533506"/>
            </a:xfrm>
            <a:prstGeom prst="line">
              <a:avLst/>
            </a:prstGeom>
            <a:noFill/>
            <a:ln w="38100">
              <a:solidFill>
                <a:srgbClr val="92D050"/>
              </a:solidFill>
              <a:round/>
              <a:headEnd type="none" w="sm" len="sm"/>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grpSp>
      <p:grpSp>
        <p:nvGrpSpPr>
          <p:cNvPr id="10" name="Group 9"/>
          <p:cNvGrpSpPr/>
          <p:nvPr/>
        </p:nvGrpSpPr>
        <p:grpSpPr>
          <a:xfrm>
            <a:off x="7350111" y="4722994"/>
            <a:ext cx="1345368" cy="423437"/>
            <a:chOff x="4445832" y="4681963"/>
            <a:chExt cx="1345368" cy="423437"/>
          </a:xfrm>
        </p:grpSpPr>
        <p:sp>
          <p:nvSpPr>
            <p:cNvPr id="48" name="Text Box 33"/>
            <p:cNvSpPr txBox="1">
              <a:spLocks noChangeArrowheads="1"/>
            </p:cNvSpPr>
            <p:nvPr/>
          </p:nvSpPr>
          <p:spPr bwMode="auto">
            <a:xfrm>
              <a:off x="4810125" y="4681963"/>
              <a:ext cx="523875" cy="39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a:latin typeface="Book Antiqua" pitchFamily="18" charset="0"/>
                  <a:ea typeface="굴림" charset="-127"/>
                </a:rPr>
                <a:t>CT</a:t>
              </a:r>
              <a:endParaRPr lang="en-US" sz="2000" dirty="0">
                <a:latin typeface="Book Antiqua" pitchFamily="18" charset="0"/>
              </a:endParaRPr>
            </a:p>
          </p:txBody>
        </p:sp>
        <p:sp>
          <p:nvSpPr>
            <p:cNvPr id="68" name="Line 40"/>
            <p:cNvSpPr>
              <a:spLocks noChangeShapeType="1"/>
            </p:cNvSpPr>
            <p:nvPr/>
          </p:nvSpPr>
          <p:spPr bwMode="auto">
            <a:xfrm>
              <a:off x="4445832" y="5105400"/>
              <a:ext cx="134536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grpSp>
      <p:sp>
        <p:nvSpPr>
          <p:cNvPr id="55" name="Line 9"/>
          <p:cNvSpPr>
            <a:spLocks noChangeShapeType="1"/>
          </p:cNvSpPr>
          <p:nvPr/>
        </p:nvSpPr>
        <p:spPr bwMode="auto">
          <a:xfrm rot="10800000" flipV="1">
            <a:off x="8106374" y="1533525"/>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sp>
        <p:nvSpPr>
          <p:cNvPr id="58" name="Line 9"/>
          <p:cNvSpPr>
            <a:spLocks noChangeShapeType="1"/>
          </p:cNvSpPr>
          <p:nvPr/>
        </p:nvSpPr>
        <p:spPr bwMode="auto">
          <a:xfrm rot="10800000" flipV="1">
            <a:off x="613808" y="1580081"/>
            <a:ext cx="351826" cy="0"/>
          </a:xfrm>
          <a:prstGeom prst="line">
            <a:avLst/>
          </a:prstGeom>
          <a:noFill/>
          <a:ln w="38100">
            <a:solidFill>
              <a:srgbClr val="000000"/>
            </a:solidFill>
            <a:round/>
            <a:headEnd type="arrow" w="med" len="med"/>
            <a:tailEnd type="none" w="med" len="med"/>
          </a:ln>
          <a:extLst>
            <a:ext uri="{909E8E84-426E-40DD-AFC4-6F175D3DCCD1}">
              <a14:hiddenFill xmlns:a14="http://schemas.microsoft.com/office/drawing/2010/main">
                <a:noFill/>
              </a14:hiddenFill>
            </a:ext>
          </a:extLst>
        </p:spPr>
        <p:txBody>
          <a:bodyPr/>
          <a:lstStyle/>
          <a:p>
            <a:endParaRPr lang="en-US" sz="2400">
              <a:latin typeface="Book Antiqua" pitchFamily="18" charset="0"/>
            </a:endParaRPr>
          </a:p>
        </p:txBody>
      </p:sp>
      <p:grpSp>
        <p:nvGrpSpPr>
          <p:cNvPr id="2" name="Group 1"/>
          <p:cNvGrpSpPr/>
          <p:nvPr/>
        </p:nvGrpSpPr>
        <p:grpSpPr>
          <a:xfrm>
            <a:off x="1667375" y="5715105"/>
            <a:ext cx="2765812" cy="461665"/>
            <a:chOff x="1667375" y="5715105"/>
            <a:chExt cx="2765812" cy="461665"/>
          </a:xfrm>
        </p:grpSpPr>
        <p:sp>
          <p:nvSpPr>
            <p:cNvPr id="59" name="Line 40"/>
            <p:cNvSpPr>
              <a:spLocks noChangeShapeType="1"/>
            </p:cNvSpPr>
            <p:nvPr/>
          </p:nvSpPr>
          <p:spPr bwMode="auto">
            <a:xfrm>
              <a:off x="1667375" y="6096000"/>
              <a:ext cx="2765812"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sp>
          <p:nvSpPr>
            <p:cNvPr id="63" name="Text Box 33"/>
            <p:cNvSpPr txBox="1">
              <a:spLocks noChangeArrowheads="1"/>
            </p:cNvSpPr>
            <p:nvPr/>
          </p:nvSpPr>
          <p:spPr bwMode="auto">
            <a:xfrm>
              <a:off x="2349608" y="5715105"/>
              <a:ext cx="16466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dirty="0" smtClean="0">
                  <a:latin typeface="Book Antiqua" pitchFamily="18" charset="0"/>
                  <a:ea typeface="굴림" charset="-127"/>
                </a:rPr>
                <a:t>Flow Time</a:t>
              </a:r>
              <a:endParaRPr lang="en-US" dirty="0">
                <a:latin typeface="Book Antiqua" pitchFamily="18" charset="0"/>
              </a:endParaRPr>
            </a:p>
          </p:txBody>
        </p:sp>
      </p:grpSp>
      <p:grpSp>
        <p:nvGrpSpPr>
          <p:cNvPr id="64" name="Group 63"/>
          <p:cNvGrpSpPr/>
          <p:nvPr/>
        </p:nvGrpSpPr>
        <p:grpSpPr>
          <a:xfrm>
            <a:off x="5943600" y="4750925"/>
            <a:ext cx="1345368" cy="423437"/>
            <a:chOff x="4445832" y="4681963"/>
            <a:chExt cx="1345368" cy="423437"/>
          </a:xfrm>
        </p:grpSpPr>
        <p:sp>
          <p:nvSpPr>
            <p:cNvPr id="65" name="Text Box 33"/>
            <p:cNvSpPr txBox="1">
              <a:spLocks noChangeArrowheads="1"/>
            </p:cNvSpPr>
            <p:nvPr/>
          </p:nvSpPr>
          <p:spPr bwMode="auto">
            <a:xfrm>
              <a:off x="4810125" y="4681963"/>
              <a:ext cx="523875" cy="39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a:latin typeface="Book Antiqua" pitchFamily="18" charset="0"/>
                  <a:ea typeface="굴림" charset="-127"/>
                </a:rPr>
                <a:t>CT</a:t>
              </a:r>
              <a:endParaRPr lang="en-US" sz="2000" dirty="0">
                <a:latin typeface="Book Antiqua" pitchFamily="18" charset="0"/>
              </a:endParaRPr>
            </a:p>
          </p:txBody>
        </p:sp>
        <p:sp>
          <p:nvSpPr>
            <p:cNvPr id="66" name="Line 40"/>
            <p:cNvSpPr>
              <a:spLocks noChangeShapeType="1"/>
            </p:cNvSpPr>
            <p:nvPr/>
          </p:nvSpPr>
          <p:spPr bwMode="auto">
            <a:xfrm>
              <a:off x="4445832" y="5105400"/>
              <a:ext cx="134536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grpSp>
      <p:grpSp>
        <p:nvGrpSpPr>
          <p:cNvPr id="67" name="Group 66"/>
          <p:cNvGrpSpPr/>
          <p:nvPr/>
        </p:nvGrpSpPr>
        <p:grpSpPr>
          <a:xfrm>
            <a:off x="4528730" y="4750925"/>
            <a:ext cx="1345368" cy="423437"/>
            <a:chOff x="4445832" y="4681963"/>
            <a:chExt cx="1345368" cy="423437"/>
          </a:xfrm>
        </p:grpSpPr>
        <p:sp>
          <p:nvSpPr>
            <p:cNvPr id="69" name="Text Box 33"/>
            <p:cNvSpPr txBox="1">
              <a:spLocks noChangeArrowheads="1"/>
            </p:cNvSpPr>
            <p:nvPr/>
          </p:nvSpPr>
          <p:spPr bwMode="auto">
            <a:xfrm>
              <a:off x="4810125" y="4681963"/>
              <a:ext cx="523875" cy="396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ko-KR" sz="2000" dirty="0">
                  <a:latin typeface="Book Antiqua" pitchFamily="18" charset="0"/>
                  <a:ea typeface="굴림" charset="-127"/>
                </a:rPr>
                <a:t>CT</a:t>
              </a:r>
              <a:endParaRPr lang="en-US" sz="2000" dirty="0">
                <a:latin typeface="Book Antiqua" pitchFamily="18" charset="0"/>
              </a:endParaRPr>
            </a:p>
          </p:txBody>
        </p:sp>
        <p:sp>
          <p:nvSpPr>
            <p:cNvPr id="70" name="Line 40"/>
            <p:cNvSpPr>
              <a:spLocks noChangeShapeType="1"/>
            </p:cNvSpPr>
            <p:nvPr/>
          </p:nvSpPr>
          <p:spPr bwMode="auto">
            <a:xfrm>
              <a:off x="4445832" y="5105400"/>
              <a:ext cx="1345368"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en-US">
                <a:latin typeface="Book Antiqua" pitchFamily="18" charset="0"/>
              </a:endParaRPr>
            </a:p>
          </p:txBody>
        </p:sp>
      </p:grpSp>
    </p:spTree>
    <p:extLst>
      <p:ext uri="{BB962C8B-B14F-4D97-AF65-F5344CB8AC3E}">
        <p14:creationId xmlns:p14="http://schemas.microsoft.com/office/powerpoint/2010/main" val="21206097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dissolv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dissolve">
                                      <p:cBhvr>
                                        <p:cTn id="12" dur="500"/>
                                        <p:tgtEl>
                                          <p:spTgt spid="72"/>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dissolve">
                                      <p:cBhvr>
                                        <p:cTn id="17" dur="500"/>
                                        <p:tgtEl>
                                          <p:spTgt spid="73"/>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dissolv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7"/>
                                        </p:tgtEl>
                                        <p:attrNameLst>
                                          <p:attrName>style.visibility</p:attrName>
                                        </p:attrNameLst>
                                      </p:cBhvr>
                                      <p:to>
                                        <p:strVal val="visible"/>
                                      </p:to>
                                    </p:set>
                                    <p:animEffect transition="in" filter="dissolve">
                                      <p:cBhvr>
                                        <p:cTn id="27" dur="500"/>
                                        <p:tgtEl>
                                          <p:spTgt spid="4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dissolve">
                                      <p:cBhvr>
                                        <p:cTn id="37" dur="500"/>
                                        <p:tgtEl>
                                          <p:spTgt spid="74"/>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76"/>
                                        </p:tgtEl>
                                        <p:attrNameLst>
                                          <p:attrName>style.visibility</p:attrName>
                                        </p:attrNameLst>
                                      </p:cBhvr>
                                      <p:to>
                                        <p:strVal val="visible"/>
                                      </p:to>
                                    </p:set>
                                    <p:animEffect transition="in" filter="dissolve">
                                      <p:cBhvr>
                                        <p:cTn id="42" dur="5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dissolve">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dissolve">
                                      <p:cBhvr>
                                        <p:cTn id="52" dur="500"/>
                                        <p:tgtEl>
                                          <p:spTgt spid="51"/>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dissolve">
                                      <p:cBhvr>
                                        <p:cTn id="57" dur="500"/>
                                        <p:tgtEl>
                                          <p:spTgt spid="6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dissolve">
                                      <p:cBhvr>
                                        <p:cTn id="62" dur="500"/>
                                        <p:tgtEl>
                                          <p:spTgt spid="7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80"/>
                                        </p:tgtEl>
                                        <p:attrNameLst>
                                          <p:attrName>style.visibility</p:attrName>
                                        </p:attrNameLst>
                                      </p:cBhvr>
                                      <p:to>
                                        <p:strVal val="visible"/>
                                      </p:to>
                                    </p:set>
                                    <p:animEffect transition="in" filter="dissolve">
                                      <p:cBhvr>
                                        <p:cTn id="67" dur="500"/>
                                        <p:tgtEl>
                                          <p:spTgt spid="8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7"/>
                                        </p:tgtEl>
                                        <p:attrNameLst>
                                          <p:attrName>style.visibility</p:attrName>
                                        </p:attrNameLst>
                                      </p:cBhvr>
                                      <p:to>
                                        <p:strVal val="visible"/>
                                      </p:to>
                                    </p:set>
                                    <p:animEffect transition="in" filter="dissolve">
                                      <p:cBhvr>
                                        <p:cTn id="72" dur="500"/>
                                        <p:tgtEl>
                                          <p:spTgt spid="7"/>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grpId="0" nodeType="clickEffect">
                                  <p:stCondLst>
                                    <p:cond delay="0"/>
                                  </p:stCondLst>
                                  <p:childTnLst>
                                    <p:set>
                                      <p:cBhvr>
                                        <p:cTn id="76" dur="1" fill="hold">
                                          <p:stCondLst>
                                            <p:cond delay="0"/>
                                          </p:stCondLst>
                                        </p:cTn>
                                        <p:tgtEl>
                                          <p:spTgt spid="50"/>
                                        </p:tgtEl>
                                        <p:attrNameLst>
                                          <p:attrName>style.visibility</p:attrName>
                                        </p:attrNameLst>
                                      </p:cBhvr>
                                      <p:to>
                                        <p:strVal val="visible"/>
                                      </p:to>
                                    </p:set>
                                    <p:animEffect transition="in" filter="dissolve">
                                      <p:cBhvr>
                                        <p:cTn id="77" dur="500"/>
                                        <p:tgtEl>
                                          <p:spTgt spid="50"/>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64"/>
                                        </p:tgtEl>
                                        <p:attrNameLst>
                                          <p:attrName>style.visibility</p:attrName>
                                        </p:attrNameLst>
                                      </p:cBhvr>
                                      <p:to>
                                        <p:strVal val="visible"/>
                                      </p:to>
                                    </p:set>
                                    <p:animEffect transition="in" filter="dissolve">
                                      <p:cBhvr>
                                        <p:cTn id="82" dur="500"/>
                                        <p:tgtEl>
                                          <p:spTgt spid="64"/>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79"/>
                                        </p:tgtEl>
                                        <p:attrNameLst>
                                          <p:attrName>style.visibility</p:attrName>
                                        </p:attrNameLst>
                                      </p:cBhvr>
                                      <p:to>
                                        <p:strVal val="visible"/>
                                      </p:to>
                                    </p:set>
                                    <p:animEffect transition="in" filter="dissolve">
                                      <p:cBhvr>
                                        <p:cTn id="87" dur="500"/>
                                        <p:tgtEl>
                                          <p:spTgt spid="79"/>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8"/>
                                        </p:tgtEl>
                                        <p:attrNameLst>
                                          <p:attrName>style.visibility</p:attrName>
                                        </p:attrNameLst>
                                      </p:cBhvr>
                                      <p:to>
                                        <p:strVal val="visible"/>
                                      </p:to>
                                    </p:set>
                                    <p:animEffect transition="in" filter="dissolve">
                                      <p:cBhvr>
                                        <p:cTn id="92" dur="500"/>
                                        <p:tgtEl>
                                          <p:spTgt spid="8"/>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61"/>
                                        </p:tgtEl>
                                        <p:attrNameLst>
                                          <p:attrName>style.visibility</p:attrName>
                                        </p:attrNameLst>
                                      </p:cBhvr>
                                      <p:to>
                                        <p:strVal val="visible"/>
                                      </p:to>
                                    </p:set>
                                    <p:animEffect transition="in" filter="dissolve">
                                      <p:cBhvr>
                                        <p:cTn id="97" dur="500"/>
                                        <p:tgtEl>
                                          <p:spTgt spid="61"/>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10"/>
                                        </p:tgtEl>
                                        <p:attrNameLst>
                                          <p:attrName>style.visibility</p:attrName>
                                        </p:attrNameLst>
                                      </p:cBhvr>
                                      <p:to>
                                        <p:strVal val="visible"/>
                                      </p:to>
                                    </p:set>
                                    <p:animEffect transition="in" filter="dissolve">
                                      <p:cBhvr>
                                        <p:cTn id="10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0" grpId="0"/>
      <p:bldP spid="51" grpId="0"/>
      <p:bldP spid="61" grpId="0"/>
      <p:bldP spid="72" grpId="0" animBg="1"/>
      <p:bldP spid="73" grpId="0" animBg="1"/>
      <p:bldP spid="74" grpId="0" animBg="1"/>
      <p:bldP spid="76" grpId="0" animBg="1"/>
      <p:bldP spid="77" grpId="0" animBg="1"/>
      <p:bldP spid="79" grpId="0" animBg="1"/>
      <p:bldP spid="80" grpId="0" animBg="1"/>
      <p:bldP spid="47" grpId="0"/>
    </p:bld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14619</TotalTime>
  <Words>2312</Words>
  <Application>Microsoft Office PowerPoint</Application>
  <PresentationFormat>On-screen Show (4:3)</PresentationFormat>
  <Paragraphs>339</Paragraphs>
  <Slides>22</Slides>
  <Notes>4</Notes>
  <HiddenSlides>0</HiddenSlides>
  <MMClips>1</MMClips>
  <ScaleCrop>false</ScaleCrop>
  <HeadingPairs>
    <vt:vector size="6" baseType="variant">
      <vt:variant>
        <vt:lpstr>Fonts Used</vt:lpstr>
      </vt:variant>
      <vt:variant>
        <vt:i4>13</vt:i4>
      </vt:variant>
      <vt:variant>
        <vt:lpstr>Theme</vt:lpstr>
      </vt:variant>
      <vt:variant>
        <vt:i4>4</vt:i4>
      </vt:variant>
      <vt:variant>
        <vt:lpstr>Slide Titles</vt:lpstr>
      </vt:variant>
      <vt:variant>
        <vt:i4>22</vt:i4>
      </vt:variant>
    </vt:vector>
  </HeadingPairs>
  <TitlesOfParts>
    <vt:vector size="39" baseType="lpstr">
      <vt:lpstr>ＭＳ Ｐゴシック</vt:lpstr>
      <vt:lpstr>Arial</vt:lpstr>
      <vt:lpstr>Book Antiqua</vt:lpstr>
      <vt:lpstr>Calibri</vt:lpstr>
      <vt:lpstr>Garamond</vt:lpstr>
      <vt:lpstr>굴림</vt:lpstr>
      <vt:lpstr>Impact</vt:lpstr>
      <vt:lpstr>MS Mincho</vt:lpstr>
      <vt:lpstr>MS Reference Sans Serif</vt:lpstr>
      <vt:lpstr>Symbol</vt:lpstr>
      <vt:lpstr>Times New Roman</vt:lpstr>
      <vt:lpstr>Verdana</vt:lpstr>
      <vt:lpstr>Wingdings</vt:lpstr>
      <vt:lpstr>Lean Thinking Final.ppt</vt:lpstr>
      <vt:lpstr>1_Lean Thinking Final</vt:lpstr>
      <vt:lpstr>Lean Thinking Final</vt:lpstr>
      <vt:lpstr>2_Lean Thinking Final</vt:lpstr>
      <vt:lpstr>Process Capacity</vt:lpstr>
      <vt:lpstr>This lecture is recorded- Click on the Slide</vt:lpstr>
      <vt:lpstr>A Process; Three Sequential Activities</vt:lpstr>
      <vt:lpstr>Resources, and Resource Units</vt:lpstr>
      <vt:lpstr>Capacity of a Process with Sequential Activities</vt:lpstr>
      <vt:lpstr>Per Minute and Per Hour Reach the Same Results</vt:lpstr>
      <vt:lpstr>Cycle Time</vt:lpstr>
      <vt:lpstr>Cycle Time</vt:lpstr>
      <vt:lpstr>Flow Time</vt:lpstr>
      <vt:lpstr>Cycle Time; Starting from 0 vs. Continual </vt:lpstr>
      <vt:lpstr>Utilization</vt:lpstr>
      <vt:lpstr>Utilization</vt:lpstr>
      <vt:lpstr>Parallel Activities, Resource Pool</vt:lpstr>
      <vt:lpstr>Network of Activities</vt:lpstr>
      <vt:lpstr>Network of Activities</vt:lpstr>
      <vt:lpstr>Per Minute and  Per Hour Reach the Same Results</vt:lpstr>
      <vt:lpstr>Two Ovens Plus Cross Functional Workers</vt:lpstr>
      <vt:lpstr>Resources, Resource Pools and Resource Pooling</vt:lpstr>
      <vt:lpstr>Christine, Roommate, Mixer, and Oven</vt:lpstr>
      <vt:lpstr>Christine, Roommate, Mixer, and Oven</vt:lpstr>
      <vt:lpstr>Problem 7 </vt:lpstr>
      <vt:lpstr>Problem 7</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325</cp:revision>
  <dcterms:created xsi:type="dcterms:W3CDTF">2008-11-22T01:06:20Z</dcterms:created>
  <dcterms:modified xsi:type="dcterms:W3CDTF">2020-07-07T02:36:18Z</dcterms:modified>
</cp:coreProperties>
</file>