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8"/>
  </p:notesMasterIdLst>
  <p:handoutMasterIdLst>
    <p:handoutMasterId r:id="rId9"/>
  </p:handoutMasterIdLst>
  <p:sldIdLst>
    <p:sldId id="330" r:id="rId5"/>
    <p:sldId id="477" r:id="rId6"/>
    <p:sldId id="47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1BA7D3"/>
    <a:srgbClr val="FF9000"/>
    <a:srgbClr val="F88976"/>
    <a:srgbClr val="D519B1"/>
    <a:srgbClr val="996633"/>
    <a:srgbClr val="99CC00"/>
    <a:srgbClr val="000078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088" autoAdjust="0"/>
    <p:restoredTop sz="94660"/>
  </p:normalViewPr>
  <p:slideViewPr>
    <p:cSldViewPr>
      <p:cViewPr varScale="1">
        <p:scale>
          <a:sx n="130" d="100"/>
          <a:sy n="130" d="100"/>
        </p:scale>
        <p:origin x="5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86400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152400"/>
            <a:ext cx="89281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7528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i="1"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</a:t>
            </a:r>
            <a:r>
              <a:rPr lang="en-US" sz="1200" b="1" i="1" kern="120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Asef-Vaziri,</a:t>
            </a:r>
            <a:r>
              <a:rPr lang="en-US" sz="1200" b="1" i="1" kern="1200" baseline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2018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ECON-FIN-MKT-OM: An Interface</a:t>
            </a:r>
            <a:r>
              <a:rPr lang="en-US" sz="1200" b="1" i="1" dirty="0" smtClean="0">
                <a:solidFill>
                  <a:schemeClr val="tx1"/>
                </a:solidFill>
              </a:rPr>
              <a:t> 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file:///\\webdrive\aa2035\public_html\CourseBase\Games\GameSource1.xlsx!Total%20Cost!R2C1:R12C2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file:///\\webdrive\aa2035\public_html\CourseBase\Games\GameSource1.xlsx!Total%20Cost!R3C4:R5C5" TargetMode="Externa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\\webdrive\aa2035\public_html\CourseBase\Games\GameSource1.xlsx!Total%20Cost!R2C1:R12C2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 smtClean="0"/>
              <a:t>ECON-FIN-MKT-OM</a:t>
            </a: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>
                <a:latin typeface="Book Antiqua" panose="02040602050305030304" pitchFamily="18" charset="0"/>
              </a:rPr>
              <a:t/>
            </a:r>
            <a:br>
              <a:rPr lang="en-US" sz="8800" dirty="0">
                <a:latin typeface="Book Antiqua" panose="02040602050305030304" pitchFamily="18" charset="0"/>
              </a:rPr>
            </a:br>
            <a:r>
              <a:rPr lang="en-US" sz="8800" dirty="0"/>
              <a:t/>
            </a:r>
            <a:br>
              <a:rPr lang="en-US" sz="8800" dirty="0"/>
            </a:b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457200"/>
          </a:xfrm>
        </p:spPr>
        <p:txBody>
          <a:bodyPr/>
          <a:lstStyle/>
          <a:p>
            <a:pPr marL="460375" indent="-233363">
              <a:buNone/>
            </a:pPr>
            <a:r>
              <a:rPr lang="en-US" dirty="0" smtClean="0"/>
              <a:t>Given the following total cost vs units produced data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F and V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219461"/>
              </p:ext>
            </p:extLst>
          </p:nvPr>
        </p:nvGraphicFramePr>
        <p:xfrm>
          <a:off x="304800" y="1397000"/>
          <a:ext cx="1828800" cy="2945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1466822" imgH="2362200" progId="Excel.Sheet.12">
                  <p:link updateAutomatic="1"/>
                </p:oleObj>
              </mc:Choice>
              <mc:Fallback>
                <p:oleObj name="Worksheet" r:id="rId3" imgW="1466822" imgH="236220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397000"/>
                        <a:ext cx="1828800" cy="29450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2133600" y="16002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460375" indent="-233363">
              <a:buFont typeface="Wingdings" pitchFamily="2" charset="2"/>
              <a:buNone/>
            </a:pPr>
            <a:r>
              <a:rPr lang="en-US" kern="0" dirty="0" smtClean="0"/>
              <a:t>(a) Estimate total fixed costs</a:t>
            </a:r>
          </a:p>
          <a:p>
            <a:pPr marL="460375" indent="-233363">
              <a:buFont typeface="Wingdings" pitchFamily="2" charset="2"/>
              <a:buNone/>
            </a:pPr>
            <a:r>
              <a:rPr lang="en-US" kern="0" dirty="0" smtClean="0"/>
              <a:t>(b) Estimate variable cost per unit of product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35516"/>
              </p:ext>
            </p:extLst>
          </p:nvPr>
        </p:nvGraphicFramePr>
        <p:xfrm>
          <a:off x="2447925" y="2741246"/>
          <a:ext cx="15144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5" imgW="1514365" imgH="666885" progId="Excel.Sheet.12">
                  <p:link updateAutomatic="1"/>
                </p:oleObj>
              </mc:Choice>
              <mc:Fallback>
                <p:oleObj name="Worksheet" r:id="rId5" imgW="1514365" imgH="66688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47925" y="2741246"/>
                        <a:ext cx="1514475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5790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2667000"/>
          </a:xfrm>
        </p:spPr>
        <p:txBody>
          <a:bodyPr/>
          <a:lstStyle/>
          <a:p>
            <a:pPr marL="460375" indent="-233363">
              <a:buNone/>
            </a:pPr>
            <a:r>
              <a:rPr lang="en-US" dirty="0" smtClean="0"/>
              <a:t>Given the following total cost vs units produced data</a:t>
            </a:r>
          </a:p>
          <a:p>
            <a:pPr marL="460375" indent="-233363">
              <a:buNone/>
            </a:pPr>
            <a:r>
              <a:rPr lang="en-US" dirty="0" smtClean="0"/>
              <a:t>(a) Estimate total fixed costs</a:t>
            </a:r>
          </a:p>
          <a:p>
            <a:pPr marL="460375" indent="-233363">
              <a:buNone/>
            </a:pPr>
            <a:r>
              <a:rPr lang="en-US" dirty="0" smtClean="0"/>
              <a:t>(b) Estimate variable cost per unknit of product</a:t>
            </a:r>
          </a:p>
          <a:p>
            <a:pPr marL="460375" indent="-233363">
              <a:buNone/>
            </a:pPr>
            <a:r>
              <a:rPr lang="en-US" dirty="0" smtClean="0"/>
              <a:t>(c) what percentage of the total costs is explained by volume of production?</a:t>
            </a:r>
          </a:p>
          <a:p>
            <a:pPr marL="460375" indent="-233363">
              <a:buNone/>
            </a:pPr>
            <a:r>
              <a:rPr lang="en-US" dirty="0" smtClean="0"/>
              <a:t>(d) What is the standard error of your estimate?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F and V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093664"/>
              </p:ext>
            </p:extLst>
          </p:nvPr>
        </p:nvGraphicFramePr>
        <p:xfrm>
          <a:off x="380999" y="3657600"/>
          <a:ext cx="1608803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3" imgW="1466822" imgH="2362200" progId="Excel.Sheet.12">
                  <p:link updateAutomatic="1"/>
                </p:oleObj>
              </mc:Choice>
              <mc:Fallback>
                <p:oleObj name="Worksheet" r:id="rId3" imgW="1466822" imgH="236220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0999" y="3657600"/>
                        <a:ext cx="1608803" cy="259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981817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24716</TotalTime>
  <Words>88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Links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8" baseType="lpstr">
      <vt:lpstr>ＭＳ Ｐゴシック</vt:lpstr>
      <vt:lpstr>Book Antiqua</vt:lpstr>
      <vt:lpstr>Calibri</vt:lpstr>
      <vt:lpstr>Garamond</vt:lpstr>
      <vt:lpstr>Impact</vt:lpstr>
      <vt:lpstr>MS Reference Sans Serif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\\webdrive\aa2035\public_html\CourseBase\Games\GameSource1.xlsx!Total Cost!R2C1:R12C2</vt:lpstr>
      <vt:lpstr>\\webdrive\aa2035\public_html\CourseBase\Games\GameSource1.xlsx!Total Cost!R2C1:R12C2</vt:lpstr>
      <vt:lpstr>\\webdrive\aa2035\public_html\CourseBase\Games\GameSource1.xlsx!Total Cost!R3C4:R5C5</vt:lpstr>
      <vt:lpstr> ECON-FIN-MKT-OM   </vt:lpstr>
      <vt:lpstr>Estimate F and V</vt:lpstr>
      <vt:lpstr>Estimate F and V</vt:lpstr>
    </vt:vector>
  </TitlesOfParts>
  <Company>CSU, Northridge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475</cp:revision>
  <dcterms:created xsi:type="dcterms:W3CDTF">2008-11-22T01:06:20Z</dcterms:created>
  <dcterms:modified xsi:type="dcterms:W3CDTF">2018-04-09T23:31:25Z</dcterms:modified>
</cp:coreProperties>
</file>