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4"/>
  </p:notesMasterIdLst>
  <p:handoutMasterIdLst>
    <p:handoutMasterId r:id="rId25"/>
  </p:handoutMasterIdLst>
  <p:sldIdLst>
    <p:sldId id="330" r:id="rId5"/>
    <p:sldId id="256" r:id="rId6"/>
    <p:sldId id="314" r:id="rId7"/>
    <p:sldId id="320" r:id="rId8"/>
    <p:sldId id="321" r:id="rId9"/>
    <p:sldId id="265" r:id="rId10"/>
    <p:sldId id="267" r:id="rId11"/>
    <p:sldId id="311" r:id="rId12"/>
    <p:sldId id="271" r:id="rId13"/>
    <p:sldId id="306" r:id="rId14"/>
    <p:sldId id="273" r:id="rId15"/>
    <p:sldId id="277" r:id="rId16"/>
    <p:sldId id="278" r:id="rId17"/>
    <p:sldId id="258" r:id="rId18"/>
    <p:sldId id="316" r:id="rId19"/>
    <p:sldId id="260" r:id="rId20"/>
    <p:sldId id="305" r:id="rId21"/>
    <p:sldId id="333" r:id="rId22"/>
    <p:sldId id="33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000078"/>
    <a:srgbClr val="D519B1"/>
    <a:srgbClr val="A5002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 varScale="1">
        <p:scale>
          <a:sx n="102" d="100"/>
          <a:sy n="102" d="100"/>
        </p:scale>
        <p:origin x="3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0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F4883-1E29-4F0D-B519-09D38B28A9EB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895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7635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F4883-1E29-4F0D-B519-09D38B28A9EB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68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Capacity-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2438400"/>
          </a:xfrm>
        </p:spPr>
        <p:txBody>
          <a:bodyPr/>
          <a:lstStyle/>
          <a:p>
            <a:r>
              <a:rPr lang="en-US" sz="8800" dirty="0" smtClean="0"/>
              <a:t>Process Capacity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Parallel Activities, Resource Pool</a:t>
            </a:r>
            <a:endParaRPr lang="en-US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-50531" y="2400781"/>
            <a:ext cx="9144000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latin typeface="Book Antiqua" pitchFamily="18" charset="0"/>
              </a:rPr>
              <a:t>P</a:t>
            </a:r>
            <a:r>
              <a:rPr lang="en-US" sz="2400" dirty="0" smtClean="0">
                <a:latin typeface="Book Antiqua" pitchFamily="18" charset="0"/>
              </a:rPr>
              <a:t>rocessing </a:t>
            </a:r>
            <a:r>
              <a:rPr lang="en-US" sz="2400" dirty="0">
                <a:latin typeface="Book Antiqua" pitchFamily="18" charset="0"/>
              </a:rPr>
              <a:t>time = </a:t>
            </a:r>
            <a:r>
              <a:rPr lang="en-US" sz="2400" dirty="0" err="1" smtClean="0">
                <a:latin typeface="Book Antiqua" pitchFamily="18" charset="0"/>
              </a:rPr>
              <a:t>Tp</a:t>
            </a:r>
            <a:r>
              <a:rPr lang="en-US" sz="2400" dirty="0" smtClean="0">
                <a:latin typeface="Book Antiqua" pitchFamily="18" charset="0"/>
              </a:rPr>
              <a:t> = 20 </a:t>
            </a:r>
            <a:r>
              <a:rPr lang="en-US" sz="2400" dirty="0">
                <a:latin typeface="Book Antiqua" pitchFamily="18" charset="0"/>
              </a:rPr>
              <a:t>minutes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Resource Pool contains 2 Resource units. </a:t>
            </a:r>
            <a:r>
              <a:rPr lang="en-US" sz="2400" dirty="0">
                <a:latin typeface="Book Antiqua" pitchFamily="18" charset="0"/>
              </a:rPr>
              <a:t>c</a:t>
            </a:r>
            <a:r>
              <a:rPr lang="en-US" sz="2400" dirty="0" smtClean="0">
                <a:latin typeface="Book Antiqua" pitchFamily="18" charset="0"/>
              </a:rPr>
              <a:t> =2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Capacity of a resource unit = 1/20 per min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Capacity of a resource pool = 2(1/20) = 1/10 per min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latin typeface="Book Antiqua" pitchFamily="18" charset="0"/>
              </a:rPr>
              <a:t>After how many minutes a product exist this </a:t>
            </a:r>
            <a:r>
              <a:rPr lang="en-US" sz="2400" dirty="0" smtClean="0">
                <a:latin typeface="Book Antiqua" pitchFamily="18" charset="0"/>
              </a:rPr>
              <a:t>system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Every one minute 0.1 product. After how many minutes 1 product? 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latin typeface="Book Antiqua" pitchFamily="18" charset="0"/>
              </a:rPr>
              <a:t>1/0.1 = 10 Cycle time is 10 minutes.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0" y="871811"/>
            <a:ext cx="464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 kern="1200" dirty="0" smtClean="0">
                <a:solidFill>
                  <a:srgbClr val="94020C"/>
                </a:solidFill>
              </a:rPr>
              <a:t>Resource Pool </a:t>
            </a:r>
            <a:r>
              <a:rPr lang="en-US" b="1" kern="0" dirty="0" smtClean="0"/>
              <a:t>–</a:t>
            </a:r>
            <a:r>
              <a:rPr lang="en-US" kern="0" dirty="0" smtClean="0"/>
              <a:t> A collection of </a:t>
            </a:r>
            <a:r>
              <a:rPr lang="en-US" b="1" kern="0" dirty="0" smtClean="0"/>
              <a:t>interchangeable</a:t>
            </a:r>
            <a:r>
              <a:rPr lang="en-US" kern="0" dirty="0" smtClean="0"/>
              <a:t> resource units that can perform an identical set of activities.</a:t>
            </a:r>
          </a:p>
          <a:p>
            <a:pPr lvl="1">
              <a:spcBef>
                <a:spcPct val="0"/>
              </a:spcBef>
              <a:buFont typeface="Symbol" pitchFamily="18" charset="2"/>
              <a:buNone/>
              <a:defRPr/>
            </a:pPr>
            <a:endParaRPr lang="en-US" kern="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4829774" y="905310"/>
            <a:ext cx="3514512" cy="2218890"/>
            <a:chOff x="4829774" y="829110"/>
            <a:chExt cx="3514512" cy="2218890"/>
          </a:xfrm>
        </p:grpSpPr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6172200" y="829110"/>
              <a:ext cx="92685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 smtClean="0">
                  <a:latin typeface="Book Antiqua" pitchFamily="18" charset="0"/>
                </a:rPr>
                <a:t>Oven</a:t>
              </a:r>
              <a:endParaRPr lang="en-US" sz="2400" dirty="0">
                <a:latin typeface="Book Antiqua" pitchFamily="18" charset="0"/>
              </a:endParaRPr>
            </a:p>
          </p:txBody>
        </p:sp>
        <p:sp>
          <p:nvSpPr>
            <p:cNvPr id="37" name="Text Box 4"/>
            <p:cNvSpPr txBox="1">
              <a:spLocks noChangeArrowheads="1"/>
            </p:cNvSpPr>
            <p:nvPr/>
          </p:nvSpPr>
          <p:spPr bwMode="auto">
            <a:xfrm>
              <a:off x="5801507" y="1278697"/>
              <a:ext cx="1903085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Book Antiqua" pitchFamily="18" charset="0"/>
                </a:rPr>
                <a:t>Operation B</a:t>
              </a:r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6475729" y="2586335"/>
              <a:ext cx="49244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Book Antiqua" pitchFamily="18" charset="0"/>
                </a:rPr>
                <a:t>20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181600" y="1524000"/>
              <a:ext cx="502920" cy="909935"/>
              <a:chOff x="1097280" y="2280917"/>
              <a:chExt cx="640080" cy="548640"/>
            </a:xfrm>
          </p:grpSpPr>
          <p:sp>
            <p:nvSpPr>
              <p:cNvPr id="18" name="Line 9"/>
              <p:cNvSpPr>
                <a:spLocks noChangeShapeType="1"/>
              </p:cNvSpPr>
              <p:nvPr/>
            </p:nvSpPr>
            <p:spPr bwMode="auto">
              <a:xfrm flipV="1">
                <a:off x="1362179" y="2286000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19" name="Line 9"/>
              <p:cNvSpPr>
                <a:spLocks noChangeShapeType="1"/>
              </p:cNvSpPr>
              <p:nvPr/>
            </p:nvSpPr>
            <p:spPr bwMode="auto">
              <a:xfrm>
                <a:off x="1362179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 flipV="1">
                <a:off x="1371600" y="2819400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21" name="Line 9"/>
              <p:cNvSpPr>
                <a:spLocks noChangeShapeType="1"/>
              </p:cNvSpPr>
              <p:nvPr/>
            </p:nvSpPr>
            <p:spPr bwMode="auto">
              <a:xfrm flipV="1">
                <a:off x="1097280" y="2567355"/>
                <a:ext cx="27432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848600" y="1532430"/>
              <a:ext cx="495686" cy="901505"/>
              <a:chOff x="6453555" y="2583558"/>
              <a:chExt cx="495686" cy="686903"/>
            </a:xfrm>
          </p:grpSpPr>
          <p:grpSp>
            <p:nvGrpSpPr>
              <p:cNvPr id="31" name="Group 30"/>
              <p:cNvGrpSpPr/>
              <p:nvPr/>
            </p:nvGrpSpPr>
            <p:grpSpPr>
              <a:xfrm rot="10800000">
                <a:off x="6459417" y="2583558"/>
                <a:ext cx="489824" cy="686903"/>
                <a:chOff x="1097282" y="2280917"/>
                <a:chExt cx="623413" cy="548640"/>
              </a:xfrm>
            </p:grpSpPr>
            <p:sp>
              <p:nvSpPr>
                <p:cNvPr id="33" name="Line 9"/>
                <p:cNvSpPr>
                  <a:spLocks noChangeShapeType="1"/>
                </p:cNvSpPr>
                <p:nvPr/>
              </p:nvSpPr>
              <p:spPr bwMode="auto">
                <a:xfrm>
                  <a:off x="1522253" y="2280917"/>
                  <a:ext cx="0" cy="5486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3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487939" y="2819400"/>
                  <a:ext cx="23275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3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97282" y="2567355"/>
                  <a:ext cx="44777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arrow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 rot="10800000" flipV="1">
                <a:off x="6453555" y="3252918"/>
                <a:ext cx="1828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38" name="Line 9"/>
            <p:cNvSpPr>
              <a:spLocks noChangeShapeType="1"/>
            </p:cNvSpPr>
            <p:nvPr/>
          </p:nvSpPr>
          <p:spPr bwMode="auto">
            <a:xfrm rot="10800000" flipV="1">
              <a:off x="4829774" y="1998786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5810701" y="2164068"/>
              <a:ext cx="1903085" cy="46166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Book Antiqua" pitchFamily="18" charset="0"/>
                </a:rPr>
                <a:t>Operation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5047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5" y="0"/>
            <a:ext cx="9127006" cy="762000"/>
          </a:xfrm>
        </p:spPr>
        <p:txBody>
          <a:bodyPr/>
          <a:lstStyle/>
          <a:p>
            <a:r>
              <a:rPr lang="en-US" dirty="0" smtClean="0"/>
              <a:t>Network of Activities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-1587" y="915572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-2432" y="3331729"/>
            <a:ext cx="22998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apacity of Resource Unit batch/min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2538328" y="3957935"/>
            <a:ext cx="1172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1/15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189495" y="3957934"/>
            <a:ext cx="11721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1/20 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7757746" y="3953470"/>
            <a:ext cx="1018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1/5 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6994" y="5729066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Process Capacity 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Capacity of the bottleneck = 1/15  per min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You are the bottleneck.  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-13808" y="4532058"/>
            <a:ext cx="22998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apacity of Resource Pool batch/min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1905000" y="4719271"/>
            <a:ext cx="2646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(1/15)(1) =1/15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4267200" y="4719270"/>
            <a:ext cx="27238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(1/20)(2) = 1/10 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7034799" y="4719935"/>
            <a:ext cx="2262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(1/5)(1)=1/5 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68809" y="1828800"/>
            <a:ext cx="8113191" cy="1983416"/>
            <a:chOff x="268809" y="1828800"/>
            <a:chExt cx="8113191" cy="1983416"/>
          </a:xfrm>
        </p:grpSpPr>
        <p:grpSp>
          <p:nvGrpSpPr>
            <p:cNvPr id="2" name="Group 1"/>
            <p:cNvGrpSpPr/>
            <p:nvPr/>
          </p:nvGrpSpPr>
          <p:grpSpPr>
            <a:xfrm>
              <a:off x="802209" y="1828800"/>
              <a:ext cx="7026119" cy="1983416"/>
              <a:chOff x="2155741" y="1791651"/>
              <a:chExt cx="7026119" cy="1983416"/>
            </a:xfrm>
          </p:grpSpPr>
          <p:sp>
            <p:nvSpPr>
              <p:cNvPr id="41" name="Text Box 6"/>
              <p:cNvSpPr txBox="1">
                <a:spLocks noChangeArrowheads="1"/>
              </p:cNvSpPr>
              <p:nvPr/>
            </p:nvSpPr>
            <p:spPr bwMode="auto">
              <a:xfrm>
                <a:off x="2680077" y="2172651"/>
                <a:ext cx="744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5045075" y="1791651"/>
                <a:ext cx="92685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>
                <a:off x="7586578" y="2172651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  <p:sp>
            <p:nvSpPr>
              <p:cNvPr id="36" name="Text Box 3"/>
              <p:cNvSpPr txBox="1">
                <a:spLocks noChangeArrowheads="1"/>
              </p:cNvSpPr>
              <p:nvPr/>
            </p:nvSpPr>
            <p:spPr bwMode="auto">
              <a:xfrm>
                <a:off x="2155741" y="2585045"/>
                <a:ext cx="193674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37" name="Text Box 4"/>
              <p:cNvSpPr txBox="1">
                <a:spLocks noChangeArrowheads="1"/>
              </p:cNvSpPr>
              <p:nvPr/>
            </p:nvSpPr>
            <p:spPr bwMode="auto">
              <a:xfrm>
                <a:off x="4756150" y="2232148"/>
                <a:ext cx="1903085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38" name="Text Box 5"/>
              <p:cNvSpPr txBox="1">
                <a:spLocks noChangeArrowheads="1"/>
              </p:cNvSpPr>
              <p:nvPr/>
            </p:nvSpPr>
            <p:spPr bwMode="auto">
              <a:xfrm>
                <a:off x="7261141" y="2571411"/>
                <a:ext cx="19207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3" name="Text Box 11"/>
              <p:cNvSpPr txBox="1">
                <a:spLocks noChangeArrowheads="1"/>
              </p:cNvSpPr>
              <p:nvPr/>
            </p:nvSpPr>
            <p:spPr bwMode="auto">
              <a:xfrm>
                <a:off x="2231901" y="3043535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4" name="Text Box 14"/>
              <p:cNvSpPr txBox="1">
                <a:spLocks noChangeArrowheads="1"/>
              </p:cNvSpPr>
              <p:nvPr/>
            </p:nvSpPr>
            <p:spPr bwMode="auto">
              <a:xfrm>
                <a:off x="5430372" y="3313402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35" name="Text Box 15"/>
              <p:cNvSpPr txBox="1">
                <a:spLocks noChangeArrowheads="1"/>
              </p:cNvSpPr>
              <p:nvPr/>
            </p:nvSpPr>
            <p:spPr bwMode="auto">
              <a:xfrm>
                <a:off x="7919480" y="3082586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  <p:sp>
            <p:nvSpPr>
              <p:cNvPr id="48" name="Text Box 4"/>
              <p:cNvSpPr txBox="1">
                <a:spLocks noChangeArrowheads="1"/>
              </p:cNvSpPr>
              <p:nvPr/>
            </p:nvSpPr>
            <p:spPr bwMode="auto">
              <a:xfrm>
                <a:off x="4765344" y="2891135"/>
                <a:ext cx="1903085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783409" y="2535241"/>
              <a:ext cx="502920" cy="686903"/>
              <a:chOff x="1097280" y="2280917"/>
              <a:chExt cx="640080" cy="548640"/>
            </a:xfrm>
          </p:grpSpPr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 flipV="1">
                <a:off x="1362179" y="2286000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" name="Line 9"/>
              <p:cNvSpPr>
                <a:spLocks noChangeShapeType="1"/>
              </p:cNvSpPr>
              <p:nvPr/>
            </p:nvSpPr>
            <p:spPr bwMode="auto">
              <a:xfrm>
                <a:off x="1362179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2" name="Line 9"/>
              <p:cNvSpPr>
                <a:spLocks noChangeShapeType="1"/>
              </p:cNvSpPr>
              <p:nvPr/>
            </p:nvSpPr>
            <p:spPr bwMode="auto">
              <a:xfrm flipV="1">
                <a:off x="1371600" y="2819400"/>
                <a:ext cx="3657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3" name="Line 9"/>
              <p:cNvSpPr>
                <a:spLocks noChangeShapeType="1"/>
              </p:cNvSpPr>
              <p:nvPr/>
            </p:nvSpPr>
            <p:spPr bwMode="auto">
              <a:xfrm flipV="1">
                <a:off x="1097280" y="2567355"/>
                <a:ext cx="27432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339041" y="2509574"/>
              <a:ext cx="507409" cy="686903"/>
              <a:chOff x="6441832" y="2583558"/>
              <a:chExt cx="507409" cy="686903"/>
            </a:xfrm>
          </p:grpSpPr>
          <p:grpSp>
            <p:nvGrpSpPr>
              <p:cNvPr id="54" name="Group 53"/>
              <p:cNvGrpSpPr/>
              <p:nvPr/>
            </p:nvGrpSpPr>
            <p:grpSpPr>
              <a:xfrm rot="10800000">
                <a:off x="6441832" y="2583558"/>
                <a:ext cx="507409" cy="686903"/>
                <a:chOff x="1097282" y="2280917"/>
                <a:chExt cx="645794" cy="548640"/>
              </a:xfrm>
            </p:grpSpPr>
            <p:sp>
              <p:nvSpPr>
                <p:cNvPr id="56" name="Line 9"/>
                <p:cNvSpPr>
                  <a:spLocks noChangeShapeType="1"/>
                </p:cNvSpPr>
                <p:nvPr/>
              </p:nvSpPr>
              <p:spPr bwMode="auto">
                <a:xfrm>
                  <a:off x="1522253" y="2280917"/>
                  <a:ext cx="0" cy="5486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57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510319" y="2819400"/>
                  <a:ext cx="232757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58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97282" y="2567355"/>
                  <a:ext cx="44777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arrow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59" name="Line 9"/>
              <p:cNvSpPr>
                <a:spLocks noChangeShapeType="1"/>
              </p:cNvSpPr>
              <p:nvPr/>
            </p:nvSpPr>
            <p:spPr bwMode="auto">
              <a:xfrm rot="10800000" flipV="1">
                <a:off x="6453555" y="3252918"/>
                <a:ext cx="1828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60" name="Line 9"/>
            <p:cNvSpPr>
              <a:spLocks noChangeShapeType="1"/>
            </p:cNvSpPr>
            <p:nvPr/>
          </p:nvSpPr>
          <p:spPr bwMode="auto">
            <a:xfrm rot="10800000" flipV="1">
              <a:off x="8030174" y="2895599"/>
              <a:ext cx="351826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61" name="Line 9"/>
            <p:cNvSpPr>
              <a:spLocks noChangeShapeType="1"/>
            </p:cNvSpPr>
            <p:nvPr/>
          </p:nvSpPr>
          <p:spPr bwMode="auto">
            <a:xfrm rot="10800000" flipV="1">
              <a:off x="268809" y="2857540"/>
              <a:ext cx="351826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79170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28" grpId="0"/>
      <p:bldP spid="44" grpId="0"/>
      <p:bldP spid="4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5984"/>
          </a:xfrm>
        </p:spPr>
        <p:txBody>
          <a:bodyPr/>
          <a:lstStyle/>
          <a:p>
            <a:r>
              <a:rPr lang="en-US" dirty="0" smtClean="0"/>
              <a:t>Network of Activities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76352" y="3638729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Process Capacity 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1/15  per min</a:t>
            </a: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0" y="2438400"/>
            <a:ext cx="22998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apacity of Resource Pool batch/min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1905000" y="2661871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 (1/15)(1) =1/15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4473270" y="2661870"/>
            <a:ext cx="246093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(1/20)(2) = 1/10 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7144735" y="2662535"/>
            <a:ext cx="1999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(1/5)(1)=1/5 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5638800"/>
            <a:ext cx="8884443" cy="463548"/>
            <a:chOff x="335757" y="5638800"/>
            <a:chExt cx="8884443" cy="463548"/>
          </a:xfrm>
        </p:grpSpPr>
        <p:sp>
          <p:nvSpPr>
            <p:cNvPr id="48" name="Text Box 21"/>
            <p:cNvSpPr txBox="1">
              <a:spLocks noChangeArrowheads="1"/>
            </p:cNvSpPr>
            <p:nvPr/>
          </p:nvSpPr>
          <p:spPr bwMode="auto">
            <a:xfrm>
              <a:off x="335757" y="5640017"/>
              <a:ext cx="8072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0000"/>
                  </a:solidFill>
                  <a:latin typeface="Book Antiqua" pitchFamily="18" charset="0"/>
                </a:rPr>
                <a:t>U = </a:t>
              </a:r>
            </a:p>
          </p:txBody>
        </p:sp>
        <p:sp>
          <p:nvSpPr>
            <p:cNvPr id="49" name="Text Box 16"/>
            <p:cNvSpPr txBox="1">
              <a:spLocks noChangeArrowheads="1"/>
            </p:cNvSpPr>
            <p:nvPr/>
          </p:nvSpPr>
          <p:spPr bwMode="auto">
            <a:xfrm>
              <a:off x="990600" y="5640019"/>
              <a:ext cx="25699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70C0"/>
                  </a:solidFill>
                  <a:latin typeface="Book Antiqua" pitchFamily="18" charset="0"/>
                </a:rPr>
                <a:t> (1/15)/(</a:t>
              </a:r>
              <a:r>
                <a:rPr lang="en-US" sz="2400" dirty="0">
                  <a:solidFill>
                    <a:srgbClr val="0070C0"/>
                  </a:solidFill>
                  <a:latin typeface="Book Antiqua" pitchFamily="18" charset="0"/>
                </a:rPr>
                <a:t>1/15</a:t>
              </a:r>
              <a:r>
                <a:rPr lang="en-US" sz="2400" dirty="0" smtClean="0">
                  <a:solidFill>
                    <a:srgbClr val="0070C0"/>
                  </a:solidFill>
                  <a:latin typeface="Book Antiqua" pitchFamily="18" charset="0"/>
                </a:rPr>
                <a:t>)=1 </a:t>
              </a:r>
              <a:endParaRPr lang="en-US" sz="2400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50" name="Text Box 17"/>
            <p:cNvSpPr txBox="1">
              <a:spLocks noChangeArrowheads="1"/>
            </p:cNvSpPr>
            <p:nvPr/>
          </p:nvSpPr>
          <p:spPr bwMode="auto">
            <a:xfrm>
              <a:off x="3352800" y="5638800"/>
              <a:ext cx="329449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 smtClean="0">
                  <a:solidFill>
                    <a:srgbClr val="FF0000"/>
                  </a:solidFill>
                  <a:latin typeface="Book Antiqua" pitchFamily="18" charset="0"/>
                </a:rPr>
                <a:t>= (1/15)/(1/10) = 0.67 </a:t>
              </a:r>
              <a:endParaRPr lang="en-US" sz="2400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51" name="Text Box 18"/>
            <p:cNvSpPr txBox="1">
              <a:spLocks noChangeArrowheads="1"/>
            </p:cNvSpPr>
            <p:nvPr/>
          </p:nvSpPr>
          <p:spPr bwMode="auto">
            <a:xfrm>
              <a:off x="6419433" y="5640683"/>
              <a:ext cx="280076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B050"/>
                  </a:solidFill>
                  <a:latin typeface="Book Antiqua" pitchFamily="18" charset="0"/>
                </a:rPr>
                <a:t>= (1/15)(1/5)=0.33 </a:t>
              </a:r>
              <a:endParaRPr lang="en-US" sz="2400" dirty="0">
                <a:solidFill>
                  <a:srgbClr val="00B050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774740" y="835984"/>
            <a:ext cx="6912059" cy="1907216"/>
            <a:chOff x="2155741" y="1867851"/>
            <a:chExt cx="6912059" cy="1907216"/>
          </a:xfrm>
        </p:grpSpPr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2680077" y="2207142"/>
              <a:ext cx="7489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You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5045075" y="1867851"/>
              <a:ext cx="9541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 smtClean="0">
                  <a:solidFill>
                    <a:srgbClr val="FF0000"/>
                  </a:solidFill>
                  <a:latin typeface="Book Antiqua" pitchFamily="18" charset="0"/>
                </a:rPr>
                <a:t>Oven</a:t>
              </a:r>
              <a:endParaRPr lang="en-US" sz="2400" b="1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55" name="Text Box 8"/>
            <p:cNvSpPr txBox="1">
              <a:spLocks noChangeArrowheads="1"/>
            </p:cNvSpPr>
            <p:nvPr/>
          </p:nvSpPr>
          <p:spPr bwMode="auto">
            <a:xfrm>
              <a:off x="7525418" y="2251067"/>
              <a:ext cx="11079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B050"/>
                  </a:solidFill>
                  <a:latin typeface="Book Antiqua" pitchFamily="18" charset="0"/>
                </a:rPr>
                <a:t>Friend</a:t>
              </a:r>
            </a:p>
          </p:txBody>
        </p:sp>
        <p:sp>
          <p:nvSpPr>
            <p:cNvPr id="56" name="Text Box 3"/>
            <p:cNvSpPr txBox="1">
              <a:spLocks noChangeArrowheads="1"/>
            </p:cNvSpPr>
            <p:nvPr/>
          </p:nvSpPr>
          <p:spPr bwMode="auto">
            <a:xfrm>
              <a:off x="2155741" y="2573557"/>
              <a:ext cx="1888659" cy="461665"/>
            </a:xfrm>
            <a:prstGeom prst="rect">
              <a:avLst/>
            </a:prstGeom>
            <a:noFill/>
            <a:ln w="38100" algn="ctr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70C0"/>
                  </a:solidFill>
                  <a:latin typeface="Book Antiqua" pitchFamily="18" charset="0"/>
                </a:rPr>
                <a:t>Operation A</a:t>
              </a:r>
            </a:p>
          </p:txBody>
        </p:sp>
        <p:sp>
          <p:nvSpPr>
            <p:cNvPr id="57" name="Text Box 4"/>
            <p:cNvSpPr txBox="1">
              <a:spLocks noChangeArrowheads="1"/>
            </p:cNvSpPr>
            <p:nvPr/>
          </p:nvSpPr>
          <p:spPr bwMode="auto">
            <a:xfrm>
              <a:off x="4756150" y="2232148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  <p:sp>
          <p:nvSpPr>
            <p:cNvPr id="58" name="Text Box 5"/>
            <p:cNvSpPr txBox="1">
              <a:spLocks noChangeArrowheads="1"/>
            </p:cNvSpPr>
            <p:nvPr/>
          </p:nvSpPr>
          <p:spPr bwMode="auto">
            <a:xfrm>
              <a:off x="7199981" y="2614307"/>
              <a:ext cx="1867819" cy="461665"/>
            </a:xfrm>
            <a:prstGeom prst="rect">
              <a:avLst/>
            </a:prstGeom>
            <a:noFill/>
            <a:ln w="38100" algn="ctr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B050"/>
                  </a:solidFill>
                  <a:latin typeface="Book Antiqua" pitchFamily="18" charset="0"/>
                </a:rPr>
                <a:t>Operation C</a:t>
              </a: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2231901" y="3032047"/>
              <a:ext cx="18288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15 minutes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5430372" y="3313402"/>
              <a:ext cx="52545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Book Antiqua" pitchFamily="18" charset="0"/>
                </a:rPr>
                <a:t>20</a:t>
              </a:r>
            </a:p>
          </p:txBody>
        </p:sp>
        <p:sp>
          <p:nvSpPr>
            <p:cNvPr id="63" name="Text Box 15"/>
            <p:cNvSpPr txBox="1">
              <a:spLocks noChangeArrowheads="1"/>
            </p:cNvSpPr>
            <p:nvPr/>
          </p:nvSpPr>
          <p:spPr bwMode="auto">
            <a:xfrm>
              <a:off x="7858320" y="3125482"/>
              <a:ext cx="3612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B050"/>
                  </a:solidFill>
                  <a:latin typeface="Book Antiqua" pitchFamily="18" charset="0"/>
                </a:rPr>
                <a:t>5</a:t>
              </a:r>
            </a:p>
          </p:txBody>
        </p:sp>
        <p:sp>
          <p:nvSpPr>
            <p:cNvPr id="64" name="Text Box 4"/>
            <p:cNvSpPr txBox="1">
              <a:spLocks noChangeArrowheads="1"/>
            </p:cNvSpPr>
            <p:nvPr/>
          </p:nvSpPr>
          <p:spPr bwMode="auto">
            <a:xfrm>
              <a:off x="4765344" y="2891135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</p:grp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70670" y="4320063"/>
            <a:ext cx="91019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Each min the system produces 1/15  units. In 15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we can send out or take in one product.</a:t>
            </a:r>
          </a:p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Interarrival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and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interdeparture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(cycle Time) = 15 min.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764279" y="1446697"/>
            <a:ext cx="502920" cy="686903"/>
            <a:chOff x="1097280" y="2280917"/>
            <a:chExt cx="640080" cy="548640"/>
          </a:xfrm>
        </p:grpSpPr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V="1">
              <a:off x="1362179" y="22860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>
              <a:off x="1362179" y="2280917"/>
              <a:ext cx="0" cy="5486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 flipV="1">
              <a:off x="1371600" y="28194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V="1">
              <a:off x="1097280" y="2567355"/>
              <a:ext cx="2743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248399" y="1446697"/>
            <a:ext cx="507409" cy="686903"/>
            <a:chOff x="6441832" y="2583558"/>
            <a:chExt cx="507409" cy="686903"/>
          </a:xfrm>
        </p:grpSpPr>
        <p:grpSp>
          <p:nvGrpSpPr>
            <p:cNvPr id="35" name="Group 34"/>
            <p:cNvGrpSpPr/>
            <p:nvPr/>
          </p:nvGrpSpPr>
          <p:grpSpPr>
            <a:xfrm rot="10800000">
              <a:off x="6441832" y="2583558"/>
              <a:ext cx="507409" cy="686903"/>
              <a:chOff x="1097282" y="2280917"/>
              <a:chExt cx="645794" cy="548640"/>
            </a:xfrm>
          </p:grpSpPr>
          <p:sp>
            <p:nvSpPr>
              <p:cNvPr id="37" name="Line 9"/>
              <p:cNvSpPr>
                <a:spLocks noChangeShapeType="1"/>
              </p:cNvSpPr>
              <p:nvPr/>
            </p:nvSpPr>
            <p:spPr bwMode="auto">
              <a:xfrm>
                <a:off x="1522253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 flipV="1">
                <a:off x="1510319" y="2819400"/>
                <a:ext cx="23275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9" name="Line 9"/>
              <p:cNvSpPr>
                <a:spLocks noChangeShapeType="1"/>
              </p:cNvSpPr>
              <p:nvPr/>
            </p:nvSpPr>
            <p:spPr bwMode="auto">
              <a:xfrm flipV="1">
                <a:off x="1097282" y="2567355"/>
                <a:ext cx="44777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rot="10800000" flipV="1">
              <a:off x="6453555" y="3252918"/>
              <a:ext cx="1828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357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4" grpId="0"/>
      <p:bldP spid="45" grpId="0"/>
      <p:bldP spid="46" grpId="0"/>
      <p:bldP spid="47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er Minute and  Per Hour Reach the Same Results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76352" y="3784781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Process Capacity 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4  per hour</a:t>
            </a: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85507" y="2584452"/>
            <a:ext cx="22998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apacity of Resource Pool batch/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hr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133600" y="2734240"/>
            <a:ext cx="2044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(60/15)(1) =4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4660707" y="2734239"/>
            <a:ext cx="212109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(60/20)(2) = 6 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7162800" y="2734904"/>
            <a:ext cx="1890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(60/5)(1)=12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-28364" y="4313715"/>
            <a:ext cx="891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Process Capacity =  4  per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hour.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Each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hr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the system produces 4  units. In 15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we can send out or take in one product.</a:t>
            </a:r>
          </a:p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Interarrival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and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interdeparture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(cycle Time) = 15 min.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155741" y="838200"/>
            <a:ext cx="6912059" cy="1981200"/>
            <a:chOff x="2155741" y="1793867"/>
            <a:chExt cx="6912059" cy="1981200"/>
          </a:xfrm>
        </p:grpSpPr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2680077" y="2192261"/>
              <a:ext cx="7489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You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5045075" y="1793867"/>
              <a:ext cx="9541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 smtClean="0">
                  <a:solidFill>
                    <a:srgbClr val="FF0000"/>
                  </a:solidFill>
                  <a:latin typeface="Book Antiqua" pitchFamily="18" charset="0"/>
                </a:rPr>
                <a:t>Oven</a:t>
              </a:r>
              <a:endParaRPr lang="en-US" sz="2400" b="1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7525418" y="2218951"/>
              <a:ext cx="11079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B050"/>
                  </a:solidFill>
                  <a:latin typeface="Book Antiqua" pitchFamily="18" charset="0"/>
                </a:rPr>
                <a:t>Friend</a:t>
              </a:r>
            </a:p>
          </p:txBody>
        </p:sp>
        <p:sp>
          <p:nvSpPr>
            <p:cNvPr id="55" name="Text Box 3"/>
            <p:cNvSpPr txBox="1">
              <a:spLocks noChangeArrowheads="1"/>
            </p:cNvSpPr>
            <p:nvPr/>
          </p:nvSpPr>
          <p:spPr bwMode="auto">
            <a:xfrm>
              <a:off x="2155741" y="2632660"/>
              <a:ext cx="1888659" cy="461665"/>
            </a:xfrm>
            <a:prstGeom prst="rect">
              <a:avLst/>
            </a:prstGeom>
            <a:noFill/>
            <a:ln w="38100" algn="ctr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70C0"/>
                  </a:solidFill>
                  <a:latin typeface="Book Antiqua" pitchFamily="18" charset="0"/>
                </a:rPr>
                <a:t>Operation A</a:t>
              </a:r>
            </a:p>
          </p:txBody>
        </p:sp>
        <p:sp>
          <p:nvSpPr>
            <p:cNvPr id="56" name="Text Box 4"/>
            <p:cNvSpPr txBox="1">
              <a:spLocks noChangeArrowheads="1"/>
            </p:cNvSpPr>
            <p:nvPr/>
          </p:nvSpPr>
          <p:spPr bwMode="auto">
            <a:xfrm>
              <a:off x="4756150" y="2232148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  <p:sp>
          <p:nvSpPr>
            <p:cNvPr id="57" name="Text Box 5"/>
            <p:cNvSpPr txBox="1">
              <a:spLocks noChangeArrowheads="1"/>
            </p:cNvSpPr>
            <p:nvPr/>
          </p:nvSpPr>
          <p:spPr bwMode="auto">
            <a:xfrm>
              <a:off x="7199981" y="2656175"/>
              <a:ext cx="1867819" cy="461665"/>
            </a:xfrm>
            <a:prstGeom prst="rect">
              <a:avLst/>
            </a:prstGeom>
            <a:noFill/>
            <a:ln w="38100" algn="ctr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B050"/>
                  </a:solidFill>
                  <a:latin typeface="Book Antiqua" pitchFamily="18" charset="0"/>
                </a:rPr>
                <a:t>Operation C</a:t>
              </a: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2231901" y="3091150"/>
              <a:ext cx="18288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15 minutes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61" name="Text Box 14"/>
            <p:cNvSpPr txBox="1">
              <a:spLocks noChangeArrowheads="1"/>
            </p:cNvSpPr>
            <p:nvPr/>
          </p:nvSpPr>
          <p:spPr bwMode="auto">
            <a:xfrm>
              <a:off x="5430372" y="3313402"/>
              <a:ext cx="52545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Book Antiqua" pitchFamily="18" charset="0"/>
                </a:rPr>
                <a:t>20</a:t>
              </a:r>
            </a:p>
          </p:txBody>
        </p:sp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7858320" y="3167350"/>
              <a:ext cx="3612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B050"/>
                  </a:solidFill>
                  <a:latin typeface="Book Antiqua" pitchFamily="18" charset="0"/>
                </a:rPr>
                <a:t>5</a:t>
              </a:r>
            </a:p>
          </p:txBody>
        </p:sp>
        <p:sp>
          <p:nvSpPr>
            <p:cNvPr id="63" name="Text Box 4"/>
            <p:cNvSpPr txBox="1">
              <a:spLocks noChangeArrowheads="1"/>
            </p:cNvSpPr>
            <p:nvPr/>
          </p:nvSpPr>
          <p:spPr bwMode="auto">
            <a:xfrm>
              <a:off x="4765344" y="2891135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2400" y="5784852"/>
            <a:ext cx="8577052" cy="463548"/>
            <a:chOff x="335757" y="5638800"/>
            <a:chExt cx="8577052" cy="463548"/>
          </a:xfrm>
        </p:grpSpPr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335757" y="5640017"/>
              <a:ext cx="8072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0000"/>
                  </a:solidFill>
                  <a:latin typeface="Book Antiqua" pitchFamily="18" charset="0"/>
                </a:rPr>
                <a:t>U = </a:t>
              </a: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012157" y="5640019"/>
              <a:ext cx="17876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70C0"/>
                  </a:solidFill>
                  <a:latin typeface="Book Antiqua" pitchFamily="18" charset="0"/>
                </a:rPr>
                <a:t>         4/4=1 </a:t>
              </a:r>
              <a:endParaRPr lang="en-US" sz="2400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4761452" y="5638800"/>
              <a:ext cx="194155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 smtClean="0">
                  <a:solidFill>
                    <a:srgbClr val="FF0000"/>
                  </a:solidFill>
                  <a:latin typeface="Book Antiqua" pitchFamily="18" charset="0"/>
                </a:rPr>
                <a:t>    4/6 = 0.67 </a:t>
              </a:r>
              <a:endParaRPr lang="en-US" sz="2400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7202084" y="5640683"/>
              <a:ext cx="17107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00B050"/>
                  </a:solidFill>
                  <a:latin typeface="Book Antiqua" pitchFamily="18" charset="0"/>
                </a:rPr>
                <a:t> 4/12=0.33 </a:t>
              </a:r>
              <a:endParaRPr lang="en-US" sz="2400" dirty="0">
                <a:solidFill>
                  <a:srgbClr val="00B050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45280" y="1530348"/>
            <a:ext cx="502920" cy="686903"/>
            <a:chOff x="1097280" y="2280917"/>
            <a:chExt cx="640080" cy="548640"/>
          </a:xfrm>
        </p:grpSpPr>
        <p:sp>
          <p:nvSpPr>
            <p:cNvPr id="35" name="Line 9"/>
            <p:cNvSpPr>
              <a:spLocks noChangeShapeType="1"/>
            </p:cNvSpPr>
            <p:nvPr/>
          </p:nvSpPr>
          <p:spPr bwMode="auto">
            <a:xfrm flipV="1">
              <a:off x="1362179" y="22860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1362179" y="2280917"/>
              <a:ext cx="0" cy="5486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 flipV="1">
              <a:off x="1371600" y="28194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 flipV="1">
              <a:off x="1097280" y="2567355"/>
              <a:ext cx="2743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55391" y="1529245"/>
            <a:ext cx="507409" cy="686903"/>
            <a:chOff x="6441832" y="2583558"/>
            <a:chExt cx="507409" cy="686903"/>
          </a:xfrm>
        </p:grpSpPr>
        <p:grpSp>
          <p:nvGrpSpPr>
            <p:cNvPr id="40" name="Group 39"/>
            <p:cNvGrpSpPr/>
            <p:nvPr/>
          </p:nvGrpSpPr>
          <p:grpSpPr>
            <a:xfrm rot="10800000">
              <a:off x="6441832" y="2583558"/>
              <a:ext cx="507409" cy="686903"/>
              <a:chOff x="1097282" y="2280917"/>
              <a:chExt cx="645794" cy="548640"/>
            </a:xfrm>
          </p:grpSpPr>
          <p:sp>
            <p:nvSpPr>
              <p:cNvPr id="42" name="Line 9"/>
              <p:cNvSpPr>
                <a:spLocks noChangeShapeType="1"/>
              </p:cNvSpPr>
              <p:nvPr/>
            </p:nvSpPr>
            <p:spPr bwMode="auto">
              <a:xfrm>
                <a:off x="1522253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 flipV="1">
                <a:off x="1510319" y="2819400"/>
                <a:ext cx="23275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9" name="Line 9"/>
              <p:cNvSpPr>
                <a:spLocks noChangeShapeType="1"/>
              </p:cNvSpPr>
              <p:nvPr/>
            </p:nvSpPr>
            <p:spPr bwMode="auto">
              <a:xfrm flipV="1">
                <a:off x="1097282" y="2567355"/>
                <a:ext cx="44777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rot="10800000" flipV="1">
              <a:off x="6453555" y="3252918"/>
              <a:ext cx="1828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915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4" grpId="0"/>
      <p:bldP spid="45" grpId="0"/>
      <p:bldP spid="46" grpId="0"/>
      <p:bldP spid="47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 smtClean="0"/>
              <a:t>Two Ovens Plus Cross Functional Workers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85725" y="2917422"/>
            <a:ext cx="8982075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Resource	</a:t>
            </a:r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Human Resources</a:t>
            </a:r>
            <a:r>
              <a:rPr lang="en-US" sz="2400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Capital Resources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Time		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5+15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	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kern="0" dirty="0" smtClean="0"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20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Capacity	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2*60/20 =6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kern="0" dirty="0" smtClean="0"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2*60/20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=6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38200" y="914400"/>
            <a:ext cx="7239000" cy="1981200"/>
            <a:chOff x="2057400" y="1793867"/>
            <a:chExt cx="7239000" cy="19812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2187659" y="2098667"/>
              <a:ext cx="12442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Human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5045075" y="1793867"/>
              <a:ext cx="9541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 smtClean="0">
                  <a:solidFill>
                    <a:srgbClr val="FF0000"/>
                  </a:solidFill>
                  <a:latin typeface="Book Antiqua" pitchFamily="18" charset="0"/>
                </a:rPr>
                <a:t>Oven</a:t>
              </a:r>
              <a:endParaRPr lang="en-US" sz="2400" b="1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7754018" y="2060203"/>
              <a:ext cx="12442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Human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2057400" y="2539066"/>
              <a:ext cx="1888659" cy="461665"/>
            </a:xfrm>
            <a:prstGeom prst="rect">
              <a:avLst/>
            </a:prstGeom>
            <a:noFill/>
            <a:ln w="38100" algn="ctr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70C0"/>
                  </a:solidFill>
                  <a:latin typeface="Book Antiqua" pitchFamily="18" charset="0"/>
                </a:rPr>
                <a:t>Operation A</a:t>
              </a: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4756150" y="2232148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7428581" y="2497427"/>
              <a:ext cx="1867819" cy="461665"/>
            </a:xfrm>
            <a:prstGeom prst="rect">
              <a:avLst/>
            </a:prstGeom>
            <a:noFill/>
            <a:ln w="38100" algn="ctr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70C0"/>
                  </a:solidFill>
                  <a:latin typeface="Book Antiqua" pitchFamily="18" charset="0"/>
                </a:rPr>
                <a:t>Operation C</a:t>
              </a: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2340059" y="2997556"/>
              <a:ext cx="126989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15 </a:t>
              </a:r>
              <a:r>
                <a:rPr lang="en-US" sz="2400" b="1" dirty="0" err="1" smtClean="0">
                  <a:solidFill>
                    <a:srgbClr val="0070C0"/>
                  </a:solidFill>
                  <a:latin typeface="Book Antiqua" pitchFamily="18" charset="0"/>
                </a:rPr>
                <a:t>mins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5430372" y="3313402"/>
              <a:ext cx="52545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Book Antiqua" pitchFamily="18" charset="0"/>
                </a:rPr>
                <a:t>20</a:t>
              </a:r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8086920" y="3008602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70C0"/>
                  </a:solidFill>
                  <a:latin typeface="Book Antiqua" pitchFamily="18" charset="0"/>
                </a:rPr>
                <a:t>5</a:t>
              </a:r>
            </a:p>
          </p:txBody>
        </p: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4765344" y="2891135"/>
              <a:ext cx="1837362" cy="461665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FF0000"/>
                  </a:solidFill>
                  <a:latin typeface="Book Antiqua" pitchFamily="18" charset="0"/>
                </a:rPr>
                <a:t>Operation B</a:t>
              </a:r>
            </a:p>
          </p:txBody>
        </p:sp>
      </p:grp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64537" y="4514671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Cross functional workers and resource pooling are great operational strategies. 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However, in this specific example we need to be careful.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We did not increase throughput. Furthermore, U of all resources  is now 100%. Very risky, a small variation can reduce the capacity.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926080" y="1599097"/>
            <a:ext cx="502920" cy="686903"/>
            <a:chOff x="1097280" y="2280917"/>
            <a:chExt cx="640080" cy="548640"/>
          </a:xfrm>
        </p:grpSpPr>
        <p:sp>
          <p:nvSpPr>
            <p:cNvPr id="34" name="Line 9"/>
            <p:cNvSpPr>
              <a:spLocks noChangeShapeType="1"/>
            </p:cNvSpPr>
            <p:nvPr/>
          </p:nvSpPr>
          <p:spPr bwMode="auto">
            <a:xfrm flipV="1">
              <a:off x="1362179" y="22860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1362179" y="2280917"/>
              <a:ext cx="0" cy="5486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V="1">
              <a:off x="1371600" y="2819400"/>
              <a:ext cx="3657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 flipV="1">
              <a:off x="1097280" y="2567355"/>
              <a:ext cx="2743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512391" y="1529245"/>
            <a:ext cx="507409" cy="686903"/>
            <a:chOff x="6441832" y="2583558"/>
            <a:chExt cx="507409" cy="686903"/>
          </a:xfrm>
        </p:grpSpPr>
        <p:grpSp>
          <p:nvGrpSpPr>
            <p:cNvPr id="39" name="Group 38"/>
            <p:cNvGrpSpPr/>
            <p:nvPr/>
          </p:nvGrpSpPr>
          <p:grpSpPr>
            <a:xfrm rot="10800000">
              <a:off x="6441832" y="2583558"/>
              <a:ext cx="507409" cy="686903"/>
              <a:chOff x="1097282" y="2280917"/>
              <a:chExt cx="645794" cy="548640"/>
            </a:xfrm>
          </p:grpSpPr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>
                <a:off x="1522253" y="2280917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2" name="Line 9"/>
              <p:cNvSpPr>
                <a:spLocks noChangeShapeType="1"/>
              </p:cNvSpPr>
              <p:nvPr/>
            </p:nvSpPr>
            <p:spPr bwMode="auto">
              <a:xfrm flipV="1">
                <a:off x="1510319" y="2819400"/>
                <a:ext cx="23275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 flipV="1">
                <a:off x="1097282" y="2567355"/>
                <a:ext cx="44777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40" name="Line 9"/>
            <p:cNvSpPr>
              <a:spLocks noChangeShapeType="1"/>
            </p:cNvSpPr>
            <p:nvPr/>
          </p:nvSpPr>
          <p:spPr bwMode="auto">
            <a:xfrm rot="10800000" flipV="1">
              <a:off x="6453555" y="3252918"/>
              <a:ext cx="1828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1459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5862" y="29308"/>
            <a:ext cx="9149862" cy="80889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Resources, Resource Pools and Resource Pooling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914400"/>
            <a:ext cx="9167446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 kern="1200" dirty="0" smtClean="0">
                <a:solidFill>
                  <a:srgbClr val="94020C"/>
                </a:solidFill>
              </a:rPr>
              <a:t>Resource Pooling </a:t>
            </a:r>
            <a:r>
              <a:rPr lang="en-US" b="1" kern="0" dirty="0" smtClean="0"/>
              <a:t>–</a:t>
            </a:r>
            <a:r>
              <a:rPr lang="en-US" kern="0" dirty="0" smtClean="0"/>
              <a:t> Combining separate resource pools into a single more flexible pool that is able to perform several activities. Transforming specialized resources into general purpose resources. Cross-trained workers. General purpose machines.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en-US" sz="1800" kern="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kern="0" dirty="0" smtClean="0"/>
              <a:t>It is a powerful operational concept that can significantly affect </a:t>
            </a:r>
            <a:r>
              <a:rPr lang="en-US" b="1" kern="1200" dirty="0" smtClean="0">
                <a:solidFill>
                  <a:srgbClr val="94020C"/>
                </a:solidFill>
              </a:rPr>
              <a:t>not only process flow rate and capacity </a:t>
            </a:r>
            <a:r>
              <a:rPr lang="en-US" kern="0" dirty="0" smtClean="0"/>
              <a:t>but also </a:t>
            </a:r>
            <a:r>
              <a:rPr lang="en-US" b="1" kern="1200" dirty="0" smtClean="0">
                <a:solidFill>
                  <a:srgbClr val="94020C"/>
                </a:solidFill>
              </a:rPr>
              <a:t>flow time</a:t>
            </a:r>
            <a:r>
              <a:rPr lang="en-US" kern="0" dirty="0" smtClean="0"/>
              <a:t>.</a:t>
            </a:r>
          </a:p>
          <a:p>
            <a:pPr lvl="1">
              <a:spcBef>
                <a:spcPct val="0"/>
              </a:spcBef>
              <a:buFont typeface="Symbol" pitchFamily="18" charset="2"/>
              <a:buNone/>
              <a:defRPr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6788196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47" y="0"/>
            <a:ext cx="9121254" cy="838200"/>
          </a:xfrm>
        </p:spPr>
        <p:txBody>
          <a:bodyPr/>
          <a:lstStyle/>
          <a:p>
            <a:r>
              <a:rPr lang="en-US" dirty="0" smtClean="0"/>
              <a:t>Christine, Roommate, Mixer, and Oven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84" y="914401"/>
            <a:ext cx="9129215" cy="1828800"/>
          </a:xfrm>
        </p:spPr>
        <p:txBody>
          <a:bodyPr/>
          <a:lstStyle/>
          <a:p>
            <a:pPr>
              <a:buNone/>
            </a:pPr>
            <a:r>
              <a:rPr lang="en-US" dirty="0"/>
              <a:t>Christine, Roommate, Mixer, and </a:t>
            </a:r>
            <a:r>
              <a:rPr lang="en-US" dirty="0" smtClean="0"/>
              <a:t>One Oven</a:t>
            </a:r>
          </a:p>
          <a:p>
            <a:pPr>
              <a:buNone/>
            </a:pPr>
            <a:r>
              <a:rPr lang="en-US" sz="2400" dirty="0" smtClean="0"/>
              <a:t>Resource	Christine 	Roommate	Mixer	        Oven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Time		8		3		6	        10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Capacity/</a:t>
            </a:r>
            <a:r>
              <a:rPr lang="en-US" sz="2400" dirty="0" err="1" smtClean="0"/>
              <a:t>hr</a:t>
            </a:r>
            <a:r>
              <a:rPr lang="en-US" sz="2400" dirty="0" smtClean="0"/>
              <a:t>	60/8 =7.5	60/3=20	60/6=10      </a:t>
            </a:r>
            <a:r>
              <a:rPr lang="en-US" sz="2400" b="1" dirty="0" smtClean="0">
                <a:solidFill>
                  <a:srgbClr val="C00000"/>
                </a:solidFill>
              </a:rPr>
              <a:t>60/10 = </a:t>
            </a:r>
            <a:r>
              <a:rPr lang="en-US" b="1" kern="1200" dirty="0" smtClean="0">
                <a:solidFill>
                  <a:srgbClr val="C00000"/>
                </a:solidFill>
              </a:rPr>
              <a:t>6</a:t>
            </a:r>
            <a:endParaRPr lang="en-US" b="1" kern="12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2819400"/>
            <a:ext cx="89820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dirty="0"/>
              <a:t>Christine, Roommate, Mixer, and </a:t>
            </a:r>
            <a:r>
              <a:rPr lang="en-US" b="1" dirty="0" smtClean="0"/>
              <a:t>Two Ovens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Resource	Christine 	Roommate	Mixer	        Oven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Time		8		3		6</a:t>
            </a:r>
            <a:r>
              <a:rPr lang="en-US" dirty="0"/>
              <a:t> </a:t>
            </a:r>
            <a:r>
              <a:rPr lang="en-US" dirty="0" smtClean="0"/>
              <a:t>                 10</a:t>
            </a:r>
          </a:p>
          <a:p>
            <a:pPr>
              <a:buNone/>
            </a:pPr>
            <a:r>
              <a:rPr lang="en-US" dirty="0" smtClean="0"/>
              <a:t>Capacity	</a:t>
            </a:r>
            <a:r>
              <a:rPr lang="en-US" b="1" dirty="0">
                <a:solidFill>
                  <a:srgbClr val="C00000"/>
                </a:solidFill>
              </a:rPr>
              <a:t>60/8 </a:t>
            </a:r>
            <a:r>
              <a:rPr lang="en-US" b="1" dirty="0" smtClean="0">
                <a:solidFill>
                  <a:srgbClr val="C00000"/>
                </a:solidFill>
              </a:rPr>
              <a:t>= 7.5</a:t>
            </a:r>
            <a:r>
              <a:rPr lang="en-US" dirty="0" smtClean="0"/>
              <a:t>	60/3=20	60/6=10     </a:t>
            </a:r>
            <a:r>
              <a:rPr lang="en-US" b="1" dirty="0">
                <a:solidFill>
                  <a:srgbClr val="00B050"/>
                </a:solidFill>
              </a:rPr>
              <a:t>120/10 =12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746" y="4662274"/>
            <a:ext cx="9144000" cy="173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00"/>
              </a:buClr>
              <a:buSzPct val="80000"/>
              <a:defRPr/>
            </a:pPr>
            <a:r>
              <a:rPr lang="en-US" sz="2400" dirty="0" smtClean="0">
                <a:latin typeface="Book Antiqua" pitchFamily="18" charset="0"/>
              </a:rPr>
              <a:t>One Oven and Cross </a:t>
            </a:r>
            <a:r>
              <a:rPr lang="en-US" sz="2400" dirty="0">
                <a:latin typeface="Book Antiqua" pitchFamily="18" charset="0"/>
              </a:rPr>
              <a:t>Functional </a:t>
            </a:r>
            <a:r>
              <a:rPr lang="en-US" sz="2400" dirty="0" smtClean="0">
                <a:latin typeface="Book Antiqua" pitchFamily="18" charset="0"/>
              </a:rPr>
              <a:t>Workers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SzPct val="80000"/>
              <a:defRPr/>
            </a:pPr>
            <a:r>
              <a:rPr lang="en-US" sz="2400" kern="0" dirty="0" smtClean="0">
                <a:latin typeface="Book Antiqua" pitchFamily="18" charset="0"/>
              </a:rPr>
              <a:t>Resource</a:t>
            </a:r>
            <a:r>
              <a:rPr lang="en-US" sz="2400" kern="0" dirty="0">
                <a:latin typeface="Book Antiqua" pitchFamily="18" charset="0"/>
              </a:rPr>
              <a:t>	Human 	</a:t>
            </a:r>
            <a:r>
              <a:rPr lang="en-US" sz="2400" kern="0" dirty="0" smtClean="0">
                <a:latin typeface="Book Antiqua" pitchFamily="18" charset="0"/>
              </a:rPr>
              <a:t>		Mixer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kern="0" dirty="0" smtClean="0">
                <a:latin typeface="Book Antiqua" pitchFamily="18" charset="0"/>
              </a:rPr>
              <a:t>Oven</a:t>
            </a: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Time		8+3		</a:t>
            </a:r>
            <a:r>
              <a:rPr lang="en-US" sz="2400" kern="0" dirty="0" smtClean="0">
                <a:latin typeface="Book Antiqua" pitchFamily="18" charset="0"/>
              </a:rPr>
              <a:t>		6</a:t>
            </a:r>
            <a:r>
              <a:rPr lang="en-US" sz="2400" kern="0" dirty="0">
                <a:latin typeface="Book Antiqua" pitchFamily="18" charset="0"/>
              </a:rPr>
              <a:t>		10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 smtClean="0">
                <a:latin typeface="Book Antiqua" pitchFamily="18" charset="0"/>
              </a:rPr>
              <a:t>Capacity	</a:t>
            </a: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120/11 =10.9 </a:t>
            </a:r>
            <a:r>
              <a:rPr lang="en-US" sz="2400" kern="0" dirty="0">
                <a:latin typeface="Book Antiqua" pitchFamily="18" charset="0"/>
              </a:rPr>
              <a:t>	</a:t>
            </a:r>
            <a:r>
              <a:rPr lang="en-US" sz="2400" kern="0" dirty="0" smtClean="0">
                <a:latin typeface="Book Antiqua" pitchFamily="18" charset="0"/>
              </a:rPr>
              <a:t>		</a:t>
            </a:r>
            <a:r>
              <a:rPr lang="en-US" sz="2400" b="1" kern="0" dirty="0" smtClean="0">
                <a:solidFill>
                  <a:srgbClr val="C00000"/>
                </a:solidFill>
                <a:latin typeface="Book Antiqua" pitchFamily="18" charset="0"/>
              </a:rPr>
              <a:t>60/6 = 10</a:t>
            </a:r>
            <a:r>
              <a:rPr lang="en-US" sz="2400" kern="0" dirty="0">
                <a:latin typeface="Book Antiqua" pitchFamily="18" charset="0"/>
              </a:rPr>
              <a:t>	120/10 =12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209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47" y="0"/>
            <a:ext cx="9121254" cy="838200"/>
          </a:xfrm>
        </p:spPr>
        <p:txBody>
          <a:bodyPr/>
          <a:lstStyle/>
          <a:p>
            <a:r>
              <a:rPr lang="en-US" dirty="0" smtClean="0"/>
              <a:t>Christine, Roommate, Mixer, and Oven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84" y="914401"/>
            <a:ext cx="9129215" cy="1828800"/>
          </a:xfrm>
        </p:spPr>
        <p:txBody>
          <a:bodyPr/>
          <a:lstStyle/>
          <a:p>
            <a:pPr>
              <a:buNone/>
            </a:pPr>
            <a:r>
              <a:rPr lang="en-US" b="1" dirty="0"/>
              <a:t>Christine, Roommate, Mixer, and </a:t>
            </a:r>
            <a:r>
              <a:rPr lang="en-US" b="1" dirty="0" smtClean="0"/>
              <a:t>One Oven</a:t>
            </a:r>
          </a:p>
          <a:p>
            <a:pPr>
              <a:buNone/>
            </a:pPr>
            <a:r>
              <a:rPr lang="en-US" sz="2400" dirty="0" smtClean="0"/>
              <a:t>Resource	Christine 	Roommate	Mixer	        Oven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Time		8		3		6	        10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Capacity	</a:t>
            </a:r>
            <a:r>
              <a:rPr lang="en-US" dirty="0"/>
              <a:t>1</a:t>
            </a:r>
            <a:r>
              <a:rPr lang="en-US" sz="2400" dirty="0" smtClean="0"/>
              <a:t>/8    		</a:t>
            </a:r>
            <a:r>
              <a:rPr lang="en-US" dirty="0" smtClean="0"/>
              <a:t>1</a:t>
            </a:r>
            <a:r>
              <a:rPr lang="en-US" sz="2400" dirty="0" smtClean="0"/>
              <a:t>/3		</a:t>
            </a:r>
            <a:r>
              <a:rPr lang="en-US" dirty="0" smtClean="0"/>
              <a:t>1</a:t>
            </a:r>
            <a:r>
              <a:rPr lang="en-US" sz="2400" dirty="0" smtClean="0"/>
              <a:t>/6     	        </a:t>
            </a:r>
            <a:r>
              <a:rPr lang="en-US" sz="2400" b="1" dirty="0" smtClean="0">
                <a:solidFill>
                  <a:srgbClr val="C00000"/>
                </a:solidFill>
              </a:rPr>
              <a:t>1/10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2819400"/>
            <a:ext cx="89820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b="1" dirty="0"/>
              <a:t>Christine, Roommate, Mixer, and </a:t>
            </a:r>
            <a:r>
              <a:rPr lang="en-US" b="1" dirty="0" smtClean="0"/>
              <a:t>Two Ovens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Resource	Christine 	Roommate	Mixer	        Oven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Time		8		3		6</a:t>
            </a:r>
            <a:r>
              <a:rPr lang="en-US" dirty="0"/>
              <a:t> </a:t>
            </a:r>
            <a:r>
              <a:rPr lang="en-US" dirty="0" smtClean="0"/>
              <a:t>                 10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Capacity	</a:t>
            </a:r>
            <a:r>
              <a:rPr lang="en-US" b="1" dirty="0">
                <a:solidFill>
                  <a:srgbClr val="C00000"/>
                </a:solidFill>
              </a:rPr>
              <a:t>1/8</a:t>
            </a:r>
            <a:r>
              <a:rPr lang="en-US" dirty="0" smtClean="0">
                <a:solidFill>
                  <a:srgbClr val="DB1F47"/>
                </a:solidFill>
              </a:rPr>
              <a:t> 	</a:t>
            </a:r>
            <a:r>
              <a:rPr lang="en-US" dirty="0" smtClean="0"/>
              <a:t>	1/3		1/6	        </a:t>
            </a:r>
            <a:r>
              <a:rPr lang="en-US" b="1" dirty="0" smtClean="0">
                <a:solidFill>
                  <a:srgbClr val="00B050"/>
                </a:solidFill>
              </a:rPr>
              <a:t>2(1/10) =1/5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746" y="4662274"/>
            <a:ext cx="9144000" cy="173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00"/>
              </a:buClr>
              <a:buSzPct val="80000"/>
              <a:defRPr/>
            </a:pPr>
            <a:r>
              <a:rPr lang="en-US" sz="2400" b="1" dirty="0">
                <a:latin typeface="Book Antiqua" pitchFamily="18" charset="0"/>
              </a:rPr>
              <a:t>Cross Functional </a:t>
            </a:r>
            <a:r>
              <a:rPr lang="en-US" sz="2400" b="1" dirty="0" smtClean="0">
                <a:latin typeface="Book Antiqua" pitchFamily="18" charset="0"/>
              </a:rPr>
              <a:t>Workers and Two </a:t>
            </a:r>
            <a:r>
              <a:rPr lang="en-US" sz="2400" b="1" dirty="0">
                <a:latin typeface="Book Antiqua" pitchFamily="18" charset="0"/>
              </a:rPr>
              <a:t>Ovens 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SzPct val="80000"/>
              <a:defRPr/>
            </a:pPr>
            <a:r>
              <a:rPr lang="en-US" sz="2400" kern="0" dirty="0" smtClean="0">
                <a:latin typeface="Book Antiqua" pitchFamily="18" charset="0"/>
              </a:rPr>
              <a:t>Resource</a:t>
            </a:r>
            <a:r>
              <a:rPr lang="en-US" sz="2400" kern="0" dirty="0">
                <a:latin typeface="Book Antiqua" pitchFamily="18" charset="0"/>
              </a:rPr>
              <a:t>	Human 	</a:t>
            </a:r>
            <a:r>
              <a:rPr lang="en-US" sz="2400" kern="0" dirty="0" smtClean="0">
                <a:latin typeface="Book Antiqua" pitchFamily="18" charset="0"/>
              </a:rPr>
              <a:t>	Mixer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kern="0" dirty="0" smtClean="0">
                <a:latin typeface="Book Antiqua" pitchFamily="18" charset="0"/>
              </a:rPr>
              <a:t>Oven</a:t>
            </a: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Time		</a:t>
            </a: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8+3</a:t>
            </a:r>
            <a:r>
              <a:rPr lang="en-US" sz="2400" kern="0" dirty="0">
                <a:latin typeface="Book Antiqua" pitchFamily="18" charset="0"/>
              </a:rPr>
              <a:t>		</a:t>
            </a:r>
            <a:r>
              <a:rPr lang="en-US" sz="2400" kern="0" dirty="0" smtClean="0">
                <a:latin typeface="Book Antiqua" pitchFamily="18" charset="0"/>
              </a:rPr>
              <a:t>	6</a:t>
            </a:r>
            <a:r>
              <a:rPr lang="en-US" sz="2400" kern="0" dirty="0">
                <a:latin typeface="Book Antiqua" pitchFamily="18" charset="0"/>
              </a:rPr>
              <a:t>		10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r>
              <a:rPr lang="en-US" sz="2400" kern="0" dirty="0">
                <a:latin typeface="Book Antiqua" pitchFamily="18" charset="0"/>
              </a:rPr>
              <a:t>Capacity	</a:t>
            </a: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2(1/11) =2/11</a:t>
            </a:r>
            <a:r>
              <a:rPr lang="en-US" sz="2400" kern="0" dirty="0">
                <a:latin typeface="Book Antiqua" pitchFamily="18" charset="0"/>
              </a:rPr>
              <a:t>	</a:t>
            </a:r>
            <a:r>
              <a:rPr lang="en-US" sz="2400" kern="0" dirty="0" smtClean="0">
                <a:latin typeface="Book Antiqua" pitchFamily="18" charset="0"/>
              </a:rPr>
              <a:t>	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1/6</a:t>
            </a:r>
            <a:r>
              <a:rPr lang="en-US" sz="2400" kern="0" dirty="0" smtClean="0">
                <a:latin typeface="Book Antiqua" pitchFamily="18" charset="0"/>
              </a:rPr>
              <a:t> 	</a:t>
            </a:r>
            <a:r>
              <a:rPr lang="en-US" sz="2400" kern="0" dirty="0">
                <a:latin typeface="Book Antiqua" pitchFamily="18" charset="0"/>
              </a:rPr>
              <a:t>	</a:t>
            </a:r>
            <a:r>
              <a:rPr lang="en-US" sz="2400" kern="0" dirty="0" smtClean="0">
                <a:latin typeface="Book Antiqua" pitchFamily="18" charset="0"/>
              </a:rPr>
              <a:t>2(1/10) = 1/5</a:t>
            </a: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57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9212"/>
          </a:xfrm>
        </p:spPr>
        <p:txBody>
          <a:bodyPr/>
          <a:lstStyle/>
          <a:p>
            <a:r>
              <a:rPr lang="en-US" dirty="0" smtClean="0"/>
              <a:t>Problem 7 </a:t>
            </a:r>
            <a:endParaRPr lang="en-US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-23446" y="839212"/>
            <a:ext cx="916744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following  graph shows a  production process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for two products AA and BC.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D and E are flexible and can handle either product. No matter the type of the product, station D can finish 100 units per day and station E can finish 90 units per day. Station A works only for Product A  and have a capacity of 60 units per day. Station B and C are only for Product BC  and have capacity of 75 and 45 units per day, respectively.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The demands for each product is </a:t>
            </a:r>
            <a:r>
              <a:rPr lang="en-US" altLang="ja-JP" sz="2400" dirty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5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0 units per day.  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21823" y="3999885"/>
            <a:ext cx="49073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Which station(s)  is the bottleneck?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 A and C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B and C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C and D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Stations D and E </a:t>
            </a:r>
          </a:p>
          <a:p>
            <a:pPr marL="457200" lvl="0" indent="-457200" eaLnBrk="0" hangingPunct="0">
              <a:buAutoNum type="alphaUcParenR"/>
              <a:tabLst>
                <a:tab pos="914400" algn="l"/>
              </a:tabLst>
            </a:pP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Station </a:t>
            </a:r>
            <a:r>
              <a:rPr lang="en-US" altLang="ja-JP" sz="24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C</a:t>
            </a:r>
            <a:r>
              <a:rPr lang="en-US" altLang="ja-JP" sz="2400" dirty="0" smtClean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 and E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082920" y="4343400"/>
            <a:ext cx="4061080" cy="1961239"/>
            <a:chOff x="5082920" y="4410725"/>
            <a:chExt cx="4061080" cy="1961239"/>
          </a:xfrm>
        </p:grpSpPr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5769361" y="5541783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36000" tIns="36000" rIns="54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B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 smtClean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75</a:t>
              </a:r>
              <a:endPara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28" name="Oval 14"/>
            <p:cNvSpPr>
              <a:spLocks noChangeArrowheads="1"/>
            </p:cNvSpPr>
            <p:nvPr/>
          </p:nvSpPr>
          <p:spPr bwMode="auto">
            <a:xfrm>
              <a:off x="6175808" y="4410725"/>
              <a:ext cx="707403" cy="719979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18000" tIns="4572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60</a:t>
              </a:r>
              <a:endPara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29" name="Oval 13"/>
            <p:cNvSpPr>
              <a:spLocks noChangeArrowheads="1"/>
            </p:cNvSpPr>
            <p:nvPr/>
          </p:nvSpPr>
          <p:spPr bwMode="auto">
            <a:xfrm>
              <a:off x="7354812" y="4692900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91440" tIns="45720" rIns="91440" bIns="1080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D 100</a:t>
              </a: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6788890" y="5541783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54000" tIns="36000" rIns="54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C 45</a:t>
              </a:r>
            </a:p>
          </p:txBody>
        </p:sp>
        <p:sp>
          <p:nvSpPr>
            <p:cNvPr id="31" name="Oval 11"/>
            <p:cNvSpPr>
              <a:spLocks noChangeArrowheads="1"/>
            </p:cNvSpPr>
            <p:nvPr/>
          </p:nvSpPr>
          <p:spPr bwMode="auto">
            <a:xfrm>
              <a:off x="8322863" y="4692900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91440" tIns="45720" rIns="91440" bIns="1080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E</a:t>
              </a:r>
            </a:p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90</a:t>
              </a: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>
              <a:off x="5751366" y="4692900"/>
              <a:ext cx="424442" cy="786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V="1">
              <a:off x="7449132" y="5400302"/>
              <a:ext cx="188641" cy="28296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 flipV="1">
              <a:off x="5486400" y="5966224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5" name="Line 7"/>
            <p:cNvSpPr>
              <a:spLocks noChangeShapeType="1"/>
            </p:cNvSpPr>
            <p:nvPr/>
          </p:nvSpPr>
          <p:spPr bwMode="auto">
            <a:xfrm>
              <a:off x="6883210" y="4834380"/>
              <a:ext cx="471602" cy="141481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>
              <a:off x="8038634" y="5164502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7" name="Line 5"/>
            <p:cNvSpPr>
              <a:spLocks noChangeShapeType="1"/>
            </p:cNvSpPr>
            <p:nvPr/>
          </p:nvSpPr>
          <p:spPr bwMode="auto">
            <a:xfrm flipV="1">
              <a:off x="6505929" y="5965438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8" name="Line 4"/>
            <p:cNvSpPr>
              <a:spLocks noChangeShapeType="1"/>
            </p:cNvSpPr>
            <p:nvPr/>
          </p:nvSpPr>
          <p:spPr bwMode="auto">
            <a:xfrm>
              <a:off x="8913271" y="5346551"/>
              <a:ext cx="136410" cy="1952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9" name="Line 3"/>
            <p:cNvSpPr>
              <a:spLocks noChangeShapeType="1"/>
            </p:cNvSpPr>
            <p:nvPr/>
          </p:nvSpPr>
          <p:spPr bwMode="auto">
            <a:xfrm flipV="1">
              <a:off x="8955360" y="4629397"/>
              <a:ext cx="188640" cy="141088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40" name="Line 2"/>
            <p:cNvSpPr>
              <a:spLocks noChangeShapeType="1"/>
            </p:cNvSpPr>
            <p:nvPr/>
          </p:nvSpPr>
          <p:spPr bwMode="auto">
            <a:xfrm>
              <a:off x="8038634" y="4940491"/>
              <a:ext cx="282961" cy="786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270622" y="4523623"/>
              <a:ext cx="5919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B05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AA</a:t>
              </a:r>
            </a:p>
            <a:p>
              <a:r>
                <a:rPr lang="en-US" sz="1600" b="1" dirty="0" smtClean="0">
                  <a:solidFill>
                    <a:srgbClr val="00B05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(50)</a:t>
              </a:r>
              <a:endParaRPr lang="en-US" sz="1600" b="1" dirty="0">
                <a:solidFill>
                  <a:srgbClr val="00B05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82920" y="5787189"/>
              <a:ext cx="5919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BC</a:t>
              </a:r>
            </a:p>
            <a:p>
              <a:r>
                <a:rPr lang="en-US" sz="1600" b="1" smtClean="0">
                  <a:solidFill>
                    <a:srgbClr val="FF000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(50)</a:t>
              </a:r>
              <a:endParaRPr lang="en-US" sz="1600" b="1" dirty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1276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17364"/>
          </a:xfrm>
        </p:spPr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7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082920" y="4563125"/>
            <a:ext cx="4061080" cy="1837675"/>
            <a:chOff x="5082920" y="4563125"/>
            <a:chExt cx="4061080" cy="1837675"/>
          </a:xfrm>
        </p:grpSpPr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5769361" y="5694183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36000" tIns="36000" rIns="54000" bIns="36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B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 smtClean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75</a:t>
              </a:r>
              <a:endPara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26" name="Oval 14"/>
            <p:cNvSpPr>
              <a:spLocks noChangeArrowheads="1"/>
            </p:cNvSpPr>
            <p:nvPr/>
          </p:nvSpPr>
          <p:spPr bwMode="auto">
            <a:xfrm>
              <a:off x="6175808" y="4563125"/>
              <a:ext cx="707403" cy="719979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18000" tIns="4572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60</a:t>
              </a:r>
              <a:endPara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7354812" y="4845300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91440" tIns="45720" rIns="91440" bIns="1080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D 100</a:t>
              </a: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788890" y="5694183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54000" tIns="36000" rIns="54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C 45</a:t>
              </a:r>
            </a:p>
          </p:txBody>
        </p: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8322863" y="4845300"/>
              <a:ext cx="707403" cy="70661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1A1A70"/>
              </a:solidFill>
              <a:round/>
              <a:headEnd/>
              <a:tailEnd/>
            </a:ln>
          </p:spPr>
          <p:txBody>
            <a:bodyPr vert="horz" wrap="square" lIns="91440" tIns="45720" rIns="91440" bIns="1080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E</a:t>
              </a:r>
            </a:p>
            <a:p>
              <a:pPr algn="ctr" eaLnBrk="1" hangingPunct="1"/>
              <a:r>
                <a:rPr lang="en-US" altLang="ja-JP" sz="1600" dirty="0"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90</a:t>
              </a:r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5751366" y="4845300"/>
              <a:ext cx="424442" cy="786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V="1">
              <a:off x="7449132" y="5552702"/>
              <a:ext cx="188641" cy="28296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 flipV="1">
              <a:off x="5486400" y="6118624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6883210" y="4986780"/>
              <a:ext cx="471602" cy="141481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8038634" y="5316902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5" name="Line 5"/>
            <p:cNvSpPr>
              <a:spLocks noChangeShapeType="1"/>
            </p:cNvSpPr>
            <p:nvPr/>
          </p:nvSpPr>
          <p:spPr bwMode="auto">
            <a:xfrm flipV="1">
              <a:off x="6505929" y="6117838"/>
              <a:ext cx="282961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8913271" y="5498951"/>
              <a:ext cx="136410" cy="1952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7" name="Line 3"/>
            <p:cNvSpPr>
              <a:spLocks noChangeShapeType="1"/>
            </p:cNvSpPr>
            <p:nvPr/>
          </p:nvSpPr>
          <p:spPr bwMode="auto">
            <a:xfrm flipV="1">
              <a:off x="8955360" y="4781797"/>
              <a:ext cx="188640" cy="141088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8" name="Line 2"/>
            <p:cNvSpPr>
              <a:spLocks noChangeShapeType="1"/>
            </p:cNvSpPr>
            <p:nvPr/>
          </p:nvSpPr>
          <p:spPr bwMode="auto">
            <a:xfrm>
              <a:off x="8038634" y="5092891"/>
              <a:ext cx="282961" cy="786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Book Antiqua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70622" y="4676023"/>
              <a:ext cx="5919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AA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82920" y="5937920"/>
              <a:ext cx="5919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Book Antiqua" pitchFamily="18" charset="0"/>
                  <a:ea typeface="MS Mincho" pitchFamily="49" charset="-128"/>
                  <a:cs typeface="Times New Roman" pitchFamily="18" charset="0"/>
                </a:rPr>
                <a:t>BC</a:t>
              </a:r>
              <a:endParaRPr lang="en-US" sz="1600" b="1" dirty="0">
                <a:solidFill>
                  <a:srgbClr val="FF0000"/>
                </a:solidFill>
                <a:latin typeface="Book Antiqua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0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sz="3200" dirty="0" smtClean="0"/>
              <a:t>A Process; Three Sequential Activities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00736" y="1022350"/>
            <a:ext cx="5953337" cy="501650"/>
            <a:chOff x="1591136" y="1022350"/>
            <a:chExt cx="5953337" cy="501650"/>
          </a:xfrm>
        </p:grpSpPr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1591136" y="1062335"/>
              <a:ext cx="82586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You 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3956134" y="1022350"/>
              <a:ext cx="9541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 smtClean="0">
                  <a:solidFill>
                    <a:srgbClr val="FF0000"/>
                  </a:solidFill>
                  <a:latin typeface="Book Antiqua" pitchFamily="18" charset="0"/>
                </a:rPr>
                <a:t>Oven</a:t>
              </a:r>
              <a:endParaRPr lang="en-US" sz="2400" b="1" dirty="0">
                <a:solidFill>
                  <a:srgbClr val="FF0000"/>
                </a:solidFill>
                <a:latin typeface="Book Antiqua" pitchFamily="18" charset="0"/>
              </a:endParaRPr>
            </a:p>
          </p:txBody>
        </p:sp>
        <p:sp>
          <p:nvSpPr>
            <p:cNvPr id="103432" name="Text Box 8"/>
            <p:cNvSpPr txBox="1">
              <a:spLocks noChangeArrowheads="1"/>
            </p:cNvSpPr>
            <p:nvPr/>
          </p:nvSpPr>
          <p:spPr bwMode="auto">
            <a:xfrm>
              <a:off x="6436477" y="1062335"/>
              <a:ext cx="11079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rgbClr val="00B050"/>
                  </a:solidFill>
                  <a:latin typeface="Book Antiqua" pitchFamily="18" charset="0"/>
                </a:rPr>
                <a:t>Friend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52560" y="1887240"/>
            <a:ext cx="5987671" cy="511175"/>
            <a:chOff x="1442975" y="1887240"/>
            <a:chExt cx="5611456" cy="511175"/>
          </a:xfrm>
        </p:grpSpPr>
        <p:sp>
          <p:nvSpPr>
            <p:cNvPr id="103435" name="Text Box 11"/>
            <p:cNvSpPr txBox="1">
              <a:spLocks noChangeArrowheads="1"/>
            </p:cNvSpPr>
            <p:nvPr/>
          </p:nvSpPr>
          <p:spPr bwMode="auto">
            <a:xfrm>
              <a:off x="1442975" y="1887240"/>
              <a:ext cx="171393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Book Antiqua" pitchFamily="18" charset="0"/>
                </a:rPr>
                <a:t>15 minutes</a:t>
              </a:r>
              <a:endParaRPr lang="en-US" sz="2400" b="1" dirty="0">
                <a:solidFill>
                  <a:srgbClr val="0070C0"/>
                </a:solidFill>
                <a:latin typeface="Book Antiqua" pitchFamily="18" charset="0"/>
              </a:endParaRPr>
            </a:p>
          </p:txBody>
        </p:sp>
        <p:sp>
          <p:nvSpPr>
            <p:cNvPr id="103438" name="Text Box 14"/>
            <p:cNvSpPr txBox="1">
              <a:spLocks noChangeArrowheads="1"/>
            </p:cNvSpPr>
            <p:nvPr/>
          </p:nvSpPr>
          <p:spPr bwMode="auto">
            <a:xfrm>
              <a:off x="4449769" y="1936750"/>
              <a:ext cx="49244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Book Antiqua" pitchFamily="18" charset="0"/>
                </a:rPr>
                <a:t>20</a:t>
              </a:r>
            </a:p>
          </p:txBody>
        </p:sp>
        <p:sp>
          <p:nvSpPr>
            <p:cNvPr id="103439" name="Text Box 15"/>
            <p:cNvSpPr txBox="1">
              <a:spLocks noChangeArrowheads="1"/>
            </p:cNvSpPr>
            <p:nvPr/>
          </p:nvSpPr>
          <p:spPr bwMode="auto">
            <a:xfrm>
              <a:off x="6715877" y="193675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B050"/>
                  </a:solidFill>
                  <a:latin typeface="Book Antiqua" pitchFamily="18" charset="0"/>
                </a:rPr>
                <a:t>5</a:t>
              </a:r>
            </a:p>
          </p:txBody>
        </p:sp>
      </p:grp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2362200"/>
            <a:ext cx="9144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3 sequential activities;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 (preparation),  B (bake), and C (package and label).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3 resources; you, oven, and your friend.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To produce each batch of muffin, you prepare the material, then put the batch in the oven (there is only a single oven and can bake one batch at a time),  then your friend take the batch out and does packaging and labeling. The processing time at each operation is given above.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This system works for four hours.  </a:t>
            </a: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4×60 = 240</a:t>
            </a:r>
          </a:p>
          <a:p>
            <a:pPr eaLnBrk="1" hangingPunct="1"/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(Estimating processing times is the subject of motion and time studies.)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6200" y="1085671"/>
            <a:ext cx="175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Resource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Activity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Time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24574" y="1425575"/>
            <a:ext cx="7731501" cy="464840"/>
            <a:chOff x="1324574" y="1425575"/>
            <a:chExt cx="7731501" cy="464840"/>
          </a:xfrm>
        </p:grpSpPr>
        <p:grpSp>
          <p:nvGrpSpPr>
            <p:cNvPr id="2" name="Group 1"/>
            <p:cNvGrpSpPr/>
            <p:nvPr/>
          </p:nvGrpSpPr>
          <p:grpSpPr>
            <a:xfrm>
              <a:off x="1676400" y="1425575"/>
              <a:ext cx="6912059" cy="464840"/>
              <a:chOff x="1066800" y="1425575"/>
              <a:chExt cx="6912059" cy="464840"/>
            </a:xfrm>
          </p:grpSpPr>
          <p:sp>
            <p:nvSpPr>
              <p:cNvPr id="103427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103428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103429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103433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103434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19" name="Line 9"/>
            <p:cNvSpPr>
              <a:spLocks noChangeShapeType="1"/>
            </p:cNvSpPr>
            <p:nvPr/>
          </p:nvSpPr>
          <p:spPr bwMode="auto">
            <a:xfrm rot="10800000" flipV="1">
              <a:off x="8704249" y="1685835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rot="10800000" flipV="1">
              <a:off x="1324574" y="1731382"/>
              <a:ext cx="35182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358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Resources, and Resource Units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 kern="1200" dirty="0" smtClean="0">
                <a:solidFill>
                  <a:srgbClr val="94020C"/>
                </a:solidFill>
              </a:rPr>
              <a:t>Capital Resources </a:t>
            </a:r>
            <a:r>
              <a:rPr lang="en-US" b="1" dirty="0" smtClean="0"/>
              <a:t>–</a:t>
            </a:r>
            <a:r>
              <a:rPr lang="en-US" dirty="0" smtClean="0"/>
              <a:t> Fixed Assets such as land, buildings, facilities, machinery, </a:t>
            </a:r>
            <a:r>
              <a:rPr lang="en-US" dirty="0"/>
              <a:t>o</a:t>
            </a:r>
            <a:r>
              <a:rPr lang="en-US" dirty="0" smtClean="0"/>
              <a:t>ven, etc.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1" kern="1200" dirty="0" smtClean="0">
                <a:solidFill>
                  <a:srgbClr val="94020C"/>
                </a:solidFill>
              </a:rPr>
              <a:t>Human Resources </a:t>
            </a:r>
            <a:r>
              <a:rPr lang="en-US" b="1" dirty="0" smtClean="0"/>
              <a:t>–</a:t>
            </a:r>
            <a:r>
              <a:rPr lang="en-US" dirty="0" smtClean="0"/>
              <a:t> People such as engineers, operators, assemblers, chefs, customer-service representatives, you, your friend, etc.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dirty="0" smtClean="0"/>
              <a:t>Each activity may require one or more resources and each resource may be allocated to one or more activities. A resource, a baker, may be used by several activities such as mixing, kneading and forming dough. An activity like loading an oven, may require multiple resources such as a baker and an oven.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b="1" kern="1200" dirty="0" smtClean="0">
                <a:solidFill>
                  <a:srgbClr val="94020C"/>
                </a:solidFill>
              </a:rPr>
              <a:t>Resource </a:t>
            </a:r>
            <a:r>
              <a:rPr lang="en-US" b="1" kern="1200" dirty="0">
                <a:solidFill>
                  <a:srgbClr val="94020C"/>
                </a:solidFill>
              </a:rPr>
              <a:t>Unit </a:t>
            </a:r>
            <a:r>
              <a:rPr lang="en-US" b="1" dirty="0"/>
              <a:t>–</a:t>
            </a:r>
            <a:r>
              <a:rPr lang="en-US" dirty="0"/>
              <a:t> An individual resource (chef, mixer, oven), or a combination of different individual resources (an operating room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501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Capacity of </a:t>
            </a:r>
            <a:r>
              <a:rPr lang="en-US" sz="3200" dirty="0"/>
              <a:t>a</a:t>
            </a:r>
            <a:r>
              <a:rPr lang="en-US" sz="3200" dirty="0" smtClean="0"/>
              <a:t> Process with Sequential Activities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52400" y="2743200"/>
            <a:ext cx="2980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Capacity (per hour) 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187025" y="3204865"/>
            <a:ext cx="1742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60/15 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= 4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838192" y="3204864"/>
            <a:ext cx="174278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60/20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= 3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406443" y="3200400"/>
            <a:ext cx="1742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60/5 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= 12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76200" y="3810000"/>
            <a:ext cx="9067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Process Capacity =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Min {4,3,12}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=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Capacity of the bottleneck = 3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Each hour we produce 3 units. </a:t>
            </a:r>
          </a:p>
          <a:p>
            <a:pPr eaLnBrk="1" hangingPunct="1"/>
            <a:r>
              <a:rPr lang="en-US" sz="2400" dirty="0" smtClean="0">
                <a:latin typeface="Book Antiqua" pitchFamily="18" charset="0"/>
              </a:rPr>
              <a:t>Starting </a:t>
            </a:r>
            <a:r>
              <a:rPr lang="en-US" sz="2400" dirty="0">
                <a:latin typeface="Book Antiqua" pitchFamily="18" charset="0"/>
              </a:rPr>
              <a:t>from the second </a:t>
            </a:r>
            <a:r>
              <a:rPr lang="en-US" sz="2400" dirty="0" smtClean="0">
                <a:latin typeface="Book Antiqua" pitchFamily="18" charset="0"/>
              </a:rPr>
              <a:t>unit,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very 60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a total of 3 units may enter, pass, and leave the process.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60/3 = 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interarrival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and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interdeparture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(cycle Time).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66800" y="914400"/>
            <a:ext cx="6912059" cy="1376065"/>
            <a:chOff x="1066800" y="1022350"/>
            <a:chExt cx="6912059" cy="1376065"/>
          </a:xfrm>
        </p:grpSpPr>
        <p:grpSp>
          <p:nvGrpSpPr>
            <p:cNvPr id="21" name="Group 20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33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5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28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1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2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25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24" name="Line 9"/>
          <p:cNvSpPr>
            <a:spLocks noChangeShapeType="1"/>
          </p:cNvSpPr>
          <p:nvPr/>
        </p:nvSpPr>
        <p:spPr bwMode="auto">
          <a:xfrm rot="10800000" flipV="1">
            <a:off x="8149228" y="1541249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rot="10800000" flipV="1">
            <a:off x="533400" y="15684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25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7" grpId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Per Minute and Per Hour Reach the Same Results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0251" y="2201149"/>
            <a:ext cx="88290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We computed capacity /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hr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, we could have computed the capacity per min</a:t>
            </a:r>
          </a:p>
          <a:p>
            <a:pPr eaLnBrk="1" hangingPunct="1"/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00984" y="3035299"/>
            <a:ext cx="2877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Capacity (per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min) 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187025" y="3433465"/>
            <a:ext cx="1172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1/15 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838192" y="3433464"/>
            <a:ext cx="11721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1/20 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406443" y="3429000"/>
            <a:ext cx="1018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1/5 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128190" y="4038600"/>
            <a:ext cx="89154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Process Capacity =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Min{1/15. 1/20. 1/5} 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Capacity of the bottleneck = 1/20  per min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Each min we produce 1/20  units. In 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we can send out or take in one product.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interarrival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and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interdeparture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time (Cycle Time).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66800" y="914400"/>
            <a:ext cx="6912059" cy="1376065"/>
            <a:chOff x="1066800" y="1022350"/>
            <a:chExt cx="6912059" cy="1376065"/>
          </a:xfrm>
        </p:grpSpPr>
        <p:grpSp>
          <p:nvGrpSpPr>
            <p:cNvPr id="21" name="Group 20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33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5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28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1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2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25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36" name="Line 9"/>
          <p:cNvSpPr>
            <a:spLocks noChangeShapeType="1"/>
          </p:cNvSpPr>
          <p:nvPr/>
        </p:nvSpPr>
        <p:spPr bwMode="auto">
          <a:xfrm rot="10800000" flipV="1">
            <a:off x="8153400" y="15684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rot="10800000" flipV="1">
            <a:off x="609600" y="15684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91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6" grpId="0"/>
      <p:bldP spid="17" grpId="0"/>
      <p:bldP spid="17" grpId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sz="3200" dirty="0" smtClean="0"/>
              <a:t>Cycle Time</a:t>
            </a: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322695" y="3041572"/>
            <a:ext cx="18533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Flow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Time  </a:t>
            </a: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2133600" y="3048000"/>
            <a:ext cx="243528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00B0F0"/>
                </a:solidFill>
                <a:latin typeface="Book Antiqua" pitchFamily="18" charset="0"/>
              </a:rPr>
              <a:t>15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20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5</a:t>
            </a:r>
            <a:r>
              <a:rPr lang="en-US" sz="2400" dirty="0" smtClean="0">
                <a:solidFill>
                  <a:srgbClr val="000099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= 40  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52400" y="2164755"/>
            <a:ext cx="86979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1313" indent="-341313"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a)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How long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does it take to produce a batch of muffin? In a formal term, what is the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flow time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in this process?  </a:t>
            </a: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05812" y="3429000"/>
            <a:ext cx="903818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1313" indent="-341313"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b)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How often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 batch of muffin enter (exit) this  process? In a formal term, what is the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Cycle time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of this system?</a:t>
            </a:r>
          </a:p>
          <a:p>
            <a:pPr eaLnBrk="1" hangingPunct="1"/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You prepare a batch and pass it to the oven at min 15. </a:t>
            </a: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You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then start the next batch and complete it at min 30. </a:t>
            </a: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Oven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is still baking the first batch. It will be done at min 15+20 = 35. </a:t>
            </a: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You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need to wait for 5 minutes to put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the 2nd 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batch in the oven. </a:t>
            </a: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66800" y="914400"/>
            <a:ext cx="6912059" cy="1376065"/>
            <a:chOff x="1066800" y="1022350"/>
            <a:chExt cx="6912059" cy="1376065"/>
          </a:xfrm>
        </p:grpSpPr>
        <p:grpSp>
          <p:nvGrpSpPr>
            <p:cNvPr id="25" name="Group 24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8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31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32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3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4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36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22" name="Line 9"/>
          <p:cNvSpPr>
            <a:spLocks noChangeShapeType="1"/>
          </p:cNvSpPr>
          <p:nvPr/>
        </p:nvSpPr>
        <p:spPr bwMode="auto">
          <a:xfrm rot="10800000" flipV="1">
            <a:off x="8077200" y="1561242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rot="10800000" flipV="1">
            <a:off x="533400" y="15684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36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43" grpId="0"/>
      <p:bldP spid="103444" grpId="0"/>
      <p:bldP spid="23" grpId="0"/>
      <p:bldP spid="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sz="3200" dirty="0"/>
              <a:t>Cycle Time</a:t>
            </a:r>
            <a:endParaRPr lang="en-US" sz="3200" dirty="0" smtClean="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0250" y="2201149"/>
            <a:ext cx="910374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Oven is the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bottleneck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. Batches exit the oven every 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.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You also can put batches into the oven every 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.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At min 35 your friend  can take the first batch out of the oven, and after 5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at min 40 he is done.  </a:t>
            </a:r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First batch exits at min 40.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At min 35 you put the second batch in the oven. 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Your friend takes it out of oven at min 35+20 = 55 and send it out of the process at min 60.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That is 60-40=20 </a:t>
            </a:r>
            <a:r>
              <a:rPr lang="en-US" sz="2400" dirty="0" err="1" smtClean="0">
                <a:solidFill>
                  <a:srgbClr val="000000"/>
                </a:solidFill>
                <a:latin typeface="Book Antiqua" pitchFamily="18" charset="0"/>
              </a:rPr>
              <a:t>mins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after the first batch.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Therefore the time between exit of two consecutive batches is? </a:t>
            </a: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Cycle time </a:t>
            </a:r>
            <a:r>
              <a:rPr lang="en-US" sz="2400" dirty="0">
                <a:solidFill>
                  <a:srgbClr val="000000"/>
                </a:solidFill>
                <a:latin typeface="Book Antiqua" pitchFamily="18" charset="0"/>
              </a:rPr>
              <a:t>is 20 min. The oven is the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bottleneck.</a:t>
            </a: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Cycle time = Max{15, 20, 5} = 20  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066800" y="914400"/>
            <a:ext cx="6912059" cy="1376065"/>
            <a:chOff x="1066800" y="1022350"/>
            <a:chExt cx="6912059" cy="1376065"/>
          </a:xfrm>
        </p:grpSpPr>
        <p:grpSp>
          <p:nvGrpSpPr>
            <p:cNvPr id="19" name="Group 18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32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4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0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1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22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5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23" name="Line 9"/>
          <p:cNvSpPr>
            <a:spLocks noChangeShapeType="1"/>
          </p:cNvSpPr>
          <p:nvPr/>
        </p:nvSpPr>
        <p:spPr bwMode="auto">
          <a:xfrm rot="10800000" flipV="1">
            <a:off x="8077200" y="1558833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rot="10800000" flipV="1">
            <a:off x="533400" y="15684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061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Flow Time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66800" y="914400"/>
            <a:ext cx="6912059" cy="1376065"/>
            <a:chOff x="1066800" y="1022350"/>
            <a:chExt cx="6912059" cy="1376065"/>
          </a:xfrm>
        </p:grpSpPr>
        <p:grpSp>
          <p:nvGrpSpPr>
            <p:cNvPr id="21" name="Group 20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33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5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28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31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32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25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27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37" name="Line 22"/>
          <p:cNvSpPr>
            <a:spLocks noChangeShapeType="1"/>
          </p:cNvSpPr>
          <p:nvPr/>
        </p:nvSpPr>
        <p:spPr bwMode="auto">
          <a:xfrm>
            <a:off x="1611920" y="2547937"/>
            <a:ext cx="0" cy="27437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23"/>
          <p:cNvSpPr>
            <a:spLocks noChangeShapeType="1"/>
          </p:cNvSpPr>
          <p:nvPr/>
        </p:nvSpPr>
        <p:spPr bwMode="auto">
          <a:xfrm>
            <a:off x="1611920" y="5291685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1625981" y="3005137"/>
            <a:ext cx="1046879" cy="4013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9" name="Text Box 34"/>
          <p:cNvSpPr txBox="1">
            <a:spLocks noChangeArrowheads="1"/>
          </p:cNvSpPr>
          <p:nvPr/>
        </p:nvSpPr>
        <p:spPr bwMode="auto">
          <a:xfrm>
            <a:off x="1457933" y="529168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800">
                <a:latin typeface="Book Antiqua" pitchFamily="18" charset="0"/>
                <a:ea typeface="굴림" charset="-127"/>
              </a:rPr>
              <a:t>0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7011837" y="5308514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800" dirty="0" smtClean="0">
                <a:latin typeface="Book Antiqua" pitchFamily="18" charset="0"/>
                <a:ea typeface="굴림" charset="-127"/>
              </a:rPr>
              <a:t>80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51" name="Text Box 36"/>
          <p:cNvSpPr txBox="1">
            <a:spLocks noChangeArrowheads="1"/>
          </p:cNvSpPr>
          <p:nvPr/>
        </p:nvSpPr>
        <p:spPr bwMode="auto">
          <a:xfrm>
            <a:off x="5628461" y="5291685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800" dirty="0" smtClean="0">
                <a:latin typeface="Book Antiqua" pitchFamily="18" charset="0"/>
                <a:ea typeface="굴림" charset="-127"/>
              </a:rPr>
              <a:t>60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-3124" y="3018907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000" dirty="0" smtClean="0">
                <a:latin typeface="Book Antiqua" pitchFamily="18" charset="0"/>
                <a:ea typeface="굴림" charset="-127"/>
              </a:rPr>
              <a:t>Operation A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61" name="Text Box 35"/>
          <p:cNvSpPr txBox="1">
            <a:spLocks noChangeArrowheads="1"/>
          </p:cNvSpPr>
          <p:nvPr/>
        </p:nvSpPr>
        <p:spPr bwMode="auto">
          <a:xfrm>
            <a:off x="8344525" y="5264656"/>
            <a:ext cx="723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800" dirty="0" smtClean="0">
                <a:latin typeface="Book Antiqua" pitchFamily="18" charset="0"/>
                <a:ea typeface="굴림" charset="-127"/>
              </a:rPr>
              <a:t>100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72" name="Rectangle 27"/>
          <p:cNvSpPr>
            <a:spLocks noChangeArrowheads="1"/>
          </p:cNvSpPr>
          <p:nvPr/>
        </p:nvSpPr>
        <p:spPr bwMode="auto">
          <a:xfrm>
            <a:off x="2654244" y="3695212"/>
            <a:ext cx="1434199" cy="4195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73" name="Rectangle 27"/>
          <p:cNvSpPr>
            <a:spLocks noChangeArrowheads="1"/>
          </p:cNvSpPr>
          <p:nvPr/>
        </p:nvSpPr>
        <p:spPr bwMode="auto">
          <a:xfrm>
            <a:off x="2672860" y="3005228"/>
            <a:ext cx="1046879" cy="40137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4099356" y="3695212"/>
            <a:ext cx="1434199" cy="4195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62600" y="4341918"/>
            <a:ext cx="339970" cy="949766"/>
            <a:chOff x="5503985" y="4341918"/>
            <a:chExt cx="339970" cy="949766"/>
          </a:xfrm>
        </p:grpSpPr>
        <p:sp>
          <p:nvSpPr>
            <p:cNvPr id="53" name="Line 38"/>
            <p:cNvSpPr>
              <a:spLocks noChangeShapeType="1"/>
            </p:cNvSpPr>
            <p:nvPr/>
          </p:nvSpPr>
          <p:spPr bwMode="auto">
            <a:xfrm>
              <a:off x="5843955" y="4758178"/>
              <a:ext cx="0" cy="53350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5503985" y="4341918"/>
              <a:ext cx="332766" cy="38107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4114800" y="3005228"/>
            <a:ext cx="1046879" cy="401373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545015" y="3699487"/>
            <a:ext cx="1434199" cy="415313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79214" y="4348869"/>
            <a:ext cx="335986" cy="942815"/>
            <a:chOff x="6920599" y="4348869"/>
            <a:chExt cx="335986" cy="942815"/>
          </a:xfrm>
        </p:grpSpPr>
        <p:sp>
          <p:nvSpPr>
            <p:cNvPr id="54" name="Line 39"/>
            <p:cNvSpPr>
              <a:spLocks noChangeShapeType="1"/>
            </p:cNvSpPr>
            <p:nvPr/>
          </p:nvSpPr>
          <p:spPr bwMode="auto">
            <a:xfrm>
              <a:off x="7256585" y="4758178"/>
              <a:ext cx="0" cy="533506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78" name="Rectangle 26"/>
            <p:cNvSpPr>
              <a:spLocks noChangeArrowheads="1"/>
            </p:cNvSpPr>
            <p:nvPr/>
          </p:nvSpPr>
          <p:spPr bwMode="auto">
            <a:xfrm>
              <a:off x="6920599" y="4348869"/>
              <a:ext cx="332766" cy="381076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6975230" y="3697045"/>
            <a:ext cx="1434199" cy="41531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5486400" y="3010042"/>
            <a:ext cx="1046879" cy="40137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453679" y="4343400"/>
            <a:ext cx="344491" cy="947737"/>
            <a:chOff x="8395064" y="4343400"/>
            <a:chExt cx="344491" cy="947737"/>
          </a:xfrm>
        </p:grpSpPr>
        <p:sp>
          <p:nvSpPr>
            <p:cNvPr id="60" name="Line 39"/>
            <p:cNvSpPr>
              <a:spLocks noChangeShapeType="1"/>
            </p:cNvSpPr>
            <p:nvPr/>
          </p:nvSpPr>
          <p:spPr bwMode="auto">
            <a:xfrm>
              <a:off x="8739555" y="4757737"/>
              <a:ext cx="0" cy="5334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en-US">
                <a:latin typeface="Book Antiqua" pitchFamily="18" charset="0"/>
              </a:endParaRPr>
            </a:p>
          </p:txBody>
        </p:sp>
        <p:sp>
          <p:nvSpPr>
            <p:cNvPr id="81" name="Rectangle 26"/>
            <p:cNvSpPr>
              <a:spLocks noChangeArrowheads="1"/>
            </p:cNvSpPr>
            <p:nvPr/>
          </p:nvSpPr>
          <p:spPr bwMode="auto">
            <a:xfrm>
              <a:off x="8395064" y="4343400"/>
              <a:ext cx="332766" cy="381076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82" name="Text Box 24"/>
          <p:cNvSpPr txBox="1">
            <a:spLocks noChangeArrowheads="1"/>
          </p:cNvSpPr>
          <p:nvPr/>
        </p:nvSpPr>
        <p:spPr bwMode="auto">
          <a:xfrm>
            <a:off x="0" y="3790890"/>
            <a:ext cx="15616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000" dirty="0" smtClean="0">
                <a:latin typeface="Book Antiqua" pitchFamily="18" charset="0"/>
                <a:ea typeface="굴림" charset="-127"/>
              </a:rPr>
              <a:t>Operation B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83" name="Text Box 24"/>
          <p:cNvSpPr txBox="1">
            <a:spLocks noChangeArrowheads="1"/>
          </p:cNvSpPr>
          <p:nvPr/>
        </p:nvSpPr>
        <p:spPr bwMode="auto">
          <a:xfrm>
            <a:off x="-3124" y="4400490"/>
            <a:ext cx="1585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ko-KR" sz="2000" dirty="0" smtClean="0">
                <a:latin typeface="Book Antiqua" pitchFamily="18" charset="0"/>
                <a:ea typeface="굴림" charset="-127"/>
              </a:rPr>
              <a:t>Operation C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4256861" y="5305976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 smtClean="0">
                <a:latin typeface="Book Antiqua" pitchFamily="18" charset="0"/>
                <a:ea typeface="굴림" charset="-127"/>
              </a:rPr>
              <a:t>40</a:t>
            </a:r>
            <a:endParaRPr lang="en-US" sz="2800" dirty="0">
              <a:latin typeface="Book Antiqua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108759" y="4343324"/>
            <a:ext cx="351871" cy="948360"/>
            <a:chOff x="4108759" y="4343324"/>
            <a:chExt cx="351871" cy="948360"/>
          </a:xfrm>
        </p:grpSpPr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4108759" y="4343324"/>
              <a:ext cx="332766" cy="3810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52" name="Line 37"/>
            <p:cNvSpPr>
              <a:spLocks noChangeShapeType="1"/>
            </p:cNvSpPr>
            <p:nvPr/>
          </p:nvSpPr>
          <p:spPr bwMode="auto">
            <a:xfrm>
              <a:off x="4460630" y="4758178"/>
              <a:ext cx="0" cy="533506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350111" y="4722994"/>
            <a:ext cx="1345368" cy="423437"/>
            <a:chOff x="4445832" y="4681963"/>
            <a:chExt cx="1345368" cy="423437"/>
          </a:xfrm>
        </p:grpSpPr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4810125" y="4681963"/>
              <a:ext cx="523875" cy="396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ko-KR" sz="2000" dirty="0">
                  <a:latin typeface="Book Antiqua" pitchFamily="18" charset="0"/>
                  <a:ea typeface="굴림" charset="-127"/>
                </a:rPr>
                <a:t>CT</a:t>
              </a:r>
              <a:endParaRPr lang="en-US" sz="2000" dirty="0">
                <a:latin typeface="Book Antiqua" pitchFamily="18" charset="0"/>
              </a:endParaRPr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>
              <a:off x="4445832" y="5105400"/>
              <a:ext cx="1345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55" name="Line 9"/>
          <p:cNvSpPr>
            <a:spLocks noChangeShapeType="1"/>
          </p:cNvSpPr>
          <p:nvPr/>
        </p:nvSpPr>
        <p:spPr bwMode="auto">
          <a:xfrm rot="10800000" flipV="1">
            <a:off x="8106374" y="1533525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 rot="10800000" flipV="1">
            <a:off x="613808" y="1580081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67375" y="5715105"/>
            <a:ext cx="2765812" cy="461665"/>
            <a:chOff x="1667375" y="5715105"/>
            <a:chExt cx="2765812" cy="461665"/>
          </a:xfrm>
        </p:grpSpPr>
        <p:sp>
          <p:nvSpPr>
            <p:cNvPr id="59" name="Line 40"/>
            <p:cNvSpPr>
              <a:spLocks noChangeShapeType="1"/>
            </p:cNvSpPr>
            <p:nvPr/>
          </p:nvSpPr>
          <p:spPr bwMode="auto">
            <a:xfrm>
              <a:off x="1667375" y="6096000"/>
              <a:ext cx="2765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63" name="Text Box 33"/>
            <p:cNvSpPr txBox="1">
              <a:spLocks noChangeArrowheads="1"/>
            </p:cNvSpPr>
            <p:nvPr/>
          </p:nvSpPr>
          <p:spPr bwMode="auto">
            <a:xfrm>
              <a:off x="2349608" y="5715105"/>
              <a:ext cx="16466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dirty="0" smtClean="0">
                  <a:latin typeface="Book Antiqua" pitchFamily="18" charset="0"/>
                  <a:ea typeface="굴림" charset="-127"/>
                </a:rPr>
                <a:t>Flow Time</a:t>
              </a:r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943600" y="4750925"/>
            <a:ext cx="1345368" cy="423437"/>
            <a:chOff x="4445832" y="4681963"/>
            <a:chExt cx="1345368" cy="423437"/>
          </a:xfrm>
        </p:grpSpPr>
        <p:sp>
          <p:nvSpPr>
            <p:cNvPr id="65" name="Text Box 33"/>
            <p:cNvSpPr txBox="1">
              <a:spLocks noChangeArrowheads="1"/>
            </p:cNvSpPr>
            <p:nvPr/>
          </p:nvSpPr>
          <p:spPr bwMode="auto">
            <a:xfrm>
              <a:off x="4810125" y="4681963"/>
              <a:ext cx="523875" cy="396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ko-KR" sz="2000" dirty="0">
                  <a:latin typeface="Book Antiqua" pitchFamily="18" charset="0"/>
                  <a:ea typeface="굴림" charset="-127"/>
                </a:rPr>
                <a:t>CT</a:t>
              </a:r>
              <a:endParaRPr lang="en-US" sz="2000" dirty="0">
                <a:latin typeface="Book Antiqua" pitchFamily="18" charset="0"/>
              </a:endParaRPr>
            </a:p>
          </p:txBody>
        </p:sp>
        <p:sp>
          <p:nvSpPr>
            <p:cNvPr id="66" name="Line 40"/>
            <p:cNvSpPr>
              <a:spLocks noChangeShapeType="1"/>
            </p:cNvSpPr>
            <p:nvPr/>
          </p:nvSpPr>
          <p:spPr bwMode="auto">
            <a:xfrm>
              <a:off x="4445832" y="5105400"/>
              <a:ext cx="1345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528730" y="4750925"/>
            <a:ext cx="1345368" cy="423437"/>
            <a:chOff x="4445832" y="4681963"/>
            <a:chExt cx="1345368" cy="423437"/>
          </a:xfrm>
        </p:grpSpPr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4810125" y="4681963"/>
              <a:ext cx="523875" cy="396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ko-KR" sz="2000" dirty="0">
                  <a:latin typeface="Book Antiqua" pitchFamily="18" charset="0"/>
                  <a:ea typeface="굴림" charset="-127"/>
                </a:rPr>
                <a:t>CT</a:t>
              </a:r>
              <a:endParaRPr lang="en-US" sz="2000" dirty="0">
                <a:latin typeface="Book Antiqua" pitchFamily="18" charset="0"/>
              </a:endParaRPr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>
              <a:off x="4445832" y="5105400"/>
              <a:ext cx="1345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6097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0" grpId="0"/>
      <p:bldP spid="51" grpId="0"/>
      <p:bldP spid="61" grpId="0"/>
      <p:bldP spid="72" grpId="0" animBg="1"/>
      <p:bldP spid="73" grpId="0" animBg="1"/>
      <p:bldP spid="74" grpId="0" animBg="1"/>
      <p:bldP spid="76" grpId="0" animBg="1"/>
      <p:bldP spid="77" grpId="0" animBg="1"/>
      <p:bldP spid="79" grpId="0" animBg="1"/>
      <p:bldP spid="80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Utilization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91440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We can compute Utilization in an alternative way.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276374" y="2671465"/>
            <a:ext cx="1742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60/15 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= 4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927541" y="2671464"/>
            <a:ext cx="174278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60/20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= 3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267192" y="2667000"/>
            <a:ext cx="1742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60/5 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= 12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-56028" y="2079624"/>
            <a:ext cx="23843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Activity Time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4059" y="2683940"/>
            <a:ext cx="23843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Capacity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6608" y="3124200"/>
            <a:ext cx="52648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Process Capacity = min{4,3,12} 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341409" y="3119735"/>
            <a:ext cx="67839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= 3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00492" y="3509665"/>
            <a:ext cx="2603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C00000"/>
                </a:solidFill>
                <a:latin typeface="Book Antiqua" pitchFamily="18" charset="0"/>
              </a:rPr>
              <a:t>Utilization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2315068" y="3509665"/>
            <a:ext cx="1819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= 3/4 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= </a:t>
            </a:r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0.75</a:t>
            </a:r>
            <a:endParaRPr lang="en-US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966235" y="3509664"/>
            <a:ext cx="14350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= 3/3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=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1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7086600" y="3505200"/>
            <a:ext cx="19736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= 3/12 = 0.25</a:t>
            </a:r>
            <a:endParaRPr lang="en-US" sz="24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45568" y="1214735"/>
            <a:ext cx="6912059" cy="1376065"/>
            <a:chOff x="1066800" y="1022350"/>
            <a:chExt cx="6912059" cy="1376065"/>
          </a:xfrm>
        </p:grpSpPr>
        <p:grpSp>
          <p:nvGrpSpPr>
            <p:cNvPr id="41" name="Group 40"/>
            <p:cNvGrpSpPr/>
            <p:nvPr/>
          </p:nvGrpSpPr>
          <p:grpSpPr>
            <a:xfrm>
              <a:off x="1591136" y="1022350"/>
              <a:ext cx="5953337" cy="501650"/>
              <a:chOff x="1591136" y="1022350"/>
              <a:chExt cx="5953337" cy="501650"/>
            </a:xfrm>
          </p:grpSpPr>
          <p:sp>
            <p:nvSpPr>
              <p:cNvPr id="52" name="Text Box 6"/>
              <p:cNvSpPr txBox="1">
                <a:spLocks noChangeArrowheads="1"/>
              </p:cNvSpPr>
              <p:nvPr/>
            </p:nvSpPr>
            <p:spPr bwMode="auto">
              <a:xfrm>
                <a:off x="1591136" y="1062335"/>
                <a:ext cx="748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You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3956134" y="1022350"/>
                <a:ext cx="95410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Book Antiqua" pitchFamily="18" charset="0"/>
                  </a:rPr>
                  <a:t>Oven</a:t>
                </a:r>
                <a:endParaRPr lang="en-US" sz="2400" b="1" dirty="0">
                  <a:solidFill>
                    <a:srgbClr val="FF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54" name="Text Box 8"/>
              <p:cNvSpPr txBox="1">
                <a:spLocks noChangeArrowheads="1"/>
              </p:cNvSpPr>
              <p:nvPr/>
            </p:nvSpPr>
            <p:spPr bwMode="auto">
              <a:xfrm>
                <a:off x="6436477" y="1062335"/>
                <a:ext cx="11079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Friend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066800" y="1425575"/>
              <a:ext cx="6912059" cy="464840"/>
              <a:chOff x="1066800" y="1425575"/>
              <a:chExt cx="6912059" cy="464840"/>
            </a:xfrm>
          </p:grpSpPr>
          <p:sp>
            <p:nvSpPr>
              <p:cNvPr id="47" name="Text Box 3"/>
              <p:cNvSpPr txBox="1">
                <a:spLocks noChangeArrowheads="1"/>
              </p:cNvSpPr>
              <p:nvPr/>
            </p:nvSpPr>
            <p:spPr bwMode="auto">
              <a:xfrm>
                <a:off x="1066800" y="1428750"/>
                <a:ext cx="1888659" cy="461665"/>
              </a:xfrm>
              <a:prstGeom prst="rect">
                <a:avLst/>
              </a:prstGeom>
              <a:noFill/>
              <a:ln w="38100" algn="ctr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70C0"/>
                    </a:solidFill>
                    <a:latin typeface="Book Antiqua" pitchFamily="18" charset="0"/>
                  </a:rPr>
                  <a:t>Operation A</a:t>
                </a:r>
              </a:p>
            </p:txBody>
          </p:sp>
          <p:sp>
            <p:nvSpPr>
              <p:cNvPr id="48" name="Text Box 4"/>
              <p:cNvSpPr txBox="1">
                <a:spLocks noChangeArrowheads="1"/>
              </p:cNvSpPr>
              <p:nvPr/>
            </p:nvSpPr>
            <p:spPr bwMode="auto">
              <a:xfrm>
                <a:off x="3667209" y="1425575"/>
                <a:ext cx="1837362" cy="461665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>
                    <a:solidFill>
                      <a:srgbClr val="FF0000"/>
                    </a:solidFill>
                    <a:latin typeface="Book Antiqua" pitchFamily="18" charset="0"/>
                  </a:rPr>
                  <a:t>Operation B</a:t>
                </a:r>
              </a:p>
            </p:txBody>
          </p:sp>
          <p:sp>
            <p:nvSpPr>
              <p:cNvPr id="49" name="Text Box 5"/>
              <p:cNvSpPr txBox="1">
                <a:spLocks noChangeArrowheads="1"/>
              </p:cNvSpPr>
              <p:nvPr/>
            </p:nvSpPr>
            <p:spPr bwMode="auto">
              <a:xfrm>
                <a:off x="6111040" y="1425575"/>
                <a:ext cx="1867819" cy="461665"/>
              </a:xfrm>
              <a:prstGeom prst="rect">
                <a:avLst/>
              </a:prstGeom>
              <a:noFill/>
              <a:ln w="381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00B050"/>
                    </a:solidFill>
                    <a:latin typeface="Book Antiqua" pitchFamily="18" charset="0"/>
                  </a:rPr>
                  <a:t>Operation C</a:t>
                </a:r>
              </a:p>
            </p:txBody>
          </p:sp>
          <p:sp>
            <p:nvSpPr>
              <p:cNvPr id="50" name="Line 9"/>
              <p:cNvSpPr>
                <a:spLocks noChangeShapeType="1"/>
              </p:cNvSpPr>
              <p:nvPr/>
            </p:nvSpPr>
            <p:spPr bwMode="auto">
              <a:xfrm>
                <a:off x="3090947" y="1676400"/>
                <a:ext cx="4683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" name="Line 10"/>
              <p:cNvSpPr>
                <a:spLocks noChangeShapeType="1"/>
              </p:cNvSpPr>
              <p:nvPr/>
            </p:nvSpPr>
            <p:spPr bwMode="auto">
              <a:xfrm>
                <a:off x="5598277" y="1641475"/>
                <a:ext cx="46831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142960" y="1887240"/>
              <a:ext cx="5987671" cy="511175"/>
              <a:chOff x="1442975" y="1887240"/>
              <a:chExt cx="5611456" cy="511175"/>
            </a:xfrm>
          </p:grpSpPr>
          <p:sp>
            <p:nvSpPr>
              <p:cNvPr id="44" name="Text Box 11"/>
              <p:cNvSpPr txBox="1">
                <a:spLocks noChangeArrowheads="1"/>
              </p:cNvSpPr>
              <p:nvPr/>
            </p:nvSpPr>
            <p:spPr bwMode="auto">
              <a:xfrm>
                <a:off x="1442975" y="1887240"/>
                <a:ext cx="17139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Book Antiqua" pitchFamily="18" charset="0"/>
                  </a:rPr>
                  <a:t>15 minutes</a:t>
                </a:r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45" name="Text Box 14"/>
              <p:cNvSpPr txBox="1">
                <a:spLocks noChangeArrowheads="1"/>
              </p:cNvSpPr>
              <p:nvPr/>
            </p:nvSpPr>
            <p:spPr bwMode="auto">
              <a:xfrm>
                <a:off x="4449769" y="1936750"/>
                <a:ext cx="49244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46" name="Text Box 15"/>
              <p:cNvSpPr txBox="1">
                <a:spLocks noChangeArrowheads="1"/>
              </p:cNvSpPr>
              <p:nvPr/>
            </p:nvSpPr>
            <p:spPr bwMode="auto">
              <a:xfrm>
                <a:off x="6715877" y="193675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solidFill>
                      <a:srgbClr val="00B050"/>
                    </a:solidFill>
                    <a:latin typeface="Book Antiqua" pitchFamily="18" charset="0"/>
                  </a:rPr>
                  <a:t>5</a:t>
                </a:r>
              </a:p>
            </p:txBody>
          </p:sp>
        </p:grpSp>
      </p:grpSp>
      <p:sp>
        <p:nvSpPr>
          <p:cNvPr id="30" name="Line 9"/>
          <p:cNvSpPr>
            <a:spLocks noChangeShapeType="1"/>
          </p:cNvSpPr>
          <p:nvPr/>
        </p:nvSpPr>
        <p:spPr bwMode="auto">
          <a:xfrm rot="10800000" flipV="1">
            <a:off x="1295401" y="1879161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rot="10800000" flipV="1">
            <a:off x="8686801" y="1879161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44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7" grpId="1"/>
      <p:bldP spid="18" grpId="0"/>
      <p:bldP spid="20" grpId="0"/>
      <p:bldP spid="21" grpId="0"/>
      <p:bldP spid="24" grpId="0"/>
      <p:bldP spid="24" grpId="1"/>
      <p:bldP spid="26" grpId="0"/>
      <p:bldP spid="27" grpId="0"/>
      <p:bldP spid="28" grpId="0"/>
      <p:bldP spid="28" grpId="1"/>
      <p:bldP spid="29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14341</TotalTime>
  <Words>1600</Words>
  <Application>Microsoft Office PowerPoint</Application>
  <PresentationFormat>On-screen Show (4:3)</PresentationFormat>
  <Paragraphs>306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6" baseType="lpstr">
      <vt:lpstr>굴림</vt:lpstr>
      <vt:lpstr>MS Mincho</vt:lpstr>
      <vt:lpstr>ＭＳ Ｐゴシック</vt:lpstr>
      <vt:lpstr>Arial</vt:lpstr>
      <vt:lpstr>Book Antiqua</vt:lpstr>
      <vt:lpstr>Calibri</vt:lpstr>
      <vt:lpstr>Garamond</vt:lpstr>
      <vt:lpstr>Impact</vt:lpstr>
      <vt:lpstr>MS Reference Sans Serif</vt:lpstr>
      <vt:lpstr>Symbol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Process Capacity</vt:lpstr>
      <vt:lpstr>A Process; Three Sequential Activities</vt:lpstr>
      <vt:lpstr>Resources, and Resource Units</vt:lpstr>
      <vt:lpstr>Capacity of a Process with Sequential Activities</vt:lpstr>
      <vt:lpstr>Per Minute and Per Hour Reach the Same Results</vt:lpstr>
      <vt:lpstr>Cycle Time</vt:lpstr>
      <vt:lpstr>Cycle Time</vt:lpstr>
      <vt:lpstr>Flow Time</vt:lpstr>
      <vt:lpstr>Utilization</vt:lpstr>
      <vt:lpstr>Parallel Activities, Resource Pool</vt:lpstr>
      <vt:lpstr>Network of Activities</vt:lpstr>
      <vt:lpstr>Network of Activities</vt:lpstr>
      <vt:lpstr>Per Minute and  Per Hour Reach the Same Results</vt:lpstr>
      <vt:lpstr>Two Ovens Plus Cross Functional Workers</vt:lpstr>
      <vt:lpstr>Resources, Resource Pools and Resource Pooling</vt:lpstr>
      <vt:lpstr>Christine, Roommate, Mixer, and Oven</vt:lpstr>
      <vt:lpstr>Christine, Roommate, Mixer, and Oven</vt:lpstr>
      <vt:lpstr>Problem 7 </vt:lpstr>
      <vt:lpstr>Problem 7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319</cp:revision>
  <dcterms:created xsi:type="dcterms:W3CDTF">2008-11-22T01:06:20Z</dcterms:created>
  <dcterms:modified xsi:type="dcterms:W3CDTF">2017-03-14T16:31:51Z</dcterms:modified>
</cp:coreProperties>
</file>