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85" r:id="rId2"/>
    <p:sldId id="409" r:id="rId3"/>
    <p:sldId id="448" r:id="rId4"/>
    <p:sldId id="449" r:id="rId5"/>
    <p:sldId id="483" r:id="rId6"/>
  </p:sldIdLst>
  <p:sldSz cx="9144000" cy="6858000" type="screen4x3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3A8A13-4E5B-4ECD-8030-B3B361AEBBA0}">
          <p14:sldIdLst>
            <p14:sldId id="485"/>
            <p14:sldId id="409"/>
            <p14:sldId id="448"/>
            <p14:sldId id="449"/>
            <p14:sldId id="4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6D6"/>
    <a:srgbClr val="00CC00"/>
    <a:srgbClr val="050513"/>
    <a:srgbClr val="10040D"/>
    <a:srgbClr val="009A46"/>
    <a:srgbClr val="1A1A70"/>
    <a:srgbClr val="F72907"/>
    <a:srgbClr val="663300"/>
    <a:srgbClr val="940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5326" autoAdjust="0"/>
  </p:normalViewPr>
  <p:slideViewPr>
    <p:cSldViewPr>
      <p:cViewPr varScale="1">
        <p:scale>
          <a:sx n="102" d="100"/>
          <a:sy n="102" d="100"/>
        </p:scale>
        <p:origin x="4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13513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fld id="{4FE5E0EA-6813-4B0B-A45C-4AD18BC5A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9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37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257550"/>
            <a:ext cx="74358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513513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fld id="{A1B7221E-EE26-4A2E-A4B6-71CF3CBEF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46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05B82-81E1-4A02-8482-A298B1C42DBF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20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9AD3C-1BF0-480F-8109-9054F6AFB9D2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5584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208175-BEB2-4564-9CEF-6B10DE330733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200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4856E-63A1-431F-80E5-37696E15153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476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544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4075" y="1676400"/>
            <a:ext cx="40544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4075" y="3810000"/>
            <a:ext cx="40544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544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676400"/>
            <a:ext cx="40544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826135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10000"/>
            <a:ext cx="826135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2613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544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676400"/>
            <a:ext cx="40544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</a:p>
        </p:txBody>
      </p:sp>
      <p:sp>
        <p:nvSpPr>
          <p:cNvPr id="5126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268760"/>
            <a:ext cx="889248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79" name="Text Box 55"/>
          <p:cNvSpPr txBox="1">
            <a:spLocks noChangeArrowheads="1"/>
          </p:cNvSpPr>
          <p:nvPr userDrawn="1"/>
        </p:nvSpPr>
        <p:spPr bwMode="auto">
          <a:xfrm>
            <a:off x="6407150" y="-49213"/>
            <a:ext cx="284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   Flow Rate and Capacity Analysis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r>
              <a:rPr lang="en-US" dirty="0" smtClean="0"/>
              <a:t>Throughput Analysis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r>
              <a:rPr lang="en-US" dirty="0" err="1" smtClean="0"/>
              <a:t>Ardavan</a:t>
            </a:r>
            <a:r>
              <a:rPr lang="en-US" dirty="0" smtClean="0"/>
              <a:t> </a:t>
            </a:r>
            <a:r>
              <a:rPr lang="en-US" dirty="0" err="1" smtClean="0"/>
              <a:t>Asef-Vaziri</a:t>
            </a:r>
            <a:r>
              <a:rPr lang="en-US" dirty="0" smtClean="0"/>
              <a:t>, Nov. 2011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fld id="{1D331E90-ED23-40F1-83B5-F035C5BC55B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501328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A1A70"/>
        </a:buClr>
        <a:buSzPct val="80000"/>
        <a:buFont typeface="Wingdings" pitchFamily="2" charset="2"/>
        <a:buChar char="v"/>
        <a:defRPr sz="2400">
          <a:solidFill>
            <a:srgbClr val="1A1A70"/>
          </a:solidFill>
          <a:latin typeface="Book Antiq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A1A70"/>
        </a:buClr>
        <a:buFont typeface="Wingdings" pitchFamily="2" charset="2"/>
        <a:buChar char="§"/>
        <a:defRPr sz="2400">
          <a:solidFill>
            <a:schemeClr val="tx1"/>
          </a:solidFill>
          <a:latin typeface="Book Antiqua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A1A70"/>
        </a:buClr>
        <a:buFont typeface="Symbol" pitchFamily="18" charset="2"/>
        <a:buChar char="-"/>
        <a:defRPr sz="2000">
          <a:solidFill>
            <a:schemeClr val="tx1"/>
          </a:solidFill>
          <a:latin typeface="Book Antiqua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u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4.xlsx"/><Relationship Id="rId13" Type="http://schemas.openxmlformats.org/officeDocument/2006/relationships/image" Target="../media/image7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12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3.xlsx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package" Target="../embeddings/Microsoft_Excel_Worksheet5.xlsx"/><Relationship Id="rId4" Type="http://schemas.openxmlformats.org/officeDocument/2006/relationships/package" Target="../embeddings/Microsoft_Excel_Worksheet2.xlsx"/><Relationship Id="rId9" Type="http://schemas.openxmlformats.org/officeDocument/2006/relationships/image" Target="../media/image5.emf"/><Relationship Id="rId14" Type="http://schemas.openxmlformats.org/officeDocument/2006/relationships/package" Target="../embeddings/Microsoft_Excel_Worksheet7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Excel_Worksheet8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Time, Unit Load, Total Unit Load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1639688"/>
            <a:ext cx="6495817" cy="1505590"/>
            <a:chOff x="2934116" y="2719754"/>
            <a:chExt cx="6019907" cy="150559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6603543" y="2731295"/>
              <a:ext cx="1460603" cy="461665"/>
            </a:xfrm>
            <a:prstGeom prst="rect">
              <a:avLst/>
            </a:prstGeom>
            <a:noFill/>
            <a:ln w="38100" algn="ctr">
              <a:solidFill>
                <a:srgbClr val="05051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050513"/>
                  </a:solidFill>
                  <a:latin typeface="Book Antiqua" pitchFamily="18" charset="0"/>
                </a:rPr>
                <a:t>Activity-</a:t>
              </a:r>
              <a:r>
                <a:rPr lang="en-US" sz="2400" dirty="0" smtClean="0">
                  <a:solidFill>
                    <a:srgbClr val="050513"/>
                  </a:solidFill>
                  <a:latin typeface="Book Antiqua" pitchFamily="18" charset="0"/>
                </a:rPr>
                <a:t>B</a:t>
              </a:r>
              <a:endParaRPr lang="en-US" sz="2400" dirty="0">
                <a:solidFill>
                  <a:srgbClr val="050513"/>
                </a:solidFill>
                <a:latin typeface="Book Antiqua" pitchFamily="18" charset="0"/>
              </a:endParaRPr>
            </a:p>
          </p:txBody>
        </p:sp>
        <p:sp>
          <p:nvSpPr>
            <p:cNvPr id="6" name="Rectangle 9"/>
            <p:cNvSpPr txBox="1">
              <a:spLocks noChangeArrowheads="1"/>
            </p:cNvSpPr>
            <p:nvPr/>
          </p:nvSpPr>
          <p:spPr bwMode="auto">
            <a:xfrm>
              <a:off x="5713664" y="3221253"/>
              <a:ext cx="3240359" cy="854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 algn="ctr"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en-US" kern="0" dirty="0">
                  <a:solidFill>
                    <a:srgbClr val="050513"/>
                  </a:solidFill>
                </a:rPr>
                <a:t>Activity </a:t>
              </a:r>
              <a:r>
                <a:rPr lang="en-US" altLang="en-US" kern="0" dirty="0" smtClean="0">
                  <a:solidFill>
                    <a:srgbClr val="050513"/>
                  </a:solidFill>
                </a:rPr>
                <a:t>Time</a:t>
              </a:r>
            </a:p>
            <a:p>
              <a:pPr marL="0" indent="0" algn="ctr"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en-US" kern="0" dirty="0" smtClean="0">
                  <a:solidFill>
                    <a:srgbClr val="050513"/>
                  </a:solidFill>
                </a:rPr>
                <a:t>10 </a:t>
              </a:r>
              <a:r>
                <a:rPr lang="en-US" altLang="en-US" kern="0" dirty="0">
                  <a:solidFill>
                    <a:srgbClr val="050513"/>
                  </a:solidFill>
                </a:rPr>
                <a:t>min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rot="10800000" flipV="1">
              <a:off x="8339441" y="2962127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solidFill>
                  <a:srgbClr val="050513"/>
                </a:solidFill>
                <a:latin typeface="Book Antiqua" pitchFamily="18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3810001" y="2719754"/>
              <a:ext cx="1508141" cy="461665"/>
            </a:xfrm>
            <a:prstGeom prst="rect">
              <a:avLst/>
            </a:prstGeom>
            <a:noFill/>
            <a:ln w="38100" algn="ctr">
              <a:solidFill>
                <a:srgbClr val="1004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50513"/>
                  </a:solidFill>
                  <a:latin typeface="Book Antiqua" pitchFamily="18" charset="0"/>
                </a:rPr>
                <a:t>Activity-A</a:t>
              </a:r>
              <a:endParaRPr lang="en-US" sz="2400" dirty="0">
                <a:solidFill>
                  <a:srgbClr val="050513"/>
                </a:solidFill>
                <a:latin typeface="Book Antiqua" pitchFamily="18" charset="0"/>
              </a:endParaRPr>
            </a:p>
          </p:txBody>
        </p:sp>
        <p:sp>
          <p:nvSpPr>
            <p:cNvPr id="9" name="Rectangle 9"/>
            <p:cNvSpPr txBox="1">
              <a:spLocks noChangeArrowheads="1"/>
            </p:cNvSpPr>
            <p:nvPr/>
          </p:nvSpPr>
          <p:spPr bwMode="auto">
            <a:xfrm>
              <a:off x="2934116" y="3182551"/>
              <a:ext cx="3259910" cy="1042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p"/>
                <a:defRPr sz="24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itchFamily="2" charset="2"/>
                <a:buChar char="§"/>
                <a:defRPr sz="2200">
                  <a:solidFill>
                    <a:schemeClr val="tx1"/>
                  </a:solidFill>
                  <a:latin typeface="Book Antiqua" pitchFamily="18" charset="0"/>
                  <a:ea typeface="ＭＳ Ｐゴシック" pitchFamily="-112" charset="-128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Tx/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MS Reference Sans Serif" pitchFamily="34" charset="0"/>
                  <a:ea typeface="ＭＳ Ｐゴシック" pitchFamily="-112" charset="-128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0000"/>
                <a:buFont typeface="Wingdings" pitchFamily="-112" charset="2"/>
                <a:buChar char="§"/>
                <a:defRPr>
                  <a:solidFill>
                    <a:schemeClr val="tx1"/>
                  </a:solidFill>
                  <a:latin typeface="+mn-lt"/>
                  <a:ea typeface="ＭＳ Ｐゴシック" pitchFamily="-112" charset="-128"/>
                </a:defRPr>
              </a:lvl9pPr>
            </a:lstStyle>
            <a:p>
              <a:pPr marL="0" indent="0" algn="ctr"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en-US" kern="0" dirty="0" smtClean="0">
                  <a:solidFill>
                    <a:srgbClr val="050513"/>
                  </a:solidFill>
                </a:rPr>
                <a:t>Activity </a:t>
              </a:r>
              <a:r>
                <a:rPr lang="en-US" altLang="en-US" kern="0" dirty="0" smtClean="0">
                  <a:solidFill>
                    <a:srgbClr val="050513"/>
                  </a:solidFill>
                </a:rPr>
                <a:t>Time</a:t>
              </a:r>
            </a:p>
            <a:p>
              <a:pPr marL="0" indent="0" algn="ctr"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en-US" kern="0" dirty="0" smtClean="0">
                  <a:solidFill>
                    <a:srgbClr val="050513"/>
                  </a:solidFill>
                </a:rPr>
                <a:t>5 </a:t>
              </a:r>
              <a:r>
                <a:rPr lang="en-US" altLang="en-US" kern="0" dirty="0" smtClean="0">
                  <a:solidFill>
                    <a:srgbClr val="050513"/>
                  </a:solidFill>
                </a:rPr>
                <a:t>min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rot="10800000" flipV="1">
              <a:off x="3276601" y="29505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solidFill>
                  <a:srgbClr val="050513"/>
                </a:solidFill>
                <a:latin typeface="Book Antiqua" pitchFamily="18" charset="0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rot="10800000" flipV="1">
              <a:off x="5713664" y="296212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solidFill>
                  <a:srgbClr val="050513"/>
                </a:solidFill>
                <a:latin typeface="Book Antiqua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23029" y="4217349"/>
            <a:ext cx="4707687" cy="1008346"/>
            <a:chOff x="923029" y="4217349"/>
            <a:chExt cx="4707687" cy="1008346"/>
          </a:xfrm>
        </p:grpSpPr>
        <p:sp>
          <p:nvSpPr>
            <p:cNvPr id="3" name="Rectangle 2"/>
            <p:cNvSpPr/>
            <p:nvPr/>
          </p:nvSpPr>
          <p:spPr>
            <a:xfrm>
              <a:off x="923029" y="4217349"/>
              <a:ext cx="754752" cy="914400"/>
            </a:xfrm>
            <a:prstGeom prst="rect">
              <a:avLst/>
            </a:prstGeom>
            <a:noFill/>
            <a:ln>
              <a:solidFill>
                <a:srgbClr val="0505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iamond 11"/>
            <p:cNvSpPr/>
            <p:nvPr/>
          </p:nvSpPr>
          <p:spPr>
            <a:xfrm>
              <a:off x="2745098" y="4234717"/>
              <a:ext cx="754752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4875964" y="4238285"/>
              <a:ext cx="754752" cy="914400"/>
            </a:xfrm>
            <a:prstGeom prst="triangle">
              <a:avLst/>
            </a:prstGeom>
            <a:noFill/>
            <a:ln>
              <a:solidFill>
                <a:srgbClr val="D636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Heart 14"/>
            <p:cNvSpPr/>
            <p:nvPr/>
          </p:nvSpPr>
          <p:spPr>
            <a:xfrm>
              <a:off x="1878017" y="4311295"/>
              <a:ext cx="677193" cy="914400"/>
            </a:xfrm>
            <a:prstGeom prst="hear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15"/>
            <p:cNvSpPr/>
            <p:nvPr/>
          </p:nvSpPr>
          <p:spPr>
            <a:xfrm rot="16200000">
              <a:off x="3800668" y="4311295"/>
              <a:ext cx="754752" cy="914400"/>
            </a:xfrm>
            <a:prstGeom prst="moon">
              <a:avLst/>
            </a:prstGeom>
            <a:noFill/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989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 smtClean="0"/>
              <a:t>Resources, Resource Pools and Resource Pooling</a:t>
            </a: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509755"/>
              </p:ext>
            </p:extLst>
          </p:nvPr>
        </p:nvGraphicFramePr>
        <p:xfrm>
          <a:off x="5250445" y="1454199"/>
          <a:ext cx="3101975" cy="298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Worksheet" r:id="rId4" imgW="2000262" imgH="1924087" progId="Excel.Sheet.12">
                  <p:embed/>
                </p:oleObj>
              </mc:Choice>
              <mc:Fallback>
                <p:oleObj name="Worksheet" r:id="rId4" imgW="2000262" imgH="1924087" progId="Excel.Shee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0445" y="1454199"/>
                        <a:ext cx="3101975" cy="298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351884"/>
              </p:ext>
            </p:extLst>
          </p:nvPr>
        </p:nvGraphicFramePr>
        <p:xfrm>
          <a:off x="647564" y="1412776"/>
          <a:ext cx="3420380" cy="302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Worksheet" r:id="rId6" imgW="2857594" imgH="2524149" progId="Excel.Sheet.12">
                  <p:embed/>
                </p:oleObj>
              </mc:Choice>
              <mc:Fallback>
                <p:oleObj name="Worksheet" r:id="rId6" imgW="2857594" imgH="25241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7564" y="1412776"/>
                        <a:ext cx="3420380" cy="3021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47564" y="4982744"/>
            <a:ext cx="7713563" cy="479249"/>
            <a:chOff x="520320" y="6027308"/>
            <a:chExt cx="7713563" cy="479249"/>
          </a:xfrm>
        </p:grpSpPr>
        <p:sp>
          <p:nvSpPr>
            <p:cNvPr id="5" name="TextBox 4"/>
            <p:cNvSpPr txBox="1"/>
            <p:nvPr/>
          </p:nvSpPr>
          <p:spPr>
            <a:xfrm>
              <a:off x="997025" y="6031207"/>
              <a:ext cx="927829" cy="46166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Book Antiqua" panose="02040602050305030304" pitchFamily="18" charset="0"/>
                </a:rPr>
                <a:t>A1=1</a:t>
              </a:r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75438" y="6031206"/>
              <a:ext cx="919953" cy="461665"/>
            </a:xfrm>
            <a:prstGeom prst="rect">
              <a:avLst/>
            </a:prstGeom>
            <a:noFill/>
            <a:ln w="38100">
              <a:solidFill>
                <a:srgbClr val="00CC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CC00"/>
                  </a:solidFill>
                  <a:latin typeface="Book Antiqua" panose="02040602050305030304" pitchFamily="18" charset="0"/>
                </a:rPr>
                <a:t>A2=5</a:t>
              </a:r>
              <a:endParaRPr lang="en-US" dirty="0">
                <a:solidFill>
                  <a:srgbClr val="00CC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20751" y="6027308"/>
              <a:ext cx="959261" cy="46166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  <a:latin typeface="Book Antiqua" panose="02040602050305030304" pitchFamily="18" charset="0"/>
                </a:rPr>
                <a:t>A3=6</a:t>
              </a:r>
              <a:endParaRPr lang="en-US" dirty="0">
                <a:solidFill>
                  <a:srgbClr val="C0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17095" y="6030888"/>
              <a:ext cx="959261" cy="46166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  <a:latin typeface="Book Antiqua" panose="02040602050305030304" pitchFamily="18" charset="0"/>
                </a:rPr>
                <a:t>A5=2</a:t>
              </a:r>
              <a:endParaRPr lang="en-US" dirty="0">
                <a:solidFill>
                  <a:srgbClr val="C0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13831" y="6044892"/>
              <a:ext cx="1258369" cy="461665"/>
            </a:xfrm>
            <a:prstGeom prst="rect">
              <a:avLst/>
            </a:prstGeom>
            <a:noFill/>
            <a:ln w="38100">
              <a:solidFill>
                <a:srgbClr val="D636D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D636D6"/>
                  </a:solidFill>
                  <a:latin typeface="Book Antiqua" panose="02040602050305030304" pitchFamily="18" charset="0"/>
                </a:rPr>
                <a:t>A4=2.5</a:t>
              </a:r>
              <a:endParaRPr lang="en-US" dirty="0">
                <a:solidFill>
                  <a:srgbClr val="D636D6"/>
                </a:solidFill>
                <a:latin typeface="Book Antiqua" panose="02040602050305030304" pitchFamily="18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966785" y="6255612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3327426" y="6284696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4707659" y="6262397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6402566" y="6275724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868205" y="6253084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520320" y="6250556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 smtClean="0"/>
              <a:t>Effective Capacity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708781"/>
              </p:ext>
            </p:extLst>
          </p:nvPr>
        </p:nvGraphicFramePr>
        <p:xfrm>
          <a:off x="300763" y="1417317"/>
          <a:ext cx="168592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02" name="Worksheet" r:id="rId4" imgW="1686051" imgH="2104942" progId="Excel.Sheet.12">
                  <p:embed/>
                </p:oleObj>
              </mc:Choice>
              <mc:Fallback>
                <p:oleObj name="Worksheet" r:id="rId4" imgW="1686051" imgH="21049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0763" y="1417317"/>
                        <a:ext cx="168592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252807"/>
              </p:ext>
            </p:extLst>
          </p:nvPr>
        </p:nvGraphicFramePr>
        <p:xfrm>
          <a:off x="2001795" y="1412776"/>
          <a:ext cx="105727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03" name="Worksheet" r:id="rId6" imgW="1057358" imgH="2104942" progId="Excel.Sheet.12">
                  <p:embed/>
                </p:oleObj>
              </mc:Choice>
              <mc:Fallback>
                <p:oleObj name="Worksheet" r:id="rId6" imgW="1057358" imgH="21049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01795" y="1412776"/>
                        <a:ext cx="105727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886491"/>
              </p:ext>
            </p:extLst>
          </p:nvPr>
        </p:nvGraphicFramePr>
        <p:xfrm>
          <a:off x="3081915" y="1412776"/>
          <a:ext cx="180975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04" name="Worksheet" r:id="rId8" imgW="1809684" imgH="2104942" progId="Excel.Sheet.12">
                  <p:embed/>
                </p:oleObj>
              </mc:Choice>
              <mc:Fallback>
                <p:oleObj name="Worksheet" r:id="rId8" imgW="1809684" imgH="21049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81915" y="1412776"/>
                        <a:ext cx="1809750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433448"/>
              </p:ext>
            </p:extLst>
          </p:nvPr>
        </p:nvGraphicFramePr>
        <p:xfrm>
          <a:off x="4918119" y="1412776"/>
          <a:ext cx="20955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05" name="Worksheet" r:id="rId10" imgW="2095551" imgH="2104942" progId="Excel.Sheet.12">
                  <p:embed/>
                </p:oleObj>
              </mc:Choice>
              <mc:Fallback>
                <p:oleObj name="Worksheet" r:id="rId10" imgW="2095551" imgH="21049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18119" y="1412776"/>
                        <a:ext cx="2095500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938221"/>
              </p:ext>
            </p:extLst>
          </p:nvPr>
        </p:nvGraphicFramePr>
        <p:xfrm>
          <a:off x="7042355" y="1412776"/>
          <a:ext cx="202882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06" name="Worksheet" r:id="rId12" imgW="2028876" imgH="2104942" progId="Excel.Sheet.12">
                  <p:embed/>
                </p:oleObj>
              </mc:Choice>
              <mc:Fallback>
                <p:oleObj name="Worksheet" r:id="rId12" imgW="2028876" imgH="21049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42355" y="1412776"/>
                        <a:ext cx="202882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743532"/>
              </p:ext>
            </p:extLst>
          </p:nvPr>
        </p:nvGraphicFramePr>
        <p:xfrm>
          <a:off x="286191" y="3681028"/>
          <a:ext cx="8833953" cy="2152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07" name="Worksheet" r:id="rId14" imgW="8639188" imgH="2104942" progId="Excel.Sheet.12">
                  <p:embed/>
                </p:oleObj>
              </mc:Choice>
              <mc:Fallback>
                <p:oleObj name="Worksheet" r:id="rId14" imgW="8639188" imgH="210494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91" y="3681028"/>
                        <a:ext cx="8833953" cy="2152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 txBox="1">
            <a:spLocks/>
          </p:cNvSpPr>
          <p:nvPr/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Throughput Analysis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8" name="Footer Placeholder 4"/>
          <p:cNvSpPr txBox="1">
            <a:spLocks/>
          </p:cNvSpPr>
          <p:nvPr/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Ardavan Asef-Vaziri, </a:t>
            </a:r>
            <a:r>
              <a:rPr lang="en-US" dirty="0"/>
              <a:t> </a:t>
            </a:r>
            <a:r>
              <a:rPr lang="en-US" dirty="0" smtClean="0"/>
              <a:t>June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9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22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 smtClean="0"/>
              <a:t>Capacity Utilization</a:t>
            </a:r>
          </a:p>
        </p:txBody>
      </p:sp>
      <p:sp>
        <p:nvSpPr>
          <p:cNvPr id="3079" name="Rectangle 72"/>
          <p:cNvSpPr>
            <a:spLocks noChangeArrowheads="1"/>
          </p:cNvSpPr>
          <p:nvPr/>
        </p:nvSpPr>
        <p:spPr bwMode="auto">
          <a:xfrm>
            <a:off x="232896" y="5210837"/>
            <a:ext cx="8686800" cy="118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800" b="1" i="1" baseline="-25000" dirty="0">
              <a:solidFill>
                <a:srgbClr val="94020C"/>
              </a:solidFill>
              <a:latin typeface="Times New Roman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b="1" i="1" dirty="0">
              <a:solidFill>
                <a:srgbClr val="94020C"/>
              </a:solidFill>
              <a:latin typeface="Times New Roman" pitchFamily="18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863" y="1304765"/>
            <a:ext cx="784007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357" y="1304183"/>
            <a:ext cx="1272140" cy="241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656" y="1304765"/>
            <a:ext cx="818852" cy="24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Throughput Analysis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6" name="Footer Placeholder 4"/>
          <p:cNvSpPr txBox="1">
            <a:spLocks/>
          </p:cNvSpPr>
          <p:nvPr/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Ardavan Asef-Vaziri, </a:t>
            </a:r>
            <a:r>
              <a:rPr lang="en-US" dirty="0"/>
              <a:t> </a:t>
            </a:r>
            <a:r>
              <a:rPr lang="en-US" dirty="0" smtClean="0"/>
              <a:t>June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96" y="1304764"/>
            <a:ext cx="6158812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6263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pPr eaLnBrk="1" hangingPunct="1"/>
            <a:r>
              <a:rPr lang="en-US" dirty="0" smtClean="0"/>
              <a:t> Unit Load for a Product Mix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7338" y="1341438"/>
            <a:ext cx="8686800" cy="384175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Billing: Physician claims 60%, Hospital claims 40%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Throughput Analysis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Ardavan Asef-Vaziri, </a:t>
            </a:r>
            <a:r>
              <a:rPr lang="en-US" dirty="0"/>
              <a:t> </a:t>
            </a:r>
            <a:r>
              <a:rPr lang="en-US" dirty="0" smtClean="0"/>
              <a:t>June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891971"/>
              </p:ext>
            </p:extLst>
          </p:nvPr>
        </p:nvGraphicFramePr>
        <p:xfrm>
          <a:off x="275499" y="1936537"/>
          <a:ext cx="8493759" cy="2988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Worksheet" r:id="rId4" imgW="7038992" imgH="2476440" progId="Excel.Sheet.12">
                  <p:embed/>
                </p:oleObj>
              </mc:Choice>
              <mc:Fallback>
                <p:oleObj name="Worksheet" r:id="rId4" imgW="7038992" imgH="24764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5499" y="1936537"/>
                        <a:ext cx="8493759" cy="2988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94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11452</TotalTime>
  <Words>81</Words>
  <Application>Microsoft Office PowerPoint</Application>
  <PresentationFormat>On-screen Show (4:3)</PresentationFormat>
  <Paragraphs>31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ＭＳ Ｐゴシック</vt:lpstr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Worksheet</vt:lpstr>
      <vt:lpstr>Activity Time, Unit Load, Total Unit Load</vt:lpstr>
      <vt:lpstr>Resources, Resource Pools and Resource Pooling</vt:lpstr>
      <vt:lpstr>Effective Capacity </vt:lpstr>
      <vt:lpstr>Capacity Utilization</vt:lpstr>
      <vt:lpstr> Unit Load for a Product Mix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357</cp:revision>
  <dcterms:created xsi:type="dcterms:W3CDTF">2005-11-30T06:54:40Z</dcterms:created>
  <dcterms:modified xsi:type="dcterms:W3CDTF">2017-03-13T06:41:23Z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