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5"/>
  </p:notesMasterIdLst>
  <p:sldIdLst>
    <p:sldId id="340" r:id="rId2"/>
    <p:sldId id="281" r:id="rId3"/>
    <p:sldId id="285" r:id="rId4"/>
    <p:sldId id="260" r:id="rId5"/>
    <p:sldId id="261" r:id="rId6"/>
    <p:sldId id="262" r:id="rId7"/>
    <p:sldId id="267" r:id="rId8"/>
    <p:sldId id="288" r:id="rId9"/>
    <p:sldId id="287" r:id="rId10"/>
    <p:sldId id="341" r:id="rId11"/>
    <p:sldId id="350" r:id="rId12"/>
    <p:sldId id="352" r:id="rId13"/>
    <p:sldId id="351" r:id="rId14"/>
    <p:sldId id="339" r:id="rId15"/>
    <p:sldId id="293" r:id="rId16"/>
    <p:sldId id="292" r:id="rId17"/>
    <p:sldId id="349" r:id="rId18"/>
    <p:sldId id="338" r:id="rId19"/>
    <p:sldId id="294" r:id="rId20"/>
    <p:sldId id="295" r:id="rId21"/>
    <p:sldId id="346" r:id="rId22"/>
    <p:sldId id="347" r:id="rId23"/>
    <p:sldId id="297" r:id="rId24"/>
  </p:sldIdLst>
  <p:sldSz cx="10160000" cy="7620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085" autoAdjust="0"/>
    <p:restoredTop sz="94576" autoAdjust="0"/>
  </p:normalViewPr>
  <p:slideViewPr>
    <p:cSldViewPr>
      <p:cViewPr varScale="1">
        <p:scale>
          <a:sx n="114" d="100"/>
          <a:sy n="114" d="100"/>
        </p:scale>
        <p:origin x="-36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972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fld id="{A7E02D98-EDB6-4D6F-B8BC-7196BCC3CA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BABB0-5EB6-4650-9DBB-ADAC694CB42A}" type="slidenum">
              <a:rPr lang="en-US"/>
              <a:pPr/>
              <a:t>15</a:t>
            </a:fld>
            <a:endParaRPr lang="en-US"/>
          </a:p>
        </p:txBody>
      </p:sp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830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B4ECBD4A-F0F1-42DE-B1B1-B1F2A4F5D0F9}" type="slidenum">
              <a:rPr lang="en-US" sz="1200">
                <a:latin typeface="Calibri" pitchFamily="34" charset="0"/>
              </a:rPr>
              <a:pPr algn="r" eaLnBrk="1" hangingPunct="1"/>
              <a:t>15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A0A8B7-772C-487E-A745-76229BB16112}" type="slidenum">
              <a:rPr lang="en-US"/>
              <a:pPr/>
              <a:t>19</a:t>
            </a:fld>
            <a:endParaRPr lang="en-US"/>
          </a:p>
        </p:txBody>
      </p:sp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0035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42474F00-DA70-49D0-8453-865DD9486D97}" type="slidenum">
              <a:rPr lang="en-US" sz="1200">
                <a:latin typeface="Calibri" pitchFamily="34" charset="0"/>
              </a:rPr>
              <a:pPr algn="r" eaLnBrk="1" hangingPunct="1"/>
              <a:t>19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DDDB7A-4AFA-44B5-97E2-BC24544A8CE2}" type="slidenum">
              <a:rPr lang="en-US"/>
              <a:pPr/>
              <a:t>20</a:t>
            </a:fld>
            <a:endParaRPr lang="en-US"/>
          </a:p>
        </p:txBody>
      </p:sp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0240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1B5141EF-A822-4B19-B74B-EF8112E72580}" type="slidenum">
              <a:rPr lang="en-US" sz="1200">
                <a:latin typeface="Calibri" pitchFamily="34" charset="0"/>
              </a:rPr>
              <a:pPr algn="r" eaLnBrk="1" hangingPunct="1"/>
              <a:t>20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1403F5-5772-4D7F-A20E-402A2D91B4C3}" type="slidenum">
              <a:rPr lang="en-US"/>
              <a:pPr/>
              <a:t>21</a:t>
            </a:fld>
            <a:endParaRPr lang="en-US"/>
          </a:p>
        </p:txBody>
      </p:sp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085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8785720E-49EC-4C96-92F7-88E60BE4E3AB}" type="slidenum">
              <a:rPr lang="en-US" sz="1200">
                <a:latin typeface="Calibri" pitchFamily="34" charset="0"/>
              </a:rPr>
              <a:pPr algn="r" eaLnBrk="1" hangingPunct="1"/>
              <a:t>21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FEE09F-D354-47C9-81FC-28D68CE18BE5}" type="slidenum">
              <a:rPr lang="en-US"/>
              <a:pPr/>
              <a:t>22</a:t>
            </a:fld>
            <a:endParaRPr lang="en-US"/>
          </a:p>
        </p:txBody>
      </p:sp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1059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9559BC66-36C6-4B5E-87F1-552E4E3E8543}" type="slidenum">
              <a:rPr lang="en-US" sz="1200">
                <a:latin typeface="Calibri" pitchFamily="34" charset="0"/>
              </a:rPr>
              <a:pPr algn="r" eaLnBrk="1" hangingPunct="1"/>
              <a:t>22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B4AEC5-6577-43A8-9DCA-A83208BF0BCD}" type="slidenum">
              <a:rPr lang="en-US"/>
              <a:pPr/>
              <a:t>23</a:t>
            </a:fld>
            <a:endParaRPr lang="en-US"/>
          </a:p>
        </p:txBody>
      </p:sp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0650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E677D414-1DA9-4AA4-A97E-E4FBB9BBB0DD}" type="slidenum">
              <a:rPr lang="en-US" sz="1200">
                <a:latin typeface="Calibri" pitchFamily="34" charset="0"/>
              </a:rPr>
              <a:pPr algn="r" eaLnBrk="1" hangingPunct="1"/>
              <a:t>23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658" name="Group 2"/>
          <p:cNvGrpSpPr>
            <a:grpSpLocks/>
          </p:cNvGrpSpPr>
          <p:nvPr/>
        </p:nvGrpSpPr>
        <p:grpSpPr bwMode="auto">
          <a:xfrm>
            <a:off x="0" y="0"/>
            <a:ext cx="10160000" cy="7620000"/>
            <a:chOff x="0" y="0"/>
            <a:chExt cx="5760" cy="4320"/>
          </a:xfrm>
        </p:grpSpPr>
        <p:sp>
          <p:nvSpPr>
            <p:cNvPr id="1986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101599" tIns="50799" rIns="101599" bIns="50799" anchor="ctr"/>
            <a:lstStyle/>
            <a:p>
              <a:pPr algn="ctr" defTabSz="1016000" eaLnBrk="1" hangingPunct="1"/>
              <a:endParaRPr lang="en-US" sz="2700">
                <a:latin typeface="Times New Roman" charset="0"/>
              </a:endParaRPr>
            </a:p>
          </p:txBody>
        </p:sp>
        <p:sp>
          <p:nvSpPr>
            <p:cNvPr id="1986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101599" tIns="50799" rIns="101599" bIns="50799"/>
            <a:lstStyle/>
            <a:p>
              <a:pPr defTabSz="1016000" eaLnBrk="1" hangingPunct="1"/>
              <a:endParaRPr lang="en-US" sz="2700">
                <a:latin typeface="Times New Roman" charset="0"/>
              </a:endParaRPr>
            </a:p>
          </p:txBody>
        </p:sp>
        <p:grpSp>
          <p:nvGrpSpPr>
            <p:cNvPr id="19866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986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01599" tIns="50799" rIns="101599" bIns="50799"/>
              <a:lstStyle/>
              <a:p>
                <a:pPr defTabSz="1016000" eaLnBrk="1" hangingPunct="1"/>
                <a:endParaRPr lang="en-US" sz="2700">
                  <a:latin typeface="Times New Roman" charset="0"/>
                </a:endParaRPr>
              </a:p>
            </p:txBody>
          </p:sp>
          <p:sp>
            <p:nvSpPr>
              <p:cNvPr id="1986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01599" tIns="50799" rIns="101599" bIns="50799"/>
              <a:lstStyle/>
              <a:p>
                <a:pPr defTabSz="1016000" eaLnBrk="1" hangingPunct="1"/>
                <a:endParaRPr lang="en-US" sz="2700">
                  <a:latin typeface="Times New Roman" charset="0"/>
                </a:endParaRPr>
              </a:p>
            </p:txBody>
          </p:sp>
          <p:sp>
            <p:nvSpPr>
              <p:cNvPr id="1986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01599" tIns="50799" rIns="101599" bIns="50799"/>
              <a:lstStyle/>
              <a:p>
                <a:pPr defTabSz="1016000" eaLnBrk="1" hangingPunct="1"/>
                <a:endParaRPr lang="en-US" sz="2700">
                  <a:latin typeface="Times New Roman" charset="0"/>
                </a:endParaRPr>
              </a:p>
            </p:txBody>
          </p:sp>
          <p:sp>
            <p:nvSpPr>
              <p:cNvPr id="1986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01599" tIns="50799" rIns="101599" bIns="50799"/>
              <a:lstStyle/>
              <a:p>
                <a:pPr defTabSz="1016000" eaLnBrk="1" hangingPunct="1"/>
                <a:endParaRPr lang="en-US" sz="2700">
                  <a:latin typeface="Times New Roman" charset="0"/>
                </a:endParaRPr>
              </a:p>
            </p:txBody>
          </p:sp>
          <p:sp>
            <p:nvSpPr>
              <p:cNvPr id="1986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01599" tIns="50799" rIns="101599" bIns="50799"/>
              <a:lstStyle/>
              <a:p>
                <a:pPr defTabSz="1016000" eaLnBrk="1" hangingPunct="1"/>
                <a:endParaRPr lang="en-US" sz="2700">
                  <a:latin typeface="Times New Roman" charset="0"/>
                </a:endParaRPr>
              </a:p>
            </p:txBody>
          </p:sp>
          <p:sp>
            <p:nvSpPr>
              <p:cNvPr id="1986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01599" tIns="50799" rIns="101599" bIns="50799"/>
              <a:lstStyle/>
              <a:p>
                <a:pPr defTabSz="1016000" eaLnBrk="1" hangingPunct="1"/>
                <a:endParaRPr lang="en-US" sz="2700">
                  <a:latin typeface="Times New Roman" charset="0"/>
                </a:endParaRPr>
              </a:p>
            </p:txBody>
          </p:sp>
          <p:sp>
            <p:nvSpPr>
              <p:cNvPr id="1986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01599" tIns="50799" rIns="101599" bIns="50799"/>
              <a:lstStyle/>
              <a:p>
                <a:pPr defTabSz="1016000" eaLnBrk="1" hangingPunct="1"/>
                <a:endParaRPr lang="en-US" sz="2700">
                  <a:latin typeface="Times New Roman" charset="0"/>
                </a:endParaRPr>
              </a:p>
            </p:txBody>
          </p:sp>
          <p:sp>
            <p:nvSpPr>
              <p:cNvPr id="1986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01599" tIns="50799" rIns="101599" bIns="50799"/>
              <a:lstStyle/>
              <a:p>
                <a:pPr defTabSz="1016000" eaLnBrk="1" hangingPunct="1"/>
                <a:endParaRPr lang="en-US" sz="2700">
                  <a:latin typeface="Times New Roman" charset="0"/>
                </a:endParaRPr>
              </a:p>
            </p:txBody>
          </p:sp>
          <p:sp>
            <p:nvSpPr>
              <p:cNvPr id="1986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01599" tIns="50799" rIns="101599" bIns="50799"/>
              <a:lstStyle/>
              <a:p>
                <a:pPr defTabSz="1016000" eaLnBrk="1" hangingPunct="1"/>
                <a:endParaRPr lang="en-US" sz="2700">
                  <a:latin typeface="Times New Roman" charset="0"/>
                </a:endParaRPr>
              </a:p>
            </p:txBody>
          </p:sp>
          <p:sp>
            <p:nvSpPr>
              <p:cNvPr id="1986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01599" tIns="50799" rIns="101599" bIns="50799"/>
              <a:lstStyle/>
              <a:p>
                <a:pPr defTabSz="1016000" eaLnBrk="1" hangingPunct="1"/>
                <a:endParaRPr lang="en-US" sz="2700">
                  <a:latin typeface="Times New Roman" charset="0"/>
                </a:endParaRPr>
              </a:p>
            </p:txBody>
          </p:sp>
        </p:grpSp>
      </p:grpSp>
      <p:sp>
        <p:nvSpPr>
          <p:cNvPr id="1986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508000" y="6942138"/>
            <a:ext cx="2370138" cy="508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86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86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46148C5-BF7F-43E5-B8A8-2F8B0A62CB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986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302000" y="2032000"/>
            <a:ext cx="6688138" cy="2455863"/>
          </a:xfrm>
        </p:spPr>
        <p:txBody>
          <a:bodyPr/>
          <a:lstStyle>
            <a:lvl1pPr>
              <a:defRPr sz="5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86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302000" y="4741863"/>
            <a:ext cx="6688138" cy="19462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8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75" grpId="0"/>
      <p:bldP spid="198676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86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867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867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867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E73393-2865-47D5-BC2A-BD97241554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08000"/>
            <a:ext cx="2286000" cy="60118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508000"/>
            <a:ext cx="6705600" cy="60118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9CB850-CB7A-4402-9F89-D288B0C95E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508000"/>
            <a:ext cx="91440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8000" y="2201863"/>
            <a:ext cx="4495800" cy="431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56200" y="2201863"/>
            <a:ext cx="4495800" cy="4318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471863" y="6942138"/>
            <a:ext cx="3216275" cy="508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81863" y="6942138"/>
            <a:ext cx="2370137" cy="508000"/>
          </a:xfrm>
        </p:spPr>
        <p:txBody>
          <a:bodyPr/>
          <a:lstStyle>
            <a:lvl1pPr>
              <a:defRPr/>
            </a:lvl1pPr>
          </a:lstStyle>
          <a:p>
            <a:fld id="{5772BC17-80F0-4359-8452-47168EBB700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508000" y="6938963"/>
            <a:ext cx="2370138" cy="52863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8E561B-A043-4F45-AAF2-B8AE51F8347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2877A1-0514-4AA3-B492-54CF12F8B9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201863"/>
            <a:ext cx="44958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201863"/>
            <a:ext cx="44958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37A58E-519A-4952-85B4-B2E3BFAFC9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F6D1C9-6D20-4D66-B7C6-0B0E43E7A0E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A5F5A5-2CAA-41A1-9554-746FF54231F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ACFEB4-5574-4284-8660-F287A75C76E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768123-DA46-4C67-96E3-4D479B9074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89972D-6BC2-496E-BAAD-B56FED202F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1863" y="6942138"/>
            <a:ext cx="32162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b" anchorCtr="0" compatLnSpc="1">
            <a:prstTxWarp prst="textNoShape">
              <a:avLst/>
            </a:prstTxWarp>
          </a:bodyPr>
          <a:lstStyle>
            <a:lvl1pPr algn="ctr" defTabSz="1016000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1863" y="6942138"/>
            <a:ext cx="237013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b" anchorCtr="0" compatLnSpc="1">
            <a:prstTxWarp prst="textNoShape">
              <a:avLst/>
            </a:prstTxWarp>
          </a:bodyPr>
          <a:lstStyle>
            <a:lvl1pPr algn="r" defTabSz="1016000" eaLnBrk="1" hangingPunct="1">
              <a:defRPr sz="1300">
                <a:latin typeface="Arial Black" pitchFamily="34" charset="0"/>
              </a:defRPr>
            </a:lvl1pPr>
          </a:lstStyle>
          <a:p>
            <a:fld id="{39F841BA-CD57-46CD-879E-84F5B31FDAD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97636" name="Group 4"/>
          <p:cNvGrpSpPr>
            <a:grpSpLocks/>
          </p:cNvGrpSpPr>
          <p:nvPr/>
        </p:nvGrpSpPr>
        <p:grpSpPr bwMode="auto">
          <a:xfrm>
            <a:off x="146403" y="0"/>
            <a:ext cx="10013597" cy="606425"/>
            <a:chOff x="83" y="0"/>
            <a:chExt cx="5677" cy="344"/>
          </a:xfrm>
        </p:grpSpPr>
        <p:sp>
          <p:nvSpPr>
            <p:cNvPr id="1976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3">
              <a:schemeClr val="dk2"/>
            </a:fillRef>
            <a:effectRef idx="0">
              <a:scrgbClr r="0" g="0" b="0"/>
            </a:effectRef>
            <a:fontRef idx="major"/>
          </p:style>
          <p:txBody>
            <a:bodyPr lIns="101599" tIns="50799" rIns="101599" bIns="50799"/>
            <a:lstStyle/>
            <a:p>
              <a:pPr defTabSz="1016000" eaLnBrk="1" hangingPunct="1"/>
              <a:endParaRPr lang="en-US" sz="2700">
                <a:latin typeface="Times New Roman" charset="0"/>
              </a:endParaRPr>
            </a:p>
          </p:txBody>
        </p:sp>
        <p:sp>
          <p:nvSpPr>
            <p:cNvPr id="1976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101599" tIns="50799" rIns="101599" bIns="50799"/>
            <a:lstStyle/>
            <a:p>
              <a:pPr defTabSz="1016000" eaLnBrk="1" hangingPunct="1"/>
              <a:endParaRPr lang="en-US" sz="2000">
                <a:solidFill>
                  <a:schemeClr val="hlink"/>
                </a:solidFill>
              </a:endParaRPr>
            </a:p>
          </p:txBody>
        </p:sp>
        <p:sp>
          <p:nvSpPr>
            <p:cNvPr id="1976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101599" tIns="50799" rIns="101599" bIns="50799"/>
            <a:lstStyle/>
            <a:p>
              <a:pPr defTabSz="1016000" eaLnBrk="1" hangingPunct="1"/>
              <a:endParaRPr lang="en-US" sz="2000">
                <a:solidFill>
                  <a:schemeClr val="hlink"/>
                </a:solidFill>
              </a:endParaRPr>
            </a:p>
          </p:txBody>
        </p:sp>
        <p:sp>
          <p:nvSpPr>
            <p:cNvPr id="1976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tx2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101599" tIns="50799" rIns="101599" bIns="50799"/>
            <a:lstStyle/>
            <a:p>
              <a:pPr defTabSz="1016000" eaLnBrk="1" hangingPunct="1"/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1976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101599" tIns="50799" rIns="101599" bIns="50799"/>
            <a:lstStyle/>
            <a:p>
              <a:pPr defTabSz="1016000" eaLnBrk="1" hangingPunct="1"/>
              <a:endParaRPr lang="en-US" sz="2000">
                <a:solidFill>
                  <a:schemeClr val="hlink"/>
                </a:solidFill>
              </a:endParaRPr>
            </a:p>
          </p:txBody>
        </p:sp>
        <p:sp>
          <p:nvSpPr>
            <p:cNvPr id="1976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101599" tIns="50799" rIns="101599" bIns="50799"/>
            <a:lstStyle/>
            <a:p>
              <a:pPr defTabSz="1016000" eaLnBrk="1" hangingPunct="1"/>
              <a:endParaRPr lang="en-US" sz="2700">
                <a:latin typeface="Times New Roman" charset="0"/>
              </a:endParaRPr>
            </a:p>
          </p:txBody>
        </p:sp>
        <p:sp>
          <p:nvSpPr>
            <p:cNvPr id="1976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tx2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101599" tIns="50799" rIns="101599" bIns="50799"/>
            <a:lstStyle/>
            <a:p>
              <a:pPr defTabSz="1016000" eaLnBrk="1" hangingPunct="1"/>
              <a:endParaRPr lang="en-US" sz="2000">
                <a:solidFill>
                  <a:schemeClr val="accent2"/>
                </a:solidFill>
              </a:endParaRPr>
            </a:p>
          </p:txBody>
        </p:sp>
        <p:sp>
          <p:nvSpPr>
            <p:cNvPr id="1976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tx2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101599" tIns="50799" rIns="101599" bIns="50799"/>
            <a:lstStyle/>
            <a:p>
              <a:pPr defTabSz="1016000" eaLnBrk="1" hangingPunct="1"/>
              <a:endParaRPr lang="en-US" sz="2000">
                <a:solidFill>
                  <a:schemeClr val="accent2"/>
                </a:solidFill>
              </a:endParaRPr>
            </a:p>
          </p:txBody>
        </p:sp>
      </p:grpSp>
      <p:sp>
        <p:nvSpPr>
          <p:cNvPr id="1976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50800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76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2201863"/>
            <a:ext cx="914400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976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938963"/>
            <a:ext cx="2370138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b" anchorCtr="0" compatLnSpc="1">
            <a:prstTxWarp prst="textNoShape">
              <a:avLst/>
            </a:prstTxWarp>
          </a:bodyPr>
          <a:lstStyle>
            <a:lvl1pPr defTabSz="1016000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-676" y="304800"/>
            <a:ext cx="156986" cy="15336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lIns="101599" tIns="50799" rIns="101599" bIns="50799"/>
          <a:lstStyle/>
          <a:p>
            <a:pPr defTabSz="1016000" eaLnBrk="1" hangingPunct="1"/>
            <a:endParaRPr lang="en-US" sz="27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101600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</a:defRPr>
      </a:lvl1pPr>
      <a:lvl2pPr algn="l" defTabSz="101600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</a:defRPr>
      </a:lvl2pPr>
      <a:lvl3pPr algn="l" defTabSz="101600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</a:defRPr>
      </a:lvl3pPr>
      <a:lvl4pPr algn="l" defTabSz="101600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</a:defRPr>
      </a:lvl4pPr>
      <a:lvl5pPr algn="l" defTabSz="101600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</a:defRPr>
      </a:lvl5pPr>
      <a:lvl6pPr marL="457200" algn="l" defTabSz="101600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</a:defRPr>
      </a:lvl6pPr>
      <a:lvl7pPr marL="914400" algn="l" defTabSz="101600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</a:defRPr>
      </a:lvl7pPr>
      <a:lvl8pPr marL="1371600" algn="l" defTabSz="101600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</a:defRPr>
      </a:lvl8pPr>
      <a:lvl9pPr marL="1828800" algn="l" defTabSz="101600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</a:defRPr>
      </a:lvl9pPr>
    </p:titleStyle>
    <p:bodyStyle>
      <a:lvl1pPr marL="381000" indent="-381000" algn="l" defTabSz="1016000" rtl="0" fontAlgn="base">
        <a:spcBef>
          <a:spcPct val="20000"/>
        </a:spcBef>
        <a:spcAft>
          <a:spcPct val="0"/>
        </a:spcAft>
        <a:buClrTx/>
        <a:buSzPct val="75000"/>
        <a:buFont typeface="Wingdings" pitchFamily="2" charset="2"/>
        <a:buChar char="n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5500" indent="-317500" algn="l" defTabSz="1016000" rtl="0" fontAlgn="base">
        <a:spcBef>
          <a:spcPct val="20000"/>
        </a:spcBef>
        <a:spcAft>
          <a:spcPct val="0"/>
        </a:spcAft>
        <a:buClrTx/>
        <a:buSzPct val="80000"/>
        <a:buFont typeface="Wingdings" pitchFamily="2" charset="2"/>
        <a:buChar char="¨"/>
        <a:defRPr sz="3100">
          <a:solidFill>
            <a:schemeClr val="tx1"/>
          </a:solidFill>
          <a:latin typeface="+mn-lt"/>
        </a:defRPr>
      </a:lvl2pPr>
      <a:lvl3pPr marL="1270000" indent="-254000" algn="l" defTabSz="1016000" rtl="0" fontAlgn="base">
        <a:spcBef>
          <a:spcPct val="20000"/>
        </a:spcBef>
        <a:spcAft>
          <a:spcPct val="0"/>
        </a:spcAft>
        <a:buClrTx/>
        <a:buSzPct val="65000"/>
        <a:buFont typeface="Wingdings" pitchFamily="2" charset="2"/>
        <a:buChar char="n"/>
        <a:defRPr sz="2700">
          <a:solidFill>
            <a:schemeClr val="tx1"/>
          </a:solidFill>
          <a:latin typeface="+mn-lt"/>
        </a:defRPr>
      </a:lvl3pPr>
      <a:lvl4pPr marL="1778000" indent="-254000" algn="l" defTabSz="1016000" rtl="0" fontAlgn="base">
        <a:spcBef>
          <a:spcPct val="20000"/>
        </a:spcBef>
        <a:spcAft>
          <a:spcPct val="0"/>
        </a:spcAft>
        <a:buClrTx/>
        <a:buSzPct val="70000"/>
        <a:buFont typeface="Wingdings" pitchFamily="2" charset="2"/>
        <a:buChar char="¨"/>
        <a:defRPr sz="2200">
          <a:solidFill>
            <a:schemeClr val="tx1"/>
          </a:solidFill>
          <a:latin typeface="+mn-lt"/>
        </a:defRPr>
      </a:lvl4pPr>
      <a:lvl5pPr marL="2286000" indent="-254000" algn="l" defTabSz="1016000" rtl="0" fontAlgn="base">
        <a:spcBef>
          <a:spcPct val="20000"/>
        </a:spcBef>
        <a:spcAft>
          <a:spcPct val="0"/>
        </a:spcAft>
        <a:buClrTx/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5pPr>
      <a:lvl6pPr marL="2743200" indent="-254000" algn="l" defTabSz="1016000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6pPr>
      <a:lvl7pPr marL="3200400" indent="-254000" algn="l" defTabSz="1016000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7pPr>
      <a:lvl8pPr marL="3657600" indent="-254000" algn="l" defTabSz="1016000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8pPr>
      <a:lvl9pPr marL="4114800" indent="-254000" algn="l" defTabSz="1016000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cuments%20and%20Settings\aa2035\Desktop\NewDesktop\Courses\CourseBase\Bullwhip\BullWhip.xlsx!Sheet1!R1C1:R6C5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file:///C:\Documents%20and%20Settings\aa2035\Desktop\NewDesktop\Courses\CourseBase\Bullwhip\BullWhip.xlsx!Sheet1!R8C1:R13C5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cuments%20and%20Settings\aa2035\Desktop\NewDesktop\Courses\CourseBase\Bullwhip\BullWhip.xlsx!Sheet1!R15C1:R20C5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cuments%20and%20Settings\aa2035\Desktop\NewDesktop\Courses\CourseBase\Bullwhip\BullWhip.xlsx!Sheet1!R22C1:R27C5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cuments%20and%20Settings\aa2035\Desktop\NewDesktop\Courses\CourseBase\Bullwhip\BullWhip.xlsx!Sheet1!R36C1:R41C5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file:///C:\Documents%20and%20Settings\aa2035\Desktop\NewDesktop\Courses\CourseBase\Bullwhip\BullWhip.xlsx!Sheet1!R29C1:R34C5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BullWhip.xlsx!Sheet2!R7C1:R29C5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/>
              <a:t>Lean Supply Chains: </a:t>
            </a:r>
            <a:br>
              <a:rPr lang="en-US" sz="4500"/>
            </a:br>
            <a:r>
              <a:rPr lang="en-US" sz="4500"/>
              <a:t>The Foundation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/>
              <a:t>System’s Perspective</a:t>
            </a:r>
          </a:p>
          <a:p>
            <a:pPr lvl="1">
              <a:lnSpc>
                <a:spcPct val="90000"/>
              </a:lnSpc>
            </a:pPr>
            <a:r>
              <a:rPr lang="en-US" sz="2700"/>
              <a:t>Understand supply chain dynamics and adopt a holistic view.</a:t>
            </a:r>
          </a:p>
          <a:p>
            <a:pPr lvl="1">
              <a:lnSpc>
                <a:spcPct val="90000"/>
              </a:lnSpc>
            </a:pPr>
            <a:r>
              <a:rPr lang="en-US" sz="2700"/>
              <a:t>Consider the business ecosystem in which you are operating.</a:t>
            </a:r>
          </a:p>
          <a:p>
            <a:pPr>
              <a:lnSpc>
                <a:spcPct val="90000"/>
              </a:lnSpc>
            </a:pPr>
            <a:r>
              <a:rPr lang="en-US" sz="3200"/>
              <a:t>Supply Chain Dynamics</a:t>
            </a:r>
          </a:p>
          <a:p>
            <a:pPr lvl="1">
              <a:lnSpc>
                <a:spcPct val="90000"/>
              </a:lnSpc>
            </a:pPr>
            <a:r>
              <a:rPr lang="en-US" sz="2700"/>
              <a:t>Enterprises can experience huge variations at each step in the chain, with variations typically more pronounced the further upstream the enterprise is from the ultimate user. </a:t>
            </a:r>
          </a:p>
          <a:p>
            <a:pPr>
              <a:lnSpc>
                <a:spcPct val="90000"/>
              </a:lnSpc>
            </a:pPr>
            <a:endParaRPr lang="en-US" sz="32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Rectangle 10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9652000" cy="1066800"/>
          </a:xfrm>
        </p:spPr>
        <p:txBody>
          <a:bodyPr/>
          <a:lstStyle/>
          <a:p>
            <a:pPr algn="ctr"/>
            <a:r>
              <a:rPr lang="en-US" sz="4000" dirty="0" smtClean="0"/>
              <a:t>week 4:Customer/Retailer/</a:t>
            </a:r>
            <a:r>
              <a:rPr lang="en-US" sz="4000" dirty="0" err="1" smtClean="0"/>
              <a:t>Wholeseller</a:t>
            </a:r>
            <a:endParaRPr lang="en-US" sz="4000" dirty="0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84200" y="1905000"/>
          <a:ext cx="8666163" cy="2405063"/>
        </p:xfrm>
        <a:graphic>
          <a:graphicData uri="http://schemas.openxmlformats.org/presentationml/2006/ole">
            <p:oleObj spid="_x0000_s1031" name="Worksheet" r:id="rId3" imgW="4324421" imgH="1200018" progId="Excel.Sheet.8">
              <p:link updateAutomatic="1"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584200" y="4757738"/>
          <a:ext cx="8666163" cy="2405062"/>
        </p:xfrm>
        <a:graphic>
          <a:graphicData uri="http://schemas.openxmlformats.org/presentationml/2006/ole">
            <p:oleObj spid="_x0000_s1032" name="Worksheet" r:id="rId4" imgW="4324421" imgH="1200018" progId="Excel.Sheet.8">
              <p:link updateAutomatic="1"/>
            </p:oleObj>
          </a:graphicData>
        </a:graphic>
      </p:graphicFrame>
      <p:sp>
        <p:nvSpPr>
          <p:cNvPr id="14" name="Oval 13"/>
          <p:cNvSpPr/>
          <p:nvPr/>
        </p:nvSpPr>
        <p:spPr bwMode="auto">
          <a:xfrm>
            <a:off x="4851400" y="2743200"/>
            <a:ext cx="381000" cy="381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851400" y="2286000"/>
            <a:ext cx="381000" cy="381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851400" y="3124200"/>
            <a:ext cx="381000" cy="381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765800" y="3505200"/>
            <a:ext cx="381000" cy="381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4851400" y="3886200"/>
            <a:ext cx="381000" cy="381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4868178" y="5638800"/>
            <a:ext cx="381000" cy="381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4868178" y="5181600"/>
            <a:ext cx="381000" cy="381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4868178" y="6019800"/>
            <a:ext cx="381000" cy="381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782578" y="6400800"/>
            <a:ext cx="381000" cy="381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4868178" y="6781800"/>
            <a:ext cx="381000" cy="381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Rectangle 10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9652000" cy="1066800"/>
          </a:xfrm>
        </p:spPr>
        <p:txBody>
          <a:bodyPr/>
          <a:lstStyle/>
          <a:p>
            <a:pPr algn="ctr"/>
            <a:r>
              <a:rPr lang="en-US" sz="4000" dirty="0" smtClean="0"/>
              <a:t>week 5: Customer/Retailer/</a:t>
            </a:r>
            <a:r>
              <a:rPr lang="en-US" sz="4000" dirty="0" err="1" smtClean="0"/>
              <a:t>Wholeseller</a:t>
            </a:r>
            <a:endParaRPr lang="en-US" sz="4000" dirty="0"/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584200" y="1905000"/>
          <a:ext cx="8666162" cy="2405063"/>
        </p:xfrm>
        <a:graphic>
          <a:graphicData uri="http://schemas.openxmlformats.org/presentationml/2006/ole">
            <p:oleObj spid="_x0000_s30724" name="Worksheet" r:id="rId3" imgW="4324421" imgH="1200018" progId="Excel.Sheet.8">
              <p:link updateAutomatic="1"/>
            </p:oleObj>
          </a:graphicData>
        </a:graphic>
      </p:graphicFrame>
      <p:sp>
        <p:nvSpPr>
          <p:cNvPr id="18" name="Oval 17"/>
          <p:cNvSpPr/>
          <p:nvPr/>
        </p:nvSpPr>
        <p:spPr bwMode="auto">
          <a:xfrm>
            <a:off x="4851400" y="2743200"/>
            <a:ext cx="381000" cy="381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851400" y="2286000"/>
            <a:ext cx="381000" cy="381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851400" y="3124200"/>
            <a:ext cx="381000" cy="381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765800" y="3505200"/>
            <a:ext cx="381000" cy="381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4851400" y="3886200"/>
            <a:ext cx="381000" cy="381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4495800"/>
            <a:ext cx="9144000" cy="2819400"/>
          </a:xfrm>
        </p:spPr>
        <p:txBody>
          <a:bodyPr/>
          <a:lstStyle/>
          <a:p>
            <a:r>
              <a:rPr lang="en-US" sz="2800" dirty="0" smtClean="0"/>
              <a:t>Consumer demand increased by 100%</a:t>
            </a:r>
          </a:p>
          <a:p>
            <a:pPr lvl="1"/>
            <a:r>
              <a:rPr lang="en-US" sz="2400" dirty="0" smtClean="0"/>
              <a:t>4 </a:t>
            </a:r>
            <a:r>
              <a:rPr lang="en-US" sz="2400" dirty="0" smtClean="0">
                <a:sym typeface="Wingdings" pitchFamily="2" charset="2"/>
              </a:rPr>
              <a:t> 8 cases </a:t>
            </a:r>
            <a:endParaRPr lang="en-US" sz="2400" dirty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The retailers order to the wholesaler increased by 200%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4  12 cases</a:t>
            </a:r>
          </a:p>
          <a:p>
            <a:r>
              <a:rPr lang="en-US" sz="2800" i="1" dirty="0" smtClean="0">
                <a:sym typeface="Wingdings" pitchFamily="2" charset="2"/>
              </a:rPr>
              <a:t>The retailer doubled the variation in demand</a:t>
            </a:r>
            <a:endParaRPr lang="en-US" sz="28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3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584200" y="1600200"/>
          <a:ext cx="8666163" cy="2405063"/>
        </p:xfrm>
        <a:graphic>
          <a:graphicData uri="http://schemas.openxmlformats.org/presentationml/2006/ole">
            <p:oleObj spid="_x0000_s49155" name="Worksheet" r:id="rId3" imgW="4324421" imgH="1200018" progId="Excel.Sheet.8">
              <p:link updateAutomatic="1"/>
            </p:oleObj>
          </a:graphicData>
        </a:graphic>
      </p:graphicFrame>
      <p:sp>
        <p:nvSpPr>
          <p:cNvPr id="13322" name="Rectangle 10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9652000" cy="1066800"/>
          </a:xfrm>
        </p:spPr>
        <p:txBody>
          <a:bodyPr/>
          <a:lstStyle/>
          <a:p>
            <a:pPr algn="ctr"/>
            <a:r>
              <a:rPr lang="en-US" sz="4000" dirty="0" smtClean="0"/>
              <a:t>week 5: Customer/Retailer/</a:t>
            </a:r>
            <a:r>
              <a:rPr lang="en-US" sz="4000" dirty="0" err="1" smtClean="0"/>
              <a:t>Wholeseller</a:t>
            </a:r>
            <a:endParaRPr lang="en-US" sz="4000" dirty="0"/>
          </a:p>
        </p:txBody>
      </p:sp>
      <p:sp>
        <p:nvSpPr>
          <p:cNvPr id="23" name="Oval 22"/>
          <p:cNvSpPr/>
          <p:nvPr/>
        </p:nvSpPr>
        <p:spPr bwMode="auto">
          <a:xfrm>
            <a:off x="4868178" y="2489433"/>
            <a:ext cx="381000" cy="381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4868178" y="2032233"/>
            <a:ext cx="381000" cy="381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4868178" y="2870433"/>
            <a:ext cx="381000" cy="381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5782578" y="3251433"/>
            <a:ext cx="381000" cy="381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868178" y="3632433"/>
            <a:ext cx="381000" cy="381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4648200"/>
            <a:ext cx="9144000" cy="1676400"/>
          </a:xfrm>
        </p:spPr>
        <p:txBody>
          <a:bodyPr/>
          <a:lstStyle/>
          <a:p>
            <a:r>
              <a:rPr lang="en-US" sz="2800" dirty="0" smtClean="0"/>
              <a:t>The wholesaler’s order to the distributor increased by 400%.</a:t>
            </a:r>
          </a:p>
          <a:p>
            <a:pPr lvl="1"/>
            <a:r>
              <a:rPr lang="en-US" sz="2800" dirty="0" smtClean="0"/>
              <a:t>4 </a:t>
            </a:r>
            <a:r>
              <a:rPr lang="en-US" sz="2800" dirty="0" smtClean="0">
                <a:sym typeface="Wingdings" pitchFamily="2" charset="2"/>
              </a:rPr>
              <a:t> 20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604837" y="4800600"/>
          <a:ext cx="8666163" cy="2405063"/>
        </p:xfrm>
        <a:graphic>
          <a:graphicData uri="http://schemas.openxmlformats.org/presentationml/2006/ole">
            <p:oleObj spid="_x0000_s48133" name="Worksheet" r:id="rId3" imgW="4324421" imgH="1200018" progId="Excel.Sheet.8">
              <p:link updateAutomatic="1"/>
            </p:oleObj>
          </a:graphicData>
        </a:graphic>
      </p:graphicFrame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604837" y="1905000"/>
          <a:ext cx="8666163" cy="2405063"/>
        </p:xfrm>
        <a:graphic>
          <a:graphicData uri="http://schemas.openxmlformats.org/presentationml/2006/ole">
            <p:oleObj spid="_x0000_s48132" name="Worksheet" r:id="rId4" imgW="4324421" imgH="1200018" progId="Excel.Sheet.8">
              <p:link updateAutomatic="1"/>
            </p:oleObj>
          </a:graphicData>
        </a:graphic>
      </p:graphicFrame>
      <p:sp>
        <p:nvSpPr>
          <p:cNvPr id="13322" name="Rectangle 10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9652000" cy="1066800"/>
          </a:xfrm>
        </p:spPr>
        <p:txBody>
          <a:bodyPr/>
          <a:lstStyle/>
          <a:p>
            <a:pPr algn="ctr"/>
            <a:r>
              <a:rPr lang="en-US" sz="4000" dirty="0" smtClean="0"/>
              <a:t>week 5: </a:t>
            </a:r>
            <a:r>
              <a:rPr lang="en-US" sz="4000" dirty="0" err="1" smtClean="0"/>
              <a:t>Wholeseller</a:t>
            </a:r>
            <a:r>
              <a:rPr lang="en-US" sz="4000" dirty="0" smtClean="0"/>
              <a:t>/</a:t>
            </a:r>
            <a:r>
              <a:rPr lang="en-US" sz="4000" dirty="0" err="1" smtClean="0"/>
              <a:t>Didtributor</a:t>
            </a:r>
            <a:r>
              <a:rPr lang="en-US" sz="4000" dirty="0" smtClean="0"/>
              <a:t>/Factory</a:t>
            </a:r>
            <a:endParaRPr lang="en-US" sz="4000" dirty="0"/>
          </a:p>
        </p:txBody>
      </p:sp>
      <p:sp>
        <p:nvSpPr>
          <p:cNvPr id="18" name="Oval 17"/>
          <p:cNvSpPr/>
          <p:nvPr/>
        </p:nvSpPr>
        <p:spPr bwMode="auto">
          <a:xfrm>
            <a:off x="4851400" y="2743200"/>
            <a:ext cx="381000" cy="381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851400" y="2286000"/>
            <a:ext cx="381000" cy="381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851400" y="3124200"/>
            <a:ext cx="381000" cy="381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765800" y="3505200"/>
            <a:ext cx="381000" cy="381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4851400" y="3886200"/>
            <a:ext cx="381000" cy="381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4868178" y="5638800"/>
            <a:ext cx="381000" cy="381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4868178" y="5181600"/>
            <a:ext cx="381000" cy="381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4868178" y="6019800"/>
            <a:ext cx="381000" cy="381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5782578" y="6400800"/>
            <a:ext cx="381000" cy="381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868178" y="6781800"/>
            <a:ext cx="381000" cy="381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7" name="Text Box 9"/>
          <p:cNvSpPr txBox="1">
            <a:spLocks noChangeArrowheads="1"/>
          </p:cNvSpPr>
          <p:nvPr/>
        </p:nvSpPr>
        <p:spPr bwMode="auto">
          <a:xfrm>
            <a:off x="1117600" y="228600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9" rIns="91439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Times New Roman" charset="0"/>
              </a:rPr>
              <a:t>200</a:t>
            </a:r>
            <a:r>
              <a:rPr lang="en-US" sz="2800" dirty="0">
                <a:latin typeface="Times New Roman" charset="0"/>
              </a:rPr>
              <a:t>% </a:t>
            </a:r>
          </a:p>
        </p:txBody>
      </p:sp>
      <p:sp>
        <p:nvSpPr>
          <p:cNvPr id="181258" name="Text Box 10"/>
          <p:cNvSpPr txBox="1">
            <a:spLocks noChangeArrowheads="1"/>
          </p:cNvSpPr>
          <p:nvPr/>
        </p:nvSpPr>
        <p:spPr bwMode="auto">
          <a:xfrm>
            <a:off x="3327400" y="2362200"/>
            <a:ext cx="121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9" rIns="91439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Times New Roman" charset="0"/>
              </a:rPr>
              <a:t>400%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181259" name="Text Box 11"/>
          <p:cNvSpPr txBox="1">
            <a:spLocks noChangeArrowheads="1"/>
          </p:cNvSpPr>
          <p:nvPr/>
        </p:nvSpPr>
        <p:spPr bwMode="auto">
          <a:xfrm>
            <a:off x="5613400" y="2362200"/>
            <a:ext cx="106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9" rIns="91439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Times New Roman" charset="0"/>
              </a:rPr>
              <a:t>800%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181260" name="Text Box 12"/>
          <p:cNvSpPr txBox="1">
            <a:spLocks noChangeArrowheads="1"/>
          </p:cNvSpPr>
          <p:nvPr/>
        </p:nvSpPr>
        <p:spPr bwMode="auto">
          <a:xfrm>
            <a:off x="7747000" y="2286000"/>
            <a:ext cx="137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9" rIns="91439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Times New Roman" charset="0"/>
              </a:rPr>
              <a:t>1,600%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18" name="AutoShape 33"/>
          <p:cNvSpPr>
            <a:spLocks noChangeArrowheads="1"/>
          </p:cNvSpPr>
          <p:nvPr/>
        </p:nvSpPr>
        <p:spPr bwMode="auto">
          <a:xfrm>
            <a:off x="7670800" y="762000"/>
            <a:ext cx="1371600" cy="14478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rIns="91439" anchor="ctr"/>
          <a:lstStyle/>
          <a:p>
            <a:pPr algn="ctr" eaLnBrk="1" hangingPunct="1"/>
            <a:r>
              <a:rPr lang="en-US" sz="2400" dirty="0" smtClean="0">
                <a:latin typeface="Times New Roman" charset="0"/>
              </a:rPr>
              <a:t>Factory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20" name="AutoShape 30"/>
          <p:cNvSpPr>
            <a:spLocks noChangeArrowheads="1"/>
          </p:cNvSpPr>
          <p:nvPr/>
        </p:nvSpPr>
        <p:spPr bwMode="auto">
          <a:xfrm>
            <a:off x="889000" y="685800"/>
            <a:ext cx="1371600" cy="15240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rIns="91439" anchor="ctr"/>
          <a:lstStyle/>
          <a:p>
            <a:pPr algn="ctr" eaLnBrk="1" hangingPunct="1"/>
            <a:r>
              <a:rPr lang="en-US" sz="2400" dirty="0" smtClean="0">
                <a:latin typeface="Times New Roman" charset="0"/>
              </a:rPr>
              <a:t>Retailer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21" name="AutoShape 31"/>
          <p:cNvSpPr>
            <a:spLocks noChangeArrowheads="1"/>
          </p:cNvSpPr>
          <p:nvPr/>
        </p:nvSpPr>
        <p:spPr bwMode="auto">
          <a:xfrm>
            <a:off x="3098800" y="685800"/>
            <a:ext cx="1371600" cy="16002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rIns="91439" anchor="ctr"/>
          <a:lstStyle/>
          <a:p>
            <a:pPr algn="ctr" eaLnBrk="1" hangingPunct="1"/>
            <a:r>
              <a:rPr lang="en-US" sz="2400" dirty="0" smtClean="0">
                <a:latin typeface="Times New Roman" charset="0"/>
              </a:rPr>
              <a:t>Wholesaler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22" name="AutoShape 32"/>
          <p:cNvSpPr>
            <a:spLocks noChangeArrowheads="1"/>
          </p:cNvSpPr>
          <p:nvPr/>
        </p:nvSpPr>
        <p:spPr bwMode="auto">
          <a:xfrm>
            <a:off x="5384800" y="762000"/>
            <a:ext cx="1371600" cy="15240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rIns="91439" anchor="ctr"/>
          <a:lstStyle/>
          <a:p>
            <a:pPr algn="ctr" eaLnBrk="1" hangingPunct="1"/>
            <a:r>
              <a:rPr lang="en-US" sz="2400" dirty="0" smtClean="0">
                <a:latin typeface="Times New Roman" charset="0"/>
              </a:rPr>
              <a:t>Distributor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23" name="AutoShape 34"/>
          <p:cNvSpPr>
            <a:spLocks noChangeArrowheads="1"/>
          </p:cNvSpPr>
          <p:nvPr/>
        </p:nvSpPr>
        <p:spPr bwMode="auto">
          <a:xfrm>
            <a:off x="2336800" y="1143000"/>
            <a:ext cx="685800" cy="7620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AutoShape 35"/>
          <p:cNvSpPr>
            <a:spLocks noChangeArrowheads="1"/>
          </p:cNvSpPr>
          <p:nvPr/>
        </p:nvSpPr>
        <p:spPr bwMode="auto">
          <a:xfrm>
            <a:off x="4622800" y="1143000"/>
            <a:ext cx="685800" cy="7620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6"/>
          <p:cNvSpPr>
            <a:spLocks noChangeArrowheads="1"/>
          </p:cNvSpPr>
          <p:nvPr/>
        </p:nvSpPr>
        <p:spPr bwMode="auto">
          <a:xfrm>
            <a:off x="6908800" y="1143000"/>
            <a:ext cx="685800" cy="7620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355600" y="358140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pPr marL="381000" marR="0" lvl="0" indent="-381000" algn="l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variation doubles at each stage.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sym typeface="Wingdings" pitchFamily="2" charset="2"/>
            </a:endParaRPr>
          </a:p>
          <a:p>
            <a:pPr marL="381000" lvl="0" indent="-381000" defTabSz="1016000" eaLnBrk="1" hangingPunct="1">
              <a:spcBef>
                <a:spcPct val="20000"/>
              </a:spcBef>
              <a:buSzPct val="75000"/>
              <a:buFont typeface="Wingdings" pitchFamily="2" charset="2"/>
              <a:buChar char="n"/>
            </a:pPr>
            <a:r>
              <a:rPr lang="en-US" sz="2800" dirty="0"/>
              <a:t>However, of the 64-case increase in the factory's orders, only four cases were directly attributable to a change in consumer demand</a:t>
            </a:r>
            <a:r>
              <a:rPr lang="en-US" sz="2800" dirty="0" smtClean="0"/>
              <a:t>.</a:t>
            </a:r>
          </a:p>
          <a:p>
            <a:pPr marL="381000" lvl="0" indent="-381000" defTabSz="1016000" eaLnBrk="1" hangingPunct="1">
              <a:spcBef>
                <a:spcPct val="20000"/>
              </a:spcBef>
              <a:buSzPct val="75000"/>
              <a:buFont typeface="Wingdings" pitchFamily="2" charset="2"/>
              <a:buChar char="n"/>
            </a:pPr>
            <a:r>
              <a:rPr lang="en-US" sz="2800" i="1" dirty="0"/>
              <a:t>The lead times present in this value stream created 94 percent of the variation observed in the factory’s orders.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1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1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1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7" grpId="0"/>
      <p:bldP spid="181258" grpId="0"/>
      <p:bldP spid="181259" grpId="0"/>
      <p:bldP spid="181260" grpId="0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 idx="4294967295"/>
          </p:nvPr>
        </p:nvSpPr>
        <p:spPr>
          <a:xfrm>
            <a:off x="508000" y="508000"/>
            <a:ext cx="9144000" cy="1168400"/>
          </a:xfrm>
        </p:spPr>
        <p:txBody>
          <a:bodyPr lIns="101598" tIns="50798" rIns="101598" bIns="50798"/>
          <a:lstStyle/>
          <a:p>
            <a:pPr algn="ctr"/>
            <a:r>
              <a:rPr lang="en-US" dirty="0" smtClean="0"/>
              <a:t>The Implications of Lead Time on the Bullwhip Effect</a:t>
            </a:r>
            <a:endParaRPr lang="en-US" dirty="0"/>
          </a:p>
        </p:txBody>
      </p:sp>
      <p:sp>
        <p:nvSpPr>
          <p:cNvPr id="96259" name="Freeform 5"/>
          <p:cNvSpPr>
            <a:spLocks noGrp="1"/>
          </p:cNvSpPr>
          <p:nvPr>
            <p:ph idx="4294967295"/>
          </p:nvPr>
        </p:nvSpPr>
        <p:spPr>
          <a:xfrm>
            <a:off x="1414463" y="2057400"/>
            <a:ext cx="6484937" cy="2159000"/>
          </a:xfrm>
          <a:custGeom>
            <a:avLst/>
            <a:gdLst>
              <a:gd name="T0" fmla="*/ 5040 w 5040"/>
              <a:gd name="T1" fmla="*/ 1800 h 3280"/>
              <a:gd name="T2" fmla="*/ 4752 w 5040"/>
              <a:gd name="T3" fmla="*/ 1656 h 3280"/>
              <a:gd name="T4" fmla="*/ 4272 w 5040"/>
              <a:gd name="T5" fmla="*/ 1896 h 3280"/>
              <a:gd name="T6" fmla="*/ 3888 w 5040"/>
              <a:gd name="T7" fmla="*/ 1656 h 3280"/>
              <a:gd name="T8" fmla="*/ 3648 w 5040"/>
              <a:gd name="T9" fmla="*/ 1800 h 3280"/>
              <a:gd name="T10" fmla="*/ 3312 w 5040"/>
              <a:gd name="T11" fmla="*/ 2376 h 3280"/>
              <a:gd name="T12" fmla="*/ 2832 w 5040"/>
              <a:gd name="T13" fmla="*/ 1272 h 3280"/>
              <a:gd name="T14" fmla="*/ 2256 w 5040"/>
              <a:gd name="T15" fmla="*/ 2328 h 3280"/>
              <a:gd name="T16" fmla="*/ 1920 w 5040"/>
              <a:gd name="T17" fmla="*/ 1272 h 3280"/>
              <a:gd name="T18" fmla="*/ 1632 w 5040"/>
              <a:gd name="T19" fmla="*/ 1752 h 3280"/>
              <a:gd name="T20" fmla="*/ 1200 w 5040"/>
              <a:gd name="T21" fmla="*/ 2904 h 3280"/>
              <a:gd name="T22" fmla="*/ 816 w 5040"/>
              <a:gd name="T23" fmla="*/ 264 h 3280"/>
              <a:gd name="T24" fmla="*/ 336 w 5040"/>
              <a:gd name="T25" fmla="*/ 3240 h 3280"/>
              <a:gd name="T26" fmla="*/ 48 w 5040"/>
              <a:gd name="T27" fmla="*/ 504 h 3280"/>
              <a:gd name="T28" fmla="*/ 48 w 5040"/>
              <a:gd name="T29" fmla="*/ 216 h 328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5040"/>
              <a:gd name="T46" fmla="*/ 0 h 3280"/>
              <a:gd name="T47" fmla="*/ 5040 w 5040"/>
              <a:gd name="T48" fmla="*/ 3280 h 328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5040" h="3280">
                <a:moveTo>
                  <a:pt x="5040" y="1800"/>
                </a:moveTo>
                <a:cubicBezTo>
                  <a:pt x="4960" y="1720"/>
                  <a:pt x="4880" y="1640"/>
                  <a:pt x="4752" y="1656"/>
                </a:cubicBezTo>
                <a:cubicBezTo>
                  <a:pt x="4624" y="1672"/>
                  <a:pt x="4416" y="1896"/>
                  <a:pt x="4272" y="1896"/>
                </a:cubicBezTo>
                <a:cubicBezTo>
                  <a:pt x="4128" y="1896"/>
                  <a:pt x="3992" y="1672"/>
                  <a:pt x="3888" y="1656"/>
                </a:cubicBezTo>
                <a:cubicBezTo>
                  <a:pt x="3784" y="1640"/>
                  <a:pt x="3744" y="1680"/>
                  <a:pt x="3648" y="1800"/>
                </a:cubicBezTo>
                <a:cubicBezTo>
                  <a:pt x="3552" y="1920"/>
                  <a:pt x="3448" y="2464"/>
                  <a:pt x="3312" y="2376"/>
                </a:cubicBezTo>
                <a:cubicBezTo>
                  <a:pt x="3176" y="2288"/>
                  <a:pt x="3008" y="1280"/>
                  <a:pt x="2832" y="1272"/>
                </a:cubicBezTo>
                <a:cubicBezTo>
                  <a:pt x="2656" y="1264"/>
                  <a:pt x="2408" y="2328"/>
                  <a:pt x="2256" y="2328"/>
                </a:cubicBezTo>
                <a:cubicBezTo>
                  <a:pt x="2104" y="2328"/>
                  <a:pt x="2024" y="1368"/>
                  <a:pt x="1920" y="1272"/>
                </a:cubicBezTo>
                <a:cubicBezTo>
                  <a:pt x="1816" y="1176"/>
                  <a:pt x="1752" y="1480"/>
                  <a:pt x="1632" y="1752"/>
                </a:cubicBezTo>
                <a:cubicBezTo>
                  <a:pt x="1512" y="2024"/>
                  <a:pt x="1336" y="3152"/>
                  <a:pt x="1200" y="2904"/>
                </a:cubicBezTo>
                <a:cubicBezTo>
                  <a:pt x="1064" y="2656"/>
                  <a:pt x="960" y="208"/>
                  <a:pt x="816" y="264"/>
                </a:cubicBezTo>
                <a:cubicBezTo>
                  <a:pt x="672" y="320"/>
                  <a:pt x="464" y="3200"/>
                  <a:pt x="336" y="3240"/>
                </a:cubicBezTo>
                <a:cubicBezTo>
                  <a:pt x="208" y="3280"/>
                  <a:pt x="96" y="1008"/>
                  <a:pt x="48" y="504"/>
                </a:cubicBezTo>
                <a:cubicBezTo>
                  <a:pt x="0" y="0"/>
                  <a:pt x="48" y="264"/>
                  <a:pt x="48" y="216"/>
                </a:cubicBezTo>
              </a:path>
            </a:pathLst>
          </a:custGeom>
          <a:ln w="57150">
            <a:solidFill>
              <a:schemeClr val="tx1"/>
            </a:solidFill>
            <a:round/>
          </a:ln>
        </p:spPr>
        <p:txBody>
          <a:bodyPr lIns="101598" tIns="50798" rIns="101598" bIns="50798"/>
          <a:lstStyle/>
          <a:p>
            <a:pPr>
              <a:buNone/>
            </a:pPr>
            <a:endParaRPr lang="en-US" dirty="0"/>
          </a:p>
        </p:txBody>
      </p:sp>
      <p:sp>
        <p:nvSpPr>
          <p:cNvPr id="96260" name="Text Box 7"/>
          <p:cNvSpPr txBox="1">
            <a:spLocks noChangeArrowheads="1"/>
          </p:cNvSpPr>
          <p:nvPr/>
        </p:nvSpPr>
        <p:spPr bwMode="auto">
          <a:xfrm>
            <a:off x="4165600" y="3886200"/>
            <a:ext cx="1700212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598" tIns="50798" rIns="101598" bIns="50798">
            <a:spAutoFit/>
          </a:bodyPr>
          <a:lstStyle/>
          <a:p>
            <a:pPr defTabSz="1016000"/>
            <a:r>
              <a:rPr lang="en-US" sz="2000" dirty="0"/>
              <a:t>Warehouses/</a:t>
            </a:r>
          </a:p>
          <a:p>
            <a:pPr defTabSz="1016000"/>
            <a:r>
              <a:rPr lang="en-US" sz="2000" dirty="0"/>
              <a:t>Distributors</a:t>
            </a:r>
          </a:p>
        </p:txBody>
      </p:sp>
      <p:sp>
        <p:nvSpPr>
          <p:cNvPr id="96261" name="Text Box 8"/>
          <p:cNvSpPr txBox="1">
            <a:spLocks noChangeArrowheads="1"/>
          </p:cNvSpPr>
          <p:nvPr/>
        </p:nvSpPr>
        <p:spPr bwMode="auto">
          <a:xfrm>
            <a:off x="1193800" y="4419600"/>
            <a:ext cx="1824037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598" tIns="50798" rIns="101598" bIns="50798">
            <a:spAutoFit/>
          </a:bodyPr>
          <a:lstStyle/>
          <a:p>
            <a:pPr defTabSz="1016000"/>
            <a:r>
              <a:rPr lang="en-US" sz="2000" dirty="0"/>
              <a:t>Manufacturers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7137400" y="3581400"/>
            <a:ext cx="12065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598" tIns="50798" rIns="101598" bIns="50798">
            <a:spAutoFit/>
          </a:bodyPr>
          <a:lstStyle/>
          <a:p>
            <a:pPr defTabSz="1016000"/>
            <a:r>
              <a:rPr lang="en-US" sz="2000" dirty="0"/>
              <a:t>Retailers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84200" y="5181600"/>
            <a:ext cx="9118600" cy="2057400"/>
          </a:xfrm>
          <a:prstGeom prst="rect">
            <a:avLst/>
          </a:prstGeom>
        </p:spPr>
        <p:txBody>
          <a:bodyPr/>
          <a:lstStyle/>
          <a:p>
            <a:pPr marL="381000" lvl="0" indent="-381000" defTabSz="1016000" eaLnBrk="1" hangingPunct="1">
              <a:spcBef>
                <a:spcPct val="20000"/>
              </a:spcBef>
              <a:buSzPct val="75000"/>
              <a:buFont typeface="Wingdings" pitchFamily="2" charset="2"/>
              <a:buChar char="n"/>
            </a:pPr>
            <a:r>
              <a:rPr lang="en-US" sz="2800" dirty="0"/>
              <a:t>Lead times significantly exacerbate the bullwhip </a:t>
            </a:r>
            <a:r>
              <a:rPr lang="en-US" sz="2800" dirty="0" smtClean="0"/>
              <a:t>effect</a:t>
            </a:r>
          </a:p>
          <a:p>
            <a:pPr marL="381000" lvl="0" indent="-381000" defTabSz="1016000" eaLnBrk="1" hangingPunct="1">
              <a:spcBef>
                <a:spcPct val="20000"/>
              </a:spcBef>
              <a:buSzPct val="75000"/>
              <a:buFont typeface="Wingdings" pitchFamily="2" charset="2"/>
              <a:buChar char="n"/>
            </a:pPr>
            <a:r>
              <a:rPr lang="en-US" sz="2800" dirty="0"/>
              <a:t>R</a:t>
            </a:r>
            <a:r>
              <a:rPr lang="en-US" sz="2800" dirty="0" smtClean="0"/>
              <a:t>educing </a:t>
            </a:r>
            <a:r>
              <a:rPr lang="en-US" sz="2800" dirty="0"/>
              <a:t>lead time, in combination with improved visibility along the supply chain, can significantly and positively relieve the bullwhip effect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2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59" grpId="0" build="p" animBg="1"/>
      <p:bldP spid="96259" grpId="1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62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625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62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62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62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625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62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62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62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625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62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62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62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625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62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62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62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625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62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62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6260" grpId="0"/>
      <p:bldP spid="96261" grpId="0"/>
      <p:bldP spid="96262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impact of information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00275"/>
            <a:ext cx="8661400" cy="4657725"/>
          </a:xfrm>
        </p:spPr>
        <p:txBody>
          <a:bodyPr/>
          <a:lstStyle/>
          <a:p>
            <a:r>
              <a:rPr lang="en-US" dirty="0"/>
              <a:t>Assume all of the same factors except that each stage is aware of the customer’s orders.</a:t>
            </a:r>
          </a:p>
          <a:p>
            <a:r>
              <a:rPr lang="en-US" dirty="0"/>
              <a:t>Assume we know that demand for week six and onward is five cases.</a:t>
            </a:r>
          </a:p>
          <a:p>
            <a:r>
              <a:rPr lang="en-US" dirty="0"/>
              <a:t>Following exactly the same steps.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impact of information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565400" y="1676399"/>
          <a:ext cx="5029200" cy="5680038"/>
        </p:xfrm>
        <a:graphic>
          <a:graphicData uri="http://schemas.openxmlformats.org/presentationml/2006/ole">
            <p:oleObj spid="_x0000_s5124" name="Worksheet" r:id="rId3" imgW="4048069" imgH="4572163" progId="Excel.Sheet.8">
              <p:link updateAutomatic="1"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5" name="AutoShape 5"/>
          <p:cNvSpPr>
            <a:spLocks noChangeArrowheads="1"/>
          </p:cNvSpPr>
          <p:nvPr/>
        </p:nvSpPr>
        <p:spPr bwMode="auto">
          <a:xfrm>
            <a:off x="584200" y="609600"/>
            <a:ext cx="1828800" cy="9144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rIns="91439" anchor="ctr"/>
          <a:lstStyle/>
          <a:p>
            <a:pPr algn="ctr" eaLnBrk="1" hangingPunct="1"/>
            <a:r>
              <a:rPr lang="en-US" sz="2400">
                <a:latin typeface="Times New Roman" charset="0"/>
              </a:rPr>
              <a:t>Retailer</a:t>
            </a:r>
          </a:p>
        </p:txBody>
      </p:sp>
      <p:sp>
        <p:nvSpPr>
          <p:cNvPr id="179207" name="AutoShape 7"/>
          <p:cNvSpPr>
            <a:spLocks noChangeArrowheads="1"/>
          </p:cNvSpPr>
          <p:nvPr/>
        </p:nvSpPr>
        <p:spPr bwMode="auto">
          <a:xfrm>
            <a:off x="965200" y="1676400"/>
            <a:ext cx="990600" cy="5334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11" name="AutoShape 11"/>
          <p:cNvSpPr>
            <a:spLocks noChangeArrowheads="1"/>
          </p:cNvSpPr>
          <p:nvPr/>
        </p:nvSpPr>
        <p:spPr bwMode="auto">
          <a:xfrm>
            <a:off x="584200" y="2362200"/>
            <a:ext cx="1828800" cy="9144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rIns="91439" anchor="ctr"/>
          <a:lstStyle/>
          <a:p>
            <a:pPr algn="ctr" eaLnBrk="1" hangingPunct="1"/>
            <a:r>
              <a:rPr lang="en-US" sz="2400">
                <a:latin typeface="Times New Roman" charset="0"/>
              </a:rPr>
              <a:t>Wholesaler</a:t>
            </a:r>
          </a:p>
        </p:txBody>
      </p:sp>
      <p:sp>
        <p:nvSpPr>
          <p:cNvPr id="179212" name="AutoShape 12"/>
          <p:cNvSpPr>
            <a:spLocks noChangeArrowheads="1"/>
          </p:cNvSpPr>
          <p:nvPr/>
        </p:nvSpPr>
        <p:spPr bwMode="auto">
          <a:xfrm>
            <a:off x="584200" y="4114800"/>
            <a:ext cx="1828800" cy="9144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rIns="91439" anchor="ctr"/>
          <a:lstStyle/>
          <a:p>
            <a:pPr algn="ctr" eaLnBrk="1" hangingPunct="1"/>
            <a:r>
              <a:rPr lang="en-US" sz="2400">
                <a:latin typeface="Times New Roman" charset="0"/>
              </a:rPr>
              <a:t>Distributor</a:t>
            </a:r>
          </a:p>
        </p:txBody>
      </p:sp>
      <p:sp>
        <p:nvSpPr>
          <p:cNvPr id="179213" name="AutoShape 13"/>
          <p:cNvSpPr>
            <a:spLocks noChangeArrowheads="1"/>
          </p:cNvSpPr>
          <p:nvPr/>
        </p:nvSpPr>
        <p:spPr bwMode="auto">
          <a:xfrm>
            <a:off x="584200" y="6172200"/>
            <a:ext cx="1879600" cy="9144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rIns="91439" anchor="ctr"/>
          <a:lstStyle/>
          <a:p>
            <a:pPr algn="ctr" eaLnBrk="1" hangingPunct="1"/>
            <a:r>
              <a:rPr lang="en-US" sz="2400">
                <a:latin typeface="Times New Roman" charset="0"/>
              </a:rPr>
              <a:t>Manufacturer</a:t>
            </a:r>
          </a:p>
        </p:txBody>
      </p:sp>
      <p:sp>
        <p:nvSpPr>
          <p:cNvPr id="179214" name="AutoShape 14"/>
          <p:cNvSpPr>
            <a:spLocks noChangeArrowheads="1"/>
          </p:cNvSpPr>
          <p:nvPr/>
        </p:nvSpPr>
        <p:spPr bwMode="auto">
          <a:xfrm>
            <a:off x="965200" y="5257800"/>
            <a:ext cx="990600" cy="6858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15" name="AutoShape 15"/>
          <p:cNvSpPr>
            <a:spLocks noChangeArrowheads="1"/>
          </p:cNvSpPr>
          <p:nvPr/>
        </p:nvSpPr>
        <p:spPr bwMode="auto">
          <a:xfrm>
            <a:off x="965200" y="3429000"/>
            <a:ext cx="990600" cy="5334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16" name="Text Box 16"/>
          <p:cNvSpPr txBox="1">
            <a:spLocks noChangeArrowheads="1"/>
          </p:cNvSpPr>
          <p:nvPr/>
        </p:nvSpPr>
        <p:spPr bwMode="auto">
          <a:xfrm>
            <a:off x="3175000" y="762000"/>
            <a:ext cx="5943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9" rIns="91439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Retailer orders 12 cases- a 200% increase</a:t>
            </a:r>
          </a:p>
        </p:txBody>
      </p:sp>
      <p:sp>
        <p:nvSpPr>
          <p:cNvPr id="179217" name="Text Box 17"/>
          <p:cNvSpPr txBox="1">
            <a:spLocks noChangeArrowheads="1"/>
          </p:cNvSpPr>
          <p:nvPr/>
        </p:nvSpPr>
        <p:spPr bwMode="auto">
          <a:xfrm>
            <a:off x="3098800" y="2514600"/>
            <a:ext cx="5943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9" rIns="91439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Wholesaler orders 16 cases- a 300% increase</a:t>
            </a:r>
          </a:p>
        </p:txBody>
      </p:sp>
      <p:sp>
        <p:nvSpPr>
          <p:cNvPr id="179218" name="Text Box 18"/>
          <p:cNvSpPr txBox="1">
            <a:spLocks noChangeArrowheads="1"/>
          </p:cNvSpPr>
          <p:nvPr/>
        </p:nvSpPr>
        <p:spPr bwMode="auto">
          <a:xfrm>
            <a:off x="3175000" y="4191000"/>
            <a:ext cx="5943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9" rIns="91439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Distributor orders 20 cases- a 400% increase</a:t>
            </a:r>
          </a:p>
        </p:txBody>
      </p:sp>
      <p:sp>
        <p:nvSpPr>
          <p:cNvPr id="179219" name="Text Box 19"/>
          <p:cNvSpPr txBox="1">
            <a:spLocks noChangeArrowheads="1"/>
          </p:cNvSpPr>
          <p:nvPr/>
        </p:nvSpPr>
        <p:spPr bwMode="auto">
          <a:xfrm>
            <a:off x="3175000" y="6096000"/>
            <a:ext cx="6477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9" rIns="91439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Manufacturer order Raw Materials to make 24 cases- a 500% increase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3"/>
          <p:cNvSpPr>
            <a:spLocks noGrp="1"/>
          </p:cNvSpPr>
          <p:nvPr>
            <p:ph type="title" idx="4294967295"/>
          </p:nvPr>
        </p:nvSpPr>
        <p:spPr/>
        <p:txBody>
          <a:bodyPr lIns="101598" tIns="50798" rIns="101598" bIns="50798"/>
          <a:lstStyle/>
          <a:p>
            <a:r>
              <a:rPr lang="en-US" sz="4100" dirty="0" smtClean="0"/>
              <a:t>The Impact </a:t>
            </a:r>
            <a:r>
              <a:rPr lang="en-US" sz="4100" dirty="0"/>
              <a:t>of Information </a:t>
            </a:r>
            <a:r>
              <a:rPr lang="en-US" sz="4100" dirty="0" smtClean="0"/>
              <a:t>on the </a:t>
            </a:r>
            <a:r>
              <a:rPr lang="en-US" sz="4100" dirty="0"/>
              <a:t>Bullwhip Effect</a:t>
            </a:r>
          </a:p>
        </p:txBody>
      </p:sp>
      <p:sp>
        <p:nvSpPr>
          <p:cNvPr id="99331" name="Content Placeholder 4"/>
          <p:cNvSpPr>
            <a:spLocks noGrp="1"/>
          </p:cNvSpPr>
          <p:nvPr>
            <p:ph idx="4294967295"/>
          </p:nvPr>
        </p:nvSpPr>
        <p:spPr>
          <a:xfrm>
            <a:off x="508000" y="2235200"/>
            <a:ext cx="9144000" cy="4318000"/>
          </a:xfrm>
        </p:spPr>
        <p:txBody>
          <a:bodyPr lIns="101598" tIns="50798" rIns="101598" bIns="50798"/>
          <a:lstStyle/>
          <a:p>
            <a:r>
              <a:rPr lang="en-US" sz="3200" dirty="0" smtClean="0"/>
              <a:t>Perfect </a:t>
            </a:r>
            <a:r>
              <a:rPr lang="en-US" sz="3200" dirty="0"/>
              <a:t>forecasting does not eliminate </a:t>
            </a:r>
            <a:r>
              <a:rPr lang="en-US" sz="3200" dirty="0" smtClean="0"/>
              <a:t>the bullwhip </a:t>
            </a:r>
            <a:r>
              <a:rPr lang="en-US" sz="3200" dirty="0"/>
              <a:t>effect</a:t>
            </a:r>
          </a:p>
          <a:p>
            <a:r>
              <a:rPr lang="en-US" sz="3200" b="1" dirty="0"/>
              <a:t>Lesson: </a:t>
            </a:r>
            <a:r>
              <a:rPr lang="en-US" sz="3200" i="1" dirty="0"/>
              <a:t>The bullwhip effect is present even if there is perfect information about the future that is shared among all channel partners.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Demand Distortion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828800"/>
            <a:ext cx="9144000" cy="4318000"/>
          </a:xfrm>
        </p:spPr>
        <p:txBody>
          <a:bodyPr/>
          <a:lstStyle/>
          <a:p>
            <a:r>
              <a:rPr lang="en-US" sz="3200" dirty="0" smtClean="0"/>
              <a:t>Results </a:t>
            </a:r>
            <a:r>
              <a:rPr lang="en-US" sz="3200" dirty="0"/>
              <a:t>in:</a:t>
            </a:r>
          </a:p>
          <a:p>
            <a:pPr lvl="1"/>
            <a:r>
              <a:rPr lang="en-US" sz="2700" dirty="0"/>
              <a:t>Larger inventory carrying costs</a:t>
            </a:r>
          </a:p>
          <a:p>
            <a:pPr lvl="1"/>
            <a:r>
              <a:rPr lang="en-US" sz="2700" dirty="0"/>
              <a:t>Lost sales from stock outs</a:t>
            </a:r>
          </a:p>
          <a:p>
            <a:pPr lvl="1"/>
            <a:r>
              <a:rPr lang="en-US" sz="2700" dirty="0"/>
              <a:t>Lack of responsiveness to customer demand</a:t>
            </a:r>
          </a:p>
          <a:p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 idx="4294967295"/>
          </p:nvPr>
        </p:nvSpPr>
        <p:spPr/>
        <p:txBody>
          <a:bodyPr lIns="101598" tIns="50798" rIns="101598" bIns="50798"/>
          <a:lstStyle/>
          <a:p>
            <a:r>
              <a:rPr lang="en-US" sz="4100" dirty="0" smtClean="0"/>
              <a:t>The Impact </a:t>
            </a:r>
            <a:r>
              <a:rPr lang="en-US" sz="4100" dirty="0"/>
              <a:t>of Lead Time on </a:t>
            </a:r>
            <a:r>
              <a:rPr lang="en-US" sz="4100" dirty="0" smtClean="0"/>
              <a:t>the Bullwhip </a:t>
            </a:r>
            <a:r>
              <a:rPr lang="en-US" sz="4100" dirty="0"/>
              <a:t>Effect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08000" y="2201862"/>
            <a:ext cx="9144000" cy="4808537"/>
          </a:xfrm>
        </p:spPr>
        <p:txBody>
          <a:bodyPr lIns="101598" tIns="50798" rIns="101598" bIns="50798"/>
          <a:lstStyle/>
          <a:p>
            <a:r>
              <a:rPr lang="en-US" sz="2800" dirty="0" smtClean="0"/>
              <a:t>L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ead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times can multiply the variation in demand and so everyone in the supply chain should be working to reduce lead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times.</a:t>
            </a:r>
            <a:endParaRPr lang="en-US" sz="2800" dirty="0" smtClean="0"/>
          </a:p>
          <a:p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implications of Little's Law are that when inventory in the supply chain is high, lead times increase, and, conversely, longer lead times result in more inventories in the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pipeline.</a:t>
            </a:r>
          </a:p>
          <a:p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problematic and cyclical relationship between lead times and inventory is a powerful reason for reducing lead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times.</a:t>
            </a:r>
            <a:endParaRPr lang="en-US" sz="2800" dirty="0"/>
          </a:p>
          <a:p>
            <a:pPr lvl="1"/>
            <a:endParaRPr lang="en-US" sz="22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 idx="4294967295"/>
          </p:nvPr>
        </p:nvSpPr>
        <p:spPr/>
        <p:txBody>
          <a:bodyPr lIns="101598" tIns="50798" rIns="101598" bIns="50798"/>
          <a:lstStyle/>
          <a:p>
            <a:r>
              <a:rPr lang="en-US" sz="4100" dirty="0" smtClean="0"/>
              <a:t>Structure Drives Behavior:</a:t>
            </a:r>
            <a:br>
              <a:rPr lang="en-US" sz="4100" dirty="0" smtClean="0"/>
            </a:br>
            <a:r>
              <a:rPr lang="en-US" sz="4100" dirty="0" smtClean="0"/>
              <a:t>Causes </a:t>
            </a:r>
            <a:r>
              <a:rPr lang="en-US" sz="4100" dirty="0"/>
              <a:t>of </a:t>
            </a:r>
            <a:r>
              <a:rPr lang="en-US" sz="4100" dirty="0" smtClean="0"/>
              <a:t>the Bullwhip Effect </a:t>
            </a:r>
            <a:endParaRPr lang="en-US" sz="4100" dirty="0"/>
          </a:p>
        </p:txBody>
      </p:sp>
      <p:sp>
        <p:nvSpPr>
          <p:cNvPr id="107523" name="Content Placeholder 2"/>
          <p:cNvSpPr>
            <a:spLocks noGrp="1"/>
          </p:cNvSpPr>
          <p:nvPr>
            <p:ph idx="4294967295"/>
          </p:nvPr>
        </p:nvSpPr>
        <p:spPr>
          <a:xfrm>
            <a:off x="508000" y="2209800"/>
            <a:ext cx="9144000" cy="5105400"/>
          </a:xfrm>
        </p:spPr>
        <p:txBody>
          <a:bodyPr lIns="101598" tIns="50798" rIns="101598" bIns="50798"/>
          <a:lstStyle/>
          <a:p>
            <a:r>
              <a:rPr lang="en-US" sz="2800" dirty="0" smtClean="0"/>
              <a:t>Lack </a:t>
            </a:r>
            <a:r>
              <a:rPr lang="en-US" sz="2800" dirty="0"/>
              <a:t>of visibility</a:t>
            </a:r>
          </a:p>
          <a:p>
            <a:r>
              <a:rPr lang="en-US" sz="2800" dirty="0"/>
              <a:t>Long lead time</a:t>
            </a:r>
          </a:p>
          <a:p>
            <a:r>
              <a:rPr lang="en-US" sz="2800" dirty="0"/>
              <a:t>Many stages in the supply chain</a:t>
            </a:r>
          </a:p>
          <a:p>
            <a:r>
              <a:rPr lang="en-US" sz="2800" dirty="0"/>
              <a:t>Lack of pull signals</a:t>
            </a:r>
          </a:p>
          <a:p>
            <a:r>
              <a:rPr lang="en-US" sz="2800" dirty="0"/>
              <a:t>Order batching</a:t>
            </a:r>
          </a:p>
          <a:p>
            <a:r>
              <a:rPr lang="en-US" sz="2800" dirty="0"/>
              <a:t>Price discount and </a:t>
            </a:r>
            <a:r>
              <a:rPr lang="en-US" sz="2800" dirty="0" smtClean="0"/>
              <a:t>promotions</a:t>
            </a:r>
          </a:p>
          <a:p>
            <a:r>
              <a:rPr lang="en-US" sz="2800" dirty="0" smtClean="0"/>
              <a:t>Forward buying</a:t>
            </a:r>
          </a:p>
          <a:p>
            <a:r>
              <a:rPr lang="en-US" sz="2800" dirty="0" smtClean="0"/>
              <a:t>Rationing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title" idx="4294967295"/>
          </p:nvPr>
        </p:nvSpPr>
        <p:spPr/>
        <p:txBody>
          <a:bodyPr lIns="101598" tIns="50798" rIns="101598" bIns="50798"/>
          <a:lstStyle/>
          <a:p>
            <a:r>
              <a:rPr lang="en-US" sz="4100" dirty="0"/>
              <a:t>Other </a:t>
            </a:r>
            <a:r>
              <a:rPr lang="en-US" sz="4100" dirty="0" smtClean="0"/>
              <a:t>Behaviors that Cause the Bullwhip Effect</a:t>
            </a:r>
            <a:endParaRPr lang="en-US" sz="4100" dirty="0"/>
          </a:p>
        </p:txBody>
      </p:sp>
      <p:sp>
        <p:nvSpPr>
          <p:cNvPr id="109571" name="Content Placeholder 2"/>
          <p:cNvSpPr>
            <a:spLocks noGrp="1"/>
          </p:cNvSpPr>
          <p:nvPr>
            <p:ph idx="4294967295"/>
          </p:nvPr>
        </p:nvSpPr>
        <p:spPr/>
        <p:txBody>
          <a:bodyPr lIns="101598" tIns="50798" rIns="101598" bIns="50798"/>
          <a:lstStyle/>
          <a:p>
            <a:r>
              <a:rPr lang="en-US" sz="2800" dirty="0"/>
              <a:t>Over-reaction to backlogs</a:t>
            </a:r>
          </a:p>
          <a:p>
            <a:r>
              <a:rPr lang="en-US" sz="2800" dirty="0"/>
              <a:t>Neglecting to order to reduce inventory</a:t>
            </a:r>
          </a:p>
          <a:p>
            <a:r>
              <a:rPr lang="en-US" sz="2800" dirty="0"/>
              <a:t>Hoarding customers</a:t>
            </a:r>
          </a:p>
          <a:p>
            <a:r>
              <a:rPr lang="en-US" sz="2800" dirty="0"/>
              <a:t>Shortage gaming for customers</a:t>
            </a:r>
          </a:p>
          <a:p>
            <a:r>
              <a:rPr lang="en-US" sz="2800" dirty="0"/>
              <a:t>Demand forecast inaccuracies</a:t>
            </a:r>
          </a:p>
          <a:p>
            <a:r>
              <a:rPr lang="en-US" sz="2800" dirty="0"/>
              <a:t>Attempts to meet end-of-month metrics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/>
          <p:cNvSpPr>
            <a:spLocks noGrp="1"/>
          </p:cNvSpPr>
          <p:nvPr>
            <p:ph type="title" idx="4294967295"/>
          </p:nvPr>
        </p:nvSpPr>
        <p:spPr/>
        <p:txBody>
          <a:bodyPr lIns="101598" tIns="50798" rIns="101598" bIns="50798"/>
          <a:lstStyle/>
          <a:p>
            <a:r>
              <a:rPr lang="en-US" sz="4100" dirty="0" smtClean="0"/>
              <a:t>Ways to Mitigate the Bullwhip Effect</a:t>
            </a:r>
            <a:endParaRPr lang="en-US" sz="4100" dirty="0"/>
          </a:p>
        </p:txBody>
      </p:sp>
      <p:sp>
        <p:nvSpPr>
          <p:cNvPr id="105475" name="Content Placeholder 2"/>
          <p:cNvSpPr>
            <a:spLocks noGrp="1"/>
          </p:cNvSpPr>
          <p:nvPr>
            <p:ph idx="4294967295"/>
          </p:nvPr>
        </p:nvSpPr>
        <p:spPr/>
        <p:txBody>
          <a:bodyPr lIns="101598" tIns="50798" rIns="101598" bIns="50798"/>
          <a:lstStyle/>
          <a:p>
            <a:r>
              <a:rPr lang="en-US" sz="2800" dirty="0" smtClean="0"/>
              <a:t>Reduce </a:t>
            </a:r>
            <a:r>
              <a:rPr lang="en-US" sz="2800" dirty="0"/>
              <a:t>lead </a:t>
            </a:r>
            <a:r>
              <a:rPr lang="en-US" sz="2800" dirty="0" smtClean="0"/>
              <a:t>times</a:t>
            </a:r>
            <a:endParaRPr lang="en-US" sz="2800" dirty="0"/>
          </a:p>
          <a:p>
            <a:r>
              <a:rPr lang="en-US" sz="2800" dirty="0" smtClean="0"/>
              <a:t>Use/sharing </a:t>
            </a:r>
            <a:r>
              <a:rPr lang="en-US" sz="2800" dirty="0"/>
              <a:t>of </a:t>
            </a:r>
            <a:r>
              <a:rPr lang="en-US" sz="2800" dirty="0" smtClean="0"/>
              <a:t>POS data</a:t>
            </a:r>
            <a:endParaRPr lang="en-US" sz="2800" dirty="0"/>
          </a:p>
          <a:p>
            <a:r>
              <a:rPr lang="en-US" sz="2800" dirty="0" smtClean="0"/>
              <a:t>Smaller orders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Work with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suppliers on more frequent deliveries of smaller order increments</a:t>
            </a:r>
            <a:endParaRPr lang="en-US" sz="2400" dirty="0"/>
          </a:p>
          <a:p>
            <a:r>
              <a:rPr lang="en-US" sz="2800" dirty="0" smtClean="0"/>
              <a:t>Use stable pricing, “everyday low prices”</a:t>
            </a:r>
          </a:p>
          <a:p>
            <a:pPr lvl="1"/>
            <a:r>
              <a:rPr lang="en-US" sz="2400" dirty="0" smtClean="0"/>
              <a:t>L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evels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out customer demand</a:t>
            </a:r>
            <a:endParaRPr lang="en-US" sz="2400" dirty="0"/>
          </a:p>
          <a:p>
            <a:r>
              <a:rPr lang="en-US" sz="2800" dirty="0"/>
              <a:t>Allocation based on past </a:t>
            </a:r>
            <a:r>
              <a:rPr lang="en-US" sz="2800" dirty="0" smtClean="0"/>
              <a:t>sales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Bullwhip Effect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200" y="1828800"/>
            <a:ext cx="9220200" cy="49164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A </a:t>
            </a:r>
            <a:r>
              <a:rPr lang="en-US" sz="2800" dirty="0"/>
              <a:t>slight motion of the handle </a:t>
            </a:r>
            <a:r>
              <a:rPr lang="en-US" sz="2800" dirty="0" smtClean="0"/>
              <a:t>of a bullwhip can </a:t>
            </a:r>
            <a:r>
              <a:rPr lang="en-US" sz="2800" dirty="0"/>
              <a:t>make the top thrash wildly at up to 900mph.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Increasing </a:t>
            </a:r>
            <a:r>
              <a:rPr lang="en-US" sz="2800" dirty="0"/>
              <a:t>demand variability as you move upstream. 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Most demand distortion is caused by the supply chain itself, not by the customer.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Results </a:t>
            </a:r>
            <a:r>
              <a:rPr lang="en-US" sz="2800" dirty="0"/>
              <a:t>in: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excessive inventory investment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poor customer service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lost revenues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misguided capacity planning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ineffective transportation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Ineffective production schedules. </a:t>
            </a:r>
            <a:endParaRPr lang="en-US" sz="2100" dirty="0"/>
          </a:p>
        </p:txBody>
      </p:sp>
      <p:pic>
        <p:nvPicPr>
          <p:cNvPr id="87045" name="Picture 5" descr="MPj03865060000[1]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6908800" y="5216525"/>
            <a:ext cx="3048000" cy="21748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 The Beer Game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 Underscores the importance of understanding supply chain dynamics and applying </a:t>
            </a:r>
            <a:r>
              <a:rPr lang="en-US" sz="2800" b="1"/>
              <a:t>systems thinking </a:t>
            </a:r>
            <a:r>
              <a:rPr lang="en-US" sz="2800"/>
              <a:t>to coordinate activities within and between enterprises.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r>
              <a:rPr lang="en-US" sz="2800"/>
              <a:t>Explains the crucial role </a:t>
            </a:r>
            <a:r>
              <a:rPr lang="en-US" sz="2800" b="1"/>
              <a:t>lead times </a:t>
            </a:r>
            <a:r>
              <a:rPr lang="en-US" sz="2800"/>
              <a:t>play in enhancing or inhibiting competitiveness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r>
              <a:rPr lang="en-US" sz="2800"/>
              <a:t>Elaborates on the role of</a:t>
            </a:r>
            <a:r>
              <a:rPr lang="en-US" sz="2800" b="1"/>
              <a:t> information systems</a:t>
            </a:r>
            <a:r>
              <a:rPr lang="en-US" sz="2800"/>
              <a:t> in the lean supply chain.  </a:t>
            </a:r>
          </a:p>
        </p:txBody>
      </p:sp>
      <p:pic>
        <p:nvPicPr>
          <p:cNvPr id="6152" name="Picture 8" descr="MCj04363690000[1]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7518400" y="38100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8"/>
          <p:cNvSpPr>
            <a:spLocks noGrp="1" noChangeArrowheads="1"/>
          </p:cNvSpPr>
          <p:nvPr>
            <p:ph type="title"/>
          </p:nvPr>
        </p:nvSpPr>
        <p:spPr>
          <a:xfrm>
            <a:off x="508000" y="508000"/>
            <a:ext cx="9144000" cy="939800"/>
          </a:xfrm>
        </p:spPr>
        <p:txBody>
          <a:bodyPr/>
          <a:lstStyle/>
          <a:p>
            <a:r>
              <a:rPr lang="en-US"/>
              <a:t>Assumptions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08000" y="1905000"/>
            <a:ext cx="9652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Assumes a linear SC, 4 enterprises, one type of beer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Goal is to manage demand as imposed by it’s customer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Each enterprise has only one manager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Runs for 50 wks.</a:t>
            </a:r>
          </a:p>
        </p:txBody>
      </p:sp>
      <p:grpSp>
        <p:nvGrpSpPr>
          <p:cNvPr id="7207" name="Group 39"/>
          <p:cNvGrpSpPr>
            <a:grpSpLocks/>
          </p:cNvGrpSpPr>
          <p:nvPr/>
        </p:nvGrpSpPr>
        <p:grpSpPr bwMode="auto">
          <a:xfrm>
            <a:off x="965200" y="2590800"/>
            <a:ext cx="8153400" cy="1600200"/>
            <a:chOff x="464" y="2160"/>
            <a:chExt cx="5136" cy="1008"/>
          </a:xfrm>
        </p:grpSpPr>
        <p:sp>
          <p:nvSpPr>
            <p:cNvPr id="7201" name="AutoShape 33"/>
            <p:cNvSpPr>
              <a:spLocks noChangeArrowheads="1"/>
            </p:cNvSpPr>
            <p:nvPr/>
          </p:nvSpPr>
          <p:spPr bwMode="auto">
            <a:xfrm>
              <a:off x="4736" y="2208"/>
              <a:ext cx="864" cy="912"/>
            </a:xfrm>
            <a:prstGeom prst="flowChartProcess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9" rIns="91439" anchor="ctr"/>
            <a:lstStyle/>
            <a:p>
              <a:pPr algn="ctr" eaLnBrk="1" hangingPunct="1"/>
              <a:r>
                <a:rPr lang="en-US" sz="2400">
                  <a:latin typeface="Times New Roman" charset="0"/>
                </a:rPr>
                <a:t>Retailer</a:t>
              </a:r>
            </a:p>
          </p:txBody>
        </p:sp>
        <p:grpSp>
          <p:nvGrpSpPr>
            <p:cNvPr id="7206" name="Group 38"/>
            <p:cNvGrpSpPr>
              <a:grpSpLocks/>
            </p:cNvGrpSpPr>
            <p:nvPr/>
          </p:nvGrpSpPr>
          <p:grpSpPr bwMode="auto">
            <a:xfrm>
              <a:off x="464" y="2160"/>
              <a:ext cx="4224" cy="1008"/>
              <a:chOff x="464" y="2112"/>
              <a:chExt cx="4224" cy="1008"/>
            </a:xfrm>
          </p:grpSpPr>
          <p:sp>
            <p:nvSpPr>
              <p:cNvPr id="7198" name="AutoShape 30"/>
              <p:cNvSpPr>
                <a:spLocks noChangeArrowheads="1"/>
              </p:cNvSpPr>
              <p:nvPr/>
            </p:nvSpPr>
            <p:spPr bwMode="auto">
              <a:xfrm>
                <a:off x="464" y="2112"/>
                <a:ext cx="864" cy="960"/>
              </a:xfrm>
              <a:prstGeom prst="flowChartProcess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1439" rIns="91439" anchor="ctr"/>
              <a:lstStyle/>
              <a:p>
                <a:pPr algn="ctr" eaLnBrk="1" hangingPunct="1"/>
                <a:r>
                  <a:rPr lang="en-US" sz="2400">
                    <a:latin typeface="Times New Roman" charset="0"/>
                  </a:rPr>
                  <a:t>Factory</a:t>
                </a:r>
              </a:p>
            </p:txBody>
          </p:sp>
          <p:sp>
            <p:nvSpPr>
              <p:cNvPr id="7199" name="AutoShape 31"/>
              <p:cNvSpPr>
                <a:spLocks noChangeArrowheads="1"/>
              </p:cNvSpPr>
              <p:nvPr/>
            </p:nvSpPr>
            <p:spPr bwMode="auto">
              <a:xfrm>
                <a:off x="1856" y="2112"/>
                <a:ext cx="864" cy="1008"/>
              </a:xfrm>
              <a:prstGeom prst="flowChartProcess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1439" rIns="91439" anchor="ctr"/>
              <a:lstStyle/>
              <a:p>
                <a:pPr algn="ctr" eaLnBrk="1" hangingPunct="1"/>
                <a:r>
                  <a:rPr lang="en-US" sz="2400">
                    <a:latin typeface="Times New Roman" charset="0"/>
                  </a:rPr>
                  <a:t>Distributor</a:t>
                </a:r>
              </a:p>
            </p:txBody>
          </p:sp>
          <p:sp>
            <p:nvSpPr>
              <p:cNvPr id="7200" name="AutoShape 32"/>
              <p:cNvSpPr>
                <a:spLocks noChangeArrowheads="1"/>
              </p:cNvSpPr>
              <p:nvPr/>
            </p:nvSpPr>
            <p:spPr bwMode="auto">
              <a:xfrm>
                <a:off x="3296" y="2160"/>
                <a:ext cx="864" cy="960"/>
              </a:xfrm>
              <a:prstGeom prst="flowChartProcess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1439" rIns="91439" anchor="ctr"/>
              <a:lstStyle/>
              <a:p>
                <a:pPr algn="ctr" eaLnBrk="1" hangingPunct="1"/>
                <a:r>
                  <a:rPr lang="en-US" sz="2400">
                    <a:latin typeface="Times New Roman" charset="0"/>
                  </a:rPr>
                  <a:t>Wholesaler</a:t>
                </a:r>
              </a:p>
            </p:txBody>
          </p:sp>
          <p:sp>
            <p:nvSpPr>
              <p:cNvPr id="7202" name="AutoShape 34"/>
              <p:cNvSpPr>
                <a:spLocks noChangeArrowheads="1"/>
              </p:cNvSpPr>
              <p:nvPr/>
            </p:nvSpPr>
            <p:spPr bwMode="auto">
              <a:xfrm>
                <a:off x="1376" y="2400"/>
                <a:ext cx="432" cy="480"/>
              </a:xfrm>
              <a:prstGeom prst="leftRightArrow">
                <a:avLst>
                  <a:gd name="adj1" fmla="val 50000"/>
                  <a:gd name="adj2" fmla="val 20000"/>
                </a:avLst>
              </a:prstGeom>
              <a:solidFill>
                <a:schemeClr val="bg1">
                  <a:lumMod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3" name="AutoShape 35"/>
              <p:cNvSpPr>
                <a:spLocks noChangeArrowheads="1"/>
              </p:cNvSpPr>
              <p:nvPr/>
            </p:nvSpPr>
            <p:spPr bwMode="auto">
              <a:xfrm>
                <a:off x="2816" y="2400"/>
                <a:ext cx="432" cy="480"/>
              </a:xfrm>
              <a:prstGeom prst="leftRightArrow">
                <a:avLst>
                  <a:gd name="adj1" fmla="val 50000"/>
                  <a:gd name="adj2" fmla="val 20000"/>
                </a:avLst>
              </a:prstGeom>
              <a:solidFill>
                <a:schemeClr val="bg1">
                  <a:lumMod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4" name="AutoShape 36"/>
              <p:cNvSpPr>
                <a:spLocks noChangeArrowheads="1"/>
              </p:cNvSpPr>
              <p:nvPr/>
            </p:nvSpPr>
            <p:spPr bwMode="auto">
              <a:xfrm>
                <a:off x="4256" y="2400"/>
                <a:ext cx="432" cy="480"/>
              </a:xfrm>
              <a:prstGeom prst="leftRightArrow">
                <a:avLst>
                  <a:gd name="adj1" fmla="val 50000"/>
                  <a:gd name="adj2" fmla="val 20000"/>
                </a:avLst>
              </a:prstGeom>
              <a:solidFill>
                <a:schemeClr val="bg1">
                  <a:lumMod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812800" y="1752600"/>
            <a:ext cx="8636000" cy="4802188"/>
          </a:xfrm>
        </p:spPr>
        <p:txBody>
          <a:bodyPr/>
          <a:lstStyle/>
          <a:p>
            <a:r>
              <a:rPr lang="en-US" sz="2800" dirty="0"/>
              <a:t>Each week, an enterprise receives an order from downstream customers and places an order </a:t>
            </a:r>
            <a:r>
              <a:rPr lang="en-US" sz="2800" dirty="0" smtClean="0"/>
              <a:t>upstream.</a:t>
            </a:r>
            <a:endParaRPr lang="en-US" sz="2800" dirty="0"/>
          </a:p>
          <a:p>
            <a:r>
              <a:rPr lang="en-US" sz="2800" b="1" dirty="0"/>
              <a:t>Two week lead time </a:t>
            </a:r>
            <a:r>
              <a:rPr lang="en-US" sz="2800" dirty="0"/>
              <a:t>between when an order is placed and when it is received.</a:t>
            </a:r>
          </a:p>
          <a:p>
            <a:r>
              <a:rPr lang="en-US" sz="2800" b="1" dirty="0"/>
              <a:t>Another two week lead time </a:t>
            </a:r>
            <a:r>
              <a:rPr lang="en-US" sz="2800" dirty="0"/>
              <a:t>before the order is delivered. </a:t>
            </a:r>
          </a:p>
          <a:p>
            <a:r>
              <a:rPr lang="en-US" sz="2800" dirty="0"/>
              <a:t>Each enterprise starts with 12 cases of beer. </a:t>
            </a:r>
          </a:p>
          <a:p>
            <a:r>
              <a:rPr lang="en-US" sz="2800" b="1" dirty="0"/>
              <a:t>At the beginning of each week we know what demand will </a:t>
            </a:r>
            <a:r>
              <a:rPr lang="en-US" sz="2800" b="1" dirty="0" smtClean="0"/>
              <a:t>be.</a:t>
            </a:r>
            <a:endParaRPr lang="en-US" sz="2800" b="1" dirty="0"/>
          </a:p>
          <a:p>
            <a:endParaRPr lang="en-US" sz="2800" dirty="0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title"/>
          </p:nvPr>
        </p:nvSpPr>
        <p:spPr>
          <a:xfrm>
            <a:off x="508000" y="508000"/>
            <a:ext cx="9144000" cy="1168400"/>
          </a:xfrm>
          <a:noFill/>
          <a:ln/>
        </p:spPr>
        <p:txBody>
          <a:bodyPr/>
          <a:lstStyle/>
          <a:p>
            <a:r>
              <a:rPr lang="en-US"/>
              <a:t>Assumptions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Playing the game</a:t>
            </a:r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508000" y="1981200"/>
            <a:ext cx="6477000" cy="5418137"/>
          </a:xfrm>
        </p:spPr>
        <p:txBody>
          <a:bodyPr/>
          <a:lstStyle/>
          <a:p>
            <a:r>
              <a:rPr lang="en-US" sz="2800" dirty="0" smtClean="0"/>
              <a:t>Everyone acts in their own self interest on the basis of their own forecasts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system is in a steady state with demand at four cases each week.</a:t>
            </a:r>
          </a:p>
          <a:p>
            <a:r>
              <a:rPr lang="en-US" sz="2800" dirty="0" smtClean="0"/>
              <a:t>In </a:t>
            </a:r>
            <a:r>
              <a:rPr lang="en-US" sz="2800" dirty="0"/>
              <a:t>week </a:t>
            </a:r>
            <a:r>
              <a:rPr lang="en-US" sz="2800" dirty="0" smtClean="0"/>
              <a:t>5, demand </a:t>
            </a:r>
            <a:r>
              <a:rPr lang="en-US" sz="2800" dirty="0"/>
              <a:t>is disrupted to </a:t>
            </a:r>
            <a:r>
              <a:rPr lang="en-US" sz="2800" dirty="0" smtClean="0"/>
              <a:t>8 </a:t>
            </a:r>
            <a:r>
              <a:rPr lang="en-US" sz="2800" dirty="0"/>
              <a:t>cases a week and remains constant</a:t>
            </a:r>
            <a:r>
              <a:rPr lang="en-US" sz="2800" dirty="0" smtClean="0"/>
              <a:t>. </a:t>
            </a:r>
          </a:p>
          <a:p>
            <a:r>
              <a:rPr lang="en-US" sz="2800" dirty="0"/>
              <a:t>E</a:t>
            </a:r>
            <a:r>
              <a:rPr lang="en-US" sz="2800" dirty="0" smtClean="0"/>
              <a:t>ach player’s ordering policy is based on two rules</a:t>
            </a:r>
            <a:endParaRPr lang="en-US" sz="2800" dirty="0"/>
          </a:p>
        </p:txBody>
      </p:sp>
      <p:pic>
        <p:nvPicPr>
          <p:cNvPr id="13325" name="Picture 13" descr="MPj04014380000[1]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grayscl/>
          </a:blip>
          <a:srcRect/>
          <a:stretch>
            <a:fillRect/>
          </a:stretch>
        </p:blipFill>
        <p:spPr>
          <a:xfrm>
            <a:off x="7018338" y="2217738"/>
            <a:ext cx="2606675" cy="4181475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Forecast </a:t>
            </a:r>
            <a:r>
              <a:rPr lang="en-US" dirty="0"/>
              <a:t>Rule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The forecast rule: The weekly demand for </a:t>
            </a:r>
            <a:r>
              <a:rPr lang="en-US" b="1" dirty="0"/>
              <a:t>each of the next four weeks </a:t>
            </a:r>
            <a:r>
              <a:rPr lang="en-US" dirty="0"/>
              <a:t>is the average of the weekly demand over the four most recent weeks</a:t>
            </a:r>
            <a:r>
              <a:rPr lang="en-US" dirty="0" smtClean="0"/>
              <a:t>. Four period moving average:  </a:t>
            </a:r>
            <a:r>
              <a:rPr lang="en-US" dirty="0"/>
              <a:t>(</a:t>
            </a:r>
            <a:r>
              <a:rPr lang="en-US" dirty="0" smtClean="0"/>
              <a:t>4+4+4+4)/4=4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Order Quantity Rule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2057400"/>
            <a:ext cx="9144000" cy="4800600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sz="3500" dirty="0"/>
              <a:t>Given the forecasts, the amount ordered is just enough to replenish the ending inventory (Four weeks from now-when the order arrives) to a target of 12 cases. </a:t>
            </a:r>
          </a:p>
          <a:p>
            <a:pPr lvl="1"/>
            <a:r>
              <a:rPr lang="en-US" sz="3500" dirty="0"/>
              <a:t>12+(Forecast demand for next 4 </a:t>
            </a:r>
            <a:r>
              <a:rPr lang="en-US" sz="3500" dirty="0" smtClean="0"/>
              <a:t>weeks)-(current inventory)-(Orders </a:t>
            </a:r>
            <a:r>
              <a:rPr lang="en-US" sz="3500" dirty="0"/>
              <a:t>already placed for the next three </a:t>
            </a:r>
            <a:r>
              <a:rPr lang="en-US" sz="3500" dirty="0" smtClean="0"/>
              <a:t>weeks.</a:t>
            </a:r>
            <a:endParaRPr lang="en-US" sz="3500" dirty="0"/>
          </a:p>
          <a:p>
            <a:pPr lvl="1"/>
            <a:endParaRPr lang="en-US" sz="3500" dirty="0"/>
          </a:p>
          <a:p>
            <a:pPr lvl="1">
              <a:buFont typeface="Wingdings" pitchFamily="2" charset="2"/>
              <a:buNone/>
            </a:pPr>
            <a:endParaRPr lang="en-US" sz="3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1673</TotalTime>
  <Words>936</Words>
  <Application>Microsoft PowerPoint</Application>
  <PresentationFormat>Custom</PresentationFormat>
  <Paragraphs>143</Paragraphs>
  <Slides>23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7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Pixel</vt:lpstr>
      <vt:lpstr>C:\Documents and Settings\aa2035\Desktop\NewDesktop\Courses\CourseBase\Bullwhip\BullWhip.xlsx!Sheet1!R1C1:R6C5</vt:lpstr>
      <vt:lpstr>C:\Documents and Settings\aa2035\Desktop\NewDesktop\Courses\CourseBase\Bullwhip\BullWhip.xlsx!Sheet1!R8C1:R13C5</vt:lpstr>
      <vt:lpstr>C:\Documents and Settings\aa2035\Desktop\NewDesktop\Courses\CourseBase\Bullwhip\BullWhip.xlsx!Sheet1!R15C1:R20C5</vt:lpstr>
      <vt:lpstr>C:\Documents and Settings\aa2035\Desktop\NewDesktop\Courses\CourseBase\Bullwhip\BullWhip.xlsx!Sheet1!R22C1:R27C5</vt:lpstr>
      <vt:lpstr>C:\Documents and Settings\aa2035\Desktop\NewDesktop\Courses\CourseBase\Bullwhip\BullWhip.xlsx!Sheet1!R36C1:R41C5</vt:lpstr>
      <vt:lpstr>C:\Documents and Settings\aa2035\Desktop\NewDesktop\Courses\CourseBase\Bullwhip\BullWhip.xlsx!Sheet1!R29C1:R34C5</vt:lpstr>
      <vt:lpstr>BullWhip.xlsx!Sheet2!R7C1:R29C5</vt:lpstr>
      <vt:lpstr>Lean Supply Chains:  The Foundation</vt:lpstr>
      <vt:lpstr>Demand Distortion</vt:lpstr>
      <vt:lpstr>Bullwhip Effect</vt:lpstr>
      <vt:lpstr> The Beer Game</vt:lpstr>
      <vt:lpstr>Assumptions</vt:lpstr>
      <vt:lpstr>Assumptions</vt:lpstr>
      <vt:lpstr>Playing the game</vt:lpstr>
      <vt:lpstr>Demand Forecast Rule</vt:lpstr>
      <vt:lpstr>Order Quantity Rule</vt:lpstr>
      <vt:lpstr>week 4:Customer/Retailer/Wholeseller</vt:lpstr>
      <vt:lpstr>week 5: Customer/Retailer/Wholeseller</vt:lpstr>
      <vt:lpstr>week 5: Customer/Retailer/Wholeseller</vt:lpstr>
      <vt:lpstr>week 5: Wholeseller/Didtributor/Factory</vt:lpstr>
      <vt:lpstr>Slide 14</vt:lpstr>
      <vt:lpstr>The Implications of Lead Time on the Bullwhip Effect</vt:lpstr>
      <vt:lpstr>The impact of information</vt:lpstr>
      <vt:lpstr>The impact of information</vt:lpstr>
      <vt:lpstr>Slide 18</vt:lpstr>
      <vt:lpstr>The Impact of Information on the Bullwhip Effect</vt:lpstr>
      <vt:lpstr>The Impact of Lead Time on the Bullwhip Effect </vt:lpstr>
      <vt:lpstr>Structure Drives Behavior: Causes of the Bullwhip Effect </vt:lpstr>
      <vt:lpstr>Other Behaviors that Cause the Bullwhip Effect</vt:lpstr>
      <vt:lpstr>Ways to Mitigate the Bullwhip Effect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aa2035</cp:lastModifiedBy>
  <cp:revision>65</cp:revision>
  <dcterms:created xsi:type="dcterms:W3CDTF">2004-05-06T09:28:21Z</dcterms:created>
  <dcterms:modified xsi:type="dcterms:W3CDTF">2009-11-04T20:39:30Z</dcterms:modified>
</cp:coreProperties>
</file>