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33"/>
  </p:notesMasterIdLst>
  <p:handoutMasterIdLst>
    <p:handoutMasterId r:id="rId34"/>
  </p:handoutMasterIdLst>
  <p:sldIdLst>
    <p:sldId id="330" r:id="rId5"/>
    <p:sldId id="386" r:id="rId6"/>
    <p:sldId id="462" r:id="rId7"/>
    <p:sldId id="463" r:id="rId8"/>
    <p:sldId id="387" r:id="rId9"/>
    <p:sldId id="388" r:id="rId10"/>
    <p:sldId id="389" r:id="rId11"/>
    <p:sldId id="461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402" r:id="rId22"/>
    <p:sldId id="464" r:id="rId23"/>
    <p:sldId id="465" r:id="rId24"/>
    <p:sldId id="466" r:id="rId25"/>
    <p:sldId id="467" r:id="rId26"/>
    <p:sldId id="468" r:id="rId27"/>
    <p:sldId id="469" r:id="rId28"/>
    <p:sldId id="405" r:id="rId29"/>
    <p:sldId id="406" r:id="rId30"/>
    <p:sldId id="426" r:id="rId31"/>
    <p:sldId id="470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78"/>
    <a:srgbClr val="00007D"/>
    <a:srgbClr val="D519B1"/>
    <a:srgbClr val="A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>
        <p:scale>
          <a:sx n="54" d="100"/>
          <a:sy n="54" d="100"/>
        </p:scale>
        <p:origin x="-186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7/27/2013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0772A-4224-4E28-A349-7C427E347647}" type="slidenum">
              <a:rPr lang="en-US"/>
              <a:pPr/>
              <a:t>5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9F4BD-3FEB-4C47-8430-E17D627FB454}" type="slidenum">
              <a:rPr lang="en-US"/>
              <a:pPr/>
              <a:t>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058809-D33A-44D8-9FD4-48124936EE53}" type="slidenum">
              <a:rPr lang="en-US"/>
              <a:pPr/>
              <a:t>10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1A0E-272A-4625-A47C-E59BBD0E6C9C}" type="slidenum">
              <a:rPr lang="en-US"/>
              <a:pPr/>
              <a:t>11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D9454-925B-479B-B80A-855AE6146797}" type="slidenum">
              <a:rPr lang="en-US"/>
              <a:pPr/>
              <a:t>16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99454D-EEDF-4AA3-9607-755096ADFF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22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June-2013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Transportation  Problem and Related Topics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431272"/>
            <a:ext cx="9144000" cy="2438400"/>
          </a:xfrm>
        </p:spPr>
        <p:txBody>
          <a:bodyPr/>
          <a:lstStyle/>
          <a:p>
            <a:r>
              <a:rPr lang="en-US" sz="6600" dirty="0" smtClean="0"/>
              <a:t>Transportation Problem  and Related Topics</a:t>
            </a:r>
            <a:endParaRPr lang="en-US" sz="6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endParaRPr lang="en-US" sz="3200" b="1" i="1">
              <a:latin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 b="1" i="1">
              <a:latin typeface="Arial" charset="0"/>
            </a:endParaRPr>
          </a:p>
        </p:txBody>
      </p:sp>
      <p:graphicFrame>
        <p:nvGraphicFramePr>
          <p:cNvPr id="5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232025"/>
              </p:ext>
            </p:extLst>
          </p:nvPr>
        </p:nvGraphicFramePr>
        <p:xfrm>
          <a:off x="4495800" y="4782847"/>
          <a:ext cx="630238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7" name="Clip" r:id="rId3" imgW="2049120" imgH="3659040" progId="MS_ClipArt_Gallery.2">
                  <p:embed/>
                </p:oleObj>
              </mc:Choice>
              <mc:Fallback>
                <p:oleObj name="Clip" r:id="rId3" imgW="2049120" imgH="365904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782847"/>
                        <a:ext cx="630238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357217"/>
              </p:ext>
            </p:extLst>
          </p:nvPr>
        </p:nvGraphicFramePr>
        <p:xfrm>
          <a:off x="9144000" y="4038600"/>
          <a:ext cx="19050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8" name="Clip" r:id="rId5" imgW="3660480" imgH="954000" progId="MS_ClipArt_Gallery.2">
                  <p:embed/>
                </p:oleObj>
              </mc:Choice>
              <mc:Fallback>
                <p:oleObj name="Clip" r:id="rId5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0" y="4038600"/>
                        <a:ext cx="19050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782289"/>
              </p:ext>
            </p:extLst>
          </p:nvPr>
        </p:nvGraphicFramePr>
        <p:xfrm>
          <a:off x="6781800" y="4215434"/>
          <a:ext cx="1617663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9" name="Clip" r:id="rId7" imgW="2193840" imgH="3657600" progId="MS_ClipArt_Gallery.2">
                  <p:embed/>
                </p:oleObj>
              </mc:Choice>
              <mc:Fallback>
                <p:oleObj name="Clip" r:id="rId7" imgW="2193840" imgH="36576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215434"/>
                        <a:ext cx="1617663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387330"/>
              </p:ext>
            </p:extLst>
          </p:nvPr>
        </p:nvGraphicFramePr>
        <p:xfrm>
          <a:off x="-1793875" y="22860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0" name="Clip" r:id="rId9" imgW="3662280" imgH="925200" progId="MS_ClipArt_Gallery.2">
                  <p:embed/>
                </p:oleObj>
              </mc:Choice>
              <mc:Fallback>
                <p:oleObj name="Clip" r:id="rId9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22860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944088"/>
              </p:ext>
            </p:extLst>
          </p:nvPr>
        </p:nvGraphicFramePr>
        <p:xfrm>
          <a:off x="228600" y="3903327"/>
          <a:ext cx="23622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1" name="Clip" r:id="rId11" imgW="2960640" imgH="3662280" progId="MS_ClipArt_Gallery.2">
                  <p:embed/>
                </p:oleObj>
              </mc:Choice>
              <mc:Fallback>
                <p:oleObj name="Clip" r:id="rId11" imgW="2960640" imgH="366228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903327"/>
                        <a:ext cx="2362200" cy="292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8"/>
          <p:cNvGrpSpPr>
            <a:grpSpLocks/>
          </p:cNvGrpSpPr>
          <p:nvPr/>
        </p:nvGrpSpPr>
        <p:grpSpPr bwMode="auto">
          <a:xfrm rot="738238">
            <a:off x="-4572000" y="2819400"/>
            <a:ext cx="3946525" cy="1697038"/>
            <a:chOff x="3240" y="2628"/>
            <a:chExt cx="2486" cy="1069"/>
          </a:xfrm>
        </p:grpSpPr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60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4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85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86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87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117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18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19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120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21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122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26" name="Object 1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6339081"/>
              </p:ext>
            </p:extLst>
          </p:nvPr>
        </p:nvGraphicFramePr>
        <p:xfrm>
          <a:off x="9144000" y="4572000"/>
          <a:ext cx="19050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2" name="Clip" r:id="rId13" imgW="3660480" imgH="954000" progId="MS_ClipArt_Gallery.2">
                  <p:embed/>
                </p:oleObj>
              </mc:Choice>
              <mc:Fallback>
                <p:oleObj name="Clip" r:id="rId13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0" y="4572000"/>
                        <a:ext cx="19050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Object 1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643294"/>
              </p:ext>
            </p:extLst>
          </p:nvPr>
        </p:nvGraphicFramePr>
        <p:xfrm>
          <a:off x="9601200" y="6307138"/>
          <a:ext cx="19050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3" name="Clip" r:id="rId14" imgW="3660480" imgH="954000" progId="MS_ClipArt_Gallery.2">
                  <p:embed/>
                </p:oleObj>
              </mc:Choice>
              <mc:Fallback>
                <p:oleObj name="Clip" r:id="rId14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1200" y="6307138"/>
                        <a:ext cx="1905000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1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694969"/>
              </p:ext>
            </p:extLst>
          </p:nvPr>
        </p:nvGraphicFramePr>
        <p:xfrm>
          <a:off x="9448800" y="5486400"/>
          <a:ext cx="19050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4" name="Clip" r:id="rId15" imgW="3660480" imgH="954000" progId="MS_ClipArt_Gallery.2">
                  <p:embed/>
                </p:oleObj>
              </mc:Choice>
              <mc:Fallback>
                <p:oleObj name="Clip" r:id="rId15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5486400"/>
                        <a:ext cx="19050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1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479597"/>
              </p:ext>
            </p:extLst>
          </p:nvPr>
        </p:nvGraphicFramePr>
        <p:xfrm>
          <a:off x="9525000" y="4800600"/>
          <a:ext cx="19050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" name="Clip" r:id="rId16" imgW="3660480" imgH="954000" progId="MS_ClipArt_Gallery.2">
                  <p:embed/>
                </p:oleObj>
              </mc:Choice>
              <mc:Fallback>
                <p:oleObj name="Clip" r:id="rId16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0" y="4800600"/>
                        <a:ext cx="19050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0" name="Group 128"/>
          <p:cNvGrpSpPr>
            <a:grpSpLocks/>
          </p:cNvGrpSpPr>
          <p:nvPr/>
        </p:nvGrpSpPr>
        <p:grpSpPr bwMode="auto">
          <a:xfrm rot="738238">
            <a:off x="-4267200" y="5562600"/>
            <a:ext cx="3946525" cy="1697038"/>
            <a:chOff x="3240" y="2628"/>
            <a:chExt cx="2486" cy="1069"/>
          </a:xfrm>
        </p:grpSpPr>
        <p:sp>
          <p:nvSpPr>
            <p:cNvPr id="131" name="Freeform 129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130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131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132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133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134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35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36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37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8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39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40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41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42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43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44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145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146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147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148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149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50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51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152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53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54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55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156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Freeform 157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58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59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60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61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62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163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Freeform 164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65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166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167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Freeform 168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Line 169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170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Freeform 171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72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73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74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75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76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7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78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79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180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Freeform 181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82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83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4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85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186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187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188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Freeform 189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190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191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192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93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94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195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96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97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Freeform 198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Freeform 199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200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201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202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203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204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205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206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207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Line 208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209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Freeform 210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211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Freeform 212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213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214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Freeform 215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Freeform 216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Freeform 217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Freeform 218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219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220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221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Freeform 222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Freeform 223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Freeform 224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Freeform 225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Freeform 226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Freeform 227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Freeform 228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Freeform 229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Freeform 230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Freeform 231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Freeform 232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233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234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235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Freeform 236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Line 237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Line 238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239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Line 240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Line 241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Line 242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Freeform 243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" name="Group 244"/>
          <p:cNvGrpSpPr>
            <a:grpSpLocks/>
          </p:cNvGrpSpPr>
          <p:nvPr/>
        </p:nvGrpSpPr>
        <p:grpSpPr bwMode="auto">
          <a:xfrm rot="738238">
            <a:off x="-4419600" y="4648200"/>
            <a:ext cx="3946525" cy="1697038"/>
            <a:chOff x="3240" y="2628"/>
            <a:chExt cx="2486" cy="1069"/>
          </a:xfrm>
        </p:grpSpPr>
        <p:sp>
          <p:nvSpPr>
            <p:cNvPr id="247" name="Freeform 245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Freeform 246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Freeform 247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Freeform 248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249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Freeform 250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Freeform 251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Freeform 252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253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254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Freeform 255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256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Freeform 257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Freeform 258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Freeform 259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260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Freeform 261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Freeform 262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263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Freeform 264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Freeform 265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Freeform 266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Freeform 267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Freeform 268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Freeform 269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Freeform 270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Freeform 271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Line 272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" name="Freeform 273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Freeform 274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Freeform 275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8" name="Freeform 276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" name="Freeform 277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" name="Freeform 278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" name="Line 279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Freeform 280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" name="Freeform 281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" name="Freeform 282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" name="Line 283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Freeform 284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Line 285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Line 286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Freeform 287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0" name="Freeform 288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Freeform 289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Freeform 290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Freeform 291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Freeform 292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" name="Freeform 293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" name="Freeform 294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" name="Freeform 295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" name="Line 296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" name="Freeform 297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Freeform 298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Freeform 299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Freeform 300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Freeform 301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Freeform 302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Freeform 303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Line 304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" name="Freeform 305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Freeform 306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Freeform 307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Freeform 308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Freeform 309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Freeform 310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" name="Freeform 311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Freeform 312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Freeform 313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Freeform 314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Freeform 315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Freeform 316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" name="Freeform 317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Freeform 318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Line 319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Line 320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" name="Line 321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Line 322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Line 323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6" name="Line 324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Line 325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Freeform 326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Freeform 327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" name="Freeform 328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Freeform 329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" name="Freeform 330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" name="Freeform 331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" name="Freeform 332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Freeform 333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" name="Freeform 334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Freeform 335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" name="Freeform 336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Freeform 337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Freeform 338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Freeform 339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Freeform 340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Freeform 341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Freeform 342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" name="Freeform 343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" name="Freeform 344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" name="Freeform 345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" name="Freeform 346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" name="Freeform 347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" name="Freeform 348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" name="Freeform 349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" name="Freeform 350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3" name="Freeform 351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4" name="Freeform 352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5" name="Line 353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" name="Line 354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Line 355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" name="Line 356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" name="Line 357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Line 358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" name="Freeform 359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2" name="Group 360"/>
          <p:cNvGrpSpPr>
            <a:grpSpLocks/>
          </p:cNvGrpSpPr>
          <p:nvPr/>
        </p:nvGrpSpPr>
        <p:grpSpPr bwMode="auto">
          <a:xfrm rot="738238">
            <a:off x="-4495800" y="3581400"/>
            <a:ext cx="3946525" cy="1697038"/>
            <a:chOff x="3240" y="2628"/>
            <a:chExt cx="2486" cy="1069"/>
          </a:xfrm>
        </p:grpSpPr>
        <p:sp>
          <p:nvSpPr>
            <p:cNvPr id="363" name="Freeform 361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4" name="Freeform 362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5" name="Freeform 363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" name="Freeform 364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7" name="Freeform 365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" name="Freeform 366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" name="Freeform 367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" name="Freeform 368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" name="Freeform 369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" name="Freeform 370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" name="Freeform 371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" name="Freeform 372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" name="Freeform 373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" name="Freeform 374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Freeform 375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" name="Freeform 376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" name="Freeform 377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" name="Freeform 378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" name="Freeform 379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" name="Freeform 380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" name="Freeform 381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" name="Freeform 382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" name="Freeform 383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" name="Freeform 384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" name="Freeform 385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" name="Freeform 386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" name="Freeform 387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" name="Line 388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Freeform 389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" name="Freeform 390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" name="Freeform 391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" name="Freeform 392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" name="Freeform 393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" name="Freeform 394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7" name="Line 395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Freeform 396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" name="Freeform 397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" name="Freeform 398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" name="Line 399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Freeform 400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3" name="Line 401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" name="Line 402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Freeform 403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6" name="Freeform 404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7" name="Freeform 405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8" name="Freeform 406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Freeform 407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" name="Freeform 408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" name="Freeform 409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" name="Freeform 410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" name="Freeform 411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Line 412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" name="Freeform 413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" name="Freeform 414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" name="Freeform 415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" name="Freeform 416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" name="Freeform 417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" name="Freeform 418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" name="Freeform 419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" name="Line 420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Freeform 421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" name="Freeform 422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" name="Freeform 423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" name="Freeform 424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" name="Freeform 425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" name="Freeform 426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" name="Freeform 427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" name="Freeform 428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" name="Freeform 429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" name="Freeform 430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" name="Freeform 431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" name="Freeform 432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" name="Freeform 433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" name="Freeform 434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" name="Line 435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Line 436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" name="Line 437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" name="Line 438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Line 439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" name="Line 440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" name="Line 441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Freeform 442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" name="Freeform 443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" name="Freeform 444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7" name="Freeform 445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8" name="Freeform 446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9" name="Freeform 447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" name="Freeform 448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" name="Freeform 449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" name="Freeform 450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" name="Freeform 451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" name="Freeform 452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5" name="Freeform 453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" name="Freeform 454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" name="Freeform 455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" name="Freeform 456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" name="Freeform 457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" name="Freeform 458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" name="Freeform 459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" name="Freeform 460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" name="Freeform 461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" name="Freeform 462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5" name="Freeform 463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6" name="Freeform 464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7" name="Freeform 465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" name="Freeform 466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9" name="Freeform 467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0" name="Freeform 468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" name="Line 469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" name="Line 470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" name="Line 471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Line 472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5" name="Line 473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" name="Line 474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Freeform 475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8" name="Group 476"/>
          <p:cNvGrpSpPr>
            <a:grpSpLocks/>
          </p:cNvGrpSpPr>
          <p:nvPr/>
        </p:nvGrpSpPr>
        <p:grpSpPr bwMode="auto">
          <a:xfrm rot="738238">
            <a:off x="-4419600" y="4648200"/>
            <a:ext cx="3946525" cy="1697038"/>
            <a:chOff x="3240" y="2628"/>
            <a:chExt cx="2486" cy="1069"/>
          </a:xfrm>
        </p:grpSpPr>
        <p:sp>
          <p:nvSpPr>
            <p:cNvPr id="479" name="Freeform 477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" name="Freeform 478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" name="Freeform 479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" name="Freeform 480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3" name="Freeform 481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4" name="Freeform 482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5" name="Freeform 483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6" name="Freeform 484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" name="Freeform 485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8" name="Freeform 486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9" name="Freeform 487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" name="Freeform 488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" name="Freeform 489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" name="Freeform 490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" name="Freeform 491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4" name="Freeform 492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" name="Freeform 493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Freeform 494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Freeform 495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" name="Freeform 496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" name="Freeform 497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Freeform 498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" name="Freeform 499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" name="Freeform 500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" name="Freeform 501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" name="Freeform 502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Freeform 503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" name="Line 504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" name="Freeform 505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8" name="Freeform 506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9" name="Freeform 507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0" name="Freeform 508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1" name="Freeform 509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" name="Freeform 510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" name="Line 511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" name="Freeform 512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" name="Freeform 513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" name="Freeform 514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" name="Line 515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" name="Freeform 516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" name="Line 517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" name="Line 518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" name="Freeform 519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" name="Freeform 520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" name="Freeform 521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" name="Freeform 522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" name="Freeform 523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" name="Freeform 524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" name="Freeform 525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Freeform 526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Freeform 527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Line 528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" name="Freeform 529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Freeform 530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Freeform 531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Freeform 532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Freeform 533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Freeform 534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Freeform 535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Line 536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" name="Freeform 537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Freeform 538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" name="Freeform 539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Freeform 540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Freeform 541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" name="Freeform 542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" name="Freeform 543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" name="Freeform 544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" name="Freeform 545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" name="Freeform 546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" name="Freeform 547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" name="Freeform 548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" name="Freeform 549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" name="Freeform 550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" name="Line 551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" name="Line 552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" name="Line 553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" name="Line 554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" name="Line 555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" name="Line 556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" name="Line 557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" name="Freeform 558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" name="Freeform 559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" name="Freeform 560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" name="Freeform 561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" name="Freeform 562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" name="Freeform 563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" name="Freeform 564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" name="Freeform 565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" name="Freeform 566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" name="Freeform 567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" name="Freeform 568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Freeform 569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Freeform 570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Freeform 571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Freeform 572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Freeform 573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Freeform 574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Freeform 575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Freeform 576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Freeform 577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Freeform 578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Freeform 579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Freeform 580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Freeform 581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" name="Freeform 582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Freeform 583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Freeform 584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" name="Line 585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" name="Line 586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9" name="Line 587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0" name="Line 588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1" name="Line 589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" name="Line 590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" name="Freeform 591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94" name="Object 5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800401"/>
              </p:ext>
            </p:extLst>
          </p:nvPr>
        </p:nvGraphicFramePr>
        <p:xfrm>
          <a:off x="-1793875" y="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6" name="Clip" r:id="rId17" imgW="3662280" imgH="925200" progId="MS_ClipArt_Gallery.2">
                  <p:embed/>
                </p:oleObj>
              </mc:Choice>
              <mc:Fallback>
                <p:oleObj name="Clip" r:id="rId17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5" name="Object 59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505417"/>
              </p:ext>
            </p:extLst>
          </p:nvPr>
        </p:nvGraphicFramePr>
        <p:xfrm>
          <a:off x="-1793875" y="53340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7" name="Clip" r:id="rId18" imgW="3662280" imgH="925200" progId="MS_ClipArt_Gallery.2">
                  <p:embed/>
                </p:oleObj>
              </mc:Choice>
              <mc:Fallback>
                <p:oleObj name="Clip" r:id="rId18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53340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" name="Object 59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414759"/>
              </p:ext>
            </p:extLst>
          </p:nvPr>
        </p:nvGraphicFramePr>
        <p:xfrm>
          <a:off x="-1793875" y="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8" name="Clip" r:id="rId19" imgW="3662280" imgH="925200" progId="MS_ClipArt_Gallery.2">
                  <p:embed/>
                </p:oleObj>
              </mc:Choice>
              <mc:Fallback>
                <p:oleObj name="Clip" r:id="rId19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" name="Object 5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577706"/>
              </p:ext>
            </p:extLst>
          </p:nvPr>
        </p:nvGraphicFramePr>
        <p:xfrm>
          <a:off x="-1793875" y="91440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9" name="Clip" r:id="rId20" imgW="3662280" imgH="925200" progId="MS_ClipArt_Gallery.2">
                  <p:embed/>
                </p:oleObj>
              </mc:Choice>
              <mc:Fallback>
                <p:oleObj name="Clip" r:id="rId20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91440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" y="0"/>
            <a:ext cx="9143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Destinations</a:t>
            </a:r>
            <a:endParaRPr lang="en-US" sz="2800" dirty="0">
              <a:latin typeface="Arial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615315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Book Antiqua" pitchFamily="18" charset="0"/>
              </a:rPr>
              <a:t>We have a set of </a:t>
            </a:r>
            <a:r>
              <a:rPr lang="en-US" b="1">
                <a:latin typeface="Book Antiqua" pitchFamily="18" charset="0"/>
              </a:rPr>
              <a:t>DESTINATIONs</a:t>
            </a:r>
          </a:p>
          <a:p>
            <a:r>
              <a:rPr lang="en-US" sz="2800">
                <a:latin typeface="Book Antiqua" pitchFamily="18" charset="0"/>
              </a:rPr>
              <a:t>Destination Definition: A location with a demand for material</a:t>
            </a:r>
          </a:p>
          <a:p>
            <a:r>
              <a:rPr lang="en-US">
                <a:latin typeface="Book Antiqua" pitchFamily="18" charset="0"/>
              </a:rPr>
              <a:t>- A set of Markets</a:t>
            </a:r>
          </a:p>
          <a:p>
            <a:r>
              <a:rPr lang="en-US">
                <a:latin typeface="Book Antiqua" pitchFamily="18" charset="0"/>
              </a:rPr>
              <a:t>- A set of Retailers</a:t>
            </a:r>
          </a:p>
          <a:p>
            <a:r>
              <a:rPr lang="en-US">
                <a:latin typeface="Book Antiqua" pitchFamily="18" charset="0"/>
              </a:rPr>
              <a:t>- A set of Warehouses</a:t>
            </a:r>
          </a:p>
          <a:p>
            <a:r>
              <a:rPr lang="en-US">
                <a:latin typeface="Book Antiqua" pitchFamily="18" charset="0"/>
              </a:rPr>
              <a:t>- A set of Manufacturing plants</a:t>
            </a:r>
          </a:p>
          <a:p>
            <a:r>
              <a:rPr lang="en-US">
                <a:latin typeface="Book Antiqua" pitchFamily="18" charset="0"/>
              </a:rPr>
              <a:t>In general we refer to them as Destinations</a:t>
            </a:r>
          </a:p>
          <a:p>
            <a:endParaRPr lang="en-US">
              <a:latin typeface="Book Antiqua" pitchFamily="18" charset="0"/>
            </a:endParaRPr>
          </a:p>
        </p:txBody>
      </p:sp>
      <p:grpSp>
        <p:nvGrpSpPr>
          <p:cNvPr id="39952" name="Group 16"/>
          <p:cNvGrpSpPr>
            <a:grpSpLocks/>
          </p:cNvGrpSpPr>
          <p:nvPr/>
        </p:nvGrpSpPr>
        <p:grpSpPr bwMode="auto">
          <a:xfrm>
            <a:off x="7696200" y="914400"/>
            <a:ext cx="685800" cy="5334000"/>
            <a:chOff x="4848" y="576"/>
            <a:chExt cx="432" cy="3360"/>
          </a:xfrm>
        </p:grpSpPr>
        <p:sp>
          <p:nvSpPr>
            <p:cNvPr id="39941" name="Oval 5"/>
            <p:cNvSpPr>
              <a:spLocks noChangeArrowheads="1"/>
            </p:cNvSpPr>
            <p:nvPr/>
          </p:nvSpPr>
          <p:spPr bwMode="auto">
            <a:xfrm>
              <a:off x="4876" y="3552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Book Antiqua" pitchFamily="18" charset="0"/>
                </a:rPr>
                <a:t>n</a:t>
              </a:r>
            </a:p>
          </p:txBody>
        </p:sp>
        <p:sp>
          <p:nvSpPr>
            <p:cNvPr id="39942" name="Oval 6"/>
            <p:cNvSpPr>
              <a:spLocks noChangeArrowheads="1"/>
            </p:cNvSpPr>
            <p:nvPr/>
          </p:nvSpPr>
          <p:spPr bwMode="auto">
            <a:xfrm>
              <a:off x="4848" y="2928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auto">
            <a:xfrm>
              <a:off x="4848" y="2352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4" name="Oval 8"/>
            <p:cNvSpPr>
              <a:spLocks noChangeArrowheads="1"/>
            </p:cNvSpPr>
            <p:nvPr/>
          </p:nvSpPr>
          <p:spPr bwMode="auto">
            <a:xfrm>
              <a:off x="4848" y="1728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5" name="Oval 9"/>
            <p:cNvSpPr>
              <a:spLocks noChangeArrowheads="1"/>
            </p:cNvSpPr>
            <p:nvPr/>
          </p:nvSpPr>
          <p:spPr bwMode="auto">
            <a:xfrm>
              <a:off x="4848" y="1104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6" name="Oval 10"/>
            <p:cNvSpPr>
              <a:spLocks noChangeArrowheads="1"/>
            </p:cNvSpPr>
            <p:nvPr/>
          </p:nvSpPr>
          <p:spPr bwMode="auto">
            <a:xfrm>
              <a:off x="4848" y="576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7" name="Text Box 11"/>
            <p:cNvSpPr txBox="1">
              <a:spLocks noChangeArrowheads="1"/>
            </p:cNvSpPr>
            <p:nvPr/>
          </p:nvSpPr>
          <p:spPr bwMode="auto">
            <a:xfrm>
              <a:off x="4934" y="650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1</a:t>
              </a:r>
            </a:p>
          </p:txBody>
        </p:sp>
        <p:sp>
          <p:nvSpPr>
            <p:cNvPr id="39948" name="Text Box 12"/>
            <p:cNvSpPr txBox="1">
              <a:spLocks noChangeArrowheads="1"/>
            </p:cNvSpPr>
            <p:nvPr/>
          </p:nvSpPr>
          <p:spPr bwMode="auto">
            <a:xfrm>
              <a:off x="4934" y="1178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2</a:t>
              </a:r>
            </a:p>
          </p:txBody>
        </p:sp>
        <p:sp>
          <p:nvSpPr>
            <p:cNvPr id="39949" name="Text Box 13"/>
            <p:cNvSpPr txBox="1">
              <a:spLocks noChangeArrowheads="1"/>
            </p:cNvSpPr>
            <p:nvPr/>
          </p:nvSpPr>
          <p:spPr bwMode="auto">
            <a:xfrm>
              <a:off x="4982" y="2426"/>
              <a:ext cx="15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j</a:t>
              </a:r>
            </a:p>
          </p:txBody>
        </p:sp>
      </p:grp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8382000" y="838200"/>
            <a:ext cx="38504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1</a:t>
            </a:r>
            <a:endParaRPr lang="en-US">
              <a:latin typeface="Book Antiqua" pitchFamily="18" charset="0"/>
            </a:endParaRPr>
          </a:p>
          <a:p>
            <a:endParaRPr lang="en-US">
              <a:latin typeface="Book Antiqua" pitchFamily="18" charset="0"/>
            </a:endParaRPr>
          </a:p>
          <a:p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2</a:t>
            </a: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i</a:t>
            </a: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n</a:t>
            </a:r>
          </a:p>
          <a:p>
            <a:endParaRPr lang="en-US" i="1" baseline="-25000">
              <a:latin typeface="Book Antiqua" pitchFamily="18" charset="0"/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457200" y="4953000"/>
            <a:ext cx="6553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Book Antiqua" pitchFamily="18" charset="0"/>
              </a:rPr>
              <a:t>There are</a:t>
            </a:r>
            <a:r>
              <a:rPr lang="en-US" i="1">
                <a:latin typeface="Book Antiqua" pitchFamily="18" charset="0"/>
              </a:rPr>
              <a:t> n </a:t>
            </a:r>
            <a:r>
              <a:rPr lang="en-US">
                <a:latin typeface="Book Antiqua" pitchFamily="18" charset="0"/>
              </a:rPr>
              <a:t>destinations</a:t>
            </a:r>
            <a:r>
              <a:rPr lang="en-US" i="1">
                <a:latin typeface="Book Antiqua" pitchFamily="18" charset="0"/>
              </a:rPr>
              <a:t> j=1,2, ………., n</a:t>
            </a:r>
            <a:endParaRPr lang="en-US">
              <a:latin typeface="Book Antiqua" pitchFamily="18" charset="0"/>
            </a:endParaRPr>
          </a:p>
          <a:p>
            <a:endParaRPr lang="en-US">
              <a:latin typeface="Book Antiqua" pitchFamily="18" charset="0"/>
            </a:endParaRPr>
          </a:p>
          <a:p>
            <a:r>
              <a:rPr lang="en-US">
                <a:latin typeface="Book Antiqua" pitchFamily="18" charset="0"/>
              </a:rPr>
              <a:t>Each origin</a:t>
            </a:r>
            <a:r>
              <a:rPr lang="en-US" i="1">
                <a:latin typeface="Book Antiqua" pitchFamily="18" charset="0"/>
              </a:rPr>
              <a:t> j</a:t>
            </a:r>
            <a:r>
              <a:rPr lang="en-US">
                <a:latin typeface="Book Antiqua" pitchFamily="18" charset="0"/>
              </a:rPr>
              <a:t> has a supply of </a:t>
            </a:r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j</a:t>
            </a:r>
            <a:endParaRPr lang="en-US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244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39950" grpId="0" autoUpdateAnimBg="0"/>
      <p:bldP spid="3995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235585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There </a:t>
            </a:r>
            <a:r>
              <a:rPr lang="en-US" dirty="0"/>
              <a:t>is only one route between each pair of origin and destination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/>
              <a:t>Items to be shipped are all the same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/>
              <a:t>for each and all  units sent from origin </a:t>
            </a:r>
            <a:r>
              <a:rPr lang="en-US" i="1" dirty="0"/>
              <a:t>i </a:t>
            </a:r>
            <a:r>
              <a:rPr lang="en-US" dirty="0"/>
              <a:t>to destination </a:t>
            </a:r>
            <a:r>
              <a:rPr lang="en-US" i="1" dirty="0"/>
              <a:t>j there is a s</a:t>
            </a:r>
            <a:r>
              <a:rPr lang="en-US" dirty="0"/>
              <a:t>hipping cost of 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i="1" baseline="-25000" dirty="0"/>
              <a:t> </a:t>
            </a:r>
            <a:r>
              <a:rPr lang="en-US" dirty="0"/>
              <a:t>per unit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0" y="0"/>
            <a:ext cx="9143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1">
                <a:latin typeface="Arial" charset="0"/>
              </a:defRPr>
            </a:lvl1pPr>
          </a:lstStyle>
          <a:p>
            <a:r>
              <a:rPr lang="en-US" sz="2800" dirty="0"/>
              <a:t>Transportation Model Assumptions </a:t>
            </a:r>
          </a:p>
        </p:txBody>
      </p:sp>
    </p:spTree>
    <p:extLst>
      <p:ext uri="{BB962C8B-B14F-4D97-AF65-F5344CB8AC3E}">
        <p14:creationId xmlns:p14="http://schemas.microsoft.com/office/powerpoint/2010/main" val="2865117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utoUpdateAnimBg="0" advAuto="2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" y="-762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 err="1">
                <a:latin typeface="Arial" charset="0"/>
              </a:rPr>
              <a:t>C</a:t>
            </a:r>
            <a:r>
              <a:rPr lang="en-US" sz="2800" b="1" i="1" baseline="-25000" dirty="0" err="1">
                <a:latin typeface="Arial" charset="0"/>
              </a:rPr>
              <a:t>ij</a:t>
            </a:r>
            <a:r>
              <a:rPr lang="en-US" sz="2800" b="1" i="1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: cost of sending one unit of product from origin i to destination j</a:t>
            </a:r>
            <a:endParaRPr lang="en-US" sz="2800" dirty="0">
              <a:latin typeface="Arial" charset="0"/>
            </a:endParaRP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501650" y="57912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Book Antiqua" pitchFamily="18" charset="0"/>
              </a:rPr>
              <a:t>m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57200" y="4800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457200" y="3886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457200" y="2895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457200" y="19050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457200" y="1066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93725" y="11842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1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93725" y="20224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2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593725" y="3851275"/>
            <a:ext cx="2519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i</a:t>
            </a:r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7740650" y="5638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Book Antiqua" pitchFamily="18" charset="0"/>
              </a:rPr>
              <a:t>n</a:t>
            </a:r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7696200" y="4648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7696200" y="37338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8" name="Oval 16"/>
          <p:cNvSpPr>
            <a:spLocks noChangeArrowheads="1"/>
          </p:cNvSpPr>
          <p:nvPr/>
        </p:nvSpPr>
        <p:spPr bwMode="auto">
          <a:xfrm>
            <a:off x="7696200" y="2743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7696200" y="17526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50" name="Oval 18"/>
          <p:cNvSpPr>
            <a:spLocks noChangeArrowheads="1"/>
          </p:cNvSpPr>
          <p:nvPr/>
        </p:nvSpPr>
        <p:spPr bwMode="auto">
          <a:xfrm>
            <a:off x="7696200" y="9144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7832725" y="10318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1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7832725" y="18700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2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7908925" y="3851275"/>
            <a:ext cx="239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j</a:t>
            </a:r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1066800" y="1447800"/>
            <a:ext cx="6553200" cy="609600"/>
          </a:xfrm>
          <a:prstGeom prst="line">
            <a:avLst/>
          </a:prstGeom>
          <a:noFill/>
          <a:ln w="19050">
            <a:solidFill>
              <a:srgbClr val="CC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1143000" y="1524000"/>
            <a:ext cx="6629400" cy="4343400"/>
          </a:xfrm>
          <a:prstGeom prst="line">
            <a:avLst/>
          </a:prstGeom>
          <a:noFill/>
          <a:ln w="19050">
            <a:solidFill>
              <a:srgbClr val="CC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4724400" y="3810000"/>
            <a:ext cx="773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CC3399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rgbClr val="CC3399"/>
                </a:solidFill>
                <a:latin typeface="Book Antiqua" pitchFamily="18" charset="0"/>
              </a:rPr>
              <a:t>1n</a:t>
            </a:r>
            <a:endParaRPr lang="en-US" sz="3200" b="1" i="1" baseline="-25000">
              <a:solidFill>
                <a:srgbClr val="CC3399"/>
              </a:solidFill>
              <a:latin typeface="Book Antiqua" pitchFamily="18" charset="0"/>
            </a:endParaRP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410200" y="1600200"/>
            <a:ext cx="7312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CC3399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rgbClr val="CC3399"/>
                </a:solidFill>
                <a:latin typeface="Book Antiqua" pitchFamily="18" charset="0"/>
              </a:rPr>
              <a:t>12</a:t>
            </a:r>
            <a:endParaRPr lang="en-US" sz="3200" b="1" i="1" baseline="-25000">
              <a:solidFill>
                <a:srgbClr val="CC3399"/>
              </a:solidFill>
              <a:latin typeface="Book Antiqua" pitchFamily="18" charset="0"/>
            </a:endParaRP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5181600" y="990600"/>
            <a:ext cx="7312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CC3399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rgbClr val="CC3399"/>
                </a:solidFill>
                <a:latin typeface="Book Antiqua" pitchFamily="18" charset="0"/>
              </a:rPr>
              <a:t>11</a:t>
            </a:r>
            <a:endParaRPr lang="en-US" sz="3200" b="1" i="1" baseline="-25000">
              <a:solidFill>
                <a:srgbClr val="CC3399"/>
              </a:solidFill>
              <a:latin typeface="Book Antiqua" pitchFamily="18" charset="0"/>
            </a:endParaRPr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 flipV="1">
            <a:off x="1143000" y="1371600"/>
            <a:ext cx="6477000" cy="838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V="1">
            <a:off x="1066800" y="2133600"/>
            <a:ext cx="655320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914400" y="2362200"/>
            <a:ext cx="6858000" cy="3733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1752600" y="2667000"/>
            <a:ext cx="773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chemeClr val="accent2"/>
                </a:solidFill>
                <a:latin typeface="Book Antiqua" pitchFamily="18" charset="0"/>
              </a:rPr>
              <a:t>2n</a:t>
            </a:r>
            <a:endParaRPr lang="en-US" sz="3200" b="1" i="1" baseline="-25000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3886200" y="1981200"/>
            <a:ext cx="773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chemeClr val="accent2"/>
                </a:solidFill>
                <a:latin typeface="Book Antiqua" pitchFamily="18" charset="0"/>
              </a:rPr>
              <a:t>22</a:t>
            </a:r>
            <a:endParaRPr lang="en-US" sz="3200" b="1" i="1" baseline="-25000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2895600" y="1600200"/>
            <a:ext cx="7312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chemeClr val="accent2"/>
                </a:solidFill>
                <a:latin typeface="Book Antiqua" pitchFamily="18" charset="0"/>
              </a:rPr>
              <a:t>C</a:t>
            </a:r>
            <a:r>
              <a:rPr lang="en-US" sz="3200" i="1" baseline="-25000" dirty="0">
                <a:solidFill>
                  <a:schemeClr val="accent2"/>
                </a:solidFill>
                <a:latin typeface="Book Antiqua" pitchFamily="18" charset="0"/>
              </a:rPr>
              <a:t>21</a:t>
            </a:r>
            <a:endParaRPr lang="en-US" sz="3200" b="1" i="1" baseline="-25000" dirty="0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1436687" y="5276850"/>
            <a:ext cx="4899025" cy="723900"/>
          </a:xfrm>
          <a:prstGeom prst="rect">
            <a:avLst/>
          </a:prstGeom>
          <a:noFill/>
          <a:ln/>
        </p:spPr>
        <p:txBody>
          <a:bodyPr lIns="92075" tIns="46038" rIns="92075" bIns="46038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Use Big M (a large number) to eliminate  unacceptable routes and allocations.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70670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0" y="0"/>
            <a:ext cx="94051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 i="1" dirty="0" err="1">
                <a:latin typeface="Arial" charset="0"/>
              </a:rPr>
              <a:t>X</a:t>
            </a:r>
            <a:r>
              <a:rPr lang="en-US" sz="2800" b="1" i="1" baseline="-25000" dirty="0" err="1">
                <a:latin typeface="Arial" charset="0"/>
              </a:rPr>
              <a:t>ij</a:t>
            </a:r>
            <a:r>
              <a:rPr lang="en-US" sz="2800" b="1" i="1" baseline="-25000" dirty="0">
                <a:latin typeface="Arial" charset="0"/>
              </a:rPr>
              <a:t> </a:t>
            </a:r>
            <a:r>
              <a:rPr lang="en-US" sz="2800" b="1" i="1" dirty="0">
                <a:latin typeface="Arial" charset="0"/>
              </a:rPr>
              <a:t>: Units of product sent from origin i to destination j </a:t>
            </a:r>
            <a:endParaRPr lang="en-US" sz="2800" dirty="0">
              <a:latin typeface="Arial" charset="0"/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501650" y="57912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Book Antiqua" pitchFamily="18" charset="0"/>
              </a:rPr>
              <a:t>m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457200" y="4800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457200" y="3886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457200" y="2895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457200" y="19050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457200" y="1066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93725" y="11842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1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93725" y="20224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2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93725" y="3851275"/>
            <a:ext cx="2519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i</a:t>
            </a:r>
          </a:p>
        </p:txBody>
      </p: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7740650" y="5638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Book Antiqua" pitchFamily="18" charset="0"/>
              </a:rPr>
              <a:t>n</a:t>
            </a:r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7696200" y="4648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7696200" y="37338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7696200" y="2743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7696200" y="17526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7696200" y="9144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7832725" y="10318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1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7832725" y="18700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2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7908925" y="3851275"/>
            <a:ext cx="239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j</a:t>
            </a:r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 flipV="1">
            <a:off x="1143000" y="1295400"/>
            <a:ext cx="647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1066800" y="1447800"/>
            <a:ext cx="6553200" cy="60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1143000" y="1524000"/>
            <a:ext cx="6629400" cy="434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5029200" y="3657600"/>
            <a:ext cx="7731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FF0000"/>
                </a:solidFill>
                <a:latin typeface="Book Antiqua" pitchFamily="18" charset="0"/>
              </a:rPr>
              <a:t>1n</a:t>
            </a:r>
            <a:endParaRPr lang="en-US" sz="3200" b="1" i="1" baseline="-250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705600" y="14478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FF0000"/>
                </a:solidFill>
                <a:latin typeface="Book Antiqua" pitchFamily="18" charset="0"/>
              </a:rPr>
              <a:t>12</a:t>
            </a:r>
            <a:endParaRPr lang="en-US" sz="3200" b="1" i="1" baseline="-250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5410200" y="7620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FF0000"/>
                </a:solidFill>
                <a:latin typeface="Book Antiqua" pitchFamily="18" charset="0"/>
              </a:rPr>
              <a:t>11</a:t>
            </a:r>
            <a:endParaRPr lang="en-US" sz="3200" b="1" i="1" baseline="-250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 flipV="1">
            <a:off x="1143000" y="1371600"/>
            <a:ext cx="6477000" cy="83820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n>
                <a:solidFill>
                  <a:srgbClr val="000078"/>
                </a:solidFill>
              </a:ln>
              <a:latin typeface="Book Antiqua" pitchFamily="18" charset="0"/>
            </a:endParaRPr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 flipV="1">
            <a:off x="1066800" y="2133600"/>
            <a:ext cx="6553200" cy="15240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n>
                <a:solidFill>
                  <a:srgbClr val="000078"/>
                </a:solidFill>
              </a:ln>
              <a:latin typeface="Book Antiqua" pitchFamily="18" charset="0"/>
            </a:endParaRPr>
          </a:p>
        </p:txBody>
      </p:sp>
      <p:sp>
        <p:nvSpPr>
          <p:cNvPr id="45086" name="Line 30"/>
          <p:cNvSpPr>
            <a:spLocks noChangeShapeType="1"/>
          </p:cNvSpPr>
          <p:nvPr/>
        </p:nvSpPr>
        <p:spPr bwMode="auto">
          <a:xfrm>
            <a:off x="914400" y="2362200"/>
            <a:ext cx="6858000" cy="373380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n>
                <a:solidFill>
                  <a:srgbClr val="000078"/>
                </a:solidFill>
              </a:ln>
              <a:latin typeface="Book Antiqua" pitchFamily="18" charset="0"/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1676400" y="2971800"/>
            <a:ext cx="678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000078"/>
                </a:solidFill>
                <a:latin typeface="Book Antiqua" pitchFamily="18" charset="0"/>
              </a:rPr>
              <a:t>2n</a:t>
            </a:r>
            <a:endParaRPr lang="en-US" sz="3200" b="1" i="1" baseline="-25000" dirty="0">
              <a:solidFill>
                <a:srgbClr val="000078"/>
              </a:solidFill>
              <a:latin typeface="Book Antiqua" pitchFamily="18" charset="0"/>
            </a:endParaRP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3962400" y="2209800"/>
            <a:ext cx="773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 dirty="0" smtClean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000078"/>
                </a:solidFill>
                <a:latin typeface="Book Antiqua" pitchFamily="18" charset="0"/>
              </a:rPr>
              <a:t>22</a:t>
            </a:r>
            <a:endParaRPr lang="en-US" sz="3200" b="1" i="1" baseline="-25000" dirty="0">
              <a:solidFill>
                <a:srgbClr val="000078"/>
              </a:solidFill>
              <a:latin typeface="Book Antiqua" pitchFamily="18" charset="0"/>
            </a:endParaRP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2286000" y="15240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000078"/>
                </a:solidFill>
                <a:latin typeface="Book Antiqua" pitchFamily="18" charset="0"/>
              </a:rPr>
              <a:t>21</a:t>
            </a:r>
            <a:endParaRPr lang="en-US" sz="3200" b="1" i="1" baseline="-25000" dirty="0">
              <a:solidFill>
                <a:srgbClr val="000078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501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The Problem</a:t>
            </a:r>
            <a:r>
              <a:rPr lang="en-US" sz="2800" b="1" i="1" dirty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501650" y="57912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457200" y="4800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457200" y="3886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457200" y="2895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457200" y="19050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457200" y="1066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93725" y="118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93725" y="2022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593725" y="3851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7740650" y="5638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7696200" y="4648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7696200" y="37338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6" name="Oval 16"/>
          <p:cNvSpPr>
            <a:spLocks noChangeArrowheads="1"/>
          </p:cNvSpPr>
          <p:nvPr/>
        </p:nvSpPr>
        <p:spPr bwMode="auto">
          <a:xfrm>
            <a:off x="7696200" y="2743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7" name="Oval 17"/>
          <p:cNvSpPr>
            <a:spLocks noChangeArrowheads="1"/>
          </p:cNvSpPr>
          <p:nvPr/>
        </p:nvSpPr>
        <p:spPr bwMode="auto">
          <a:xfrm>
            <a:off x="7696200" y="17526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8" name="Oval 18"/>
          <p:cNvSpPr>
            <a:spLocks noChangeArrowheads="1"/>
          </p:cNvSpPr>
          <p:nvPr/>
        </p:nvSpPr>
        <p:spPr bwMode="auto">
          <a:xfrm>
            <a:off x="7696200" y="9144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7832725" y="1031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7832725" y="18700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7908925" y="3851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1524000" y="1014413"/>
            <a:ext cx="483818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The problem is to determine how </a:t>
            </a:r>
          </a:p>
          <a:p>
            <a:r>
              <a:rPr lang="en-US" sz="2400" dirty="0">
                <a:latin typeface="Book Antiqua" pitchFamily="18" charset="0"/>
              </a:rPr>
              <a:t>much material is sent from each </a:t>
            </a:r>
          </a:p>
          <a:p>
            <a:r>
              <a:rPr lang="en-US" sz="2400" dirty="0">
                <a:latin typeface="Book Antiqua" pitchFamily="18" charset="0"/>
              </a:rPr>
              <a:t>origin to each destination, such</a:t>
            </a:r>
          </a:p>
          <a:p>
            <a:r>
              <a:rPr lang="en-US" sz="2400" dirty="0">
                <a:latin typeface="Book Antiqua" pitchFamily="18" charset="0"/>
              </a:rPr>
              <a:t> that all demand is satisfied at the </a:t>
            </a:r>
          </a:p>
          <a:p>
            <a:r>
              <a:rPr lang="en-US" sz="2400" dirty="0">
                <a:latin typeface="Book Antiqua" pitchFamily="18" charset="0"/>
              </a:rPr>
              <a:t>minimum transportation cost</a:t>
            </a:r>
          </a:p>
        </p:txBody>
      </p:sp>
    </p:spTree>
    <p:extLst>
      <p:ext uri="{BB962C8B-B14F-4D97-AF65-F5344CB8AC3E}">
        <p14:creationId xmlns:p14="http://schemas.microsoft.com/office/powerpoint/2010/main" val="3302485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0" y="0"/>
            <a:ext cx="899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The Objective Function</a:t>
            </a:r>
            <a:r>
              <a:rPr lang="en-US" sz="2800" b="1" i="1" dirty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501650" y="57912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57200" y="4800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457200" y="3886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457200" y="2895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457200" y="19050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457200" y="1066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93725" y="118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93725" y="2022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593725" y="3851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7117" name="Oval 13"/>
          <p:cNvSpPr>
            <a:spLocks noChangeArrowheads="1"/>
          </p:cNvSpPr>
          <p:nvPr/>
        </p:nvSpPr>
        <p:spPr bwMode="auto">
          <a:xfrm>
            <a:off x="7740650" y="5638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47118" name="Oval 14"/>
          <p:cNvSpPr>
            <a:spLocks noChangeArrowheads="1"/>
          </p:cNvSpPr>
          <p:nvPr/>
        </p:nvSpPr>
        <p:spPr bwMode="auto">
          <a:xfrm>
            <a:off x="7696200" y="4648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9" name="Oval 15"/>
          <p:cNvSpPr>
            <a:spLocks noChangeArrowheads="1"/>
          </p:cNvSpPr>
          <p:nvPr/>
        </p:nvSpPr>
        <p:spPr bwMode="auto">
          <a:xfrm>
            <a:off x="7696200" y="37338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0" name="Oval 16"/>
          <p:cNvSpPr>
            <a:spLocks noChangeArrowheads="1"/>
          </p:cNvSpPr>
          <p:nvPr/>
        </p:nvSpPr>
        <p:spPr bwMode="auto">
          <a:xfrm>
            <a:off x="7696200" y="2743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1" name="Oval 17"/>
          <p:cNvSpPr>
            <a:spLocks noChangeArrowheads="1"/>
          </p:cNvSpPr>
          <p:nvPr/>
        </p:nvSpPr>
        <p:spPr bwMode="auto">
          <a:xfrm>
            <a:off x="7696200" y="17526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2" name="Oval 18"/>
          <p:cNvSpPr>
            <a:spLocks noChangeArrowheads="1"/>
          </p:cNvSpPr>
          <p:nvPr/>
        </p:nvSpPr>
        <p:spPr bwMode="auto">
          <a:xfrm>
            <a:off x="7696200" y="9144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7832725" y="1031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7832725" y="18700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7908925" y="3851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1981200" y="1465629"/>
            <a:ext cx="533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</a:rPr>
              <a:t>If we send </a:t>
            </a:r>
            <a:r>
              <a:rPr lang="en-US" sz="2400" dirty="0" err="1">
                <a:latin typeface="Book Antiqua" pitchFamily="18" charset="0"/>
              </a:rPr>
              <a:t>X</a:t>
            </a:r>
            <a:r>
              <a:rPr lang="en-US" sz="2400" baseline="-25000" dirty="0" err="1">
                <a:latin typeface="Book Antiqua" pitchFamily="18" charset="0"/>
              </a:rPr>
              <a:t>ij</a:t>
            </a:r>
            <a:r>
              <a:rPr lang="en-US" sz="2400" dirty="0">
                <a:latin typeface="Book Antiqua" pitchFamily="18" charset="0"/>
              </a:rPr>
              <a:t> units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</a:rPr>
              <a:t>from origin </a:t>
            </a:r>
            <a:r>
              <a:rPr lang="en-US" sz="2400" i="1" dirty="0">
                <a:latin typeface="Book Antiqua" pitchFamily="18" charset="0"/>
              </a:rPr>
              <a:t>i</a:t>
            </a:r>
            <a:r>
              <a:rPr lang="en-US" sz="2400" dirty="0">
                <a:latin typeface="Book Antiqua" pitchFamily="18" charset="0"/>
              </a:rPr>
              <a:t> to destination  </a:t>
            </a:r>
            <a:r>
              <a:rPr lang="en-US" sz="2400" i="1" dirty="0">
                <a:latin typeface="Book Antiqua" pitchFamily="18" charset="0"/>
              </a:rPr>
              <a:t>j</a:t>
            </a:r>
            <a:r>
              <a:rPr lang="en-US" sz="2400" dirty="0">
                <a:latin typeface="Book Antiqua" pitchFamily="18" charset="0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</a:rPr>
              <a:t>its cost is </a:t>
            </a:r>
            <a:r>
              <a:rPr lang="en-US" sz="2400" i="1" dirty="0" err="1">
                <a:latin typeface="Book Antiqua" pitchFamily="18" charset="0"/>
              </a:rPr>
              <a:t>C</a:t>
            </a:r>
            <a:r>
              <a:rPr lang="en-US" sz="2400" i="1" baseline="-25000" dirty="0" err="1">
                <a:latin typeface="Book Antiqua" pitchFamily="18" charset="0"/>
              </a:rPr>
              <a:t>ij</a:t>
            </a:r>
            <a:r>
              <a:rPr lang="en-US" sz="2400" i="1" baseline="-25000" dirty="0">
                <a:latin typeface="Book Antiqua" pitchFamily="18" charset="0"/>
              </a:rPr>
              <a:t> </a:t>
            </a:r>
            <a:r>
              <a:rPr lang="en-US" sz="2400" i="1" dirty="0" err="1">
                <a:latin typeface="Book Antiqua" pitchFamily="18" charset="0"/>
              </a:rPr>
              <a:t>X</a:t>
            </a:r>
            <a:r>
              <a:rPr lang="en-US" sz="2400" i="1" baseline="-25000" dirty="0" err="1">
                <a:latin typeface="Book Antiqua" pitchFamily="18" charset="0"/>
              </a:rPr>
              <a:t>ij</a:t>
            </a: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We want to minimize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471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008570"/>
              </p:ext>
            </p:extLst>
          </p:nvPr>
        </p:nvGraphicFramePr>
        <p:xfrm>
          <a:off x="2165350" y="4191000"/>
          <a:ext cx="32893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" imgW="774360" imgH="253800" progId="Equation.3">
                  <p:embed/>
                </p:oleObj>
              </mc:Choice>
              <mc:Fallback>
                <p:oleObj name="Equation" r:id="rId3" imgW="7743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4191000"/>
                        <a:ext cx="32893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8369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Text Box 3"/>
          <p:cNvSpPr txBox="1">
            <a:spLocks noChangeArrowheads="1"/>
          </p:cNvSpPr>
          <p:nvPr/>
        </p:nvSpPr>
        <p:spPr bwMode="auto">
          <a:xfrm>
            <a:off x="0" y="27965"/>
            <a:ext cx="91440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Transportation problem I : decision variables</a:t>
            </a:r>
            <a:endParaRPr lang="en-US" sz="2800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276484" name="Oval 4"/>
          <p:cNvSpPr>
            <a:spLocks noChangeArrowheads="1"/>
          </p:cNvSpPr>
          <p:nvPr/>
        </p:nvSpPr>
        <p:spPr bwMode="auto">
          <a:xfrm>
            <a:off x="838200" y="1371600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1203325" y="1563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1</a:t>
            </a:r>
          </a:p>
        </p:txBody>
      </p:sp>
      <p:sp>
        <p:nvSpPr>
          <p:cNvPr id="276486" name="Oval 6"/>
          <p:cNvSpPr>
            <a:spLocks noChangeArrowheads="1"/>
          </p:cNvSpPr>
          <p:nvPr/>
        </p:nvSpPr>
        <p:spPr bwMode="auto">
          <a:xfrm>
            <a:off x="838200" y="2819400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87" name="Text Box 7"/>
          <p:cNvSpPr txBox="1">
            <a:spLocks noChangeArrowheads="1"/>
          </p:cNvSpPr>
          <p:nvPr/>
        </p:nvSpPr>
        <p:spPr bwMode="auto">
          <a:xfrm>
            <a:off x="1219200" y="3048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2</a:t>
            </a:r>
          </a:p>
        </p:txBody>
      </p:sp>
      <p:sp>
        <p:nvSpPr>
          <p:cNvPr id="276488" name="Oval 8"/>
          <p:cNvSpPr>
            <a:spLocks noChangeArrowheads="1"/>
          </p:cNvSpPr>
          <p:nvPr/>
        </p:nvSpPr>
        <p:spPr bwMode="auto">
          <a:xfrm>
            <a:off x="6950075" y="14081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89" name="Text Box 9"/>
          <p:cNvSpPr txBox="1">
            <a:spLocks noChangeArrowheads="1"/>
          </p:cNvSpPr>
          <p:nvPr/>
        </p:nvSpPr>
        <p:spPr bwMode="auto">
          <a:xfrm>
            <a:off x="7315200" y="16002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1</a:t>
            </a:r>
            <a:endParaRPr lang="en-US">
              <a:latin typeface="Book Antiqua" pitchFamily="18" charset="0"/>
            </a:endParaRPr>
          </a:p>
        </p:txBody>
      </p:sp>
      <p:sp>
        <p:nvSpPr>
          <p:cNvPr id="276490" name="Oval 10"/>
          <p:cNvSpPr>
            <a:spLocks noChangeArrowheads="1"/>
          </p:cNvSpPr>
          <p:nvPr/>
        </p:nvSpPr>
        <p:spPr bwMode="auto">
          <a:xfrm>
            <a:off x="6873875" y="46085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1" name="Text Box 11"/>
          <p:cNvSpPr txBox="1">
            <a:spLocks noChangeArrowheads="1"/>
          </p:cNvSpPr>
          <p:nvPr/>
        </p:nvSpPr>
        <p:spPr bwMode="auto">
          <a:xfrm>
            <a:off x="7239000" y="48006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3</a:t>
            </a:r>
          </a:p>
        </p:txBody>
      </p:sp>
      <p:sp>
        <p:nvSpPr>
          <p:cNvPr id="276492" name="Oval 12"/>
          <p:cNvSpPr>
            <a:spLocks noChangeArrowheads="1"/>
          </p:cNvSpPr>
          <p:nvPr/>
        </p:nvSpPr>
        <p:spPr bwMode="auto">
          <a:xfrm>
            <a:off x="930275" y="43799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3" name="Text Box 13"/>
          <p:cNvSpPr txBox="1">
            <a:spLocks noChangeArrowheads="1"/>
          </p:cNvSpPr>
          <p:nvPr/>
        </p:nvSpPr>
        <p:spPr bwMode="auto">
          <a:xfrm>
            <a:off x="1295400" y="4572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3</a:t>
            </a:r>
          </a:p>
        </p:txBody>
      </p:sp>
      <p:sp>
        <p:nvSpPr>
          <p:cNvPr id="276494" name="Line 14"/>
          <p:cNvSpPr>
            <a:spLocks noChangeShapeType="1"/>
          </p:cNvSpPr>
          <p:nvPr/>
        </p:nvSpPr>
        <p:spPr bwMode="auto">
          <a:xfrm>
            <a:off x="1905000" y="1752600"/>
            <a:ext cx="5029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5" name="Line 15"/>
          <p:cNvSpPr>
            <a:spLocks noChangeShapeType="1"/>
          </p:cNvSpPr>
          <p:nvPr/>
        </p:nvSpPr>
        <p:spPr bwMode="auto">
          <a:xfrm>
            <a:off x="1828800" y="2057400"/>
            <a:ext cx="5181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6" name="Line 16"/>
          <p:cNvSpPr>
            <a:spLocks noChangeShapeType="1"/>
          </p:cNvSpPr>
          <p:nvPr/>
        </p:nvSpPr>
        <p:spPr bwMode="auto">
          <a:xfrm flipV="1">
            <a:off x="1981200" y="2209800"/>
            <a:ext cx="51054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7" name="Line 17"/>
          <p:cNvSpPr>
            <a:spLocks noChangeShapeType="1"/>
          </p:cNvSpPr>
          <p:nvPr/>
        </p:nvSpPr>
        <p:spPr bwMode="auto">
          <a:xfrm>
            <a:off x="1981200" y="5029200"/>
            <a:ext cx="4876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8" name="Line 18"/>
          <p:cNvSpPr>
            <a:spLocks noChangeShapeType="1"/>
          </p:cNvSpPr>
          <p:nvPr/>
        </p:nvSpPr>
        <p:spPr bwMode="auto">
          <a:xfrm>
            <a:off x="1752600" y="2133600"/>
            <a:ext cx="52578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9" name="Line 19"/>
          <p:cNvSpPr>
            <a:spLocks noChangeShapeType="1"/>
          </p:cNvSpPr>
          <p:nvPr/>
        </p:nvSpPr>
        <p:spPr bwMode="auto">
          <a:xfrm flipV="1">
            <a:off x="1981200" y="3733800"/>
            <a:ext cx="510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00" name="Text Box 20"/>
          <p:cNvSpPr txBox="1">
            <a:spLocks noChangeArrowheads="1"/>
          </p:cNvSpPr>
          <p:nvPr/>
        </p:nvSpPr>
        <p:spPr bwMode="auto">
          <a:xfrm>
            <a:off x="304800" y="15240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01" name="Text Box 21"/>
          <p:cNvSpPr txBox="1">
            <a:spLocks noChangeArrowheads="1"/>
          </p:cNvSpPr>
          <p:nvPr/>
        </p:nvSpPr>
        <p:spPr bwMode="auto">
          <a:xfrm>
            <a:off x="2286000" y="11430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02" name="Text Box 22"/>
          <p:cNvSpPr txBox="1">
            <a:spLocks noChangeArrowheads="1"/>
          </p:cNvSpPr>
          <p:nvPr/>
        </p:nvSpPr>
        <p:spPr bwMode="auto">
          <a:xfrm>
            <a:off x="1981200" y="16002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03" name="Oval 23"/>
          <p:cNvSpPr>
            <a:spLocks noChangeArrowheads="1"/>
          </p:cNvSpPr>
          <p:nvPr/>
        </p:nvSpPr>
        <p:spPr bwMode="auto">
          <a:xfrm>
            <a:off x="7026275" y="30083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04" name="Text Box 24"/>
          <p:cNvSpPr txBox="1">
            <a:spLocks noChangeArrowheads="1"/>
          </p:cNvSpPr>
          <p:nvPr/>
        </p:nvSpPr>
        <p:spPr bwMode="auto">
          <a:xfrm>
            <a:off x="7391400" y="32004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2</a:t>
            </a:r>
          </a:p>
        </p:txBody>
      </p:sp>
      <p:sp>
        <p:nvSpPr>
          <p:cNvPr id="276505" name="Text Box 25"/>
          <p:cNvSpPr txBox="1">
            <a:spLocks noChangeArrowheads="1"/>
          </p:cNvSpPr>
          <p:nvPr/>
        </p:nvSpPr>
        <p:spPr bwMode="auto">
          <a:xfrm>
            <a:off x="228600" y="30480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150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06" name="Text Box 26"/>
          <p:cNvSpPr txBox="1">
            <a:spLocks noChangeArrowheads="1"/>
          </p:cNvSpPr>
          <p:nvPr/>
        </p:nvSpPr>
        <p:spPr bwMode="auto">
          <a:xfrm>
            <a:off x="304800" y="48006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Book Antiqua" pitchFamily="18" charset="0"/>
              </a:rPr>
              <a:t>200</a:t>
            </a:r>
            <a:endParaRPr lang="en-US">
              <a:latin typeface="Book Antiqua" pitchFamily="18" charset="0"/>
            </a:endParaRPr>
          </a:p>
        </p:txBody>
      </p:sp>
      <p:sp>
        <p:nvSpPr>
          <p:cNvPr id="276507" name="Text Box 27"/>
          <p:cNvSpPr txBox="1">
            <a:spLocks noChangeArrowheads="1"/>
          </p:cNvSpPr>
          <p:nvPr/>
        </p:nvSpPr>
        <p:spPr bwMode="auto">
          <a:xfrm>
            <a:off x="8001000" y="48768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1</a:t>
            </a:r>
            <a:r>
              <a:rPr lang="en-US" sz="2000" dirty="0" smtClean="0">
                <a:latin typeface="Book Antiqua" pitchFamily="18" charset="0"/>
              </a:rPr>
              <a:t>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08" name="Text Box 28"/>
          <p:cNvSpPr txBox="1">
            <a:spLocks noChangeArrowheads="1"/>
          </p:cNvSpPr>
          <p:nvPr/>
        </p:nvSpPr>
        <p:spPr bwMode="auto">
          <a:xfrm>
            <a:off x="8153400" y="32766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180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09" name="Text Box 29"/>
          <p:cNvSpPr txBox="1">
            <a:spLocks noChangeArrowheads="1"/>
          </p:cNvSpPr>
          <p:nvPr/>
        </p:nvSpPr>
        <p:spPr bwMode="auto">
          <a:xfrm>
            <a:off x="8001000" y="16764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170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1676400" y="2133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1" name="Line 31"/>
          <p:cNvSpPr>
            <a:spLocks noChangeShapeType="1"/>
          </p:cNvSpPr>
          <p:nvPr/>
        </p:nvSpPr>
        <p:spPr bwMode="auto">
          <a:xfrm>
            <a:off x="1905000" y="34290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12" name="Line 32"/>
          <p:cNvSpPr>
            <a:spLocks noChangeShapeType="1"/>
          </p:cNvSpPr>
          <p:nvPr/>
        </p:nvSpPr>
        <p:spPr bwMode="auto">
          <a:xfrm>
            <a:off x="1828800" y="3505200"/>
            <a:ext cx="51054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13" name="Line 33"/>
          <p:cNvSpPr>
            <a:spLocks noChangeShapeType="1"/>
          </p:cNvSpPr>
          <p:nvPr/>
        </p:nvSpPr>
        <p:spPr bwMode="auto">
          <a:xfrm flipV="1">
            <a:off x="1905000" y="1981200"/>
            <a:ext cx="51054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14" name="Text Box 34"/>
          <p:cNvSpPr txBox="1">
            <a:spLocks noChangeArrowheads="1"/>
          </p:cNvSpPr>
          <p:nvPr/>
        </p:nvSpPr>
        <p:spPr bwMode="auto">
          <a:xfrm>
            <a:off x="1828800" y="25146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5" name="Text Box 35"/>
          <p:cNvSpPr txBox="1">
            <a:spLocks noChangeArrowheads="1"/>
          </p:cNvSpPr>
          <p:nvPr/>
        </p:nvSpPr>
        <p:spPr bwMode="auto">
          <a:xfrm>
            <a:off x="1981200" y="39624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6" name="Text Box 36"/>
          <p:cNvSpPr txBox="1">
            <a:spLocks noChangeArrowheads="1"/>
          </p:cNvSpPr>
          <p:nvPr/>
        </p:nvSpPr>
        <p:spPr bwMode="auto">
          <a:xfrm>
            <a:off x="2743200" y="32004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7" name="Text Box 37"/>
          <p:cNvSpPr txBox="1">
            <a:spLocks noChangeArrowheads="1"/>
          </p:cNvSpPr>
          <p:nvPr/>
        </p:nvSpPr>
        <p:spPr bwMode="auto">
          <a:xfrm>
            <a:off x="2971800" y="4419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8" name="Text Box 38"/>
          <p:cNvSpPr txBox="1">
            <a:spLocks noChangeArrowheads="1"/>
          </p:cNvSpPr>
          <p:nvPr/>
        </p:nvSpPr>
        <p:spPr bwMode="auto">
          <a:xfrm>
            <a:off x="1905000" y="34290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9" name="Text Box 39"/>
          <p:cNvSpPr txBox="1">
            <a:spLocks noChangeArrowheads="1"/>
          </p:cNvSpPr>
          <p:nvPr/>
        </p:nvSpPr>
        <p:spPr bwMode="auto">
          <a:xfrm>
            <a:off x="2057400" y="48768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1977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1" name="Text Box 3"/>
          <p:cNvSpPr txBox="1">
            <a:spLocks noChangeArrowheads="1"/>
          </p:cNvSpPr>
          <p:nvPr/>
        </p:nvSpPr>
        <p:spPr bwMode="auto">
          <a:xfrm>
            <a:off x="-17585" y="-76200"/>
            <a:ext cx="916158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Transportation problem I : supply and demand constraints </a:t>
            </a:r>
            <a:endParaRPr lang="en-US" sz="2800" dirty="0">
              <a:latin typeface="Arial" charset="0"/>
            </a:endParaRPr>
          </a:p>
        </p:txBody>
      </p:sp>
      <p:sp>
        <p:nvSpPr>
          <p:cNvPr id="278532" name="Text Box 4"/>
          <p:cNvSpPr txBox="1">
            <a:spLocks noChangeArrowheads="1"/>
          </p:cNvSpPr>
          <p:nvPr/>
        </p:nvSpPr>
        <p:spPr bwMode="auto">
          <a:xfrm>
            <a:off x="119062" y="1219200"/>
            <a:ext cx="8915400" cy="339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11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12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13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                                                           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=100</a:t>
            </a:r>
            <a:endParaRPr lang="en-US" altLang="en-US" sz="24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                 +x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21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22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23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                             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=150</a:t>
            </a:r>
            <a:endParaRPr lang="en-US" altLang="en-US" sz="24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                                              +x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31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32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33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=200</a:t>
            </a:r>
            <a:endParaRPr lang="en-US" altLang="en-US" sz="24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11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                      + 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21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 +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31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        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=</a:t>
            </a:r>
            <a:r>
              <a:rPr lang="en-US" altLang="en-US" sz="24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170</a:t>
            </a:r>
            <a:endParaRPr lang="en-US" altLang="en-US" sz="24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12                                     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22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+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32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 </a:t>
            </a:r>
            <a:r>
              <a:rPr lang="en-US" altLang="en-US" sz="2400" b="1" i="1" dirty="0" smtClean="0">
                <a:solidFill>
                  <a:srgbClr val="000078"/>
                </a:solidFill>
                <a:latin typeface="Book Antiqua" pitchFamily="18" charset="0"/>
              </a:rPr>
              <a:t>=</a:t>
            </a:r>
            <a:r>
              <a:rPr lang="en-US" altLang="en-US" sz="24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180</a:t>
            </a:r>
            <a:endParaRPr lang="en-US" altLang="en-US" sz="24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13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                     + 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23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+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33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=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100</a:t>
            </a:r>
            <a:endParaRPr lang="en-US" altLang="en-US" sz="24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11722" y="4419600"/>
            <a:ext cx="902273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</a:rPr>
              <a:t>In transportation problem. each </a:t>
            </a:r>
            <a:r>
              <a:rPr lang="en-US" sz="2400" dirty="0">
                <a:latin typeface="Book Antiqua" pitchFamily="18" charset="0"/>
              </a:rPr>
              <a:t>variable  </a:t>
            </a:r>
            <a:r>
              <a:rPr lang="en-US" sz="2400" i="1" dirty="0" err="1">
                <a:latin typeface="Book Antiqua" pitchFamily="18" charset="0"/>
              </a:rPr>
              <a:t>Xij</a:t>
            </a:r>
            <a:r>
              <a:rPr lang="en-US" sz="2400" i="1" dirty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appears only in two constraints, constraints </a:t>
            </a:r>
            <a:r>
              <a:rPr lang="en-US" sz="2400" i="1" dirty="0" smtClean="0">
                <a:latin typeface="Book Antiqua" pitchFamily="18" charset="0"/>
              </a:rPr>
              <a:t>i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and constraint </a:t>
            </a:r>
            <a:r>
              <a:rPr lang="en-US" sz="2400" i="1" dirty="0" err="1">
                <a:latin typeface="Book Antiqua" pitchFamily="18" charset="0"/>
              </a:rPr>
              <a:t>m+j</a:t>
            </a:r>
            <a:r>
              <a:rPr lang="en-US" sz="2400" i="1" dirty="0">
                <a:latin typeface="Book Antiqua" pitchFamily="18" charset="0"/>
              </a:rPr>
              <a:t>, </a:t>
            </a:r>
            <a:r>
              <a:rPr lang="en-US" sz="2400" dirty="0">
                <a:latin typeface="Book Antiqua" pitchFamily="18" charset="0"/>
              </a:rPr>
              <a:t>where m is the number of supply nodes.  </a:t>
            </a:r>
            <a:r>
              <a:rPr lang="en-US" sz="2400" dirty="0" smtClean="0">
                <a:latin typeface="Book Antiqua" pitchFamily="18" charset="0"/>
              </a:rPr>
              <a:t>The coefficients of all the variables in the constraints are 1.</a:t>
            </a:r>
          </a:p>
        </p:txBody>
      </p:sp>
    </p:spTree>
    <p:extLst>
      <p:ext uri="{BB962C8B-B14F-4D97-AF65-F5344CB8AC3E}">
        <p14:creationId xmlns:p14="http://schemas.microsoft.com/office/powerpoint/2010/main" val="247284890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Our Task</a:t>
            </a:r>
            <a:r>
              <a:rPr lang="en-US" sz="2800" b="1" i="1" dirty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</p:txBody>
      </p:sp>
      <p:sp>
        <p:nvSpPr>
          <p:cNvPr id="168964" name="Text Box 1028"/>
          <p:cNvSpPr txBox="1">
            <a:spLocks noChangeArrowheads="1"/>
          </p:cNvSpPr>
          <p:nvPr/>
        </p:nvSpPr>
        <p:spPr bwMode="auto">
          <a:xfrm>
            <a:off x="129820" y="1066800"/>
            <a:ext cx="771878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Our main task is to formulate the problem.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By problem formulation we mean to  prepare a tabular </a:t>
            </a:r>
          </a:p>
          <a:p>
            <a:r>
              <a:rPr lang="en-US" sz="2400" dirty="0">
                <a:latin typeface="Book Antiqua" pitchFamily="18" charset="0"/>
              </a:rPr>
              <a:t>representation for this problem.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Then  we can simply pass our formulation ( tabular </a:t>
            </a:r>
          </a:p>
          <a:p>
            <a:r>
              <a:rPr lang="en-US" sz="2400" dirty="0">
                <a:latin typeface="Book Antiqua" pitchFamily="18" charset="0"/>
              </a:rPr>
              <a:t>representation) to EXCEL.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EXCEL will return the optimal solution.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What do we mean by formulation?</a:t>
            </a:r>
          </a:p>
          <a:p>
            <a:r>
              <a:rPr lang="en-US" sz="2400" dirty="0">
                <a:latin typeface="Book Antiqu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2000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charset="0"/>
              </a:rPr>
              <a:t>Cost Table</a:t>
            </a:r>
            <a:r>
              <a:rPr lang="en-US" sz="2800" b="1" i="1" dirty="0" smtClean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437931"/>
              </p:ext>
            </p:extLst>
          </p:nvPr>
        </p:nvGraphicFramePr>
        <p:xfrm>
          <a:off x="1409664" y="990600"/>
          <a:ext cx="6134136" cy="43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Worksheet" r:id="rId3" imgW="3067068" imgH="2162168" progId="Excel.Sheet.12">
                  <p:embed/>
                </p:oleObj>
              </mc:Choice>
              <mc:Fallback>
                <p:oleObj name="Worksheet" r:id="rId3" imgW="3067068" imgH="216216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9664" y="990600"/>
                        <a:ext cx="6134136" cy="4324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8495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2"/>
          <p:cNvSpPr txBox="1">
            <a:spLocks noChangeArrowheads="1"/>
          </p:cNvSpPr>
          <p:nvPr/>
        </p:nvSpPr>
        <p:spPr bwMode="auto">
          <a:xfrm>
            <a:off x="0" y="936010"/>
            <a:ext cx="9144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There are 3 plants, 3 warehouses.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Production of Plants 1,  2, and 3  are </a:t>
            </a:r>
            <a:r>
              <a:rPr lang="en-US" altLang="en-US" sz="2400" dirty="0" smtClean="0">
                <a:latin typeface="Book Antiqua" pitchFamily="18" charset="0"/>
              </a:rPr>
              <a:t>100, 150, </a:t>
            </a:r>
            <a:r>
              <a:rPr lang="en-US" altLang="en-US" sz="2400" dirty="0">
                <a:latin typeface="Book Antiqua" pitchFamily="18" charset="0"/>
              </a:rPr>
              <a:t>200 respectively.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Demand of warehouses  1, 2 and 3 are </a:t>
            </a:r>
            <a:r>
              <a:rPr lang="en-US" altLang="en-US" sz="2400" dirty="0" smtClean="0">
                <a:latin typeface="Book Antiqua" pitchFamily="18" charset="0"/>
              </a:rPr>
              <a:t>170, 180,  </a:t>
            </a:r>
            <a:r>
              <a:rPr lang="en-US" altLang="en-US" sz="2400" dirty="0">
                <a:latin typeface="Book Antiqua" pitchFamily="18" charset="0"/>
              </a:rPr>
              <a:t>and </a:t>
            </a:r>
            <a:r>
              <a:rPr lang="en-US" altLang="en-US" sz="2400" dirty="0" smtClean="0">
                <a:latin typeface="Book Antiqua" pitchFamily="18" charset="0"/>
              </a:rPr>
              <a:t>100 </a:t>
            </a:r>
            <a:r>
              <a:rPr lang="en-US" altLang="en-US" sz="2400" dirty="0">
                <a:latin typeface="Book Antiqua" pitchFamily="18" charset="0"/>
              </a:rPr>
              <a:t>units respectively.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Transportation costs for </a:t>
            </a:r>
            <a:r>
              <a:rPr lang="en-US" altLang="en-US" sz="2400" b="1" dirty="0">
                <a:latin typeface="Book Antiqua" pitchFamily="18" charset="0"/>
              </a:rPr>
              <a:t>each unit</a:t>
            </a:r>
            <a:r>
              <a:rPr lang="en-US" altLang="en-US" sz="2400" dirty="0">
                <a:latin typeface="Book Antiqua" pitchFamily="18" charset="0"/>
              </a:rPr>
              <a:t> of product is given below</a:t>
            </a: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0" y="2796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Transportation problem : Narrative representation </a:t>
            </a:r>
            <a:endParaRPr lang="en-US" sz="2800" dirty="0">
              <a:latin typeface="Arial" charset="0"/>
            </a:endParaRPr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914400" y="3471208"/>
            <a:ext cx="603242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			Warehouse</a:t>
            </a:r>
          </a:p>
          <a:p>
            <a:r>
              <a:rPr lang="en-US" sz="2400" dirty="0">
                <a:latin typeface="Book Antiqua" pitchFamily="18" charset="0"/>
              </a:rPr>
              <a:t>		1		2		3</a:t>
            </a:r>
          </a:p>
          <a:p>
            <a:r>
              <a:rPr lang="en-US" sz="2400" dirty="0">
                <a:latin typeface="Book Antiqua" pitchFamily="18" charset="0"/>
              </a:rPr>
              <a:t>	1	</a:t>
            </a:r>
            <a:r>
              <a:rPr lang="en-US" sz="2400" dirty="0" smtClean="0">
                <a:latin typeface="Book Antiqua" pitchFamily="18" charset="0"/>
              </a:rPr>
              <a:t>12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11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13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Plant 	2	14		</a:t>
            </a:r>
            <a:r>
              <a:rPr lang="en-US" sz="2400" dirty="0" smtClean="0">
                <a:latin typeface="Book Antiqua" pitchFamily="18" charset="0"/>
              </a:rPr>
              <a:t>12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16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	3	</a:t>
            </a:r>
            <a:r>
              <a:rPr lang="en-US" sz="2400" dirty="0" smtClean="0">
                <a:latin typeface="Book Antiqua" pitchFamily="18" charset="0"/>
              </a:rPr>
              <a:t>15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11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12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162054" y="5493603"/>
            <a:ext cx="89819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Formulate this problem as an LP to satisfy demand at minimum </a:t>
            </a:r>
          </a:p>
          <a:p>
            <a:r>
              <a:rPr lang="en-US" sz="2400" dirty="0">
                <a:latin typeface="Book Antiqua" pitchFamily="18" charset="0"/>
              </a:rPr>
              <a:t>transportation costs.</a:t>
            </a:r>
          </a:p>
        </p:txBody>
      </p:sp>
    </p:spTree>
    <p:extLst>
      <p:ext uri="{BB962C8B-B14F-4D97-AF65-F5344CB8AC3E}">
        <p14:creationId xmlns:p14="http://schemas.microsoft.com/office/powerpoint/2010/main" val="11041196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charset="0"/>
              </a:rPr>
              <a:t>Right Hand Side (RHS)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251325"/>
              </p:ext>
            </p:extLst>
          </p:nvPr>
        </p:nvGraphicFramePr>
        <p:xfrm>
          <a:off x="695325" y="1304925"/>
          <a:ext cx="75819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Worksheet" r:id="rId3" imgW="3791050" imgH="1581271" progId="Excel.Sheet.12">
                  <p:embed/>
                </p:oleObj>
              </mc:Choice>
              <mc:Fallback>
                <p:oleObj name="Worksheet" r:id="rId3" imgW="3791050" imgH="15812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5325" y="1304925"/>
                        <a:ext cx="75819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7625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804068"/>
              </p:ext>
            </p:extLst>
          </p:nvPr>
        </p:nvGraphicFramePr>
        <p:xfrm>
          <a:off x="76200" y="2524125"/>
          <a:ext cx="902017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Worksheet" r:id="rId3" imgW="9020074" imgH="1590719" progId="Excel.Sheet.12">
                  <p:embed/>
                </p:oleObj>
              </mc:Choice>
              <mc:Fallback>
                <p:oleObj name="Worksheet" r:id="rId3" imgW="9020074" imgH="1590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2524125"/>
                        <a:ext cx="9020175" cy="159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charset="0"/>
              </a:rPr>
              <a:t>Left Hand Side (RHS),  and Objective Function</a:t>
            </a:r>
            <a:endParaRPr lang="en-US" sz="2800" dirty="0"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629400" y="1524000"/>
            <a:ext cx="0" cy="1295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52400" y="3733800"/>
            <a:ext cx="12192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6860931" y="3856892"/>
            <a:ext cx="1128346" cy="1143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21230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-762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charset="0"/>
              </a:rPr>
              <a:t>≤  for Supply, ≥ for Demand unless </a:t>
            </a:r>
            <a:r>
              <a:rPr lang="en-US" sz="2800" b="1" dirty="0">
                <a:latin typeface="Arial" charset="0"/>
              </a:rPr>
              <a:t>S</a:t>
            </a:r>
            <a:r>
              <a:rPr lang="en-US" sz="2800" b="1" dirty="0" smtClean="0">
                <a:latin typeface="Arial" charset="0"/>
              </a:rPr>
              <a:t>ome </a:t>
            </a:r>
            <a:r>
              <a:rPr lang="en-US" sz="2800" b="1" dirty="0">
                <a:latin typeface="Arial" charset="0"/>
              </a:rPr>
              <a:t>E</a:t>
            </a:r>
            <a:r>
              <a:rPr lang="en-US" sz="2800" b="1" dirty="0" smtClean="0">
                <a:latin typeface="Arial" charset="0"/>
              </a:rPr>
              <a:t>quality </a:t>
            </a:r>
            <a:r>
              <a:rPr lang="en-US" sz="2800" b="1" dirty="0">
                <a:latin typeface="Arial" charset="0"/>
              </a:rPr>
              <a:t>R</a:t>
            </a:r>
            <a:r>
              <a:rPr lang="en-US" sz="2800" b="1" dirty="0" smtClean="0">
                <a:latin typeface="Arial" charset="0"/>
              </a:rPr>
              <a:t>equirement is Enforced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789551"/>
              </p:ext>
            </p:extLst>
          </p:nvPr>
        </p:nvGraphicFramePr>
        <p:xfrm>
          <a:off x="609600" y="1762770"/>
          <a:ext cx="8248854" cy="31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Worksheet" r:id="rId3" imgW="4124427" imgH="1590719" progId="Excel.Sheet.12">
                  <p:embed/>
                </p:oleObj>
              </mc:Choice>
              <mc:Fallback>
                <p:oleObj name="Worksheet" r:id="rId3" imgW="4124427" imgH="1590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762770"/>
                        <a:ext cx="8248854" cy="3181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1371600" y="4319954"/>
            <a:ext cx="1330569" cy="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8001000" y="1219200"/>
            <a:ext cx="0" cy="1295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045785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-762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charset="0"/>
              </a:rPr>
              <a:t>≤  for Supply, ≥ for Demand unless </a:t>
            </a:r>
            <a:r>
              <a:rPr lang="en-US" sz="2800" b="1" dirty="0">
                <a:latin typeface="Arial" charset="0"/>
              </a:rPr>
              <a:t>S</a:t>
            </a:r>
            <a:r>
              <a:rPr lang="en-US" sz="2800" b="1" dirty="0" smtClean="0">
                <a:latin typeface="Arial" charset="0"/>
              </a:rPr>
              <a:t>ome </a:t>
            </a:r>
            <a:r>
              <a:rPr lang="en-US" sz="2800" b="1" dirty="0">
                <a:latin typeface="Arial" charset="0"/>
              </a:rPr>
              <a:t>E</a:t>
            </a:r>
            <a:r>
              <a:rPr lang="en-US" sz="2800" b="1" dirty="0" smtClean="0">
                <a:latin typeface="Arial" charset="0"/>
              </a:rPr>
              <a:t>quality </a:t>
            </a:r>
            <a:r>
              <a:rPr lang="en-US" sz="2800" b="1" dirty="0">
                <a:latin typeface="Arial" charset="0"/>
              </a:rPr>
              <a:t>R</a:t>
            </a:r>
            <a:r>
              <a:rPr lang="en-US" sz="2800" b="1" dirty="0" smtClean="0">
                <a:latin typeface="Arial" charset="0"/>
              </a:rPr>
              <a:t>equirement is Enforced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61201"/>
              </p:ext>
            </p:extLst>
          </p:nvPr>
        </p:nvGraphicFramePr>
        <p:xfrm>
          <a:off x="609600" y="1762770"/>
          <a:ext cx="8248854" cy="31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Worksheet" r:id="rId3" imgW="4124427" imgH="1590719" progId="Excel.Sheet.12">
                  <p:embed/>
                </p:oleObj>
              </mc:Choice>
              <mc:Fallback>
                <p:oleObj name="Worksheet" r:id="rId3" imgW="4124427" imgH="1590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762770"/>
                        <a:ext cx="8248854" cy="3181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1371600" y="4319954"/>
            <a:ext cx="1330569" cy="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8001000" y="1219200"/>
            <a:ext cx="0" cy="1295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161748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120711"/>
              </p:ext>
            </p:extLst>
          </p:nvPr>
        </p:nvGraphicFramePr>
        <p:xfrm>
          <a:off x="457000" y="933362"/>
          <a:ext cx="7848800" cy="31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Worksheet" r:id="rId3" imgW="3924400" imgH="1590719" progId="Excel.Sheet.12">
                  <p:embed/>
                </p:oleObj>
              </mc:Choice>
              <mc:Fallback>
                <p:oleObj name="Worksheet" r:id="rId3" imgW="3924400" imgH="1590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000" y="933362"/>
                        <a:ext cx="7848800" cy="3181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-762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charset="0"/>
              </a:rPr>
              <a:t>Optimal Solution</a:t>
            </a:r>
            <a:endParaRPr lang="en-US" sz="2800" dirty="0">
              <a:latin typeface="Arial" charset="0"/>
            </a:endParaRP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71687" y="4419600"/>
            <a:ext cx="909576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Extra Credit. How the colors were generated and what they mea?</a:t>
            </a:r>
          </a:p>
          <a:p>
            <a:r>
              <a:rPr lang="en-US" sz="2400" dirty="0" smtClean="0">
                <a:latin typeface="Book Antiqua" pitchFamily="18" charset="0"/>
              </a:rPr>
              <a:t>Using Conditional formatting.</a:t>
            </a:r>
          </a:p>
          <a:p>
            <a:r>
              <a:rPr lang="en-US" sz="2400" dirty="0" smtClean="0">
                <a:latin typeface="Book Antiqua" pitchFamily="18" charset="0"/>
              </a:rPr>
              <a:t>Green if the decision variable is &gt;0</a:t>
            </a:r>
          </a:p>
          <a:p>
            <a:r>
              <a:rPr lang="en-US" sz="2400" dirty="0" smtClean="0">
                <a:latin typeface="Book Antiqua" pitchFamily="18" charset="0"/>
              </a:rPr>
              <a:t>Red if the constraint is binding LHS = RHS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91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Text Box 1027"/>
          <p:cNvSpPr txBox="1">
            <a:spLocks noChangeArrowheads="1"/>
          </p:cNvSpPr>
          <p:nvPr/>
        </p:nvSpPr>
        <p:spPr bwMode="auto">
          <a:xfrm>
            <a:off x="23447" y="0"/>
            <a:ext cx="88717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charset="0"/>
              </a:rPr>
              <a:t>Example: Narrative Representation</a:t>
            </a:r>
            <a:r>
              <a:rPr lang="en-US" sz="2800" b="1" i="1" dirty="0" smtClean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</p:txBody>
      </p:sp>
      <p:sp>
        <p:nvSpPr>
          <p:cNvPr id="171012" name="Text Box 1028"/>
          <p:cNvSpPr txBox="1">
            <a:spLocks noChangeArrowheads="1"/>
          </p:cNvSpPr>
          <p:nvPr/>
        </p:nvSpPr>
        <p:spPr bwMode="auto">
          <a:xfrm>
            <a:off x="0" y="914400"/>
            <a:ext cx="88951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We have 3 factories and 4 warehouses.</a:t>
            </a:r>
          </a:p>
          <a:p>
            <a:r>
              <a:rPr lang="en-US" sz="2400" dirty="0">
                <a:latin typeface="Book Antiqua" pitchFamily="18" charset="0"/>
              </a:rPr>
              <a:t>Production of factories are 100, 200, 150 respectively.</a:t>
            </a:r>
          </a:p>
          <a:p>
            <a:r>
              <a:rPr lang="en-US" sz="2400" dirty="0">
                <a:latin typeface="Book Antiqua" pitchFamily="18" charset="0"/>
              </a:rPr>
              <a:t>Demand of warehouses are 80, 90, 120, 160 respectively.</a:t>
            </a:r>
          </a:p>
          <a:p>
            <a:r>
              <a:rPr lang="en-US" sz="2400" dirty="0">
                <a:latin typeface="Book Antiqua" pitchFamily="18" charset="0"/>
              </a:rPr>
              <a:t>Transportation cost for each unit of material from each origin to </a:t>
            </a:r>
            <a:r>
              <a:rPr lang="en-US" sz="2400" dirty="0" smtClean="0">
                <a:latin typeface="Book Antiqua" pitchFamily="18" charset="0"/>
              </a:rPr>
              <a:t>each </a:t>
            </a:r>
            <a:r>
              <a:rPr lang="en-US" sz="2400" dirty="0">
                <a:latin typeface="Book Antiqua" pitchFamily="18" charset="0"/>
              </a:rPr>
              <a:t>destination is given below.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		     </a:t>
            </a:r>
            <a:r>
              <a:rPr lang="en-US" sz="2400" dirty="0" smtClean="0">
                <a:latin typeface="Book Antiqua" pitchFamily="18" charset="0"/>
              </a:rPr>
              <a:t>Destination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		1	2	3	4</a:t>
            </a:r>
          </a:p>
          <a:p>
            <a:r>
              <a:rPr lang="en-US" sz="2400" dirty="0">
                <a:latin typeface="Book Antiqua" pitchFamily="18" charset="0"/>
              </a:rPr>
              <a:t>	 1	4	7	7	1</a:t>
            </a:r>
          </a:p>
          <a:p>
            <a:r>
              <a:rPr lang="en-US" sz="2400" dirty="0">
                <a:latin typeface="Book Antiqua" pitchFamily="18" charset="0"/>
              </a:rPr>
              <a:t>Origin </a:t>
            </a:r>
            <a:r>
              <a:rPr lang="en-US" sz="2400" dirty="0" smtClean="0">
                <a:latin typeface="Book Antiqua" pitchFamily="18" charset="0"/>
              </a:rPr>
              <a:t>2</a:t>
            </a:r>
            <a:r>
              <a:rPr lang="en-US" sz="2400" dirty="0">
                <a:latin typeface="Book Antiqua" pitchFamily="18" charset="0"/>
              </a:rPr>
              <a:t>	12	3	8	8</a:t>
            </a:r>
          </a:p>
          <a:p>
            <a:r>
              <a:rPr lang="en-US" sz="2400" dirty="0">
                <a:latin typeface="Book Antiqua" pitchFamily="18" charset="0"/>
              </a:rPr>
              <a:t>	 3	8	10	16	5	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71013" name="Line 1029"/>
          <p:cNvSpPr>
            <a:spLocks noChangeShapeType="1"/>
          </p:cNvSpPr>
          <p:nvPr/>
        </p:nvSpPr>
        <p:spPr bwMode="auto">
          <a:xfrm>
            <a:off x="883110" y="3886200"/>
            <a:ext cx="44508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>
                <a:latin typeface="Book Antiqua" pitchFamily="18" charset="0"/>
              </a:rPr>
              <a:t>                       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171014" name="Line 1030"/>
          <p:cNvSpPr>
            <a:spLocks noChangeShapeType="1"/>
          </p:cNvSpPr>
          <p:nvPr/>
        </p:nvSpPr>
        <p:spPr bwMode="auto">
          <a:xfrm>
            <a:off x="1645110" y="3429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71015" name="Text Box 1031"/>
          <p:cNvSpPr txBox="1">
            <a:spLocks noChangeArrowheads="1"/>
          </p:cNvSpPr>
          <p:nvPr/>
        </p:nvSpPr>
        <p:spPr bwMode="auto">
          <a:xfrm>
            <a:off x="23446" y="5802430"/>
            <a:ext cx="8871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Formulate this problem as a transportation problem</a:t>
            </a:r>
          </a:p>
        </p:txBody>
      </p:sp>
    </p:spTree>
    <p:extLst>
      <p:ext uri="{BB962C8B-B14F-4D97-AF65-F5344CB8AC3E}">
        <p14:creationId xmlns:p14="http://schemas.microsoft.com/office/powerpoint/2010/main" val="3344527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Excel : Data</a:t>
            </a:r>
            <a:endParaRPr lang="en-US" sz="2800" dirty="0">
              <a:latin typeface="Arial" charset="0"/>
            </a:endParaRP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12725" y="4384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pic>
        <p:nvPicPr>
          <p:cNvPr id="522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87425"/>
            <a:ext cx="8153400" cy="587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42673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Text Box 2"/>
          <p:cNvSpPr txBox="1">
            <a:spLocks noChangeArrowheads="1"/>
          </p:cNvSpPr>
          <p:nvPr/>
        </p:nvSpPr>
        <p:spPr bwMode="auto">
          <a:xfrm>
            <a:off x="0" y="990356"/>
            <a:ext cx="87630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11 repairmen and 10 tasks. The time (in minutes) to complete each job by each repairman is given below. </a:t>
            </a:r>
          </a:p>
          <a:p>
            <a:pPr>
              <a:spcBef>
                <a:spcPct val="50000"/>
              </a:spcBef>
            </a:pPr>
            <a:endParaRPr lang="en-US" altLang="en-US" sz="2400" dirty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dirty="0" smtClean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dirty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dirty="0" smtClean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dirty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Assign each task to one repairman in order to minimize to total repair time by all the repairmen.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In the assignment problem, all RHSs are 1. That is the only difference with the transportation problem,. </a:t>
            </a:r>
            <a:endParaRPr lang="en-US" altLang="en-US" sz="2400" dirty="0">
              <a:latin typeface="Book Antiqua" pitchFamily="18" charset="0"/>
            </a:endParaRPr>
          </a:p>
        </p:txBody>
      </p:sp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227965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227965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462338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2" name="Rectangle 6"/>
          <p:cNvSpPr>
            <a:spLocks noChangeArrowheads="1"/>
          </p:cNvSpPr>
          <p:nvPr/>
        </p:nvSpPr>
        <p:spPr bwMode="auto">
          <a:xfrm>
            <a:off x="46482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3" name="Rectangle 7"/>
          <p:cNvSpPr>
            <a:spLocks noChangeArrowheads="1"/>
          </p:cNvSpPr>
          <p:nvPr/>
        </p:nvSpPr>
        <p:spPr bwMode="auto">
          <a:xfrm>
            <a:off x="70231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>
            <a:off x="70231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97" name="Rectangle 21"/>
          <p:cNvSpPr>
            <a:spLocks noChangeArrowheads="1"/>
          </p:cNvSpPr>
          <p:nvPr/>
        </p:nvSpPr>
        <p:spPr bwMode="auto">
          <a:xfrm>
            <a:off x="4648200" y="578485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133" name="Text Box 157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The Assignment Problem : Example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824812"/>
              </p:ext>
            </p:extLst>
          </p:nvPr>
        </p:nvGraphicFramePr>
        <p:xfrm>
          <a:off x="2279650" y="1879560"/>
          <a:ext cx="3714750" cy="2844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Worksheet" r:id="rId3" imgW="3009841" imgH="2304963" progId="Excel.Sheet.8">
                  <p:embed/>
                </p:oleObj>
              </mc:Choice>
              <mc:Fallback>
                <p:oleObj name="Worksheet" r:id="rId3" imgW="3009841" imgH="230496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9650" y="1879560"/>
                        <a:ext cx="3714750" cy="2844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562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227965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227965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462338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2" name="Rectangle 6"/>
          <p:cNvSpPr>
            <a:spLocks noChangeArrowheads="1"/>
          </p:cNvSpPr>
          <p:nvPr/>
        </p:nvSpPr>
        <p:spPr bwMode="auto">
          <a:xfrm>
            <a:off x="46482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3" name="Rectangle 7"/>
          <p:cNvSpPr>
            <a:spLocks noChangeArrowheads="1"/>
          </p:cNvSpPr>
          <p:nvPr/>
        </p:nvSpPr>
        <p:spPr bwMode="auto">
          <a:xfrm>
            <a:off x="70231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>
            <a:off x="70231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97" name="Rectangle 21"/>
          <p:cNvSpPr>
            <a:spLocks noChangeArrowheads="1"/>
          </p:cNvSpPr>
          <p:nvPr/>
        </p:nvSpPr>
        <p:spPr bwMode="auto">
          <a:xfrm>
            <a:off x="4648200" y="578485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133" name="Text Box 157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The Assignment Problem : Example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381398"/>
              </p:ext>
            </p:extLst>
          </p:nvPr>
        </p:nvGraphicFramePr>
        <p:xfrm>
          <a:off x="1063625" y="1143000"/>
          <a:ext cx="66040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Worksheet" r:id="rId3" imgW="3714656" imgH="2743335" progId="Excel.Sheet.8">
                  <p:embed/>
                </p:oleObj>
              </mc:Choice>
              <mc:Fallback>
                <p:oleObj name="Worksheet" r:id="rId3" imgW="3714656" imgH="27433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3625" y="1143000"/>
                        <a:ext cx="6604000" cy="487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7986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1039813" y="941388"/>
            <a:ext cx="12065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Plant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1066800" y="3760788"/>
            <a:ext cx="1331913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Warehouse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3478213" y="941388"/>
            <a:ext cx="14351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Plant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6069013" y="1017588"/>
            <a:ext cx="12065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Plant </a:t>
            </a:r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3478213" y="3760788"/>
            <a:ext cx="15113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Warehouse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5943600" y="3760788"/>
            <a:ext cx="1331913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Warehouse </a:t>
            </a:r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>
            <a:off x="1597025" y="1600200"/>
            <a:ext cx="254000" cy="2130425"/>
          </a:xfrm>
          <a:prstGeom prst="line">
            <a:avLst/>
          </a:prstGeom>
          <a:noFill/>
          <a:ln w="50800">
            <a:solidFill>
              <a:srgbClr val="CC33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>
            <a:off x="1612900" y="1616075"/>
            <a:ext cx="2773363" cy="2138363"/>
          </a:xfrm>
          <a:prstGeom prst="line">
            <a:avLst/>
          </a:prstGeom>
          <a:noFill/>
          <a:ln w="50800">
            <a:solidFill>
              <a:srgbClr val="CC33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2" name="Line 10"/>
          <p:cNvSpPr>
            <a:spLocks noChangeShapeType="1"/>
          </p:cNvSpPr>
          <p:nvPr/>
        </p:nvSpPr>
        <p:spPr bwMode="auto">
          <a:xfrm>
            <a:off x="1676400" y="1600200"/>
            <a:ext cx="4960938" cy="2098675"/>
          </a:xfrm>
          <a:prstGeom prst="line">
            <a:avLst/>
          </a:prstGeom>
          <a:noFill/>
          <a:ln w="50800">
            <a:solidFill>
              <a:srgbClr val="CC33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3" name="Line 11"/>
          <p:cNvSpPr>
            <a:spLocks noChangeShapeType="1"/>
          </p:cNvSpPr>
          <p:nvPr/>
        </p:nvSpPr>
        <p:spPr bwMode="auto">
          <a:xfrm flipV="1">
            <a:off x="1951038" y="1584325"/>
            <a:ext cx="2386012" cy="209867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4" name="Line 12"/>
          <p:cNvSpPr>
            <a:spLocks noChangeShapeType="1"/>
          </p:cNvSpPr>
          <p:nvPr/>
        </p:nvSpPr>
        <p:spPr bwMode="auto">
          <a:xfrm>
            <a:off x="4384675" y="1552575"/>
            <a:ext cx="53975" cy="2201863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5" name="Line 13"/>
          <p:cNvSpPr>
            <a:spLocks noChangeShapeType="1"/>
          </p:cNvSpPr>
          <p:nvPr/>
        </p:nvSpPr>
        <p:spPr bwMode="auto">
          <a:xfrm>
            <a:off x="4362450" y="1544638"/>
            <a:ext cx="2438400" cy="2133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6" name="Line 14"/>
          <p:cNvSpPr>
            <a:spLocks noChangeShapeType="1"/>
          </p:cNvSpPr>
          <p:nvPr/>
        </p:nvSpPr>
        <p:spPr bwMode="auto">
          <a:xfrm>
            <a:off x="6729413" y="1658938"/>
            <a:ext cx="0" cy="20574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7" name="Line 15"/>
          <p:cNvSpPr>
            <a:spLocks noChangeShapeType="1"/>
          </p:cNvSpPr>
          <p:nvPr/>
        </p:nvSpPr>
        <p:spPr bwMode="auto">
          <a:xfrm flipV="1">
            <a:off x="4419600" y="1631950"/>
            <a:ext cx="2333625" cy="2084388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stealth" w="med" len="lg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8" name="Line 16"/>
          <p:cNvSpPr>
            <a:spLocks noChangeShapeType="1"/>
          </p:cNvSpPr>
          <p:nvPr/>
        </p:nvSpPr>
        <p:spPr bwMode="auto">
          <a:xfrm flipV="1">
            <a:off x="1951038" y="1647825"/>
            <a:ext cx="4691062" cy="2098675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stealth" w="med" len="lg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30" name="Text Box 18"/>
          <p:cNvSpPr txBox="1">
            <a:spLocks noChangeArrowheads="1"/>
          </p:cNvSpPr>
          <p:nvPr/>
        </p:nvSpPr>
        <p:spPr bwMode="auto">
          <a:xfrm>
            <a:off x="0" y="0"/>
            <a:ext cx="899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Data for the Transportation Model</a:t>
            </a:r>
            <a:r>
              <a:rPr lang="en-US" sz="2800" b="1" i="1" dirty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</p:txBody>
      </p:sp>
      <p:sp>
        <p:nvSpPr>
          <p:cNvPr id="166931" name="Rectangle 19"/>
          <p:cNvSpPr>
            <a:spLocks noChangeArrowheads="1"/>
          </p:cNvSpPr>
          <p:nvPr/>
        </p:nvSpPr>
        <p:spPr bwMode="auto">
          <a:xfrm>
            <a:off x="381000" y="4724400"/>
            <a:ext cx="777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Book Antiqua" pitchFamily="18" charset="0"/>
              </a:rPr>
              <a:t>Quantity demanded at each destination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Book Antiqua" pitchFamily="18" charset="0"/>
              </a:rPr>
              <a:t>Quantity supplied from each origin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Book Antiqua" pitchFamily="18" charset="0"/>
              </a:rPr>
              <a:t>Cost between origin and destination</a:t>
            </a:r>
          </a:p>
        </p:txBody>
      </p:sp>
    </p:spTree>
    <p:extLst>
      <p:ext uri="{BB962C8B-B14F-4D97-AF65-F5344CB8AC3E}">
        <p14:creationId xmlns:p14="http://schemas.microsoft.com/office/powerpoint/2010/main" val="1072042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6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 animBg="1"/>
      <p:bldP spid="166921" grpId="0" animBg="1"/>
      <p:bldP spid="166922" grpId="0" animBg="1"/>
      <p:bldP spid="166923" grpId="0" animBg="1"/>
      <p:bldP spid="166924" grpId="0" animBg="1"/>
      <p:bldP spid="166925" grpId="0" animBg="1"/>
      <p:bldP spid="166926" grpId="0" animBg="1"/>
      <p:bldP spid="166927" grpId="0" animBg="1"/>
      <p:bldP spid="166928" grpId="0" animBg="1"/>
      <p:bldP spid="166931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938" name="Group 2"/>
          <p:cNvGrpSpPr>
            <a:grpSpLocks/>
          </p:cNvGrpSpPr>
          <p:nvPr/>
        </p:nvGrpSpPr>
        <p:grpSpPr bwMode="auto">
          <a:xfrm>
            <a:off x="904875" y="2228850"/>
            <a:ext cx="847725" cy="2800350"/>
            <a:chOff x="570" y="1404"/>
            <a:chExt cx="534" cy="1764"/>
          </a:xfrm>
        </p:grpSpPr>
        <p:sp>
          <p:nvSpPr>
            <p:cNvPr id="167939" name="Line 3"/>
            <p:cNvSpPr>
              <a:spLocks noChangeShapeType="1"/>
            </p:cNvSpPr>
            <p:nvPr/>
          </p:nvSpPr>
          <p:spPr bwMode="auto">
            <a:xfrm>
              <a:off x="1104" y="1404"/>
              <a:ext cx="0" cy="1764"/>
            </a:xfrm>
            <a:prstGeom prst="line">
              <a:avLst/>
            </a:prstGeom>
            <a:noFill/>
            <a:ln w="50800">
              <a:solidFill>
                <a:srgbClr val="CC3399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67940" name="Rectangle 4"/>
            <p:cNvSpPr>
              <a:spLocks noChangeArrowheads="1"/>
            </p:cNvSpPr>
            <p:nvPr/>
          </p:nvSpPr>
          <p:spPr bwMode="auto">
            <a:xfrm>
              <a:off x="570" y="1633"/>
              <a:ext cx="335" cy="233"/>
            </a:xfrm>
            <a:prstGeom prst="rect">
              <a:avLst/>
            </a:prstGeom>
            <a:noFill/>
            <a:ln w="12700">
              <a:solidFill>
                <a:srgbClr val="CC33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12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41" name="Group 5"/>
          <p:cNvGrpSpPr>
            <a:grpSpLocks/>
          </p:cNvGrpSpPr>
          <p:nvPr/>
        </p:nvGrpSpPr>
        <p:grpSpPr bwMode="auto">
          <a:xfrm>
            <a:off x="1733550" y="2162175"/>
            <a:ext cx="2514600" cy="2809875"/>
            <a:chOff x="1092" y="1362"/>
            <a:chExt cx="1584" cy="1770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>
              <a:off x="1092" y="1362"/>
              <a:ext cx="1584" cy="1770"/>
            </a:xfrm>
            <a:prstGeom prst="line">
              <a:avLst/>
            </a:prstGeom>
            <a:noFill/>
            <a:ln w="50800">
              <a:solidFill>
                <a:srgbClr val="CC3399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43" name="Rectangle 7"/>
            <p:cNvSpPr>
              <a:spLocks noChangeArrowheads="1"/>
            </p:cNvSpPr>
            <p:nvPr/>
          </p:nvSpPr>
          <p:spPr bwMode="auto">
            <a:xfrm>
              <a:off x="1242" y="1909"/>
              <a:ext cx="335" cy="233"/>
            </a:xfrm>
            <a:prstGeom prst="rect">
              <a:avLst/>
            </a:prstGeom>
            <a:ln w="12700">
              <a:solidFill>
                <a:srgbClr val="CC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11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44" name="Group 8"/>
          <p:cNvGrpSpPr>
            <a:grpSpLocks/>
          </p:cNvGrpSpPr>
          <p:nvPr/>
        </p:nvGrpSpPr>
        <p:grpSpPr bwMode="auto">
          <a:xfrm>
            <a:off x="1743075" y="2181225"/>
            <a:ext cx="4857750" cy="2847975"/>
            <a:chOff x="1098" y="1374"/>
            <a:chExt cx="3060" cy="1794"/>
          </a:xfrm>
        </p:grpSpPr>
        <p:sp>
          <p:nvSpPr>
            <p:cNvPr id="167945" name="Line 9"/>
            <p:cNvSpPr>
              <a:spLocks noChangeShapeType="1"/>
            </p:cNvSpPr>
            <p:nvPr/>
          </p:nvSpPr>
          <p:spPr bwMode="auto">
            <a:xfrm>
              <a:off x="1098" y="1374"/>
              <a:ext cx="3060" cy="1794"/>
            </a:xfrm>
            <a:prstGeom prst="line">
              <a:avLst/>
            </a:prstGeom>
            <a:noFill/>
            <a:ln w="50800">
              <a:solidFill>
                <a:srgbClr val="CC3399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46" name="Rectangle 10"/>
            <p:cNvSpPr>
              <a:spLocks noChangeArrowheads="1"/>
            </p:cNvSpPr>
            <p:nvPr/>
          </p:nvSpPr>
          <p:spPr bwMode="auto">
            <a:xfrm>
              <a:off x="1434" y="1429"/>
              <a:ext cx="335" cy="233"/>
            </a:xfrm>
            <a:prstGeom prst="rect">
              <a:avLst/>
            </a:prstGeom>
            <a:ln w="12700">
              <a:solidFill>
                <a:srgbClr val="CC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13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47" name="Group 11"/>
          <p:cNvGrpSpPr>
            <a:grpSpLocks/>
          </p:cNvGrpSpPr>
          <p:nvPr/>
        </p:nvGrpSpPr>
        <p:grpSpPr bwMode="auto">
          <a:xfrm>
            <a:off x="3952879" y="2209800"/>
            <a:ext cx="531813" cy="2790825"/>
            <a:chOff x="2490" y="1392"/>
            <a:chExt cx="335" cy="1758"/>
          </a:xfrm>
        </p:grpSpPr>
        <p:sp>
          <p:nvSpPr>
            <p:cNvPr id="167948" name="Line 12"/>
            <p:cNvSpPr>
              <a:spLocks noChangeShapeType="1"/>
            </p:cNvSpPr>
            <p:nvPr/>
          </p:nvSpPr>
          <p:spPr bwMode="auto">
            <a:xfrm>
              <a:off x="2736" y="1392"/>
              <a:ext cx="0" cy="1758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67949" name="Rectangle 13"/>
            <p:cNvSpPr>
              <a:spLocks noChangeArrowheads="1"/>
            </p:cNvSpPr>
            <p:nvPr/>
          </p:nvSpPr>
          <p:spPr bwMode="auto">
            <a:xfrm>
              <a:off x="2490" y="2629"/>
              <a:ext cx="335" cy="2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12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sp>
        <p:nvSpPr>
          <p:cNvPr id="167950" name="Rectangle 14"/>
          <p:cNvSpPr>
            <a:spLocks noChangeArrowheads="1"/>
          </p:cNvSpPr>
          <p:nvPr/>
        </p:nvSpPr>
        <p:spPr bwMode="auto">
          <a:xfrm>
            <a:off x="1073150" y="1530350"/>
            <a:ext cx="12065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Plant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1" name="Rectangle 15"/>
          <p:cNvSpPr>
            <a:spLocks noChangeArrowheads="1"/>
          </p:cNvSpPr>
          <p:nvPr/>
        </p:nvSpPr>
        <p:spPr bwMode="auto">
          <a:xfrm>
            <a:off x="3587750" y="1530350"/>
            <a:ext cx="14351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Plant 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2" name="Rectangle 16"/>
          <p:cNvSpPr>
            <a:spLocks noChangeArrowheads="1"/>
          </p:cNvSpPr>
          <p:nvPr/>
        </p:nvSpPr>
        <p:spPr bwMode="auto">
          <a:xfrm>
            <a:off x="6102350" y="1530350"/>
            <a:ext cx="12065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Plant 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930275" y="5073650"/>
            <a:ext cx="1508125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Warehouse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4" name="Rectangle 18"/>
          <p:cNvSpPr>
            <a:spLocks noChangeArrowheads="1"/>
          </p:cNvSpPr>
          <p:nvPr/>
        </p:nvSpPr>
        <p:spPr bwMode="auto">
          <a:xfrm>
            <a:off x="3492500" y="5073650"/>
            <a:ext cx="15113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Warehouse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5" name="Rectangle 19"/>
          <p:cNvSpPr>
            <a:spLocks noChangeArrowheads="1"/>
          </p:cNvSpPr>
          <p:nvPr/>
        </p:nvSpPr>
        <p:spPr bwMode="auto">
          <a:xfrm>
            <a:off x="6159499" y="5073650"/>
            <a:ext cx="1374775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Warehouse 1</a:t>
            </a:r>
          </a:p>
        </p:txBody>
      </p:sp>
      <p:grpSp>
        <p:nvGrpSpPr>
          <p:cNvPr id="167956" name="Group 20"/>
          <p:cNvGrpSpPr>
            <a:grpSpLocks/>
          </p:cNvGrpSpPr>
          <p:nvPr/>
        </p:nvGrpSpPr>
        <p:grpSpPr bwMode="auto">
          <a:xfrm>
            <a:off x="1847850" y="2228850"/>
            <a:ext cx="2495550" cy="2800350"/>
            <a:chOff x="1164" y="1404"/>
            <a:chExt cx="1572" cy="1764"/>
          </a:xfrm>
        </p:grpSpPr>
        <p:sp>
          <p:nvSpPr>
            <p:cNvPr id="167957" name="Line 21"/>
            <p:cNvSpPr>
              <a:spLocks noChangeShapeType="1"/>
            </p:cNvSpPr>
            <p:nvPr/>
          </p:nvSpPr>
          <p:spPr bwMode="auto">
            <a:xfrm flipV="1">
              <a:off x="1164" y="1404"/>
              <a:ext cx="1572" cy="1764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58" name="Rectangle 22"/>
            <p:cNvSpPr>
              <a:spLocks noChangeArrowheads="1"/>
            </p:cNvSpPr>
            <p:nvPr/>
          </p:nvSpPr>
          <p:spPr bwMode="auto">
            <a:xfrm>
              <a:off x="1290" y="2533"/>
              <a:ext cx="335" cy="233"/>
            </a:xfrm>
            <a:prstGeom prst="rect">
              <a:avLst/>
            </a:prstGeom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14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59" name="Group 23"/>
          <p:cNvGrpSpPr>
            <a:grpSpLocks/>
          </p:cNvGrpSpPr>
          <p:nvPr/>
        </p:nvGrpSpPr>
        <p:grpSpPr bwMode="auto">
          <a:xfrm>
            <a:off x="4343400" y="2190750"/>
            <a:ext cx="2419350" cy="2838450"/>
            <a:chOff x="2736" y="1380"/>
            <a:chExt cx="1524" cy="1788"/>
          </a:xfrm>
        </p:grpSpPr>
        <p:sp>
          <p:nvSpPr>
            <p:cNvPr id="167960" name="Line 24"/>
            <p:cNvSpPr>
              <a:spLocks noChangeShapeType="1"/>
            </p:cNvSpPr>
            <p:nvPr/>
          </p:nvSpPr>
          <p:spPr bwMode="auto">
            <a:xfrm>
              <a:off x="2736" y="1380"/>
              <a:ext cx="1524" cy="1788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61" name="Rectangle 25"/>
            <p:cNvSpPr>
              <a:spLocks noChangeArrowheads="1"/>
            </p:cNvSpPr>
            <p:nvPr/>
          </p:nvSpPr>
          <p:spPr bwMode="auto">
            <a:xfrm>
              <a:off x="3546" y="2533"/>
              <a:ext cx="335" cy="233"/>
            </a:xfrm>
            <a:prstGeom prst="rect">
              <a:avLst/>
            </a:prstGeom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$16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62" name="Group 26"/>
          <p:cNvGrpSpPr>
            <a:grpSpLocks/>
          </p:cNvGrpSpPr>
          <p:nvPr/>
        </p:nvGrpSpPr>
        <p:grpSpPr bwMode="auto">
          <a:xfrm>
            <a:off x="6781805" y="2209800"/>
            <a:ext cx="623888" cy="2819400"/>
            <a:chOff x="4272" y="1392"/>
            <a:chExt cx="393" cy="1776"/>
          </a:xfrm>
        </p:grpSpPr>
        <p:sp>
          <p:nvSpPr>
            <p:cNvPr id="167963" name="Line 27"/>
            <p:cNvSpPr>
              <a:spLocks noChangeShapeType="1"/>
            </p:cNvSpPr>
            <p:nvPr/>
          </p:nvSpPr>
          <p:spPr bwMode="auto">
            <a:xfrm>
              <a:off x="4272" y="1392"/>
              <a:ext cx="0" cy="1776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67964" name="Rectangle 28"/>
            <p:cNvSpPr>
              <a:spLocks noChangeArrowheads="1"/>
            </p:cNvSpPr>
            <p:nvPr/>
          </p:nvSpPr>
          <p:spPr bwMode="auto">
            <a:xfrm>
              <a:off x="4306" y="2367"/>
              <a:ext cx="359" cy="252"/>
            </a:xfrm>
            <a:prstGeom prst="rect">
              <a:avLst/>
            </a:prstGeom>
            <a:noFill/>
            <a:ln w="127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dirty="0" smtClean="0">
                  <a:latin typeface="Book Antiqua" pitchFamily="18" charset="0"/>
                </a:rPr>
                <a:t>$12</a:t>
              </a:r>
              <a:endParaRPr lang="en-US" sz="2000" dirty="0">
                <a:latin typeface="Book Antiqua" pitchFamily="18" charset="0"/>
              </a:endParaRPr>
            </a:p>
          </p:txBody>
        </p:sp>
      </p:grpSp>
      <p:grpSp>
        <p:nvGrpSpPr>
          <p:cNvPr id="167965" name="Group 29"/>
          <p:cNvGrpSpPr>
            <a:grpSpLocks/>
          </p:cNvGrpSpPr>
          <p:nvPr/>
        </p:nvGrpSpPr>
        <p:grpSpPr bwMode="auto">
          <a:xfrm>
            <a:off x="4438650" y="2238375"/>
            <a:ext cx="2352675" cy="2724150"/>
            <a:chOff x="2796" y="1410"/>
            <a:chExt cx="1482" cy="1716"/>
          </a:xfrm>
        </p:grpSpPr>
        <p:sp>
          <p:nvSpPr>
            <p:cNvPr id="167966" name="Line 30"/>
            <p:cNvSpPr>
              <a:spLocks noChangeShapeType="1"/>
            </p:cNvSpPr>
            <p:nvPr/>
          </p:nvSpPr>
          <p:spPr bwMode="auto">
            <a:xfrm flipV="1">
              <a:off x="2796" y="1410"/>
              <a:ext cx="1482" cy="1716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67967" name="Rectangle 31"/>
            <p:cNvSpPr>
              <a:spLocks noChangeArrowheads="1"/>
            </p:cNvSpPr>
            <p:nvPr/>
          </p:nvSpPr>
          <p:spPr bwMode="auto">
            <a:xfrm>
              <a:off x="3634" y="1949"/>
              <a:ext cx="335" cy="2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11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68" name="Group 32"/>
          <p:cNvGrpSpPr>
            <a:grpSpLocks/>
          </p:cNvGrpSpPr>
          <p:nvPr/>
        </p:nvGrpSpPr>
        <p:grpSpPr bwMode="auto">
          <a:xfrm>
            <a:off x="1981200" y="2209800"/>
            <a:ext cx="4800600" cy="2819400"/>
            <a:chOff x="1248" y="1440"/>
            <a:chExt cx="3024" cy="1728"/>
          </a:xfrm>
        </p:grpSpPr>
        <p:sp>
          <p:nvSpPr>
            <p:cNvPr id="167969" name="Line 33"/>
            <p:cNvSpPr>
              <a:spLocks noChangeShapeType="1"/>
            </p:cNvSpPr>
            <p:nvPr/>
          </p:nvSpPr>
          <p:spPr bwMode="auto">
            <a:xfrm flipV="1">
              <a:off x="1248" y="1440"/>
              <a:ext cx="3024" cy="1728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70" name="Rectangle 34"/>
            <p:cNvSpPr>
              <a:spLocks noChangeArrowheads="1"/>
            </p:cNvSpPr>
            <p:nvPr/>
          </p:nvSpPr>
          <p:spPr bwMode="auto">
            <a:xfrm>
              <a:off x="3354" y="1477"/>
              <a:ext cx="335" cy="227"/>
            </a:xfrm>
            <a:prstGeom prst="rect">
              <a:avLst/>
            </a:prstGeom>
            <a:ln w="127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15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sp>
        <p:nvSpPr>
          <p:cNvPr id="167971" name="Rectangle 35"/>
          <p:cNvSpPr>
            <a:spLocks noChangeArrowheads="1"/>
          </p:cNvSpPr>
          <p:nvPr/>
        </p:nvSpPr>
        <p:spPr bwMode="auto">
          <a:xfrm>
            <a:off x="3048000" y="838200"/>
            <a:ext cx="1966885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Book Antiqua" pitchFamily="18" charset="0"/>
              </a:rPr>
              <a:t>Supply Locations</a:t>
            </a:r>
          </a:p>
        </p:txBody>
      </p:sp>
      <p:sp>
        <p:nvSpPr>
          <p:cNvPr id="167972" name="Rectangle 36"/>
          <p:cNvSpPr>
            <a:spLocks noChangeArrowheads="1"/>
          </p:cNvSpPr>
          <p:nvPr/>
        </p:nvSpPr>
        <p:spPr bwMode="auto">
          <a:xfrm>
            <a:off x="3448239" y="6003925"/>
            <a:ext cx="211436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dirty="0">
                <a:latin typeface="Book Antiqua" pitchFamily="18" charset="0"/>
              </a:rPr>
              <a:t>Demand Locations</a:t>
            </a:r>
          </a:p>
        </p:txBody>
      </p:sp>
      <p:grpSp>
        <p:nvGrpSpPr>
          <p:cNvPr id="167973" name="Group 37"/>
          <p:cNvGrpSpPr>
            <a:grpSpLocks/>
          </p:cNvGrpSpPr>
          <p:nvPr/>
        </p:nvGrpSpPr>
        <p:grpSpPr bwMode="auto">
          <a:xfrm>
            <a:off x="1470025" y="1127127"/>
            <a:ext cx="5580063" cy="369888"/>
            <a:chOff x="926" y="710"/>
            <a:chExt cx="3515" cy="233"/>
          </a:xfrm>
        </p:grpSpPr>
        <p:sp>
          <p:nvSpPr>
            <p:cNvPr id="167974" name="Rectangle 38"/>
            <p:cNvSpPr>
              <a:spLocks noChangeArrowheads="1"/>
            </p:cNvSpPr>
            <p:nvPr/>
          </p:nvSpPr>
          <p:spPr bwMode="auto">
            <a:xfrm>
              <a:off x="926" y="710"/>
              <a:ext cx="3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 smtClean="0">
                  <a:solidFill>
                    <a:srgbClr val="CC3399"/>
                  </a:solidFill>
                  <a:latin typeface="Book Antiqua" pitchFamily="18" charset="0"/>
                </a:rPr>
                <a:t>100</a:t>
              </a:r>
              <a:endParaRPr lang="en-US" dirty="0">
                <a:solidFill>
                  <a:srgbClr val="CC3399"/>
                </a:solidFill>
                <a:latin typeface="Book Antiqua" pitchFamily="18" charset="0"/>
              </a:endParaRPr>
            </a:p>
          </p:txBody>
        </p:sp>
        <p:sp>
          <p:nvSpPr>
            <p:cNvPr id="167975" name="Rectangle 39"/>
            <p:cNvSpPr>
              <a:spLocks noChangeArrowheads="1"/>
            </p:cNvSpPr>
            <p:nvPr/>
          </p:nvSpPr>
          <p:spPr bwMode="auto">
            <a:xfrm>
              <a:off x="2606" y="710"/>
              <a:ext cx="3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 smtClean="0">
                  <a:solidFill>
                    <a:schemeClr val="accent2"/>
                  </a:solidFill>
                  <a:latin typeface="Book Antiqua" pitchFamily="18" charset="0"/>
                </a:rPr>
                <a:t>150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67976" name="Rectangle 40"/>
            <p:cNvSpPr>
              <a:spLocks noChangeArrowheads="1"/>
            </p:cNvSpPr>
            <p:nvPr/>
          </p:nvSpPr>
          <p:spPr bwMode="auto">
            <a:xfrm>
              <a:off x="4106" y="710"/>
              <a:ext cx="3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 smtClean="0">
                  <a:solidFill>
                    <a:srgbClr val="33CC33"/>
                  </a:solidFill>
                  <a:latin typeface="Book Antiqua" pitchFamily="18" charset="0"/>
                </a:rPr>
                <a:t>200</a:t>
              </a:r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167978" name="Text Box 42"/>
          <p:cNvSpPr txBox="1">
            <a:spLocks noChangeArrowheads="1"/>
          </p:cNvSpPr>
          <p:nvPr/>
        </p:nvSpPr>
        <p:spPr bwMode="auto">
          <a:xfrm>
            <a:off x="1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Data for the Transportation Model</a:t>
            </a:r>
            <a:r>
              <a:rPr lang="en-US" sz="2800" b="1" i="1" dirty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</p:txBody>
      </p:sp>
      <p:grpSp>
        <p:nvGrpSpPr>
          <p:cNvPr id="167979" name="Group 43"/>
          <p:cNvGrpSpPr>
            <a:grpSpLocks/>
          </p:cNvGrpSpPr>
          <p:nvPr/>
        </p:nvGrpSpPr>
        <p:grpSpPr bwMode="auto">
          <a:xfrm>
            <a:off x="1524000" y="5715000"/>
            <a:ext cx="5410200" cy="304800"/>
            <a:chOff x="960" y="3600"/>
            <a:chExt cx="3408" cy="192"/>
          </a:xfrm>
        </p:grpSpPr>
        <p:sp>
          <p:nvSpPr>
            <p:cNvPr id="167980" name="WordArt 44"/>
            <p:cNvSpPr>
              <a:spLocks noChangeArrowheads="1" noChangeShapeType="1" noTextEdit="1"/>
            </p:cNvSpPr>
            <p:nvPr/>
          </p:nvSpPr>
          <p:spPr bwMode="auto">
            <a:xfrm>
              <a:off x="960" y="3600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/>
                    </a:outerShdw>
                  </a:effectLst>
                  <a:latin typeface="Book Antiqua" pitchFamily="18" charset="0"/>
                </a:rPr>
                <a:t>170</a:t>
              </a:r>
              <a:endPara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67981" name="WordArt 45"/>
            <p:cNvSpPr>
              <a:spLocks noChangeArrowheads="1" noChangeShapeType="1" noTextEdit="1"/>
            </p:cNvSpPr>
            <p:nvPr/>
          </p:nvSpPr>
          <p:spPr bwMode="auto">
            <a:xfrm>
              <a:off x="4128" y="3600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/>
                    </a:outerShdw>
                  </a:effectLst>
                  <a:latin typeface="Book Antiqua" pitchFamily="18" charset="0"/>
                </a:rPr>
                <a:t>100</a:t>
              </a:r>
              <a:endPara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67982" name="WordArt 46"/>
            <p:cNvSpPr>
              <a:spLocks noChangeArrowheads="1" noChangeShapeType="1" noTextEdit="1"/>
            </p:cNvSpPr>
            <p:nvPr/>
          </p:nvSpPr>
          <p:spPr bwMode="auto">
            <a:xfrm>
              <a:off x="2544" y="3600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/>
                    </a:outerShdw>
                  </a:effectLst>
                  <a:latin typeface="Book Antiqua" pitchFamily="18" charset="0"/>
                </a:rPr>
                <a:t>180</a:t>
              </a:r>
              <a:endPara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939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6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7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16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6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1" y="0"/>
            <a:ext cx="9143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Transportation problem I : decision </a:t>
            </a:r>
            <a:r>
              <a:rPr lang="en-US" sz="2800" b="1" dirty="0" smtClean="0">
                <a:latin typeface="Arial" charset="0"/>
              </a:rPr>
              <a:t>variables</a:t>
            </a:r>
            <a:endParaRPr lang="en-US" sz="2800" dirty="0">
              <a:latin typeface="Arial" charset="0"/>
            </a:endParaRPr>
          </a:p>
        </p:txBody>
      </p:sp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838200" y="1371600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1203325" y="1563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1</a:t>
            </a:r>
          </a:p>
        </p:txBody>
      </p:sp>
      <p:sp>
        <p:nvSpPr>
          <p:cNvPr id="234502" name="Oval 6"/>
          <p:cNvSpPr>
            <a:spLocks noChangeArrowheads="1"/>
          </p:cNvSpPr>
          <p:nvPr/>
        </p:nvSpPr>
        <p:spPr bwMode="auto">
          <a:xfrm>
            <a:off x="838200" y="2819400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3" name="Text Box 7"/>
          <p:cNvSpPr txBox="1">
            <a:spLocks noChangeArrowheads="1"/>
          </p:cNvSpPr>
          <p:nvPr/>
        </p:nvSpPr>
        <p:spPr bwMode="auto">
          <a:xfrm>
            <a:off x="1219200" y="3048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2</a:t>
            </a:r>
          </a:p>
        </p:txBody>
      </p:sp>
      <p:sp>
        <p:nvSpPr>
          <p:cNvPr id="234504" name="Oval 8"/>
          <p:cNvSpPr>
            <a:spLocks noChangeArrowheads="1"/>
          </p:cNvSpPr>
          <p:nvPr/>
        </p:nvSpPr>
        <p:spPr bwMode="auto">
          <a:xfrm>
            <a:off x="6950075" y="14081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5" name="Text Box 9"/>
          <p:cNvSpPr txBox="1">
            <a:spLocks noChangeArrowheads="1"/>
          </p:cNvSpPr>
          <p:nvPr/>
        </p:nvSpPr>
        <p:spPr bwMode="auto">
          <a:xfrm>
            <a:off x="7315200" y="16002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1</a:t>
            </a:r>
            <a:endParaRPr lang="en-US">
              <a:latin typeface="Book Antiqua" pitchFamily="18" charset="0"/>
            </a:endParaRP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6873875" y="46085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7" name="Text Box 11"/>
          <p:cNvSpPr txBox="1">
            <a:spLocks noChangeArrowheads="1"/>
          </p:cNvSpPr>
          <p:nvPr/>
        </p:nvSpPr>
        <p:spPr bwMode="auto">
          <a:xfrm>
            <a:off x="7239000" y="48006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3</a:t>
            </a:r>
          </a:p>
        </p:txBody>
      </p:sp>
      <p:sp>
        <p:nvSpPr>
          <p:cNvPr id="234508" name="Oval 12"/>
          <p:cNvSpPr>
            <a:spLocks noChangeArrowheads="1"/>
          </p:cNvSpPr>
          <p:nvPr/>
        </p:nvSpPr>
        <p:spPr bwMode="auto">
          <a:xfrm>
            <a:off x="930275" y="43799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9" name="Text Box 13"/>
          <p:cNvSpPr txBox="1">
            <a:spLocks noChangeArrowheads="1"/>
          </p:cNvSpPr>
          <p:nvPr/>
        </p:nvSpPr>
        <p:spPr bwMode="auto">
          <a:xfrm>
            <a:off x="1295400" y="4572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3</a:t>
            </a:r>
          </a:p>
        </p:txBody>
      </p:sp>
      <p:sp>
        <p:nvSpPr>
          <p:cNvPr id="234510" name="Line 14"/>
          <p:cNvSpPr>
            <a:spLocks noChangeShapeType="1"/>
          </p:cNvSpPr>
          <p:nvPr/>
        </p:nvSpPr>
        <p:spPr bwMode="auto">
          <a:xfrm>
            <a:off x="1905000" y="1752600"/>
            <a:ext cx="5029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1" name="Line 15"/>
          <p:cNvSpPr>
            <a:spLocks noChangeShapeType="1"/>
          </p:cNvSpPr>
          <p:nvPr/>
        </p:nvSpPr>
        <p:spPr bwMode="auto">
          <a:xfrm>
            <a:off x="1828800" y="2057400"/>
            <a:ext cx="5181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2" name="Line 16"/>
          <p:cNvSpPr>
            <a:spLocks noChangeShapeType="1"/>
          </p:cNvSpPr>
          <p:nvPr/>
        </p:nvSpPr>
        <p:spPr bwMode="auto">
          <a:xfrm flipV="1">
            <a:off x="1981200" y="2209800"/>
            <a:ext cx="51054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3" name="Line 17"/>
          <p:cNvSpPr>
            <a:spLocks noChangeShapeType="1"/>
          </p:cNvSpPr>
          <p:nvPr/>
        </p:nvSpPr>
        <p:spPr bwMode="auto">
          <a:xfrm>
            <a:off x="1981200" y="5029200"/>
            <a:ext cx="4876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4" name="Line 18"/>
          <p:cNvSpPr>
            <a:spLocks noChangeShapeType="1"/>
          </p:cNvSpPr>
          <p:nvPr/>
        </p:nvSpPr>
        <p:spPr bwMode="auto">
          <a:xfrm>
            <a:off x="1752600" y="2133600"/>
            <a:ext cx="52578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5" name="Line 19"/>
          <p:cNvSpPr>
            <a:spLocks noChangeShapeType="1"/>
          </p:cNvSpPr>
          <p:nvPr/>
        </p:nvSpPr>
        <p:spPr bwMode="auto">
          <a:xfrm flipV="1">
            <a:off x="1981200" y="3733800"/>
            <a:ext cx="510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6" name="Text Box 20"/>
          <p:cNvSpPr txBox="1">
            <a:spLocks noChangeArrowheads="1"/>
          </p:cNvSpPr>
          <p:nvPr/>
        </p:nvSpPr>
        <p:spPr bwMode="auto">
          <a:xfrm>
            <a:off x="304800" y="15240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17" name="Text Box 21"/>
          <p:cNvSpPr txBox="1">
            <a:spLocks noChangeArrowheads="1"/>
          </p:cNvSpPr>
          <p:nvPr/>
        </p:nvSpPr>
        <p:spPr bwMode="auto">
          <a:xfrm>
            <a:off x="2286000" y="11430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18" name="Text Box 22"/>
          <p:cNvSpPr txBox="1">
            <a:spLocks noChangeArrowheads="1"/>
          </p:cNvSpPr>
          <p:nvPr/>
        </p:nvSpPr>
        <p:spPr bwMode="auto">
          <a:xfrm>
            <a:off x="1981200" y="16002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19" name="Oval 23"/>
          <p:cNvSpPr>
            <a:spLocks noChangeArrowheads="1"/>
          </p:cNvSpPr>
          <p:nvPr/>
        </p:nvSpPr>
        <p:spPr bwMode="auto">
          <a:xfrm>
            <a:off x="7026275" y="30083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20" name="Text Box 24"/>
          <p:cNvSpPr txBox="1">
            <a:spLocks noChangeArrowheads="1"/>
          </p:cNvSpPr>
          <p:nvPr/>
        </p:nvSpPr>
        <p:spPr bwMode="auto">
          <a:xfrm>
            <a:off x="7391400" y="32004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2</a:t>
            </a:r>
          </a:p>
        </p:txBody>
      </p:sp>
      <p:sp>
        <p:nvSpPr>
          <p:cNvPr id="234521" name="Text Box 25"/>
          <p:cNvSpPr txBox="1">
            <a:spLocks noChangeArrowheads="1"/>
          </p:cNvSpPr>
          <p:nvPr/>
        </p:nvSpPr>
        <p:spPr bwMode="auto">
          <a:xfrm>
            <a:off x="228600" y="30480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150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2" name="Text Box 26"/>
          <p:cNvSpPr txBox="1">
            <a:spLocks noChangeArrowheads="1"/>
          </p:cNvSpPr>
          <p:nvPr/>
        </p:nvSpPr>
        <p:spPr bwMode="auto">
          <a:xfrm>
            <a:off x="304800" y="48006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200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3" name="Text Box 27"/>
          <p:cNvSpPr txBox="1">
            <a:spLocks noChangeArrowheads="1"/>
          </p:cNvSpPr>
          <p:nvPr/>
        </p:nvSpPr>
        <p:spPr bwMode="auto">
          <a:xfrm>
            <a:off x="8001000" y="48768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4" name="Text Box 28"/>
          <p:cNvSpPr txBox="1">
            <a:spLocks noChangeArrowheads="1"/>
          </p:cNvSpPr>
          <p:nvPr/>
        </p:nvSpPr>
        <p:spPr bwMode="auto">
          <a:xfrm>
            <a:off x="8153400" y="32766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180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5" name="Text Box 29"/>
          <p:cNvSpPr txBox="1">
            <a:spLocks noChangeArrowheads="1"/>
          </p:cNvSpPr>
          <p:nvPr/>
        </p:nvSpPr>
        <p:spPr bwMode="auto">
          <a:xfrm>
            <a:off x="8001000" y="16764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170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6" name="Text Box 30"/>
          <p:cNvSpPr txBox="1">
            <a:spLocks noChangeArrowheads="1"/>
          </p:cNvSpPr>
          <p:nvPr/>
        </p:nvSpPr>
        <p:spPr bwMode="auto">
          <a:xfrm>
            <a:off x="1676400" y="2133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27" name="Line 31"/>
          <p:cNvSpPr>
            <a:spLocks noChangeShapeType="1"/>
          </p:cNvSpPr>
          <p:nvPr/>
        </p:nvSpPr>
        <p:spPr bwMode="auto">
          <a:xfrm>
            <a:off x="1905000" y="34290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28" name="Line 32"/>
          <p:cNvSpPr>
            <a:spLocks noChangeShapeType="1"/>
          </p:cNvSpPr>
          <p:nvPr/>
        </p:nvSpPr>
        <p:spPr bwMode="auto">
          <a:xfrm>
            <a:off x="1828800" y="3505200"/>
            <a:ext cx="51054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29" name="Line 33"/>
          <p:cNvSpPr>
            <a:spLocks noChangeShapeType="1"/>
          </p:cNvSpPr>
          <p:nvPr/>
        </p:nvSpPr>
        <p:spPr bwMode="auto">
          <a:xfrm flipV="1">
            <a:off x="1905000" y="1981200"/>
            <a:ext cx="51054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30" name="Text Box 34"/>
          <p:cNvSpPr txBox="1">
            <a:spLocks noChangeArrowheads="1"/>
          </p:cNvSpPr>
          <p:nvPr/>
        </p:nvSpPr>
        <p:spPr bwMode="auto">
          <a:xfrm>
            <a:off x="1828800" y="25146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1" name="Text Box 35"/>
          <p:cNvSpPr txBox="1">
            <a:spLocks noChangeArrowheads="1"/>
          </p:cNvSpPr>
          <p:nvPr/>
        </p:nvSpPr>
        <p:spPr bwMode="auto">
          <a:xfrm>
            <a:off x="1981200" y="39624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2" name="Text Box 36"/>
          <p:cNvSpPr txBox="1">
            <a:spLocks noChangeArrowheads="1"/>
          </p:cNvSpPr>
          <p:nvPr/>
        </p:nvSpPr>
        <p:spPr bwMode="auto">
          <a:xfrm>
            <a:off x="2743200" y="32004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3" name="Text Box 37"/>
          <p:cNvSpPr txBox="1">
            <a:spLocks noChangeArrowheads="1"/>
          </p:cNvSpPr>
          <p:nvPr/>
        </p:nvSpPr>
        <p:spPr bwMode="auto">
          <a:xfrm>
            <a:off x="2971800" y="4419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4" name="Text Box 38"/>
          <p:cNvSpPr txBox="1">
            <a:spLocks noChangeArrowheads="1"/>
          </p:cNvSpPr>
          <p:nvPr/>
        </p:nvSpPr>
        <p:spPr bwMode="auto">
          <a:xfrm>
            <a:off x="1905000" y="34290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5" name="Text Box 39"/>
          <p:cNvSpPr txBox="1">
            <a:spLocks noChangeArrowheads="1"/>
          </p:cNvSpPr>
          <p:nvPr/>
        </p:nvSpPr>
        <p:spPr bwMode="auto">
          <a:xfrm>
            <a:off x="2057400" y="48768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27515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-23446" y="0"/>
            <a:ext cx="91281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Transportation problem I : decision variables </a:t>
            </a:r>
            <a:endParaRPr lang="en-US" sz="2800" dirty="0">
              <a:latin typeface="Arial" charset="0"/>
            </a:endParaRPr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106361" y="955431"/>
            <a:ext cx="8915400" cy="539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11</a:t>
            </a:r>
            <a:r>
              <a:rPr lang="en-US" altLang="en-US" sz="2400" dirty="0">
                <a:latin typeface="Book Antiqua" pitchFamily="18" charset="0"/>
              </a:rPr>
              <a:t> =  Volume of product sent from P1 to W1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12</a:t>
            </a:r>
            <a:r>
              <a:rPr lang="en-US" altLang="en-US" sz="2400" dirty="0">
                <a:latin typeface="Book Antiqua" pitchFamily="18" charset="0"/>
              </a:rPr>
              <a:t> =  Volume of product sent from P1 to W2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13</a:t>
            </a:r>
            <a:r>
              <a:rPr lang="en-US" altLang="en-US" sz="2400" dirty="0">
                <a:latin typeface="Book Antiqua" pitchFamily="18" charset="0"/>
              </a:rPr>
              <a:t> =  Volume of product sent from P1 to W3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21</a:t>
            </a:r>
            <a:r>
              <a:rPr lang="en-US" altLang="en-US" sz="2400" dirty="0">
                <a:latin typeface="Book Antiqua" pitchFamily="18" charset="0"/>
              </a:rPr>
              <a:t> =  Volume of product sent from P2 to W1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22</a:t>
            </a:r>
            <a:r>
              <a:rPr lang="en-US" altLang="en-US" sz="2400" dirty="0">
                <a:latin typeface="Book Antiqua" pitchFamily="18" charset="0"/>
              </a:rPr>
              <a:t> =  Volume of product sent from P2 to W2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23</a:t>
            </a:r>
            <a:r>
              <a:rPr lang="en-US" altLang="en-US" sz="2400" dirty="0">
                <a:latin typeface="Book Antiqua" pitchFamily="18" charset="0"/>
              </a:rPr>
              <a:t> =  Volume of product sent from P2 to W3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31</a:t>
            </a:r>
            <a:r>
              <a:rPr lang="en-US" altLang="en-US" sz="2400" dirty="0">
                <a:latin typeface="Book Antiqua" pitchFamily="18" charset="0"/>
              </a:rPr>
              <a:t> =  Volume of product sent from P3 to W1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32</a:t>
            </a:r>
            <a:r>
              <a:rPr lang="en-US" altLang="en-US" sz="2400" dirty="0">
                <a:latin typeface="Book Antiqua" pitchFamily="18" charset="0"/>
              </a:rPr>
              <a:t> =  Volume of product sent from P3 to W2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33</a:t>
            </a:r>
            <a:r>
              <a:rPr lang="en-US" altLang="en-US" sz="2400" dirty="0">
                <a:latin typeface="Book Antiqua" pitchFamily="18" charset="0"/>
              </a:rPr>
              <a:t> =  Volume of product sent from P3 to W3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</a:t>
            </a:r>
            <a:r>
              <a:rPr lang="en-US" altLang="en-US" sz="2400" dirty="0" smtClean="0">
                <a:latin typeface="Book Antiqua" pitchFamily="18" charset="0"/>
              </a:rPr>
              <a:t>inimize  Z </a:t>
            </a:r>
            <a:r>
              <a:rPr lang="en-US" altLang="en-US" sz="2400" dirty="0">
                <a:latin typeface="Book Antiqua" pitchFamily="18" charset="0"/>
              </a:rPr>
              <a:t>= </a:t>
            </a:r>
            <a:r>
              <a:rPr lang="en-US" altLang="en-US" sz="2400" dirty="0" smtClean="0">
                <a:latin typeface="Book Antiqua" pitchFamily="18" charset="0"/>
              </a:rPr>
              <a:t>12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11</a:t>
            </a:r>
            <a:r>
              <a:rPr lang="en-US" altLang="en-US" sz="2400" dirty="0">
                <a:latin typeface="Book Antiqua" pitchFamily="18" charset="0"/>
              </a:rPr>
              <a:t> + </a:t>
            </a:r>
            <a:r>
              <a:rPr lang="en-US" altLang="en-US" sz="2400" dirty="0" smtClean="0">
                <a:latin typeface="Book Antiqua" pitchFamily="18" charset="0"/>
              </a:rPr>
              <a:t>11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12</a:t>
            </a:r>
            <a:r>
              <a:rPr lang="en-US" altLang="en-US" sz="2400" dirty="0">
                <a:latin typeface="Book Antiqua" pitchFamily="18" charset="0"/>
              </a:rPr>
              <a:t> +</a:t>
            </a:r>
            <a:r>
              <a:rPr lang="en-US" altLang="en-US" sz="2400" dirty="0" smtClean="0">
                <a:latin typeface="Book Antiqua" pitchFamily="18" charset="0"/>
              </a:rPr>
              <a:t>13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13</a:t>
            </a:r>
            <a:r>
              <a:rPr lang="en-US" altLang="en-US" sz="2400" dirty="0">
                <a:latin typeface="Book Antiqua" pitchFamily="18" charset="0"/>
              </a:rPr>
              <a:t> + 14 x</a:t>
            </a:r>
            <a:r>
              <a:rPr lang="en-US" altLang="en-US" sz="2400" baseline="-25000" dirty="0">
                <a:latin typeface="Book Antiqua" pitchFamily="18" charset="0"/>
              </a:rPr>
              <a:t>21</a:t>
            </a:r>
            <a:r>
              <a:rPr lang="en-US" altLang="en-US" sz="2400" dirty="0">
                <a:latin typeface="Book Antiqua" pitchFamily="18" charset="0"/>
              </a:rPr>
              <a:t> + 12 x</a:t>
            </a:r>
            <a:r>
              <a:rPr lang="en-US" altLang="en-US" sz="2400" baseline="-25000" dirty="0">
                <a:latin typeface="Book Antiqua" pitchFamily="18" charset="0"/>
              </a:rPr>
              <a:t>22</a:t>
            </a:r>
            <a:r>
              <a:rPr lang="en-US" altLang="en-US" sz="2400" dirty="0">
                <a:latin typeface="Book Antiqua" pitchFamily="18" charset="0"/>
              </a:rPr>
              <a:t> +</a:t>
            </a:r>
            <a:r>
              <a:rPr lang="en-US" altLang="en-US" sz="2400" dirty="0" smtClean="0">
                <a:latin typeface="Book Antiqua" pitchFamily="18" charset="0"/>
              </a:rPr>
              <a:t>16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23</a:t>
            </a:r>
            <a:r>
              <a:rPr lang="en-US" altLang="en-US" sz="2400" dirty="0">
                <a:latin typeface="Book Antiqua" pitchFamily="18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                          +15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31</a:t>
            </a:r>
            <a:r>
              <a:rPr lang="en-US" altLang="en-US" sz="2400" dirty="0">
                <a:latin typeface="Book Antiqua" pitchFamily="18" charset="0"/>
              </a:rPr>
              <a:t> + </a:t>
            </a:r>
            <a:r>
              <a:rPr lang="en-US" altLang="en-US" sz="2400" dirty="0" smtClean="0">
                <a:latin typeface="Book Antiqua" pitchFamily="18" charset="0"/>
              </a:rPr>
              <a:t>11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32</a:t>
            </a:r>
            <a:r>
              <a:rPr lang="en-US" altLang="en-US" sz="2400" dirty="0">
                <a:latin typeface="Book Antiqua" pitchFamily="18" charset="0"/>
              </a:rPr>
              <a:t> +</a:t>
            </a:r>
            <a:r>
              <a:rPr lang="en-US" altLang="en-US" sz="2400" dirty="0" smtClean="0">
                <a:latin typeface="Book Antiqua" pitchFamily="18" charset="0"/>
              </a:rPr>
              <a:t>12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33</a:t>
            </a:r>
            <a:r>
              <a:rPr lang="en-US" altLang="en-US" sz="2400" dirty="0">
                <a:latin typeface="Book Antiqu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52861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17585" y="-76200"/>
            <a:ext cx="91264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Transportation problem I : supply and demand </a:t>
            </a:r>
            <a:r>
              <a:rPr lang="en-US" sz="2800" b="1" dirty="0" smtClean="0">
                <a:latin typeface="Arial" charset="0"/>
              </a:rPr>
              <a:t>constraints: equal only of Total S = Total D </a:t>
            </a:r>
            <a:endParaRPr lang="en-US" sz="2800" dirty="0">
              <a:latin typeface="Arial" charset="0"/>
            </a:endParaRP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89754" y="1142999"/>
            <a:ext cx="8915400" cy="511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 =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100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=150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 = 200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=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170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=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180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=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100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800" b="1" i="1" dirty="0"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latin typeface="Book Antiqua" pitchFamily="18" charset="0"/>
              </a:rPr>
              <a:t>11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12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13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21</a:t>
            </a:r>
            <a:r>
              <a:rPr lang="en-US" altLang="en-US" sz="2800" b="1" i="1" dirty="0">
                <a:latin typeface="Book Antiqua" pitchFamily="18" charset="0"/>
              </a:rPr>
              <a:t>,  x</a:t>
            </a:r>
            <a:r>
              <a:rPr lang="en-US" altLang="en-US" sz="2800" b="1" i="1" baseline="-25000" dirty="0">
                <a:latin typeface="Book Antiqua" pitchFamily="18" charset="0"/>
              </a:rPr>
              <a:t>22</a:t>
            </a:r>
            <a:r>
              <a:rPr lang="en-US" altLang="en-US" sz="2800" b="1" i="1" dirty="0">
                <a:latin typeface="Book Antiqua" pitchFamily="18" charset="0"/>
              </a:rPr>
              <a:t>,  x</a:t>
            </a:r>
            <a:r>
              <a:rPr lang="en-US" altLang="en-US" sz="2800" b="1" i="1" baseline="-25000" dirty="0">
                <a:latin typeface="Book Antiqua" pitchFamily="18" charset="0"/>
              </a:rPr>
              <a:t>23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31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32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33</a:t>
            </a:r>
            <a:r>
              <a:rPr lang="en-US" altLang="en-US" sz="2800" b="1" i="1" dirty="0">
                <a:latin typeface="Book Antiqua" pitchFamily="18" charset="0"/>
              </a:rPr>
              <a:t>   </a:t>
            </a:r>
            <a:r>
              <a:rPr lang="en-US" altLang="en-US" sz="2800" b="1" i="1" dirty="0">
                <a:latin typeface="Book Antiqua" pitchFamily="18" charset="0"/>
                <a:sym typeface="Symbol" pitchFamily="18" charset="2"/>
              </a:rPr>
              <a:t>  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800" b="1" i="1" dirty="0">
              <a:latin typeface="Book Antiqua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571875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17585" y="-76200"/>
            <a:ext cx="91264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Transportation problem I : supply and demand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constraints: </a:t>
            </a:r>
            <a:r>
              <a:rPr lang="en-US" altLang="en-US" sz="28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≤ for S, ≥ for D always correct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89754" y="1142999"/>
            <a:ext cx="8915400" cy="511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≤ 100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≤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150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≤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200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≥ 170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≥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180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≥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100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800" b="1" i="1" dirty="0"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latin typeface="Book Antiqua" pitchFamily="18" charset="0"/>
              </a:rPr>
              <a:t>11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12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13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21</a:t>
            </a:r>
            <a:r>
              <a:rPr lang="en-US" altLang="en-US" sz="2800" b="1" i="1" dirty="0">
                <a:latin typeface="Book Antiqua" pitchFamily="18" charset="0"/>
              </a:rPr>
              <a:t>,  x</a:t>
            </a:r>
            <a:r>
              <a:rPr lang="en-US" altLang="en-US" sz="2800" b="1" i="1" baseline="-25000" dirty="0">
                <a:latin typeface="Book Antiqua" pitchFamily="18" charset="0"/>
              </a:rPr>
              <a:t>22</a:t>
            </a:r>
            <a:r>
              <a:rPr lang="en-US" altLang="en-US" sz="2800" b="1" i="1" dirty="0">
                <a:latin typeface="Book Antiqua" pitchFamily="18" charset="0"/>
              </a:rPr>
              <a:t>,  x</a:t>
            </a:r>
            <a:r>
              <a:rPr lang="en-US" altLang="en-US" sz="2800" b="1" i="1" baseline="-25000" dirty="0">
                <a:latin typeface="Book Antiqua" pitchFamily="18" charset="0"/>
              </a:rPr>
              <a:t>23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31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32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33</a:t>
            </a:r>
            <a:r>
              <a:rPr lang="en-US" altLang="en-US" sz="2800" b="1" i="1" dirty="0">
                <a:latin typeface="Book Antiqua" pitchFamily="18" charset="0"/>
              </a:rPr>
              <a:t>   </a:t>
            </a:r>
            <a:r>
              <a:rPr lang="en-US" altLang="en-US" sz="2800" b="1" i="1" dirty="0">
                <a:latin typeface="Book Antiqua" pitchFamily="18" charset="0"/>
                <a:sym typeface="Symbol" pitchFamily="18" charset="2"/>
              </a:rPr>
              <a:t>  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800" b="1" i="1" dirty="0">
              <a:latin typeface="Book Antiqua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737435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Origins</a:t>
            </a:r>
            <a:endParaRPr lang="en-US" sz="2800" dirty="0">
              <a:latin typeface="Arial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438400" y="1065213"/>
            <a:ext cx="67056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Book Antiqua" pitchFamily="18" charset="0"/>
              </a:rPr>
              <a:t>We have a set of </a:t>
            </a:r>
            <a:r>
              <a:rPr lang="en-US" b="1">
                <a:latin typeface="Book Antiqua" pitchFamily="18" charset="0"/>
              </a:rPr>
              <a:t>ORIGINs</a:t>
            </a:r>
          </a:p>
          <a:p>
            <a:r>
              <a:rPr lang="en-US" sz="2800">
                <a:latin typeface="Book Antiqua" pitchFamily="18" charset="0"/>
              </a:rPr>
              <a:t>Origin Definition: A source of material</a:t>
            </a:r>
          </a:p>
          <a:p>
            <a:endParaRPr lang="en-US" b="1">
              <a:latin typeface="Book Antiqua" pitchFamily="18" charset="0"/>
            </a:endParaRPr>
          </a:p>
          <a:p>
            <a:r>
              <a:rPr lang="en-US">
                <a:latin typeface="Book Antiqua" pitchFamily="18" charset="0"/>
              </a:rPr>
              <a:t>- A set of Manufacturing</a:t>
            </a:r>
            <a:r>
              <a:rPr lang="en-US" b="1">
                <a:latin typeface="Book Antiqua" pitchFamily="18" charset="0"/>
              </a:rPr>
              <a:t> </a:t>
            </a:r>
            <a:r>
              <a:rPr lang="en-US">
                <a:latin typeface="Book Antiqua" pitchFamily="18" charset="0"/>
              </a:rPr>
              <a:t>Plants</a:t>
            </a:r>
          </a:p>
          <a:p>
            <a:r>
              <a:rPr lang="en-US">
                <a:latin typeface="Book Antiqua" pitchFamily="18" charset="0"/>
              </a:rPr>
              <a:t>- A set of Suppliers</a:t>
            </a:r>
          </a:p>
          <a:p>
            <a:r>
              <a:rPr lang="en-US">
                <a:latin typeface="Book Antiqua" pitchFamily="18" charset="0"/>
              </a:rPr>
              <a:t>- A set of Warehouses</a:t>
            </a:r>
          </a:p>
          <a:p>
            <a:r>
              <a:rPr lang="en-US">
                <a:latin typeface="Book Antiqua" pitchFamily="18" charset="0"/>
              </a:rPr>
              <a:t>- A set of Distribution Centers (DC)</a:t>
            </a:r>
          </a:p>
          <a:p>
            <a:pPr lvl="1">
              <a:buFont typeface="Monotype Sorts" pitchFamily="2" charset="2"/>
              <a:buNone/>
            </a:pPr>
            <a:endParaRPr lang="en-US" sz="2800">
              <a:latin typeface="Book Antiqua" pitchFamily="18" charset="0"/>
            </a:endParaRPr>
          </a:p>
          <a:p>
            <a:r>
              <a:rPr lang="en-US">
                <a:latin typeface="Book Antiqua" pitchFamily="18" charset="0"/>
              </a:rPr>
              <a:t>In general we refer to them as Origins</a:t>
            </a:r>
          </a:p>
        </p:txBody>
      </p:sp>
      <p:grpSp>
        <p:nvGrpSpPr>
          <p:cNvPr id="37905" name="Group 17"/>
          <p:cNvGrpSpPr>
            <a:grpSpLocks/>
          </p:cNvGrpSpPr>
          <p:nvPr/>
        </p:nvGrpSpPr>
        <p:grpSpPr bwMode="auto">
          <a:xfrm>
            <a:off x="762000" y="1066800"/>
            <a:ext cx="685800" cy="5334000"/>
            <a:chOff x="480" y="672"/>
            <a:chExt cx="432" cy="3360"/>
          </a:xfrm>
        </p:grpSpPr>
        <p:sp>
          <p:nvSpPr>
            <p:cNvPr id="37893" name="Oval 5"/>
            <p:cNvSpPr>
              <a:spLocks noChangeArrowheads="1"/>
            </p:cNvSpPr>
            <p:nvPr/>
          </p:nvSpPr>
          <p:spPr bwMode="auto">
            <a:xfrm>
              <a:off x="508" y="3648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37894" name="Oval 6"/>
            <p:cNvSpPr>
              <a:spLocks noChangeArrowheads="1"/>
            </p:cNvSpPr>
            <p:nvPr/>
          </p:nvSpPr>
          <p:spPr bwMode="auto">
            <a:xfrm>
              <a:off x="480" y="3024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5" name="Oval 7"/>
            <p:cNvSpPr>
              <a:spLocks noChangeArrowheads="1"/>
            </p:cNvSpPr>
            <p:nvPr/>
          </p:nvSpPr>
          <p:spPr bwMode="auto">
            <a:xfrm>
              <a:off x="480" y="2448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6" name="Oval 8"/>
            <p:cNvSpPr>
              <a:spLocks noChangeArrowheads="1"/>
            </p:cNvSpPr>
            <p:nvPr/>
          </p:nvSpPr>
          <p:spPr bwMode="auto">
            <a:xfrm>
              <a:off x="480" y="1824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7" name="Oval 9"/>
            <p:cNvSpPr>
              <a:spLocks noChangeArrowheads="1"/>
            </p:cNvSpPr>
            <p:nvPr/>
          </p:nvSpPr>
          <p:spPr bwMode="auto">
            <a:xfrm>
              <a:off x="480" y="1200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8" name="Oval 10"/>
            <p:cNvSpPr>
              <a:spLocks noChangeArrowheads="1"/>
            </p:cNvSpPr>
            <p:nvPr/>
          </p:nvSpPr>
          <p:spPr bwMode="auto">
            <a:xfrm>
              <a:off x="480" y="672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9" name="Text Box 11"/>
            <p:cNvSpPr txBox="1">
              <a:spLocks noChangeArrowheads="1"/>
            </p:cNvSpPr>
            <p:nvPr/>
          </p:nvSpPr>
          <p:spPr bwMode="auto">
            <a:xfrm>
              <a:off x="566" y="74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7900" name="Text Box 12"/>
            <p:cNvSpPr txBox="1">
              <a:spLocks noChangeArrowheads="1"/>
            </p:cNvSpPr>
            <p:nvPr/>
          </p:nvSpPr>
          <p:spPr bwMode="auto">
            <a:xfrm>
              <a:off x="566" y="127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7901" name="Text Box 13"/>
            <p:cNvSpPr txBox="1">
              <a:spLocks noChangeArrowheads="1"/>
            </p:cNvSpPr>
            <p:nvPr/>
          </p:nvSpPr>
          <p:spPr bwMode="auto">
            <a:xfrm>
              <a:off x="566" y="2426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</a:t>
              </a:r>
            </a:p>
          </p:txBody>
        </p:sp>
      </p:grp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304800" y="914400"/>
            <a:ext cx="449263" cy="546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1</a:t>
            </a:r>
            <a:endParaRPr lang="en-US">
              <a:latin typeface="Times New Roman" pitchFamily="18" charset="0"/>
            </a:endParaRPr>
          </a:p>
          <a:p>
            <a:endParaRPr lang="en-US">
              <a:latin typeface="Times New Roman" pitchFamily="18" charset="0"/>
            </a:endParaRPr>
          </a:p>
          <a:p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i</a:t>
            </a: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m</a:t>
            </a:r>
          </a:p>
          <a:p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2590800" y="5305425"/>
            <a:ext cx="6553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Book Antiqua" pitchFamily="18" charset="0"/>
              </a:rPr>
              <a:t>There are</a:t>
            </a:r>
            <a:r>
              <a:rPr lang="en-US" i="1">
                <a:latin typeface="Book Antiqua" pitchFamily="18" charset="0"/>
              </a:rPr>
              <a:t> m </a:t>
            </a:r>
            <a:r>
              <a:rPr lang="en-US">
                <a:latin typeface="Book Antiqua" pitchFamily="18" charset="0"/>
              </a:rPr>
              <a:t>origins</a:t>
            </a:r>
            <a:r>
              <a:rPr lang="en-US" i="1">
                <a:latin typeface="Book Antiqua" pitchFamily="18" charset="0"/>
              </a:rPr>
              <a:t> i=1,2, ………., m</a:t>
            </a:r>
            <a:endParaRPr lang="en-US">
              <a:latin typeface="Book Antiqua" pitchFamily="18" charset="0"/>
            </a:endParaRPr>
          </a:p>
          <a:p>
            <a:endParaRPr lang="en-US">
              <a:latin typeface="Book Antiqua" pitchFamily="18" charset="0"/>
            </a:endParaRPr>
          </a:p>
          <a:p>
            <a:r>
              <a:rPr lang="en-US">
                <a:latin typeface="Book Antiqua" pitchFamily="18" charset="0"/>
              </a:rPr>
              <a:t>Each origin</a:t>
            </a:r>
            <a:r>
              <a:rPr lang="en-US" i="1">
                <a:latin typeface="Book Antiqua" pitchFamily="18" charset="0"/>
              </a:rPr>
              <a:t> i</a:t>
            </a:r>
            <a:r>
              <a:rPr lang="en-US">
                <a:latin typeface="Book Antiqua" pitchFamily="18" charset="0"/>
              </a:rPr>
              <a:t> has a supply of </a:t>
            </a:r>
            <a:r>
              <a:rPr lang="en-US" i="1">
                <a:latin typeface="Book Antiqua" pitchFamily="18" charset="0"/>
              </a:rPr>
              <a:t>s</a:t>
            </a:r>
            <a:r>
              <a:rPr lang="en-US" i="1" baseline="-25000">
                <a:latin typeface="Book Antiqua" pitchFamily="18" charset="0"/>
              </a:rPr>
              <a:t>i</a:t>
            </a:r>
          </a:p>
          <a:p>
            <a:endParaRPr lang="en-US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338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903" grpId="0" autoUpdateAnimBg="0"/>
      <p:bldP spid="37904" grpId="0" autoUpdateAnimBg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13426</TotalTime>
  <Words>1187</Words>
  <Application>Microsoft Office PowerPoint</Application>
  <PresentationFormat>On-screen Show (4:3)</PresentationFormat>
  <Paragraphs>312</Paragraphs>
  <Slides>28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Lean Thinking Final.ppt</vt:lpstr>
      <vt:lpstr>1_Lean Thinking Final</vt:lpstr>
      <vt:lpstr>Lean Thinking Final</vt:lpstr>
      <vt:lpstr>2_Lean Thinking Final</vt:lpstr>
      <vt:lpstr>Clip</vt:lpstr>
      <vt:lpstr>Equation</vt:lpstr>
      <vt:lpstr>Worksheet</vt:lpstr>
      <vt:lpstr>Transportation Problem  and Related Topics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341</cp:revision>
  <dcterms:created xsi:type="dcterms:W3CDTF">2008-11-22T01:06:20Z</dcterms:created>
  <dcterms:modified xsi:type="dcterms:W3CDTF">2013-07-28T04:09:16Z</dcterms:modified>
</cp:coreProperties>
</file>