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94" r:id="rId2"/>
  </p:sldMasterIdLst>
  <p:notesMasterIdLst>
    <p:notesMasterId r:id="rId26"/>
  </p:notesMasterIdLst>
  <p:handoutMasterIdLst>
    <p:handoutMasterId r:id="rId27"/>
  </p:handoutMasterIdLst>
  <p:sldIdLst>
    <p:sldId id="355" r:id="rId3"/>
    <p:sldId id="1056" r:id="rId4"/>
    <p:sldId id="1051" r:id="rId5"/>
    <p:sldId id="1025" r:id="rId6"/>
    <p:sldId id="1054" r:id="rId7"/>
    <p:sldId id="363" r:id="rId8"/>
    <p:sldId id="358" r:id="rId9"/>
    <p:sldId id="362" r:id="rId10"/>
    <p:sldId id="366" r:id="rId11"/>
    <p:sldId id="367" r:id="rId12"/>
    <p:sldId id="369" r:id="rId13"/>
    <p:sldId id="359" r:id="rId14"/>
    <p:sldId id="361" r:id="rId15"/>
    <p:sldId id="360" r:id="rId16"/>
    <p:sldId id="370" r:id="rId17"/>
    <p:sldId id="1055" r:id="rId18"/>
    <p:sldId id="335" r:id="rId19"/>
    <p:sldId id="371" r:id="rId20"/>
    <p:sldId id="376" r:id="rId21"/>
    <p:sldId id="377" r:id="rId22"/>
    <p:sldId id="375" r:id="rId23"/>
    <p:sldId id="1057" r:id="rId24"/>
    <p:sldId id="1058"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28" autoAdjust="0"/>
    <p:restoredTop sz="95182" autoAdjust="0"/>
  </p:normalViewPr>
  <p:slideViewPr>
    <p:cSldViewPr snapToGrid="0" snapToObjects="1">
      <p:cViewPr varScale="1">
        <p:scale>
          <a:sx n="105" d="100"/>
          <a:sy n="105" d="100"/>
        </p:scale>
        <p:origin x="534" y="102"/>
      </p:cViewPr>
      <p:guideLst>
        <p:guide orient="horz" pos="2160"/>
        <p:guide pos="3840"/>
      </p:guideLst>
    </p:cSldViewPr>
  </p:slideViewPr>
  <p:outlineViewPr>
    <p:cViewPr>
      <p:scale>
        <a:sx n="33" d="100"/>
        <a:sy n="33" d="100"/>
      </p:scale>
      <p:origin x="0" y="-4214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7/6/2022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A0BD41A-4BE2-453E-B10D-012B00A477F7}" type="slidenum">
              <a:rPr lang="en-US" smtClean="0"/>
              <a:pPr>
                <a:defRPr/>
              </a:pPr>
              <a:t>3</a:t>
            </a:fld>
            <a:endParaRPr lang="en-US" dirty="0"/>
          </a:p>
        </p:txBody>
      </p:sp>
    </p:spTree>
    <p:extLst>
      <p:ext uri="{BB962C8B-B14F-4D97-AF65-F5344CB8AC3E}">
        <p14:creationId xmlns:p14="http://schemas.microsoft.com/office/powerpoint/2010/main" val="854589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A0BD41A-4BE2-453E-B10D-012B00A477F7}" type="slidenum">
              <a:rPr lang="en-US" smtClean="0"/>
              <a:pPr>
                <a:defRPr/>
              </a:pPr>
              <a:t>4</a:t>
            </a:fld>
            <a:endParaRPr lang="en-US" dirty="0"/>
          </a:p>
        </p:txBody>
      </p:sp>
    </p:spTree>
    <p:extLst>
      <p:ext uri="{BB962C8B-B14F-4D97-AF65-F5344CB8AC3E}">
        <p14:creationId xmlns:p14="http://schemas.microsoft.com/office/powerpoint/2010/main" val="3901874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A0BD41A-4BE2-453E-B10D-012B00A477F7}" type="slidenum">
              <a:rPr lang="en-US" smtClean="0"/>
              <a:pPr>
                <a:defRPr/>
              </a:pPr>
              <a:t>5</a:t>
            </a:fld>
            <a:endParaRPr lang="en-US" dirty="0"/>
          </a:p>
        </p:txBody>
      </p:sp>
    </p:spTree>
    <p:extLst>
      <p:ext uri="{BB962C8B-B14F-4D97-AF65-F5344CB8AC3E}">
        <p14:creationId xmlns:p14="http://schemas.microsoft.com/office/powerpoint/2010/main" val="1530510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09600" y="215371"/>
            <a:ext cx="109728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609600" y="816429"/>
            <a:ext cx="109728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6705600" y="1600200"/>
            <a:ext cx="48768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6705600" y="3200401"/>
            <a:ext cx="48768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125293" y="6165337"/>
            <a:ext cx="1146047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8447617" y="113072"/>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11292415" y="113072"/>
            <a:ext cx="735711"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
        <p:nvSpPr>
          <p:cNvPr id="9" name="Shape 39"/>
          <p:cNvSpPr txBox="1">
            <a:spLocks noGrp="1"/>
          </p:cNvSpPr>
          <p:nvPr>
            <p:ph type="body" idx="13"/>
          </p:nvPr>
        </p:nvSpPr>
        <p:spPr>
          <a:xfrm>
            <a:off x="633039" y="1500548"/>
            <a:ext cx="109728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304800" y="2889251"/>
            <a:ext cx="114808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pPr>
                <a:defRPr/>
              </a:pPr>
              <a:endParaRPr lang="en-US" dirty="0"/>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a:defRPr/>
              </a:pPr>
              <a:endParaRPr lang="en-US" dirty="0"/>
            </a:p>
          </p:txBody>
        </p:sp>
      </p:grpSp>
      <p:sp>
        <p:nvSpPr>
          <p:cNvPr id="154626" name="Rectangle 2"/>
          <p:cNvSpPr>
            <a:spLocks noGrp="1" noChangeArrowheads="1"/>
          </p:cNvSpPr>
          <p:nvPr>
            <p:ph type="ctrTitle"/>
          </p:nvPr>
        </p:nvSpPr>
        <p:spPr>
          <a:xfrm>
            <a:off x="914400" y="685800"/>
            <a:ext cx="10363200" cy="2127250"/>
          </a:xfrm>
        </p:spPr>
        <p:txBody>
          <a:bodyPr/>
          <a:lstStyle>
            <a:lvl1pPr algn="ctr">
              <a:defRPr sz="5800"/>
            </a:lvl1pPr>
          </a:lstStyle>
          <a:p>
            <a:r>
              <a:rPr lang="en-US"/>
              <a:t>Click to edit Master title style</a:t>
            </a:r>
          </a:p>
        </p:txBody>
      </p:sp>
      <p:sp>
        <p:nvSpPr>
          <p:cNvPr id="154627" name="Rectangle 3"/>
          <p:cNvSpPr>
            <a:spLocks noGrp="1" noChangeArrowheads="1"/>
          </p:cNvSpPr>
          <p:nvPr>
            <p:ph type="subTitle" idx="1"/>
          </p:nvPr>
        </p:nvSpPr>
        <p:spPr>
          <a:xfrm>
            <a:off x="1828800" y="3270250"/>
            <a:ext cx="8534400" cy="2209800"/>
          </a:xfrm>
        </p:spPr>
        <p:txBody>
          <a:bodyPr/>
          <a:lstStyle>
            <a:lvl1pPr marL="0" indent="0" algn="ctr">
              <a:buFont typeface="Wingdings" pitchFamily="2" charset="2"/>
              <a:buNone/>
              <a:defRPr sz="3000"/>
            </a:lvl1pPr>
          </a:lstStyle>
          <a:p>
            <a:r>
              <a:rPr lang="en-US"/>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r>
              <a:rPr lang="en-US" dirty="0"/>
              <a:t>DSO 581</a:t>
            </a:r>
          </a:p>
        </p:txBody>
      </p:sp>
      <p:sp>
        <p:nvSpPr>
          <p:cNvPr id="9" name="Rectangle 5"/>
          <p:cNvSpPr>
            <a:spLocks noGrp="1" noChangeArrowheads="1"/>
          </p:cNvSpPr>
          <p:nvPr>
            <p:ph type="ftr" sz="quarter" idx="11"/>
          </p:nvPr>
        </p:nvSpPr>
        <p:spPr/>
        <p:txBody>
          <a:bodyPr/>
          <a:lstStyle>
            <a:lvl1pPr>
              <a:defRPr/>
            </a:lvl1pPr>
          </a:lstStyle>
          <a:p>
            <a:pPr>
              <a:defRPr/>
            </a:pPr>
            <a:r>
              <a:rPr lang="en-US" dirty="0"/>
              <a:t>Supply Chain Management</a:t>
            </a:r>
          </a:p>
        </p:txBody>
      </p:sp>
      <p:sp>
        <p:nvSpPr>
          <p:cNvPr id="10" name="Rectangle 6"/>
          <p:cNvSpPr>
            <a:spLocks noGrp="1" noChangeArrowheads="1"/>
          </p:cNvSpPr>
          <p:nvPr>
            <p:ph type="sldNum" sz="quarter" idx="12"/>
          </p:nvPr>
        </p:nvSpPr>
        <p:spPr bwMode="auto">
          <a:xfrm>
            <a:off x="8737600" y="6248400"/>
            <a:ext cx="28448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3BAF09ED-607B-4E2E-B82A-E1213F58AD05}" type="slidenum">
              <a:rPr lang="en-US"/>
              <a:pPr>
                <a:defRPr/>
              </a:pPr>
              <a:t>‹#›</a:t>
            </a:fld>
            <a:endParaRPr lang="en-US" dirty="0"/>
          </a:p>
        </p:txBody>
      </p:sp>
    </p:spTree>
    <p:extLst>
      <p:ext uri="{BB962C8B-B14F-4D97-AF65-F5344CB8AC3E}">
        <p14:creationId xmlns:p14="http://schemas.microsoft.com/office/powerpoint/2010/main" val="374016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072252"/>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609600" y="215372"/>
            <a:ext cx="109728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a:p>
            <a:pPr lvl="1"/>
            <a:endParaRPr lang="en-IN" dirty="0"/>
          </a:p>
          <a:p>
            <a:pPr lvl="2"/>
            <a:endParaRPr lang="en-IN" dirty="0"/>
          </a:p>
        </p:txBody>
      </p:sp>
    </p:spTree>
    <p:extLst>
      <p:ext uri="{BB962C8B-B14F-4D97-AF65-F5344CB8AC3E}">
        <p14:creationId xmlns:p14="http://schemas.microsoft.com/office/powerpoint/2010/main" val="497572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dirty="0"/>
          </a:p>
        </p:txBody>
      </p:sp>
      <p:sp>
        <p:nvSpPr>
          <p:cNvPr id="3" name="Date Placeholder 2"/>
          <p:cNvSpPr>
            <a:spLocks noGrp="1"/>
          </p:cNvSpPr>
          <p:nvPr>
            <p:ph type="dt" idx="11"/>
          </p:nvPr>
        </p:nvSpPr>
        <p:spPr/>
        <p:txBody>
          <a:bodyPr/>
          <a:lstStyle/>
          <a:p>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Tree>
    <p:extLst>
      <p:ext uri="{BB962C8B-B14F-4D97-AF65-F5344CB8AC3E}">
        <p14:creationId xmlns:p14="http://schemas.microsoft.com/office/powerpoint/2010/main" val="3523164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8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a:ln>
            <a:solidFill>
              <a:schemeClr val="accent4">
                <a:lumMod val="65000"/>
                <a:lumOff val="35000"/>
              </a:schemeClr>
            </a:solidFill>
          </a:ln>
        </p:spPr>
        <p:txBody>
          <a:bodyPr/>
          <a:lstStyle>
            <a:lvl1pPr algn="ctr">
              <a:defRPr sz="5400" b="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826541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50"/>
          <p:cNvSpPr>
            <a:spLocks noGrp="1" noChangeArrowheads="1"/>
          </p:cNvSpPr>
          <p:nvPr>
            <p:ph type="title"/>
          </p:nvPr>
        </p:nvSpPr>
        <p:spPr bwMode="gray">
          <a:xfrm>
            <a:off x="10064" y="0"/>
            <a:ext cx="12192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b="0"/>
            </a:lvl1pPr>
          </a:lstStyle>
          <a:p>
            <a:pPr lvl="0"/>
            <a:r>
              <a:rPr lang="en-US" dirty="0"/>
              <a:t>Click to edit Master title style</a:t>
            </a:r>
          </a:p>
        </p:txBody>
      </p:sp>
    </p:spTree>
    <p:extLst>
      <p:ext uri="{BB962C8B-B14F-4D97-AF65-F5344CB8AC3E}">
        <p14:creationId xmlns:p14="http://schemas.microsoft.com/office/powerpoint/2010/main" val="69995925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extLst>
      <p:ext uri="{BB962C8B-B14F-4D97-AF65-F5344CB8AC3E}">
        <p14:creationId xmlns:p14="http://schemas.microsoft.com/office/powerpoint/2010/main" val="37599640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12192000" cy="5715000"/>
          </a:xfrm>
          <a:prstGeom prst="rect">
            <a:avLst/>
          </a:prstGeom>
        </p:spPr>
        <p:txBody>
          <a:bodyPr/>
          <a:lstStyle>
            <a:lvl1pPr>
              <a:buSzPct val="88000"/>
              <a:defRPr sz="2400">
                <a:solidFill>
                  <a:schemeClr val="tx1"/>
                </a:solidFill>
                <a:latin typeface="Book Antiqua" panose="02040602050305030304" pitchFamily="18" charset="0"/>
              </a:defRPr>
            </a:lvl1pPr>
            <a:lvl2pPr>
              <a:defRPr sz="2400">
                <a:solidFill>
                  <a:schemeClr val="tx1"/>
                </a:solidFill>
                <a:latin typeface="Book Antiqua" panose="02040602050305030304" pitchFamily="18" charset="0"/>
              </a:defRPr>
            </a:lvl2pPr>
            <a:lvl3pPr>
              <a:defRPr sz="2200">
                <a:solidFill>
                  <a:schemeClr val="tx1"/>
                </a:solidFill>
                <a:latin typeface="Book Antiqua" panose="02040602050305030304" pitchFamily="18" charset="0"/>
              </a:defRPr>
            </a:lvl3pPr>
            <a:lvl4pPr>
              <a:defRPr sz="2000">
                <a:solidFill>
                  <a:schemeClr val="tx1"/>
                </a:solidFill>
                <a:latin typeface="Book Antiqua" panose="02040602050305030304" pitchFamily="18" charset="0"/>
              </a:defRPr>
            </a:lvl4pPr>
            <a:lvl5pPr>
              <a:buClrTx/>
              <a:defRPr sz="1800">
                <a:solidFill>
                  <a:schemeClr val="tx1"/>
                </a:solidFill>
                <a:latin typeface="Book Antiqua" panose="020406020503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0" y="0"/>
            <a:ext cx="1219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325814360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None/>
              <a:defRPr>
                <a:solidFill>
                  <a:schemeClr val="tx2">
                    <a:lumMod val="50000"/>
                  </a:schemeClr>
                </a:solidFill>
              </a:defRPr>
            </a:lvl1pPr>
            <a:lvl2pPr>
              <a:buClr>
                <a:schemeClr val="tx2">
                  <a:lumMod val="50000"/>
                </a:schemeClr>
              </a:buClr>
              <a:buFont typeface="Wingdings" pitchFamily="2" charset="2"/>
              <a:buChar char="p"/>
              <a:defRPr>
                <a:solidFill>
                  <a:schemeClr val="tx2">
                    <a:lumMod val="50000"/>
                  </a:schemeClr>
                </a:solidFill>
              </a:defRPr>
            </a:lvl2pPr>
            <a:lvl3pPr>
              <a:buClr>
                <a:schemeClr val="tx2">
                  <a:lumMod val="50000"/>
                </a:schemeClr>
              </a:buClr>
              <a:buFont typeface="Wingdings" pitchFamily="2" charset="2"/>
              <a:buChar char="n"/>
              <a:defRPr>
                <a:solidFill>
                  <a:schemeClr val="tx2">
                    <a:lumMod val="50000"/>
                  </a:schemeClr>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50143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5734" y="1520826"/>
            <a:ext cx="5450417"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9351" y="1520826"/>
            <a:ext cx="5450416"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7311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Shape 53"/>
        <p:cNvGrpSpPr/>
        <p:nvPr/>
      </p:nvGrpSpPr>
      <p:grpSpPr>
        <a:xfrm>
          <a:off x="0" y="0"/>
          <a:ext cx="0" cy="0"/>
          <a:chOff x="0" y="0"/>
          <a:chExt cx="0" cy="0"/>
        </a:xfrm>
      </p:grpSpPr>
      <p:sp>
        <p:nvSpPr>
          <p:cNvPr id="57" name="Shape 57"/>
          <p:cNvSpPr txBox="1">
            <a:spLocks noGrp="1"/>
          </p:cNvSpPr>
          <p:nvPr>
            <p:ph type="dt" idx="10"/>
          </p:nvPr>
        </p:nvSpPr>
        <p:spPr>
          <a:xfrm>
            <a:off x="8447617" y="113072"/>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11292415" y="113072"/>
            <a:ext cx="735711"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smtClean="0">
                <a:solidFill>
                  <a:schemeClr val="dk1"/>
                </a:solidFill>
              </a:rPr>
              <a:pPr algn="r">
                <a:buSzPct val="25000"/>
              </a:pPr>
              <a:t>‹#›</a:t>
            </a:fld>
            <a:endParaRPr lang="en-US" sz="900" dirty="0">
              <a:solidFill>
                <a:schemeClr val="dk1"/>
              </a:solidFill>
            </a:endParaRPr>
          </a:p>
        </p:txBody>
      </p:sp>
    </p:spTree>
    <p:extLst>
      <p:ext uri="{BB962C8B-B14F-4D97-AF65-F5344CB8AC3E}">
        <p14:creationId xmlns:p14="http://schemas.microsoft.com/office/powerpoint/2010/main" val="36419610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09600" y="215372"/>
            <a:ext cx="109728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125293" y="6172200"/>
            <a:ext cx="1146047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8447617" y="113072"/>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11292415" y="113072"/>
            <a:ext cx="735711"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pic>
        <p:nvPicPr>
          <p:cNvPr id="15" name="Shape 15" descr="Pearson Logo"/>
          <p:cNvPicPr preferRelativeResize="0"/>
          <p:nvPr/>
        </p:nvPicPr>
        <p:blipFill rotWithShape="1">
          <a:blip r:embed="rId4">
            <a:alphaModFix/>
          </a:blip>
          <a:srcRect/>
          <a:stretch/>
        </p:blipFill>
        <p:spPr>
          <a:xfrm>
            <a:off x="591963" y="6429709"/>
            <a:ext cx="1223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bwMode="auto">
          <a:xfrm>
            <a:off x="27460" y="6675227"/>
            <a:ext cx="12192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0" name="Straight Connector 9"/>
          <p:cNvCxnSpPr/>
          <p:nvPr userDrawn="1"/>
        </p:nvCxnSpPr>
        <p:spPr bwMode="auto">
          <a:xfrm flipV="1">
            <a:off x="-8237" y="6678406"/>
            <a:ext cx="12227697" cy="27601"/>
          </a:xfrm>
          <a:prstGeom prst="line">
            <a:avLst/>
          </a:prstGeom>
          <a:solidFill>
            <a:schemeClr val="accent1"/>
          </a:solidFill>
          <a:ln w="371475" cap="flat" cmpd="sng" algn="ctr">
            <a:solidFill>
              <a:srgbClr val="A50023"/>
            </a:solidFill>
            <a:prstDash val="solid"/>
            <a:round/>
            <a:headEnd type="none" w="med" len="med"/>
            <a:tailEnd type="none" w="med" len="med"/>
          </a:ln>
          <a:effectLst/>
        </p:spPr>
      </p:cxnSp>
      <p:sp>
        <p:nvSpPr>
          <p:cNvPr id="11" name="Text Box 57"/>
          <p:cNvSpPr txBox="1">
            <a:spLocks noChangeArrowheads="1"/>
          </p:cNvSpPr>
          <p:nvPr userDrawn="1"/>
        </p:nvSpPr>
        <p:spPr bwMode="auto">
          <a:xfrm>
            <a:off x="11318919" y="6598094"/>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chemeClr val="bg1"/>
                </a:solidFill>
                <a:latin typeface="Book Antiqua" panose="02040602050305030304" pitchFamily="18" charset="0"/>
              </a:rPr>
              <a:pPr algn="r">
                <a:defRPr/>
              </a:pPr>
              <a:t>‹#›</a:t>
            </a:fld>
            <a:endParaRPr lang="en-US" sz="1200" b="1" i="1" dirty="0">
              <a:solidFill>
                <a:schemeClr val="bg1"/>
              </a:solidFill>
              <a:latin typeface="Book Antiqua" panose="02040602050305030304" pitchFamily="18" charset="0"/>
            </a:endParaRPr>
          </a:p>
        </p:txBody>
      </p:sp>
      <p:sp>
        <p:nvSpPr>
          <p:cNvPr id="15" name="Text Box 57"/>
          <p:cNvSpPr txBox="1">
            <a:spLocks noChangeArrowheads="1"/>
          </p:cNvSpPr>
          <p:nvPr userDrawn="1"/>
        </p:nvSpPr>
        <p:spPr bwMode="auto">
          <a:xfrm>
            <a:off x="-20581" y="6550224"/>
            <a:ext cx="9558637" cy="307777"/>
          </a:xfrm>
          <a:prstGeom prst="rect">
            <a:avLst/>
          </a:prstGeom>
          <a:noFill/>
          <a:ln w="9525">
            <a:noFill/>
            <a:miter lim="800000"/>
            <a:headEnd/>
            <a:tailEnd/>
          </a:ln>
          <a:effectLst/>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400" b="1" i="1" dirty="0">
                <a:ln>
                  <a:noFill/>
                </a:ln>
                <a:solidFill>
                  <a:schemeClr val="bg1"/>
                </a:solidFill>
                <a:latin typeface="Book Antiqua" panose="02040602050305030304" pitchFamily="18" charset="0"/>
              </a:rPr>
              <a:t>Basic Models in Supply Chain Management</a:t>
            </a:r>
          </a:p>
        </p:txBody>
      </p:sp>
      <p:sp>
        <p:nvSpPr>
          <p:cNvPr id="4" name="Rectangle 3">
            <a:extLst>
              <a:ext uri="{FF2B5EF4-FFF2-40B4-BE49-F238E27FC236}">
                <a16:creationId xmlns:a16="http://schemas.microsoft.com/office/drawing/2014/main" id="{BAC44B36-7709-44F4-ADD7-4F4D66BCE20A}"/>
              </a:ext>
            </a:extLst>
          </p:cNvPr>
          <p:cNvSpPr/>
          <p:nvPr userDrawn="1"/>
        </p:nvSpPr>
        <p:spPr bwMode="auto">
          <a:xfrm>
            <a:off x="0" y="-7873"/>
            <a:ext cx="12192000" cy="589737"/>
          </a:xfrm>
          <a:prstGeom prst="rect">
            <a:avLst/>
          </a:prstGeom>
          <a:solidFill>
            <a:srgbClr val="A80000"/>
          </a:solidFill>
          <a:ln w="9525" cap="flat" cmpd="sng" algn="ctr">
            <a:solidFill>
              <a:srgbClr val="A8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highlight>
                <a:srgbClr val="A80000"/>
              </a:highlight>
              <a:latin typeface="Verdana" pitchFamily="-112" charset="0"/>
            </a:endParaRPr>
          </a:p>
        </p:txBody>
      </p:sp>
      <p:sp>
        <p:nvSpPr>
          <p:cNvPr id="14" name="Rectangle 50"/>
          <p:cNvSpPr>
            <a:spLocks noGrp="1" noChangeArrowheads="1"/>
          </p:cNvSpPr>
          <p:nvPr>
            <p:ph type="title"/>
          </p:nvPr>
        </p:nvSpPr>
        <p:spPr bwMode="gray">
          <a:xfrm>
            <a:off x="0" y="0"/>
            <a:ext cx="12192000" cy="589738"/>
          </a:xfrm>
          <a:prstGeom prst="rect">
            <a:avLst/>
          </a:prstGeom>
          <a:noFill/>
          <a:ln w="9525">
            <a:solidFill>
              <a:srgbClr val="A50023"/>
            </a:solid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17939537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5" r:id="rId10"/>
  </p:sldLayoutIdLst>
  <p:transition/>
  <p:txStyles>
    <p:titleStyle>
      <a:lvl1pPr algn="l" rtl="0" eaLnBrk="1" fontAlgn="base" hangingPunct="1">
        <a:spcBef>
          <a:spcPct val="0"/>
        </a:spcBef>
        <a:spcAft>
          <a:spcPct val="0"/>
        </a:spcAft>
        <a:defRPr sz="3200">
          <a:solidFill>
            <a:schemeClr val="bg1"/>
          </a:solidFill>
          <a:highlight>
            <a:srgbClr val="A80000"/>
          </a:highlight>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8.emf"/><Relationship Id="rId5" Type="http://schemas.openxmlformats.org/officeDocument/2006/relationships/package" Target="../embeddings/Microsoft_Excel_Worksheet3.xlsx"/><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16.png"/><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3DPn4Bc39lw" TargetMode="External"/><Relationship Id="rId2" Type="http://schemas.openxmlformats.org/officeDocument/2006/relationships/slideLayout" Target="../slideLayouts/slideLayout4.xml"/><Relationship Id="rId1" Type="http://schemas.openxmlformats.org/officeDocument/2006/relationships/video" Target="https://www.youtube.com/embed/3DPn4Bc39lw?feature=oembed"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A41065-5D28-4D04-9275-A3E0D585A7F4}"/>
              </a:ext>
            </a:extLst>
          </p:cNvPr>
          <p:cNvSpPr>
            <a:spLocks noGrp="1"/>
          </p:cNvSpPr>
          <p:nvPr>
            <p:ph type="ctrTitle"/>
          </p:nvPr>
        </p:nvSpPr>
        <p:spPr>
          <a:xfrm>
            <a:off x="0" y="0"/>
            <a:ext cx="12164568" cy="1912759"/>
          </a:xfrm>
          <a:ln>
            <a:noFill/>
          </a:ln>
        </p:spPr>
        <p:txBody>
          <a:bodyPr anchor="t"/>
          <a:lstStyle/>
          <a:p>
            <a:pPr marL="0" indent="0">
              <a:buNone/>
            </a:pPr>
            <a:r>
              <a:rPr lang="en-US" sz="3700" dirty="0"/>
              <a:t>Supply Chain Management: Strategy, Planning, and Operation</a:t>
            </a:r>
            <a:br>
              <a:rPr lang="en-US" sz="4000" dirty="0"/>
            </a:br>
            <a:r>
              <a:rPr lang="en-US" sz="3200" dirty="0"/>
              <a:t>Sunil Chopra, Pearson Education Inc. 7</a:t>
            </a:r>
            <a:r>
              <a:rPr lang="en-US" sz="3200" baseline="30000" dirty="0"/>
              <a:t>th</a:t>
            </a:r>
            <a:r>
              <a:rPr lang="en-US" sz="3200" dirty="0"/>
              <a:t> Ed. </a:t>
            </a:r>
            <a:br>
              <a:rPr lang="en-US" sz="3200" dirty="0"/>
            </a:br>
            <a:r>
              <a:rPr lang="en-US" sz="3200" dirty="0"/>
              <a:t>Chapter 8 Aggregate Planning in a Supply Chain</a:t>
            </a:r>
            <a:br>
              <a:rPr lang="en-US" sz="4000" dirty="0"/>
            </a:br>
            <a:br>
              <a:rPr lang="en-US" sz="4000" dirty="0"/>
            </a:br>
            <a:endParaRPr lang="en-US" sz="4000" dirty="0"/>
          </a:p>
        </p:txBody>
      </p:sp>
      <p:sp>
        <p:nvSpPr>
          <p:cNvPr id="8" name="Text Placeholder 4">
            <a:extLst>
              <a:ext uri="{FF2B5EF4-FFF2-40B4-BE49-F238E27FC236}">
                <a16:creationId xmlns:a16="http://schemas.microsoft.com/office/drawing/2014/main" id="{D383A8B9-5C37-4324-9690-9E49D0310246}"/>
              </a:ext>
            </a:extLst>
          </p:cNvPr>
          <p:cNvSpPr txBox="1">
            <a:spLocks/>
          </p:cNvSpPr>
          <p:nvPr/>
        </p:nvSpPr>
        <p:spPr>
          <a:xfrm>
            <a:off x="6419135" y="2999770"/>
            <a:ext cx="3657600" cy="891482"/>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lgn="ctr"/>
            <a:endParaRPr lang="en-US" sz="2400" dirty="0">
              <a:solidFill>
                <a:schemeClr val="bg1"/>
              </a:solidFill>
              <a:latin typeface="+mn-lt"/>
            </a:endParaRPr>
          </a:p>
        </p:txBody>
      </p:sp>
      <p:pic>
        <p:nvPicPr>
          <p:cNvPr id="9" name="Picture 8" descr="Front cover: Supply Chain Management: Strategy, Planning, and Operation Seventh Edition by Chopra.">
            <a:extLst>
              <a:ext uri="{FF2B5EF4-FFF2-40B4-BE49-F238E27FC236}">
                <a16:creationId xmlns:a16="http://schemas.microsoft.com/office/drawing/2014/main" id="{28635F2C-1294-4142-8DC3-5F5C07588F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76" y="3622204"/>
            <a:ext cx="2429671" cy="2963960"/>
          </a:xfrm>
          <a:prstGeom prst="rect">
            <a:avLst/>
          </a:prstGeom>
          <a:ln w="6350" cmpd="sng">
            <a:solidFill>
              <a:schemeClr val="tx1"/>
            </a:solidFill>
          </a:ln>
        </p:spPr>
      </p:pic>
      <p:sp>
        <p:nvSpPr>
          <p:cNvPr id="6" name="Rectangle 5">
            <a:extLst>
              <a:ext uri="{FF2B5EF4-FFF2-40B4-BE49-F238E27FC236}">
                <a16:creationId xmlns:a16="http://schemas.microsoft.com/office/drawing/2014/main" id="{AC430B95-2F09-46ED-A928-A5A7A60C0306}"/>
              </a:ext>
            </a:extLst>
          </p:cNvPr>
          <p:cNvSpPr/>
          <p:nvPr/>
        </p:nvSpPr>
        <p:spPr>
          <a:xfrm>
            <a:off x="91440" y="2394174"/>
            <a:ext cx="9296400" cy="1015663"/>
          </a:xfrm>
          <a:prstGeom prst="rect">
            <a:avLst/>
          </a:prstGeom>
        </p:spPr>
        <p:txBody>
          <a:bodyPr wrap="square">
            <a:spAutoFit/>
          </a:bodyPr>
          <a:lstStyle/>
          <a:p>
            <a:pPr>
              <a:spcBef>
                <a:spcPts val="0"/>
              </a:spcBef>
              <a:defRPr/>
            </a:pPr>
            <a:r>
              <a:rPr lang="en-US" sz="2000" b="1" i="1" kern="0" dirty="0">
                <a:solidFill>
                  <a:schemeClr val="bg1"/>
                </a:solidFill>
                <a:latin typeface="Book Antiqua" panose="02040602050305030304" pitchFamily="18" charset="0"/>
                <a:cs typeface="Tahoma" pitchFamily="34" charset="0"/>
              </a:rPr>
              <a:t>Parts of the slides of this lectures were prepared over my teaching lifetime based on the material that I have learned &amp; benefited from this book</a:t>
            </a:r>
          </a:p>
          <a:p>
            <a:pPr marL="0" indent="0">
              <a:spcBef>
                <a:spcPts val="0"/>
              </a:spcBef>
              <a:buFont typeface="Wingdings" pitchFamily="2" charset="2"/>
              <a:buNone/>
              <a:defRPr/>
            </a:pPr>
            <a:r>
              <a:rPr lang="en-US" sz="2000" b="1" i="1" kern="0" dirty="0">
                <a:solidFill>
                  <a:schemeClr val="bg1"/>
                </a:solidFill>
                <a:latin typeface="Book Antiqua" panose="02040602050305030304" pitchFamily="18" charset="0"/>
                <a:cs typeface="Tahoma" pitchFamily="34" charset="0"/>
              </a:rPr>
              <a:t>that I have learned from the following book</a:t>
            </a:r>
          </a:p>
        </p:txBody>
      </p:sp>
      <p:sp>
        <p:nvSpPr>
          <p:cNvPr id="11" name="TextBox 10">
            <a:extLst>
              <a:ext uri="{FF2B5EF4-FFF2-40B4-BE49-F238E27FC236}">
                <a16:creationId xmlns:a16="http://schemas.microsoft.com/office/drawing/2014/main" id="{ADD9ED70-A12C-4D51-BF56-F5C731FC44BE}"/>
              </a:ext>
            </a:extLst>
          </p:cNvPr>
          <p:cNvSpPr txBox="1"/>
          <p:nvPr/>
        </p:nvSpPr>
        <p:spPr>
          <a:xfrm>
            <a:off x="4160567" y="6396335"/>
            <a:ext cx="2551129" cy="461665"/>
          </a:xfrm>
          <a:prstGeom prst="rect">
            <a:avLst/>
          </a:prstGeom>
          <a:noFill/>
        </p:spPr>
        <p:txBody>
          <a:bodyPr wrap="square">
            <a:spAutoFit/>
          </a:bodyPr>
          <a:lstStyle/>
          <a:p>
            <a:r>
              <a:rPr lang="en-US" sz="2400" dirty="0">
                <a:solidFill>
                  <a:schemeClr val="bg1"/>
                </a:solidFill>
                <a:latin typeface="Brush Script MT" panose="03060802040406070304" pitchFamily="66" charset="0"/>
                <a:cs typeface="Hadassah Friedlaender" panose="020B0604020202020204" pitchFamily="18" charset="-79"/>
              </a:rPr>
              <a:t>Ardavan Asef-Vaziri</a:t>
            </a:r>
            <a:endParaRPr lang="en-US" sz="2400" dirty="0">
              <a:solidFill>
                <a:schemeClr val="bg1"/>
              </a:solidFill>
            </a:endParaRPr>
          </a:p>
        </p:txBody>
      </p:sp>
    </p:spTree>
    <p:extLst>
      <p:ext uri="{BB962C8B-B14F-4D97-AF65-F5344CB8AC3E}">
        <p14:creationId xmlns:p14="http://schemas.microsoft.com/office/powerpoint/2010/main" val="107251233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DB267-4FCC-43E5-9DC4-E56A9248AAE7}"/>
              </a:ext>
            </a:extLst>
          </p:cNvPr>
          <p:cNvSpPr>
            <a:spLocks noGrp="1"/>
          </p:cNvSpPr>
          <p:nvPr>
            <p:ph type="title"/>
          </p:nvPr>
        </p:nvSpPr>
        <p:spPr/>
        <p:txBody>
          <a:bodyPr/>
          <a:lstStyle/>
          <a:p>
            <a:r>
              <a:rPr lang="en-US" dirty="0"/>
              <a:t>Flexible Workforce (Utilization Flexibility) Strategy</a:t>
            </a:r>
          </a:p>
        </p:txBody>
      </p:sp>
      <p:sp>
        <p:nvSpPr>
          <p:cNvPr id="3" name="Text Placeholder 2">
            <a:extLst>
              <a:ext uri="{FF2B5EF4-FFF2-40B4-BE49-F238E27FC236}">
                <a16:creationId xmlns:a16="http://schemas.microsoft.com/office/drawing/2014/main" id="{05841BA2-0F87-4E02-90FF-E5167A274680}"/>
              </a:ext>
            </a:extLst>
          </p:cNvPr>
          <p:cNvSpPr txBox="1">
            <a:spLocks/>
          </p:cNvSpPr>
          <p:nvPr/>
        </p:nvSpPr>
        <p:spPr>
          <a:xfrm>
            <a:off x="10064" y="627888"/>
            <a:ext cx="12103608" cy="2548360"/>
          </a:xfrm>
          <a:prstGeom prst="rect">
            <a:avLst/>
          </a:prstGeom>
        </p:spPr>
        <p:txBody>
          <a:bodyPr wrap="square" lIns="91425" tIns="91425" rIns="91425" bIns="91425" anchor="t" anchorCtr="0">
            <a:spAutoFit/>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defTabSz="457200">
              <a:buSzPct val="100000"/>
              <a:tabLst/>
            </a:pPr>
            <a:r>
              <a:rPr lang="en-US" sz="2400" kern="1200" dirty="0">
                <a:solidFill>
                  <a:srgbClr val="000000"/>
                </a:solidFill>
                <a:latin typeface="Book Antiqua" panose="02040602050305030304" pitchFamily="18" charset="0"/>
                <a:ea typeface="+mn-ea"/>
                <a:cs typeface="+mn-cs"/>
              </a:rPr>
              <a:t>Use excess machine capacity. While the workforce is stable, the number of hours worked varies</a:t>
            </a:r>
          </a:p>
          <a:p>
            <a:pPr lvl="1" defTabSz="457200">
              <a:buSzPct val="100000"/>
            </a:pPr>
            <a:r>
              <a:rPr lang="en-US" sz="2000" kern="1200" dirty="0">
                <a:solidFill>
                  <a:srgbClr val="000000"/>
                </a:solidFill>
                <a:latin typeface="Book Antiqua" panose="02040602050305030304" pitchFamily="18" charset="0"/>
                <a:ea typeface="+mn-ea"/>
                <a:cs typeface="+mn-cs"/>
              </a:rPr>
              <a:t>Us</a:t>
            </a:r>
            <a:r>
              <a:rPr lang="en-US" sz="2200" kern="1200" dirty="0">
                <a:solidFill>
                  <a:srgbClr val="000000"/>
                </a:solidFill>
                <a:latin typeface="Book Antiqua" panose="02040602050305030304" pitchFamily="18" charset="0"/>
                <a:ea typeface="+mn-ea"/>
                <a:cs typeface="+mn-cs"/>
              </a:rPr>
              <a:t>e overtime or a flexible work schedule</a:t>
            </a:r>
          </a:p>
          <a:p>
            <a:pPr lvl="1" defTabSz="457200">
              <a:buSzPct val="100000"/>
            </a:pPr>
            <a:r>
              <a:rPr lang="en-US" sz="2200" kern="1200" dirty="0">
                <a:solidFill>
                  <a:srgbClr val="000000"/>
                </a:solidFill>
                <a:latin typeface="Book Antiqua" panose="02040602050305030304" pitchFamily="18" charset="0"/>
                <a:ea typeface="+mn-ea"/>
                <a:cs typeface="+mn-cs"/>
              </a:rPr>
              <a:t>Avoids morale problems</a:t>
            </a:r>
          </a:p>
          <a:p>
            <a:pPr lvl="1" defTabSz="457200">
              <a:buSzPct val="100000"/>
            </a:pPr>
            <a:r>
              <a:rPr lang="en-US" sz="2200" kern="1200" dirty="0">
                <a:solidFill>
                  <a:srgbClr val="000000"/>
                </a:solidFill>
                <a:latin typeface="Book Antiqua" panose="02040602050305030304" pitchFamily="18" charset="0"/>
                <a:ea typeface="+mn-ea"/>
                <a:cs typeface="+mn-cs"/>
              </a:rPr>
              <a:t>Low levels of inventory</a:t>
            </a:r>
          </a:p>
          <a:p>
            <a:pPr lvl="1" defTabSz="457200">
              <a:buSzPct val="100000"/>
            </a:pPr>
            <a:r>
              <a:rPr lang="en-US" sz="2200" kern="1200" dirty="0">
                <a:solidFill>
                  <a:srgbClr val="000000"/>
                </a:solidFill>
                <a:latin typeface="Book Antiqua" panose="02040602050305030304" pitchFamily="18" charset="0"/>
                <a:ea typeface="+mn-ea"/>
                <a:cs typeface="+mn-cs"/>
              </a:rPr>
              <a:t>It is good when inventory holding costs</a:t>
            </a:r>
            <a:r>
              <a:rPr lang="en-US" sz="2200" kern="1200" dirty="0">
                <a:solidFill>
                  <a:srgbClr val="000000"/>
                </a:solidFill>
                <a:latin typeface="Book Antiqua" panose="02040602050305030304" pitchFamily="18" charset="0"/>
                <a:ea typeface="+mn-ea"/>
                <a:cs typeface="+mn-cs"/>
                <a:sym typeface="Symbol" panose="05050102010706020507" pitchFamily="18" charset="2"/>
              </a:rPr>
              <a:t></a:t>
            </a:r>
            <a:r>
              <a:rPr lang="en-US" sz="2200" kern="1200" dirty="0">
                <a:solidFill>
                  <a:srgbClr val="000000"/>
                </a:solidFill>
                <a:latin typeface="Book Antiqua" panose="02040602050305030304" pitchFamily="18" charset="0"/>
                <a:ea typeface="+mn-ea"/>
                <a:cs typeface="+mn-cs"/>
              </a:rPr>
              <a:t> and costs of changing capacity </a:t>
            </a:r>
            <a:r>
              <a:rPr lang="en-US" sz="2200" kern="1200" dirty="0">
                <a:solidFill>
                  <a:srgbClr val="000000"/>
                </a:solidFill>
                <a:latin typeface="Book Antiqua" panose="02040602050305030304" pitchFamily="18" charset="0"/>
                <a:ea typeface="+mn-ea"/>
                <a:cs typeface="+mn-cs"/>
                <a:sym typeface="Symbol" panose="05050102010706020507" pitchFamily="18" charset="2"/>
              </a:rPr>
              <a:t></a:t>
            </a:r>
            <a:endParaRPr lang="en-US" sz="2200" kern="1200" dirty="0">
              <a:solidFill>
                <a:srgbClr val="000000"/>
              </a:solidFill>
              <a:latin typeface="Book Antiqua" panose="02040602050305030304" pitchFamily="18" charset="0"/>
              <a:ea typeface="+mn-ea"/>
              <a:cs typeface="+mn-cs"/>
            </a:endParaRPr>
          </a:p>
        </p:txBody>
      </p:sp>
    </p:spTree>
    <p:extLst>
      <p:ext uri="{BB962C8B-B14F-4D97-AF65-F5344CB8AC3E}">
        <p14:creationId xmlns:p14="http://schemas.microsoft.com/office/powerpoint/2010/main" val="105511967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49CCE-2468-4FA6-B52D-15972052CD6C}"/>
              </a:ext>
            </a:extLst>
          </p:cNvPr>
          <p:cNvSpPr>
            <a:spLocks noGrp="1"/>
          </p:cNvSpPr>
          <p:nvPr>
            <p:ph type="title"/>
          </p:nvPr>
        </p:nvSpPr>
        <p:spPr/>
        <p:txBody>
          <a:bodyPr/>
          <a:lstStyle/>
          <a:p>
            <a:r>
              <a:rPr lang="en-US" dirty="0"/>
              <a:t>Aggregate Planning Summarized</a:t>
            </a:r>
          </a:p>
        </p:txBody>
      </p:sp>
      <p:sp>
        <p:nvSpPr>
          <p:cNvPr id="3" name="Content Placeholder 2">
            <a:extLst>
              <a:ext uri="{FF2B5EF4-FFF2-40B4-BE49-F238E27FC236}">
                <a16:creationId xmlns:a16="http://schemas.microsoft.com/office/drawing/2014/main" id="{90C9CD3F-D865-48F7-953F-0BBC0AC23036}"/>
              </a:ext>
            </a:extLst>
          </p:cNvPr>
          <p:cNvSpPr txBox="1">
            <a:spLocks/>
          </p:cNvSpPr>
          <p:nvPr/>
        </p:nvSpPr>
        <p:spPr>
          <a:xfrm>
            <a:off x="106680" y="618744"/>
            <a:ext cx="12085320" cy="5429148"/>
          </a:xfrm>
          <a:prstGeom prst="rect">
            <a:avLst/>
          </a:prstGeom>
        </p:spPr>
        <p:txBody>
          <a:bodyPr wrap="square" lIns="91425" tIns="91425" rIns="91425" bIns="91425" anchor="t" anchorCtr="0">
            <a:spAutoFit/>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defTabSz="457200">
              <a:buSzPct val="100000"/>
            </a:pPr>
            <a:r>
              <a:rPr lang="en-US" sz="2400" kern="1200" dirty="0">
                <a:solidFill>
                  <a:srgbClr val="000000"/>
                </a:solidFill>
                <a:latin typeface="Book Antiqua" panose="02040602050305030304" pitchFamily="18" charset="0"/>
                <a:ea typeface="+mn-ea"/>
                <a:cs typeface="+mn-cs"/>
              </a:rPr>
              <a:t>Given the goal of maximizing profits (or minimizing costs) subject to supply chain constraints, the aggregate planning problem can be modeled as a linear program. </a:t>
            </a:r>
          </a:p>
          <a:p>
            <a:pPr defTabSz="457200">
              <a:buSzPct val="100000"/>
            </a:pPr>
            <a:r>
              <a:rPr lang="en-US" sz="2400" kern="1200" dirty="0">
                <a:solidFill>
                  <a:srgbClr val="000000"/>
                </a:solidFill>
                <a:latin typeface="Book Antiqua" panose="02040602050305030304" pitchFamily="18" charset="0"/>
                <a:ea typeface="+mn-ea"/>
                <a:cs typeface="+mn-cs"/>
              </a:rPr>
              <a:t>The first step is to identify a suitable aggregate unit of production and forecast demand in terms of the aggregate unit. </a:t>
            </a:r>
          </a:p>
          <a:p>
            <a:pPr defTabSz="457200">
              <a:buSzPct val="100000"/>
            </a:pPr>
            <a:r>
              <a:rPr lang="en-US" sz="2400" kern="1200" dirty="0">
                <a:solidFill>
                  <a:srgbClr val="000000"/>
                </a:solidFill>
                <a:latin typeface="Book Antiqua" panose="02040602050305030304" pitchFamily="18" charset="0"/>
                <a:ea typeface="+mn-ea"/>
                <a:cs typeface="+mn-cs"/>
              </a:rPr>
              <a:t>The next step is to identify the various costs (such as material, inventory, production, shortage) and constraints in the supply chain. </a:t>
            </a:r>
          </a:p>
          <a:p>
            <a:pPr defTabSz="457200">
              <a:buSzPct val="100000"/>
            </a:pPr>
            <a:r>
              <a:rPr lang="en-US" sz="2400" kern="1200" dirty="0">
                <a:solidFill>
                  <a:srgbClr val="000000"/>
                </a:solidFill>
                <a:latin typeface="Book Antiqua" panose="02040602050305030304" pitchFamily="18" charset="0"/>
                <a:ea typeface="+mn-ea"/>
                <a:cs typeface="+mn-cs"/>
              </a:rPr>
              <a:t>We then identify the set of decision variables and construct the objective function and constraints in terms of the decision variables. </a:t>
            </a:r>
          </a:p>
          <a:p>
            <a:pPr defTabSz="457200">
              <a:buSzPct val="100000"/>
            </a:pPr>
            <a:r>
              <a:rPr lang="en-US" sz="2400" kern="1200" dirty="0">
                <a:solidFill>
                  <a:srgbClr val="000000"/>
                </a:solidFill>
                <a:latin typeface="Book Antiqua" panose="02040602050305030304" pitchFamily="18" charset="0"/>
                <a:ea typeface="+mn-ea"/>
                <a:cs typeface="+mn-cs"/>
              </a:rPr>
              <a:t>Linear programming then allows us to optimize the objective function subject to the specified constraints.</a:t>
            </a:r>
          </a:p>
          <a:p>
            <a:pPr defTabSz="457200">
              <a:buSzPct val="100000"/>
            </a:pPr>
            <a:r>
              <a:rPr lang="en-US" sz="2400" kern="1200" dirty="0">
                <a:solidFill>
                  <a:srgbClr val="000000"/>
                </a:solidFill>
                <a:latin typeface="Book Antiqua" panose="02040602050305030304" pitchFamily="18" charset="0"/>
                <a:ea typeface="+mn-ea"/>
                <a:cs typeface="+mn-cs"/>
              </a:rPr>
              <a:t>Model and solve the aggregate planning problem as a linear program using Microsoft Excel.</a:t>
            </a:r>
          </a:p>
          <a:p>
            <a:pPr marL="0" indent="0" defTabSz="457200">
              <a:buSzPct val="100000"/>
              <a:buNone/>
            </a:pPr>
            <a:endParaRPr lang="en-US" sz="2400" kern="1200" dirty="0">
              <a:solidFill>
                <a:srgbClr val="000000"/>
              </a:solidFill>
              <a:latin typeface="Book Antiqua" panose="02040602050305030304" pitchFamily="18" charset="0"/>
              <a:ea typeface="+mn-ea"/>
              <a:cs typeface="+mn-cs"/>
            </a:endParaRPr>
          </a:p>
        </p:txBody>
      </p:sp>
    </p:spTree>
    <p:extLst>
      <p:ext uri="{BB962C8B-B14F-4D97-AF65-F5344CB8AC3E}">
        <p14:creationId xmlns:p14="http://schemas.microsoft.com/office/powerpoint/2010/main" val="355539680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1C199-0EA8-4EF8-842B-36EE2B4B8AA3}"/>
              </a:ext>
            </a:extLst>
          </p:cNvPr>
          <p:cNvSpPr>
            <a:spLocks noGrp="1"/>
          </p:cNvSpPr>
          <p:nvPr>
            <p:ph type="title"/>
          </p:nvPr>
        </p:nvSpPr>
        <p:spPr/>
        <p:txBody>
          <a:bodyPr/>
          <a:lstStyle/>
          <a:p>
            <a:r>
              <a:rPr lang="en-US" kern="1200" dirty="0">
                <a:ea typeface="+mj-ea"/>
                <a:cs typeface="+mj-cs"/>
              </a:rPr>
              <a:t>Aggregate Product Parameters Computation</a:t>
            </a:r>
          </a:p>
        </p:txBody>
      </p:sp>
      <p:sp>
        <p:nvSpPr>
          <p:cNvPr id="3" name="Text Placeholder 2">
            <a:extLst>
              <a:ext uri="{FF2B5EF4-FFF2-40B4-BE49-F238E27FC236}">
                <a16:creationId xmlns:a16="http://schemas.microsoft.com/office/drawing/2014/main" id="{9F3F5032-3214-4610-A2E5-B60215A7C71B}"/>
              </a:ext>
            </a:extLst>
          </p:cNvPr>
          <p:cNvSpPr txBox="1">
            <a:spLocks/>
          </p:cNvSpPr>
          <p:nvPr/>
        </p:nvSpPr>
        <p:spPr>
          <a:xfrm>
            <a:off x="-155448" y="3590544"/>
            <a:ext cx="12181936" cy="923299"/>
          </a:xfrm>
          <a:prstGeom prst="rect">
            <a:avLst/>
          </a:prstGeom>
        </p:spPr>
        <p:txBody>
          <a:bodyPr wrap="square" lIns="91425" tIns="91425" rIns="91425" bIns="91425" anchor="t" anchorCtr="0">
            <a:spAutoFit/>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254250" lvl="1" indent="0" defTabSz="457200">
              <a:spcAft>
                <a:spcPct val="0"/>
              </a:spcAft>
              <a:buNone/>
            </a:pPr>
            <a:r>
              <a:rPr lang="en-US" sz="2400" kern="1200" dirty="0">
                <a:latin typeface="Book Antiqua" panose="02040602050305030304" pitchFamily="18" charset="0"/>
              </a:rPr>
              <a:t>Material cost per aggregate unit = (15 × 0.10) + (7 × 0.25) + (9 × 0.20) + (12 × 0.10) + (9 × 0.20) + (13 × 0.15) = $10</a:t>
            </a:r>
          </a:p>
        </p:txBody>
      </p:sp>
      <p:graphicFrame>
        <p:nvGraphicFramePr>
          <p:cNvPr id="6" name="Object 5">
            <a:extLst>
              <a:ext uri="{FF2B5EF4-FFF2-40B4-BE49-F238E27FC236}">
                <a16:creationId xmlns:a16="http://schemas.microsoft.com/office/drawing/2014/main" id="{0EEBF3C1-B393-42F9-9AD1-C4D4C6549F07}"/>
              </a:ext>
            </a:extLst>
          </p:cNvPr>
          <p:cNvGraphicFramePr>
            <a:graphicFrameLocks noChangeAspect="1"/>
          </p:cNvGraphicFramePr>
          <p:nvPr>
            <p:extLst>
              <p:ext uri="{D42A27DB-BD31-4B8C-83A1-F6EECF244321}">
                <p14:modId xmlns:p14="http://schemas.microsoft.com/office/powerpoint/2010/main" val="1755187326"/>
              </p:ext>
            </p:extLst>
          </p:nvPr>
        </p:nvGraphicFramePr>
        <p:xfrm>
          <a:off x="445961" y="676783"/>
          <a:ext cx="10938922" cy="2432177"/>
        </p:xfrm>
        <a:graphic>
          <a:graphicData uri="http://schemas.openxmlformats.org/presentationml/2006/ole">
            <mc:AlternateContent xmlns:mc="http://schemas.openxmlformats.org/markup-compatibility/2006">
              <mc:Choice xmlns:v="urn:schemas-microsoft-com:vml" Requires="v">
                <p:oleObj spid="_x0000_s2050" name="Worksheet" r:id="rId3" imgW="8867553" imgH="1971498" progId="Excel.Sheet.12">
                  <p:embed/>
                </p:oleObj>
              </mc:Choice>
              <mc:Fallback>
                <p:oleObj name="Worksheet" r:id="rId3" imgW="8867553" imgH="1971498" progId="Excel.Sheet.12">
                  <p:embed/>
                  <p:pic>
                    <p:nvPicPr>
                      <p:cNvPr id="0" name=""/>
                      <p:cNvPicPr/>
                      <p:nvPr/>
                    </p:nvPicPr>
                    <p:blipFill>
                      <a:blip r:embed="rId4"/>
                      <a:stretch>
                        <a:fillRect/>
                      </a:stretch>
                    </p:blipFill>
                    <p:spPr>
                      <a:xfrm>
                        <a:off x="445961" y="676783"/>
                        <a:ext cx="10938922" cy="2432177"/>
                      </a:xfrm>
                      <a:prstGeom prst="rect">
                        <a:avLst/>
                      </a:prstGeom>
                    </p:spPr>
                  </p:pic>
                </p:oleObj>
              </mc:Fallback>
            </mc:AlternateContent>
          </a:graphicData>
        </a:graphic>
      </p:graphicFrame>
    </p:spTree>
    <p:extLst>
      <p:ext uri="{BB962C8B-B14F-4D97-AF65-F5344CB8AC3E}">
        <p14:creationId xmlns:p14="http://schemas.microsoft.com/office/powerpoint/2010/main" val="394647847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1C199-0EA8-4EF8-842B-36EE2B4B8AA3}"/>
              </a:ext>
            </a:extLst>
          </p:cNvPr>
          <p:cNvSpPr>
            <a:spLocks noGrp="1"/>
          </p:cNvSpPr>
          <p:nvPr>
            <p:ph type="title"/>
          </p:nvPr>
        </p:nvSpPr>
        <p:spPr/>
        <p:txBody>
          <a:bodyPr/>
          <a:lstStyle/>
          <a:p>
            <a:r>
              <a:rPr lang="en-US" kern="1200" dirty="0">
                <a:ea typeface="+mj-ea"/>
                <a:cs typeface="+mj-cs"/>
              </a:rPr>
              <a:t>Demand and Costs</a:t>
            </a:r>
          </a:p>
        </p:txBody>
      </p:sp>
      <p:sp>
        <p:nvSpPr>
          <p:cNvPr id="7" name="Text Placeholder 2">
            <a:extLst>
              <a:ext uri="{FF2B5EF4-FFF2-40B4-BE49-F238E27FC236}">
                <a16:creationId xmlns:a16="http://schemas.microsoft.com/office/drawing/2014/main" id="{28D70254-4E84-4491-9A59-47BE23517823}"/>
              </a:ext>
            </a:extLst>
          </p:cNvPr>
          <p:cNvSpPr txBox="1">
            <a:spLocks/>
          </p:cNvSpPr>
          <p:nvPr/>
        </p:nvSpPr>
        <p:spPr>
          <a:xfrm>
            <a:off x="44029" y="762684"/>
            <a:ext cx="6515030" cy="553968"/>
          </a:xfrm>
          <a:prstGeom prst="rect">
            <a:avLst/>
          </a:prstGeom>
        </p:spPr>
        <p:txBody>
          <a:bodyPr wrap="square" lIns="91425" tIns="91425" rIns="91425" bIns="91425" anchor="t" anchorCtr="0">
            <a:spAutoFit/>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255600" indent="-255600" defTabSz="457200">
              <a:buSzPct val="100000"/>
              <a:tabLst>
                <a:tab pos="176213" algn="l"/>
              </a:tabLst>
            </a:pPr>
            <a:r>
              <a:rPr lang="en-US" sz="2400" kern="1200" dirty="0">
                <a:solidFill>
                  <a:srgbClr val="000000"/>
                </a:solidFill>
                <a:latin typeface="Book Antiqua" panose="02040602050305030304" pitchFamily="18" charset="0"/>
                <a:ea typeface="+mn-ea"/>
                <a:cs typeface="+mn-cs"/>
              </a:rPr>
              <a:t>Demand Forecast -Highly seasonal demand</a:t>
            </a:r>
          </a:p>
        </p:txBody>
      </p:sp>
      <p:sp>
        <p:nvSpPr>
          <p:cNvPr id="8" name="Text Placeholder 2">
            <a:extLst>
              <a:ext uri="{FF2B5EF4-FFF2-40B4-BE49-F238E27FC236}">
                <a16:creationId xmlns:a16="http://schemas.microsoft.com/office/drawing/2014/main" id="{E6715E64-6402-4B70-9150-4E67950361D4}"/>
              </a:ext>
            </a:extLst>
          </p:cNvPr>
          <p:cNvSpPr txBox="1">
            <a:spLocks/>
          </p:cNvSpPr>
          <p:nvPr/>
        </p:nvSpPr>
        <p:spPr>
          <a:xfrm>
            <a:off x="155351" y="4564494"/>
            <a:ext cx="6515030" cy="1812774"/>
          </a:xfrm>
          <a:prstGeom prst="rect">
            <a:avLst/>
          </a:prstGeom>
          <a:noFill/>
          <a:ln>
            <a:noFill/>
          </a:ln>
        </p:spPr>
        <p:txBody>
          <a:bodyPr wrap="square" lIns="91425" tIns="91425" rIns="91425" bIns="91425" anchor="t" anchorCtr="0">
            <a:spAutoFit/>
          </a:bodyPr>
          <a:lstStyle>
            <a:defPPr marR="0" lvl="0" algn="l" rtl="0">
              <a:lnSpc>
                <a:spcPct val="100000"/>
              </a:lnSpc>
              <a:spcBef>
                <a:spcPts val="0"/>
              </a:spcBef>
              <a:spcAft>
                <a:spcPts val="0"/>
              </a:spcAft>
            </a:defPPr>
            <a:lvl1pPr marL="255600" marR="0" lvl="0" indent="-255600" algn="l" rtl="0">
              <a:lnSpc>
                <a:spcPct val="100000"/>
              </a:lnSpc>
              <a:spcBef>
                <a:spcPts val="1500"/>
              </a:spcBef>
              <a:spcAft>
                <a:spcPts val="0"/>
              </a:spcAft>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defTabSz="457200" fontAlgn="base">
              <a:spcBef>
                <a:spcPct val="20000"/>
              </a:spcBef>
              <a:spcAft>
                <a:spcPct val="0"/>
              </a:spcAft>
              <a:buClr>
                <a:schemeClr val="tx1"/>
              </a:buClr>
              <a:buFont typeface="Wingdings" pitchFamily="2" charset="2"/>
              <a:buChar char="p"/>
            </a:pPr>
            <a:r>
              <a:rPr lang="en-US" sz="2400" kern="1200" dirty="0">
                <a:solidFill>
                  <a:srgbClr val="000000"/>
                </a:solidFill>
                <a:latin typeface="Book Antiqua" panose="02040602050305030304" pitchFamily="18" charset="0"/>
                <a:ea typeface="+mn-ea"/>
                <a:cs typeface="+mn-cs"/>
              </a:rPr>
              <a:t>Options</a:t>
            </a:r>
          </a:p>
          <a:p>
            <a:pPr marL="743001" lvl="1" indent="-255651" defTabSz="457200" fontAlgn="base">
              <a:spcBef>
                <a:spcPct val="20000"/>
              </a:spcBef>
              <a:spcAft>
                <a:spcPct val="0"/>
              </a:spcAft>
              <a:buClr>
                <a:schemeClr val="tx1"/>
              </a:buClr>
              <a:buSzPct val="75000"/>
              <a:buFont typeface="Wingdings" pitchFamily="2" charset="2"/>
              <a:buChar char="n"/>
            </a:pPr>
            <a:r>
              <a:rPr lang="en-US" sz="2200" kern="1200" dirty="0">
                <a:solidFill>
                  <a:srgbClr val="000000"/>
                </a:solidFill>
                <a:latin typeface="Book Antiqua" panose="02040602050305030304" pitchFamily="18" charset="0"/>
                <a:ea typeface="+mn-ea"/>
                <a:cs typeface="+mn-cs"/>
              </a:rPr>
              <a:t>Adding workers during peak times</a:t>
            </a:r>
          </a:p>
          <a:p>
            <a:pPr marL="743001" lvl="1" indent="-255651" defTabSz="457200" fontAlgn="base">
              <a:spcBef>
                <a:spcPct val="20000"/>
              </a:spcBef>
              <a:spcAft>
                <a:spcPct val="0"/>
              </a:spcAft>
              <a:buClr>
                <a:schemeClr val="tx1"/>
              </a:buClr>
              <a:buSzPct val="75000"/>
              <a:buFont typeface="Wingdings" pitchFamily="2" charset="2"/>
              <a:buChar char="n"/>
            </a:pPr>
            <a:r>
              <a:rPr lang="en-US" sz="2200" kern="1200" dirty="0">
                <a:solidFill>
                  <a:srgbClr val="000000"/>
                </a:solidFill>
                <a:latin typeface="Book Antiqua" panose="02040602050305030304" pitchFamily="18" charset="0"/>
                <a:ea typeface="+mn-ea"/>
                <a:cs typeface="+mn-cs"/>
              </a:rPr>
              <a:t>Subcontract</a:t>
            </a:r>
          </a:p>
          <a:p>
            <a:pPr marL="743001" lvl="1" indent="-255651" defTabSz="457200" fontAlgn="base">
              <a:spcBef>
                <a:spcPct val="20000"/>
              </a:spcBef>
              <a:spcAft>
                <a:spcPct val="0"/>
              </a:spcAft>
              <a:buClr>
                <a:schemeClr val="tx1"/>
              </a:buClr>
              <a:buSzPct val="75000"/>
              <a:buFont typeface="Wingdings" pitchFamily="2" charset="2"/>
              <a:buChar char="n"/>
            </a:pPr>
            <a:r>
              <a:rPr lang="en-US" sz="2200" kern="1200" dirty="0">
                <a:solidFill>
                  <a:srgbClr val="000000"/>
                </a:solidFill>
                <a:latin typeface="Book Antiqua" panose="02040602050305030304" pitchFamily="18" charset="0"/>
                <a:ea typeface="+mn-ea"/>
                <a:cs typeface="+mn-cs"/>
              </a:rPr>
              <a:t>Build up inventory</a:t>
            </a:r>
          </a:p>
        </p:txBody>
      </p:sp>
      <p:graphicFrame>
        <p:nvGraphicFramePr>
          <p:cNvPr id="3" name="Object 2">
            <a:extLst>
              <a:ext uri="{FF2B5EF4-FFF2-40B4-BE49-F238E27FC236}">
                <a16:creationId xmlns:a16="http://schemas.microsoft.com/office/drawing/2014/main" id="{B87EC8CD-69C4-40CB-B0FD-20FBB0CA89B0}"/>
              </a:ext>
            </a:extLst>
          </p:cNvPr>
          <p:cNvGraphicFramePr>
            <a:graphicFrameLocks noChangeAspect="1"/>
          </p:cNvGraphicFramePr>
          <p:nvPr>
            <p:extLst>
              <p:ext uri="{D42A27DB-BD31-4B8C-83A1-F6EECF244321}">
                <p14:modId xmlns:p14="http://schemas.microsoft.com/office/powerpoint/2010/main" val="4171421096"/>
              </p:ext>
            </p:extLst>
          </p:nvPr>
        </p:nvGraphicFramePr>
        <p:xfrm>
          <a:off x="490157" y="1317193"/>
          <a:ext cx="5750099" cy="3247301"/>
        </p:xfrm>
        <a:graphic>
          <a:graphicData uri="http://schemas.openxmlformats.org/presentationml/2006/ole">
            <mc:AlternateContent xmlns:mc="http://schemas.openxmlformats.org/markup-compatibility/2006">
              <mc:Choice xmlns:v="urn:schemas-microsoft-com:vml" Requires="v">
                <p:oleObj spid="_x0000_s3074" name="Worksheet" r:id="rId3" imgW="3457708" imgH="1952409" progId="Excel.Sheet.12">
                  <p:embed/>
                </p:oleObj>
              </mc:Choice>
              <mc:Fallback>
                <p:oleObj name="Worksheet" r:id="rId3" imgW="3457708" imgH="1952409" progId="Excel.Sheet.12">
                  <p:embed/>
                  <p:pic>
                    <p:nvPicPr>
                      <p:cNvPr id="0" name=""/>
                      <p:cNvPicPr/>
                      <p:nvPr/>
                    </p:nvPicPr>
                    <p:blipFill>
                      <a:blip r:embed="rId4"/>
                      <a:stretch>
                        <a:fillRect/>
                      </a:stretch>
                    </p:blipFill>
                    <p:spPr>
                      <a:xfrm>
                        <a:off x="490157" y="1317193"/>
                        <a:ext cx="5750099" cy="3247301"/>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5FBA385A-B8D9-47F1-B6E0-A44739A29453}"/>
              </a:ext>
            </a:extLst>
          </p:cNvPr>
          <p:cNvGraphicFramePr>
            <a:graphicFrameLocks noChangeAspect="1"/>
          </p:cNvGraphicFramePr>
          <p:nvPr>
            <p:extLst>
              <p:ext uri="{D42A27DB-BD31-4B8C-83A1-F6EECF244321}">
                <p14:modId xmlns:p14="http://schemas.microsoft.com/office/powerpoint/2010/main" val="2743946450"/>
              </p:ext>
            </p:extLst>
          </p:nvPr>
        </p:nvGraphicFramePr>
        <p:xfrm>
          <a:off x="7116509" y="762684"/>
          <a:ext cx="4752403" cy="5551016"/>
        </p:xfrm>
        <a:graphic>
          <a:graphicData uri="http://schemas.openxmlformats.org/presentationml/2006/ole">
            <mc:AlternateContent xmlns:mc="http://schemas.openxmlformats.org/markup-compatibility/2006">
              <mc:Choice xmlns:v="urn:schemas-microsoft-com:vml" Requires="v">
                <p:oleObj spid="_x0000_s3075" name="Worksheet" r:id="rId5" imgW="3457708" imgH="4038443" progId="Excel.Sheet.12">
                  <p:embed/>
                </p:oleObj>
              </mc:Choice>
              <mc:Fallback>
                <p:oleObj name="Worksheet" r:id="rId5" imgW="3457708" imgH="4038443" progId="Excel.Sheet.12">
                  <p:embed/>
                  <p:pic>
                    <p:nvPicPr>
                      <p:cNvPr id="0" name=""/>
                      <p:cNvPicPr/>
                      <p:nvPr/>
                    </p:nvPicPr>
                    <p:blipFill>
                      <a:blip r:embed="rId6"/>
                      <a:stretch>
                        <a:fillRect/>
                      </a:stretch>
                    </p:blipFill>
                    <p:spPr>
                      <a:xfrm>
                        <a:off x="7116509" y="762684"/>
                        <a:ext cx="4752403" cy="5551016"/>
                      </a:xfrm>
                      <a:prstGeom prst="rect">
                        <a:avLst/>
                      </a:prstGeom>
                    </p:spPr>
                  </p:pic>
                </p:oleObj>
              </mc:Fallback>
            </mc:AlternateContent>
          </a:graphicData>
        </a:graphic>
      </p:graphicFrame>
    </p:spTree>
    <p:extLst>
      <p:ext uri="{BB962C8B-B14F-4D97-AF65-F5344CB8AC3E}">
        <p14:creationId xmlns:p14="http://schemas.microsoft.com/office/powerpoint/2010/main" val="120937640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1C199-0EA8-4EF8-842B-36EE2B4B8AA3}"/>
              </a:ext>
            </a:extLst>
          </p:cNvPr>
          <p:cNvSpPr>
            <a:spLocks noGrp="1"/>
          </p:cNvSpPr>
          <p:nvPr>
            <p:ph type="title"/>
          </p:nvPr>
        </p:nvSpPr>
        <p:spPr/>
        <p:txBody>
          <a:bodyPr/>
          <a:lstStyle/>
          <a:p>
            <a:r>
              <a:rPr lang="en-US" kern="1200" dirty="0">
                <a:ea typeface="+mj-ea"/>
                <a:cs typeface="+mj-cs"/>
              </a:rPr>
              <a:t>Aggregate Planning Notations</a:t>
            </a:r>
          </a:p>
        </p:txBody>
      </p:sp>
      <p:sp>
        <p:nvSpPr>
          <p:cNvPr id="4" name="Text Placeholder 2">
            <a:extLst>
              <a:ext uri="{FF2B5EF4-FFF2-40B4-BE49-F238E27FC236}">
                <a16:creationId xmlns:a16="http://schemas.microsoft.com/office/drawing/2014/main" id="{D4C75599-98BD-46E9-BB47-6E6288041DEB}"/>
              </a:ext>
            </a:extLst>
          </p:cNvPr>
          <p:cNvSpPr txBox="1">
            <a:spLocks/>
          </p:cNvSpPr>
          <p:nvPr/>
        </p:nvSpPr>
        <p:spPr>
          <a:xfrm>
            <a:off x="97536" y="711925"/>
            <a:ext cx="11661648" cy="3656355"/>
          </a:xfrm>
          <a:prstGeom prst="rect">
            <a:avLst/>
          </a:prstGeom>
        </p:spPr>
        <p:txBody>
          <a:bodyPr wrap="square" lIns="91425" tIns="91425" rIns="91425" bIns="91425" anchor="t" anchorCtr="0">
            <a:spAutoFit/>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1168400" indent="-1168400">
              <a:buNone/>
              <a:tabLst>
                <a:tab pos="812800" algn="l"/>
              </a:tabLst>
            </a:pPr>
            <a:r>
              <a:rPr lang="en-US" sz="2400" dirty="0">
                <a:latin typeface="Book Antiqua" panose="02040602050305030304" pitchFamily="18" charset="0"/>
              </a:rPr>
              <a:t>Pt = # of units of the aggregate product produced in regular time in month t</a:t>
            </a:r>
          </a:p>
          <a:p>
            <a:pPr marL="1168400" indent="-1168400">
              <a:buNone/>
              <a:tabLst>
                <a:tab pos="812800" algn="l"/>
              </a:tabLst>
            </a:pPr>
            <a:r>
              <a:rPr lang="en-US" sz="2400" dirty="0">
                <a:latin typeface="Book Antiqua" panose="02040602050305030304" pitchFamily="18" charset="0"/>
              </a:rPr>
              <a:t>Ot = # of units of the aggregate product produced in overtime hours  in month t</a:t>
            </a:r>
            <a:endParaRPr lang="en-US" sz="2400" kern="1200" dirty="0">
              <a:solidFill>
                <a:srgbClr val="000000"/>
              </a:solidFill>
              <a:latin typeface="Book Antiqua" panose="02040602050305030304" pitchFamily="18" charset="0"/>
              <a:ea typeface="+mn-ea"/>
              <a:cs typeface="+mn-cs"/>
            </a:endParaRPr>
          </a:p>
          <a:p>
            <a:pPr marL="1168400" indent="-1168400">
              <a:buNone/>
              <a:tabLst>
                <a:tab pos="812800" algn="l"/>
              </a:tabLst>
            </a:pPr>
            <a:r>
              <a:rPr lang="en-US" sz="2400" dirty="0">
                <a:latin typeface="Book Antiqua" panose="02040602050305030304" pitchFamily="18" charset="0"/>
              </a:rPr>
              <a:t>Ct = # of units of the aggregate product outsourced in month t</a:t>
            </a:r>
          </a:p>
          <a:p>
            <a:pPr marL="1168400" indent="-1168400">
              <a:buNone/>
              <a:tabLst>
                <a:tab pos="812800" algn="l"/>
              </a:tabLst>
            </a:pPr>
            <a:r>
              <a:rPr lang="en-US" sz="2400" dirty="0">
                <a:latin typeface="Book Antiqua" panose="02040602050305030304" pitchFamily="18" charset="0"/>
              </a:rPr>
              <a:t>It = Inventory at the end of month t</a:t>
            </a:r>
          </a:p>
          <a:p>
            <a:pPr marL="1168400" indent="-1168400">
              <a:buNone/>
              <a:tabLst>
                <a:tab pos="812800" algn="l"/>
              </a:tabLst>
            </a:pPr>
            <a:r>
              <a:rPr lang="en-US" sz="2400" dirty="0">
                <a:latin typeface="Book Antiqua" panose="02040602050305030304" pitchFamily="18" charset="0"/>
              </a:rPr>
              <a:t>St =  # of units stocked out at the end of month t</a:t>
            </a:r>
          </a:p>
          <a:p>
            <a:pPr marL="1168400" indent="-1168400">
              <a:buFont typeface="Wingdings" pitchFamily="2" charset="2"/>
              <a:buNone/>
              <a:tabLst>
                <a:tab pos="812800" algn="l"/>
              </a:tabLst>
            </a:pPr>
            <a:r>
              <a:rPr lang="en-US" sz="2400" dirty="0">
                <a:latin typeface="Book Antiqua" panose="02040602050305030304" pitchFamily="18" charset="0"/>
              </a:rPr>
              <a:t>Wt = Workforce size (number of employees) in month t</a:t>
            </a:r>
          </a:p>
          <a:p>
            <a:pPr marL="1168400" indent="-1168400">
              <a:buFont typeface="Wingdings" pitchFamily="2" charset="2"/>
              <a:buNone/>
              <a:tabLst>
                <a:tab pos="812800" algn="l"/>
              </a:tabLst>
            </a:pPr>
            <a:r>
              <a:rPr lang="en-US" sz="2400" dirty="0">
                <a:latin typeface="Book Antiqua" panose="02040602050305030304" pitchFamily="18" charset="0"/>
              </a:rPr>
              <a:t>Ht = # of employees hired at the beginning of month t</a:t>
            </a:r>
          </a:p>
          <a:p>
            <a:pPr marL="1168400" indent="-1168400">
              <a:buFont typeface="Wingdings" pitchFamily="2" charset="2"/>
              <a:buNone/>
              <a:tabLst>
                <a:tab pos="812800" algn="l"/>
              </a:tabLst>
            </a:pPr>
            <a:r>
              <a:rPr lang="en-US" sz="2400" dirty="0">
                <a:latin typeface="Book Antiqua" panose="02040602050305030304" pitchFamily="18" charset="0"/>
              </a:rPr>
              <a:t>Lt =  # of employees laid off at the beginning of month t</a:t>
            </a:r>
          </a:p>
        </p:txBody>
      </p:sp>
    </p:spTree>
    <p:extLst>
      <p:ext uri="{BB962C8B-B14F-4D97-AF65-F5344CB8AC3E}">
        <p14:creationId xmlns:p14="http://schemas.microsoft.com/office/powerpoint/2010/main" val="192128774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1C52E-3D6E-4957-9172-2F27616FB98E}"/>
              </a:ext>
            </a:extLst>
          </p:cNvPr>
          <p:cNvSpPr>
            <a:spLocks noGrp="1"/>
          </p:cNvSpPr>
          <p:nvPr>
            <p:ph type="title"/>
          </p:nvPr>
        </p:nvSpPr>
        <p:spPr/>
        <p:txBody>
          <a:bodyPr/>
          <a:lstStyle/>
          <a:p>
            <a:r>
              <a:rPr lang="en-US" kern="1200" dirty="0">
                <a:ea typeface="+mj-ea"/>
                <a:cs typeface="+mj-cs"/>
              </a:rPr>
              <a:t>Aggregate Planning Excel Set-up</a:t>
            </a:r>
            <a:endParaRPr lang="en-US" dirty="0"/>
          </a:p>
        </p:txBody>
      </p:sp>
      <p:pic>
        <p:nvPicPr>
          <p:cNvPr id="4" name="Picture 3">
            <a:extLst>
              <a:ext uri="{FF2B5EF4-FFF2-40B4-BE49-F238E27FC236}">
                <a16:creationId xmlns:a16="http://schemas.microsoft.com/office/drawing/2014/main" id="{E76760B0-B73B-4ADB-A83D-7313A6566F46}"/>
              </a:ext>
            </a:extLst>
          </p:cNvPr>
          <p:cNvPicPr>
            <a:picLocks noChangeAspect="1"/>
          </p:cNvPicPr>
          <p:nvPr/>
        </p:nvPicPr>
        <p:blipFill>
          <a:blip r:embed="rId2"/>
          <a:stretch>
            <a:fillRect/>
          </a:stretch>
        </p:blipFill>
        <p:spPr>
          <a:xfrm>
            <a:off x="140652" y="609600"/>
            <a:ext cx="11693080" cy="5782056"/>
          </a:xfrm>
          <a:prstGeom prst="rect">
            <a:avLst/>
          </a:prstGeom>
        </p:spPr>
      </p:pic>
    </p:spTree>
    <p:extLst>
      <p:ext uri="{BB962C8B-B14F-4D97-AF65-F5344CB8AC3E}">
        <p14:creationId xmlns:p14="http://schemas.microsoft.com/office/powerpoint/2010/main" val="324498564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1C52E-3D6E-4957-9172-2F27616FB98E}"/>
              </a:ext>
            </a:extLst>
          </p:cNvPr>
          <p:cNvSpPr>
            <a:spLocks noGrp="1"/>
          </p:cNvSpPr>
          <p:nvPr>
            <p:ph type="title"/>
          </p:nvPr>
        </p:nvSpPr>
        <p:spPr/>
        <p:txBody>
          <a:bodyPr/>
          <a:lstStyle/>
          <a:p>
            <a:r>
              <a:rPr lang="en-US" kern="1200" dirty="0">
                <a:ea typeface="+mj-ea"/>
                <a:cs typeface="+mj-cs"/>
              </a:rPr>
              <a:t>Aggregate Planning Excel Set-up</a:t>
            </a:r>
            <a:endParaRPr lang="en-US" dirty="0"/>
          </a:p>
        </p:txBody>
      </p:sp>
      <p:pic>
        <p:nvPicPr>
          <p:cNvPr id="4" name="Picture 3">
            <a:extLst>
              <a:ext uri="{FF2B5EF4-FFF2-40B4-BE49-F238E27FC236}">
                <a16:creationId xmlns:a16="http://schemas.microsoft.com/office/drawing/2014/main" id="{E76760B0-B73B-4ADB-A83D-7313A6566F46}"/>
              </a:ext>
            </a:extLst>
          </p:cNvPr>
          <p:cNvPicPr>
            <a:picLocks noChangeAspect="1"/>
          </p:cNvPicPr>
          <p:nvPr/>
        </p:nvPicPr>
        <p:blipFill rotWithShape="1">
          <a:blip r:embed="rId2"/>
          <a:srcRect b="48867"/>
          <a:stretch/>
        </p:blipFill>
        <p:spPr>
          <a:xfrm>
            <a:off x="140652" y="609600"/>
            <a:ext cx="11693080" cy="2956560"/>
          </a:xfrm>
          <a:prstGeom prst="rect">
            <a:avLst/>
          </a:prstGeom>
        </p:spPr>
      </p:pic>
      <p:sp>
        <p:nvSpPr>
          <p:cNvPr id="5" name="Text Placeholder 2">
            <a:extLst>
              <a:ext uri="{FF2B5EF4-FFF2-40B4-BE49-F238E27FC236}">
                <a16:creationId xmlns:a16="http://schemas.microsoft.com/office/drawing/2014/main" id="{344C2B9C-4449-456C-9146-DAEB34DAC175}"/>
              </a:ext>
            </a:extLst>
          </p:cNvPr>
          <p:cNvSpPr txBox="1">
            <a:spLocks/>
          </p:cNvSpPr>
          <p:nvPr/>
        </p:nvSpPr>
        <p:spPr>
          <a:xfrm>
            <a:off x="111760" y="3738589"/>
            <a:ext cx="11968480" cy="3243935"/>
          </a:xfrm>
          <a:prstGeom prst="rect">
            <a:avLst/>
          </a:prstGeom>
        </p:spPr>
        <p:txBody>
          <a:bodyPr wrap="square" lIns="91425" tIns="91425" rIns="91425" bIns="91425" anchor="t" anchorCtr="0">
            <a:spAutoFit/>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1168400" indent="-1168400">
              <a:spcBef>
                <a:spcPts val="0"/>
              </a:spcBef>
              <a:spcAft>
                <a:spcPts val="1200"/>
              </a:spcAft>
              <a:buFont typeface="Wingdings" pitchFamily="2" charset="2"/>
              <a:buNone/>
              <a:tabLst>
                <a:tab pos="812800" algn="l"/>
              </a:tabLst>
            </a:pPr>
            <a:r>
              <a:rPr lang="en-US" sz="2400" dirty="0">
                <a:latin typeface="Book Antiqua" panose="02040602050305030304" pitchFamily="18" charset="0"/>
              </a:rPr>
              <a:t>W0+H1-L1=W1 </a:t>
            </a:r>
            <a:r>
              <a:rPr lang="en-US" sz="2400" dirty="0">
                <a:latin typeface="Book Antiqua" panose="02040602050305030304" pitchFamily="18" charset="0"/>
                <a:sym typeface="Wingdings" panose="05000000000000000000" pitchFamily="2" charset="2"/>
              </a:rPr>
              <a:t> </a:t>
            </a:r>
            <a:r>
              <a:rPr lang="en-US" sz="2400" dirty="0">
                <a:latin typeface="Book Antiqua" panose="02040602050305030304" pitchFamily="18" charset="0"/>
              </a:rPr>
              <a:t>W0+H1-L1-W1=0 </a:t>
            </a:r>
            <a:r>
              <a:rPr lang="en-US" sz="2400" dirty="0">
                <a:latin typeface="Book Antiqua" panose="02040602050305030304" pitchFamily="18" charset="0"/>
                <a:sym typeface="Wingdings" panose="05000000000000000000" pitchFamily="2" charset="2"/>
              </a:rPr>
              <a:t></a:t>
            </a:r>
            <a:r>
              <a:rPr lang="en-US" sz="2400" dirty="0">
                <a:latin typeface="Book Antiqua" panose="02040602050305030304" pitchFamily="18" charset="0"/>
              </a:rPr>
              <a:t> W1+H2-L2=W2 </a:t>
            </a:r>
          </a:p>
          <a:p>
            <a:pPr marL="1168400" indent="-1168400">
              <a:spcBef>
                <a:spcPts val="0"/>
              </a:spcBef>
              <a:spcAft>
                <a:spcPts val="1200"/>
              </a:spcAft>
              <a:buNone/>
              <a:tabLst>
                <a:tab pos="812800" algn="l"/>
              </a:tabLst>
            </a:pPr>
            <a:r>
              <a:rPr lang="en-US" sz="2400" dirty="0">
                <a:latin typeface="Book Antiqua" panose="02040602050305030304" pitchFamily="18" charset="0"/>
              </a:rPr>
              <a:t>P1 </a:t>
            </a:r>
            <a:r>
              <a:rPr lang="en-US" sz="2400" dirty="0">
                <a:latin typeface="Book Antiqua" panose="02040602050305030304" pitchFamily="18" charset="0"/>
                <a:sym typeface="Symbol" panose="05050102010706020507" pitchFamily="18" charset="2"/>
              </a:rPr>
              <a:t> 40W1 </a:t>
            </a:r>
            <a:r>
              <a:rPr lang="en-US" sz="2400" dirty="0">
                <a:latin typeface="Book Antiqua" panose="02040602050305030304" pitchFamily="18" charset="0"/>
                <a:sym typeface="Wingdings" panose="05000000000000000000" pitchFamily="2" charset="2"/>
              </a:rPr>
              <a:t> </a:t>
            </a:r>
            <a:r>
              <a:rPr lang="en-US" sz="2400" dirty="0">
                <a:latin typeface="Book Antiqua" panose="02040602050305030304" pitchFamily="18" charset="0"/>
              </a:rPr>
              <a:t>P1- </a:t>
            </a:r>
            <a:r>
              <a:rPr lang="en-US" sz="2400" dirty="0">
                <a:latin typeface="Book Antiqua" panose="02040602050305030304" pitchFamily="18" charset="0"/>
                <a:sym typeface="Symbol" panose="05050102010706020507" pitchFamily="18" charset="2"/>
              </a:rPr>
              <a:t>40W1 </a:t>
            </a:r>
            <a:r>
              <a:rPr lang="en-US" sz="2400" dirty="0">
                <a:latin typeface="Book Antiqua" panose="02040602050305030304" pitchFamily="18" charset="0"/>
                <a:sym typeface="Wingdings" panose="05000000000000000000" pitchFamily="2" charset="2"/>
              </a:rPr>
              <a:t> 0 </a:t>
            </a:r>
            <a:r>
              <a:rPr lang="en-US" sz="2400" dirty="0">
                <a:latin typeface="Book Antiqua" panose="02040602050305030304" pitchFamily="18" charset="0"/>
              </a:rPr>
              <a:t> P2- </a:t>
            </a:r>
            <a:r>
              <a:rPr lang="en-US" sz="2400" dirty="0">
                <a:latin typeface="Book Antiqua" panose="02040602050305030304" pitchFamily="18" charset="0"/>
                <a:sym typeface="Symbol" panose="05050102010706020507" pitchFamily="18" charset="2"/>
              </a:rPr>
              <a:t>40W2 </a:t>
            </a:r>
            <a:r>
              <a:rPr lang="en-US" sz="2400" dirty="0">
                <a:latin typeface="Book Antiqua" panose="02040602050305030304" pitchFamily="18" charset="0"/>
                <a:sym typeface="Wingdings" panose="05000000000000000000" pitchFamily="2" charset="2"/>
              </a:rPr>
              <a:t> 0 </a:t>
            </a:r>
          </a:p>
          <a:p>
            <a:pPr marL="1168400" indent="-1168400">
              <a:spcBef>
                <a:spcPts val="0"/>
              </a:spcBef>
              <a:spcAft>
                <a:spcPts val="1200"/>
              </a:spcAft>
              <a:buNone/>
              <a:tabLst>
                <a:tab pos="812800" algn="l"/>
              </a:tabLst>
            </a:pPr>
            <a:r>
              <a:rPr lang="en-US" sz="2400" dirty="0">
                <a:latin typeface="Book Antiqua" panose="02040602050305030304" pitchFamily="18" charset="0"/>
              </a:rPr>
              <a:t>O1 </a:t>
            </a:r>
            <a:r>
              <a:rPr lang="en-US" sz="2400" dirty="0">
                <a:latin typeface="Book Antiqua" panose="02040602050305030304" pitchFamily="18" charset="0"/>
                <a:sym typeface="Symbol" panose="05050102010706020507" pitchFamily="18" charset="2"/>
              </a:rPr>
              <a:t> 2.5W1 </a:t>
            </a:r>
            <a:r>
              <a:rPr lang="en-US" sz="2400" dirty="0">
                <a:latin typeface="Book Antiqua" panose="02040602050305030304" pitchFamily="18" charset="0"/>
                <a:sym typeface="Wingdings" panose="05000000000000000000" pitchFamily="2" charset="2"/>
              </a:rPr>
              <a:t> </a:t>
            </a:r>
            <a:r>
              <a:rPr lang="en-US" sz="2400" dirty="0">
                <a:latin typeface="Book Antiqua" panose="02040602050305030304" pitchFamily="18" charset="0"/>
              </a:rPr>
              <a:t>O1</a:t>
            </a:r>
            <a:r>
              <a:rPr lang="en-US" sz="2400" dirty="0">
                <a:latin typeface="Book Antiqua" panose="02040602050305030304" pitchFamily="18" charset="0"/>
                <a:sym typeface="Symbol" panose="05050102010706020507" pitchFamily="18" charset="2"/>
              </a:rPr>
              <a:t>-2.5</a:t>
            </a:r>
            <a:r>
              <a:rPr lang="en-US" sz="2400" dirty="0">
                <a:latin typeface="Book Antiqua" panose="02040602050305030304" pitchFamily="18" charset="0"/>
              </a:rPr>
              <a:t>O1</a:t>
            </a:r>
            <a:r>
              <a:rPr lang="en-US" sz="2400" dirty="0">
                <a:latin typeface="Book Antiqua" panose="02040602050305030304" pitchFamily="18" charset="0"/>
                <a:sym typeface="Symbol" panose="05050102010706020507" pitchFamily="18" charset="2"/>
              </a:rPr>
              <a:t> 0 </a:t>
            </a:r>
            <a:r>
              <a:rPr lang="en-US" sz="2400" dirty="0">
                <a:latin typeface="Book Antiqua" panose="02040602050305030304" pitchFamily="18" charset="0"/>
                <a:sym typeface="Wingdings" panose="05000000000000000000" pitchFamily="2" charset="2"/>
              </a:rPr>
              <a:t> </a:t>
            </a:r>
            <a:r>
              <a:rPr lang="en-US" sz="2400" dirty="0">
                <a:latin typeface="Book Antiqua" panose="02040602050305030304" pitchFamily="18" charset="0"/>
              </a:rPr>
              <a:t>O2</a:t>
            </a:r>
            <a:r>
              <a:rPr lang="en-US" sz="2400" dirty="0">
                <a:latin typeface="Book Antiqua" panose="02040602050305030304" pitchFamily="18" charset="0"/>
                <a:sym typeface="Symbol" panose="05050102010706020507" pitchFamily="18" charset="2"/>
              </a:rPr>
              <a:t>-2.5</a:t>
            </a:r>
            <a:r>
              <a:rPr lang="en-US" sz="2400" dirty="0">
                <a:latin typeface="Book Antiqua" panose="02040602050305030304" pitchFamily="18" charset="0"/>
              </a:rPr>
              <a:t>O2 </a:t>
            </a:r>
            <a:r>
              <a:rPr lang="en-US" sz="2400" dirty="0">
                <a:latin typeface="Book Antiqua" panose="02040602050305030304" pitchFamily="18" charset="0"/>
                <a:sym typeface="Symbol" panose="05050102010706020507" pitchFamily="18" charset="2"/>
              </a:rPr>
              <a:t>0 </a:t>
            </a:r>
          </a:p>
          <a:p>
            <a:pPr marL="1168400" indent="-1168400">
              <a:spcBef>
                <a:spcPts val="0"/>
              </a:spcBef>
              <a:spcAft>
                <a:spcPts val="1200"/>
              </a:spcAft>
              <a:buNone/>
              <a:tabLst>
                <a:tab pos="812800" algn="l"/>
              </a:tabLst>
            </a:pPr>
            <a:r>
              <a:rPr lang="en-US" sz="2400" dirty="0">
                <a:latin typeface="Book Antiqua" panose="02040602050305030304" pitchFamily="18" charset="0"/>
                <a:sym typeface="Symbol" panose="05050102010706020507" pitchFamily="18" charset="2"/>
              </a:rPr>
              <a:t>I0+P1+O1+C1 = S0+D1+I1-S1</a:t>
            </a:r>
            <a:r>
              <a:rPr lang="en-US" sz="2400" dirty="0">
                <a:latin typeface="Book Antiqua" panose="02040602050305030304" pitchFamily="18" charset="0"/>
                <a:sym typeface="Wingdings" panose="05000000000000000000" pitchFamily="2" charset="2"/>
              </a:rPr>
              <a:t> </a:t>
            </a:r>
            <a:r>
              <a:rPr lang="en-US" sz="2400" dirty="0">
                <a:latin typeface="Book Antiqua" panose="02040602050305030304" pitchFamily="18" charset="0"/>
                <a:sym typeface="Symbol" panose="05050102010706020507" pitchFamily="18" charset="2"/>
              </a:rPr>
              <a:t>I0+P1+O1+C1-(S0 +D1+I1-S1) =0 </a:t>
            </a:r>
            <a:r>
              <a:rPr lang="en-US" sz="2400" dirty="0">
                <a:latin typeface="Book Antiqua" panose="02040602050305030304" pitchFamily="18" charset="0"/>
                <a:sym typeface="Wingdings" panose="05000000000000000000" pitchFamily="2" charset="2"/>
              </a:rPr>
              <a:t> </a:t>
            </a:r>
            <a:endParaRPr lang="en-US" sz="2400" dirty="0">
              <a:latin typeface="Book Antiqua" panose="02040602050305030304" pitchFamily="18" charset="0"/>
              <a:sym typeface="Symbol" panose="05050102010706020507" pitchFamily="18" charset="2"/>
            </a:endParaRPr>
          </a:p>
          <a:p>
            <a:pPr marL="1168400" indent="-1168400">
              <a:spcBef>
                <a:spcPts val="0"/>
              </a:spcBef>
              <a:spcAft>
                <a:spcPts val="1200"/>
              </a:spcAft>
              <a:buNone/>
              <a:tabLst>
                <a:tab pos="812800" algn="l"/>
              </a:tabLst>
            </a:pPr>
            <a:r>
              <a:rPr lang="en-US" sz="2400" dirty="0">
                <a:latin typeface="Book Antiqua" panose="02040602050305030304" pitchFamily="18" charset="0"/>
                <a:sym typeface="Symbol" panose="05050102010706020507" pitchFamily="18" charset="2"/>
              </a:rPr>
              <a:t>I1+P2+O2+C2-(S1+D2+I2-S2) =0 </a:t>
            </a:r>
          </a:p>
          <a:p>
            <a:pPr marL="1168400" indent="-1168400">
              <a:buNone/>
              <a:tabLst>
                <a:tab pos="812800" algn="l"/>
              </a:tabLst>
            </a:pPr>
            <a:endParaRPr lang="en-US" sz="2400" dirty="0">
              <a:latin typeface="Book Antiqua" panose="02040602050305030304" pitchFamily="18" charset="0"/>
            </a:endParaRPr>
          </a:p>
        </p:txBody>
      </p:sp>
    </p:spTree>
    <p:extLst>
      <p:ext uri="{BB962C8B-B14F-4D97-AF65-F5344CB8AC3E}">
        <p14:creationId xmlns:p14="http://schemas.microsoft.com/office/powerpoint/2010/main" val="36060651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7F6EE2-F42C-46BC-83E6-099501FF40F4}"/>
              </a:ext>
            </a:extLst>
          </p:cNvPr>
          <p:cNvPicPr>
            <a:picLocks noChangeAspect="1"/>
          </p:cNvPicPr>
          <p:nvPr/>
        </p:nvPicPr>
        <p:blipFill>
          <a:blip r:embed="rId2"/>
          <a:stretch>
            <a:fillRect/>
          </a:stretch>
        </p:blipFill>
        <p:spPr>
          <a:xfrm>
            <a:off x="92945" y="624655"/>
            <a:ext cx="6372462" cy="3082106"/>
          </a:xfrm>
          <a:prstGeom prst="rect">
            <a:avLst/>
          </a:prstGeom>
        </p:spPr>
      </p:pic>
      <p:sp>
        <p:nvSpPr>
          <p:cNvPr id="12" name="Title 1">
            <a:extLst>
              <a:ext uri="{FF2B5EF4-FFF2-40B4-BE49-F238E27FC236}">
                <a16:creationId xmlns:a16="http://schemas.microsoft.com/office/drawing/2014/main" id="{9B38E376-A091-40D1-AA70-5FEB980AB862}"/>
              </a:ext>
            </a:extLst>
          </p:cNvPr>
          <p:cNvSpPr>
            <a:spLocks noGrp="1"/>
          </p:cNvSpPr>
          <p:nvPr>
            <p:ph type="title"/>
          </p:nvPr>
        </p:nvSpPr>
        <p:spPr>
          <a:xfrm>
            <a:off x="10064" y="0"/>
            <a:ext cx="12192000" cy="609600"/>
          </a:xfrm>
        </p:spPr>
        <p:txBody>
          <a:bodyPr/>
          <a:lstStyle/>
          <a:p>
            <a:pPr>
              <a:spcBef>
                <a:spcPct val="0"/>
              </a:spcBef>
            </a:pPr>
            <a:r>
              <a:rPr lang="en-US" sz="3200" b="0" kern="1200" dirty="0">
                <a:solidFill>
                  <a:schemeClr val="bg1"/>
                </a:solidFill>
                <a:latin typeface="Impact" pitchFamily="34" charset="0"/>
                <a:ea typeface="+mj-ea"/>
                <a:cs typeface="+mj-cs"/>
              </a:rPr>
              <a:t>Constraints</a:t>
            </a:r>
          </a:p>
        </p:txBody>
      </p:sp>
      <p:grpSp>
        <p:nvGrpSpPr>
          <p:cNvPr id="14" name="Group 13">
            <a:extLst>
              <a:ext uri="{FF2B5EF4-FFF2-40B4-BE49-F238E27FC236}">
                <a16:creationId xmlns:a16="http://schemas.microsoft.com/office/drawing/2014/main" id="{23D1EBAC-DB7C-4625-9813-72C65580779E}"/>
              </a:ext>
            </a:extLst>
          </p:cNvPr>
          <p:cNvGrpSpPr/>
          <p:nvPr/>
        </p:nvGrpSpPr>
        <p:grpSpPr>
          <a:xfrm>
            <a:off x="8482393" y="547276"/>
            <a:ext cx="2947607" cy="3186021"/>
            <a:chOff x="8482393" y="547276"/>
            <a:chExt cx="2947607" cy="3186021"/>
          </a:xfrm>
        </p:grpSpPr>
        <p:pic>
          <p:nvPicPr>
            <p:cNvPr id="3" name="Picture 2">
              <a:extLst>
                <a:ext uri="{FF2B5EF4-FFF2-40B4-BE49-F238E27FC236}">
                  <a16:creationId xmlns:a16="http://schemas.microsoft.com/office/drawing/2014/main" id="{B91CD6B8-6CA3-46F9-9333-4AB102C0AAD5}"/>
                </a:ext>
              </a:extLst>
            </p:cNvPr>
            <p:cNvPicPr>
              <a:picLocks noChangeAspect="1"/>
            </p:cNvPicPr>
            <p:nvPr/>
          </p:nvPicPr>
          <p:blipFill>
            <a:blip r:embed="rId3"/>
            <a:stretch>
              <a:fillRect/>
            </a:stretch>
          </p:blipFill>
          <p:spPr>
            <a:xfrm>
              <a:off x="8665273" y="791910"/>
              <a:ext cx="2764727" cy="2941387"/>
            </a:xfrm>
            <a:prstGeom prst="rect">
              <a:avLst/>
            </a:prstGeom>
          </p:spPr>
        </p:pic>
        <p:pic>
          <p:nvPicPr>
            <p:cNvPr id="7" name="Picture 6">
              <a:extLst>
                <a:ext uri="{FF2B5EF4-FFF2-40B4-BE49-F238E27FC236}">
                  <a16:creationId xmlns:a16="http://schemas.microsoft.com/office/drawing/2014/main" id="{0C0F7751-E56A-4D60-AE69-5E0860975292}"/>
                </a:ext>
              </a:extLst>
            </p:cNvPr>
            <p:cNvPicPr>
              <a:picLocks noChangeAspect="1"/>
            </p:cNvPicPr>
            <p:nvPr/>
          </p:nvPicPr>
          <p:blipFill>
            <a:blip r:embed="rId4"/>
            <a:stretch>
              <a:fillRect/>
            </a:stretch>
          </p:blipFill>
          <p:spPr>
            <a:xfrm>
              <a:off x="8482393" y="843529"/>
              <a:ext cx="228600" cy="2889768"/>
            </a:xfrm>
            <a:prstGeom prst="rect">
              <a:avLst/>
            </a:prstGeom>
          </p:spPr>
        </p:pic>
        <p:pic>
          <p:nvPicPr>
            <p:cNvPr id="10" name="Picture 9">
              <a:extLst>
                <a:ext uri="{FF2B5EF4-FFF2-40B4-BE49-F238E27FC236}">
                  <a16:creationId xmlns:a16="http://schemas.microsoft.com/office/drawing/2014/main" id="{354FF8BF-ECA3-4592-8E91-3674B5AF706D}"/>
                </a:ext>
              </a:extLst>
            </p:cNvPr>
            <p:cNvPicPr>
              <a:picLocks noChangeAspect="1"/>
            </p:cNvPicPr>
            <p:nvPr/>
          </p:nvPicPr>
          <p:blipFill rotWithShape="1">
            <a:blip r:embed="rId5"/>
            <a:srcRect t="-31985"/>
            <a:stretch/>
          </p:blipFill>
          <p:spPr>
            <a:xfrm>
              <a:off x="8701849" y="547276"/>
              <a:ext cx="2618423" cy="257175"/>
            </a:xfrm>
            <a:prstGeom prst="rect">
              <a:avLst/>
            </a:prstGeom>
          </p:spPr>
        </p:pic>
      </p:grpSp>
      <p:pic>
        <p:nvPicPr>
          <p:cNvPr id="4" name="Picture 3">
            <a:extLst>
              <a:ext uri="{FF2B5EF4-FFF2-40B4-BE49-F238E27FC236}">
                <a16:creationId xmlns:a16="http://schemas.microsoft.com/office/drawing/2014/main" id="{F44C2D29-714C-430D-8473-A6DB59C5687E}"/>
              </a:ext>
            </a:extLst>
          </p:cNvPr>
          <p:cNvPicPr>
            <a:picLocks noChangeAspect="1"/>
          </p:cNvPicPr>
          <p:nvPr/>
        </p:nvPicPr>
        <p:blipFill>
          <a:blip r:embed="rId6"/>
          <a:stretch>
            <a:fillRect/>
          </a:stretch>
        </p:blipFill>
        <p:spPr>
          <a:xfrm>
            <a:off x="1240043" y="3889071"/>
            <a:ext cx="10189958" cy="2530017"/>
          </a:xfrm>
          <a:prstGeom prst="rect">
            <a:avLst/>
          </a:prstGeom>
        </p:spPr>
      </p:pic>
    </p:spTree>
    <p:extLst>
      <p:ext uri="{BB962C8B-B14F-4D97-AF65-F5344CB8AC3E}">
        <p14:creationId xmlns:p14="http://schemas.microsoft.com/office/powerpoint/2010/main" val="1054055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B38E376-A091-40D1-AA70-5FEB980AB862}"/>
              </a:ext>
            </a:extLst>
          </p:cNvPr>
          <p:cNvSpPr>
            <a:spLocks noGrp="1"/>
          </p:cNvSpPr>
          <p:nvPr>
            <p:ph type="title"/>
          </p:nvPr>
        </p:nvSpPr>
        <p:spPr>
          <a:xfrm>
            <a:off x="10064" y="0"/>
            <a:ext cx="12192000" cy="609600"/>
          </a:xfrm>
        </p:spPr>
        <p:txBody>
          <a:bodyPr/>
          <a:lstStyle/>
          <a:p>
            <a:pPr>
              <a:spcBef>
                <a:spcPct val="0"/>
              </a:spcBef>
            </a:pPr>
            <a:r>
              <a:rPr lang="en-US" sz="3200" b="0" kern="1200" dirty="0">
                <a:solidFill>
                  <a:schemeClr val="bg1"/>
                </a:solidFill>
                <a:latin typeface="Impact" pitchFamily="34" charset="0"/>
                <a:ea typeface="+mj-ea"/>
                <a:cs typeface="+mj-cs"/>
              </a:rPr>
              <a:t>Optimal Solution</a:t>
            </a:r>
          </a:p>
        </p:txBody>
      </p:sp>
      <p:graphicFrame>
        <p:nvGraphicFramePr>
          <p:cNvPr id="2" name="Object 1">
            <a:extLst>
              <a:ext uri="{FF2B5EF4-FFF2-40B4-BE49-F238E27FC236}">
                <a16:creationId xmlns:a16="http://schemas.microsoft.com/office/drawing/2014/main" id="{77D6FC75-233D-472F-99EE-D456C026216A}"/>
              </a:ext>
            </a:extLst>
          </p:cNvPr>
          <p:cNvGraphicFramePr>
            <a:graphicFrameLocks noChangeAspect="1"/>
          </p:cNvGraphicFramePr>
          <p:nvPr>
            <p:extLst>
              <p:ext uri="{D42A27DB-BD31-4B8C-83A1-F6EECF244321}">
                <p14:modId xmlns:p14="http://schemas.microsoft.com/office/powerpoint/2010/main" val="47957544"/>
              </p:ext>
            </p:extLst>
          </p:nvPr>
        </p:nvGraphicFramePr>
        <p:xfrm>
          <a:off x="126618" y="615696"/>
          <a:ext cx="11938764" cy="5626608"/>
        </p:xfrm>
        <a:graphic>
          <a:graphicData uri="http://schemas.openxmlformats.org/presentationml/2006/ole">
            <mc:AlternateContent xmlns:mc="http://schemas.openxmlformats.org/markup-compatibility/2006">
              <mc:Choice xmlns:v="urn:schemas-microsoft-com:vml" Requires="v">
                <p:oleObj spid="_x0000_s4098" name="Worksheet" r:id="rId3" imgW="12268377" imgH="5781930" progId="Excel.Sheet.12">
                  <p:embed/>
                </p:oleObj>
              </mc:Choice>
              <mc:Fallback>
                <p:oleObj name="Worksheet" r:id="rId3" imgW="12268377" imgH="5781930" progId="Excel.Sheet.12">
                  <p:embed/>
                  <p:pic>
                    <p:nvPicPr>
                      <p:cNvPr id="0" name=""/>
                      <p:cNvPicPr/>
                      <p:nvPr/>
                    </p:nvPicPr>
                    <p:blipFill>
                      <a:blip r:embed="rId4"/>
                      <a:stretch>
                        <a:fillRect/>
                      </a:stretch>
                    </p:blipFill>
                    <p:spPr>
                      <a:xfrm>
                        <a:off x="126618" y="615696"/>
                        <a:ext cx="11938764" cy="562660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CDA1B783-A87E-4305-826D-E82F2EC83C2B}"/>
              </a:ext>
            </a:extLst>
          </p:cNvPr>
          <p:cNvPicPr>
            <a:picLocks noChangeAspect="1"/>
          </p:cNvPicPr>
          <p:nvPr/>
        </p:nvPicPr>
        <p:blipFill>
          <a:blip r:embed="rId5"/>
          <a:stretch>
            <a:fillRect/>
          </a:stretch>
        </p:blipFill>
        <p:spPr>
          <a:xfrm>
            <a:off x="7874260" y="3225603"/>
            <a:ext cx="4074568" cy="3220917"/>
          </a:xfrm>
          <a:prstGeom prst="rect">
            <a:avLst/>
          </a:prstGeom>
        </p:spPr>
      </p:pic>
    </p:spTree>
    <p:extLst>
      <p:ext uri="{BB962C8B-B14F-4D97-AF65-F5344CB8AC3E}">
        <p14:creationId xmlns:p14="http://schemas.microsoft.com/office/powerpoint/2010/main" val="3390643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B38E376-A091-40D1-AA70-5FEB980AB862}"/>
              </a:ext>
            </a:extLst>
          </p:cNvPr>
          <p:cNvSpPr>
            <a:spLocks noGrp="1"/>
          </p:cNvSpPr>
          <p:nvPr>
            <p:ph type="title"/>
          </p:nvPr>
        </p:nvSpPr>
        <p:spPr>
          <a:xfrm>
            <a:off x="10064" y="0"/>
            <a:ext cx="12192000" cy="609600"/>
          </a:xfrm>
        </p:spPr>
        <p:txBody>
          <a:bodyPr/>
          <a:lstStyle/>
          <a:p>
            <a:pPr>
              <a:spcBef>
                <a:spcPct val="0"/>
              </a:spcBef>
            </a:pPr>
            <a:r>
              <a:rPr lang="en-US" sz="3200" b="0" kern="1200" dirty="0">
                <a:solidFill>
                  <a:schemeClr val="bg1"/>
                </a:solidFill>
                <a:latin typeface="Impact" pitchFamily="34" charset="0"/>
                <a:ea typeface="+mj-ea"/>
                <a:cs typeface="+mj-cs"/>
              </a:rPr>
              <a:t>Sensitivity Analysis- More Variable Demand</a:t>
            </a:r>
          </a:p>
        </p:txBody>
      </p:sp>
      <p:pic>
        <p:nvPicPr>
          <p:cNvPr id="3" name="Picture 2">
            <a:extLst>
              <a:ext uri="{FF2B5EF4-FFF2-40B4-BE49-F238E27FC236}">
                <a16:creationId xmlns:a16="http://schemas.microsoft.com/office/drawing/2014/main" id="{FE1888BC-C4A5-40AB-8EC1-E2CEA0248CF8}"/>
              </a:ext>
            </a:extLst>
          </p:cNvPr>
          <p:cNvPicPr>
            <a:picLocks noChangeAspect="1"/>
          </p:cNvPicPr>
          <p:nvPr/>
        </p:nvPicPr>
        <p:blipFill>
          <a:blip r:embed="rId2"/>
          <a:stretch>
            <a:fillRect/>
          </a:stretch>
        </p:blipFill>
        <p:spPr>
          <a:xfrm>
            <a:off x="114490" y="674370"/>
            <a:ext cx="7438454" cy="5713748"/>
          </a:xfrm>
          <a:prstGeom prst="rect">
            <a:avLst/>
          </a:prstGeom>
        </p:spPr>
      </p:pic>
    </p:spTree>
    <p:extLst>
      <p:ext uri="{BB962C8B-B14F-4D97-AF65-F5344CB8AC3E}">
        <p14:creationId xmlns:p14="http://schemas.microsoft.com/office/powerpoint/2010/main" val="1600204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5490E-70A6-48F7-8086-1428AED0A031}"/>
              </a:ext>
            </a:extLst>
          </p:cNvPr>
          <p:cNvSpPr>
            <a:spLocks noGrp="1"/>
          </p:cNvSpPr>
          <p:nvPr>
            <p:ph type="title"/>
          </p:nvPr>
        </p:nvSpPr>
        <p:spPr/>
        <p:txBody>
          <a:bodyPr/>
          <a:lstStyle/>
          <a:p>
            <a:r>
              <a:rPr lang="en-US" dirty="0">
                <a:hlinkClick r:id="rId3">
                  <a:extLst>
                    <a:ext uri="{A12FA001-AC4F-418D-AE19-62706E023703}">
                      <ahyp:hlinkClr xmlns:ahyp="http://schemas.microsoft.com/office/drawing/2018/hyperlinkcolor" val="tx"/>
                    </a:ext>
                  </a:extLst>
                </a:hlinkClick>
              </a:rPr>
              <a:t>https://www.youtube.com/watch?v=3DPn4Bc39lw</a:t>
            </a:r>
            <a:r>
              <a:rPr lang="en-US" dirty="0"/>
              <a:t>   (36 mins)</a:t>
            </a:r>
          </a:p>
        </p:txBody>
      </p:sp>
      <p:pic>
        <p:nvPicPr>
          <p:cNvPr id="3" name="Online Media 2" title="Aggregate Production Plannig">
            <a:hlinkClick r:id="" action="ppaction://media"/>
            <a:extLst>
              <a:ext uri="{FF2B5EF4-FFF2-40B4-BE49-F238E27FC236}">
                <a16:creationId xmlns:a16="http://schemas.microsoft.com/office/drawing/2014/main" id="{DAC74622-BB1A-4E32-ABF2-EF1A91CA6778}"/>
              </a:ext>
            </a:extLst>
          </p:cNvPr>
          <p:cNvPicPr>
            <a:picLocks noRot="1" noChangeAspect="1"/>
          </p:cNvPicPr>
          <p:nvPr>
            <a:videoFile r:link="rId1"/>
          </p:nvPr>
        </p:nvPicPr>
        <p:blipFill>
          <a:blip r:embed="rId4"/>
          <a:stretch>
            <a:fillRect/>
          </a:stretch>
        </p:blipFill>
        <p:spPr>
          <a:xfrm>
            <a:off x="10064" y="0"/>
            <a:ext cx="12138053" cy="6858000"/>
          </a:xfrm>
          <a:prstGeom prst="rect">
            <a:avLst/>
          </a:prstGeom>
        </p:spPr>
      </p:pic>
    </p:spTree>
    <p:extLst>
      <p:ext uri="{BB962C8B-B14F-4D97-AF65-F5344CB8AC3E}">
        <p14:creationId xmlns:p14="http://schemas.microsoft.com/office/powerpoint/2010/main" val="5419769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B38E376-A091-40D1-AA70-5FEB980AB862}"/>
              </a:ext>
            </a:extLst>
          </p:cNvPr>
          <p:cNvSpPr>
            <a:spLocks noGrp="1"/>
          </p:cNvSpPr>
          <p:nvPr>
            <p:ph type="title"/>
          </p:nvPr>
        </p:nvSpPr>
        <p:spPr>
          <a:xfrm>
            <a:off x="10064" y="0"/>
            <a:ext cx="12192000" cy="609600"/>
          </a:xfrm>
        </p:spPr>
        <p:txBody>
          <a:bodyPr/>
          <a:lstStyle/>
          <a:p>
            <a:pPr>
              <a:spcBef>
                <a:spcPct val="0"/>
              </a:spcBef>
            </a:pPr>
            <a:r>
              <a:rPr lang="en-US" sz="3200" b="0" kern="1200" dirty="0">
                <a:solidFill>
                  <a:schemeClr val="bg1"/>
                </a:solidFill>
                <a:latin typeface="Impact" pitchFamily="34" charset="0"/>
                <a:ea typeface="+mj-ea"/>
                <a:cs typeface="+mj-cs"/>
              </a:rPr>
              <a:t>Sensitivity Analysis- Lower Hiring Layoff Costs</a:t>
            </a:r>
          </a:p>
        </p:txBody>
      </p:sp>
      <p:pic>
        <p:nvPicPr>
          <p:cNvPr id="4" name="Picture 3">
            <a:extLst>
              <a:ext uri="{FF2B5EF4-FFF2-40B4-BE49-F238E27FC236}">
                <a16:creationId xmlns:a16="http://schemas.microsoft.com/office/drawing/2014/main" id="{390D06DE-CA4B-4784-AE7B-B18390901200}"/>
              </a:ext>
            </a:extLst>
          </p:cNvPr>
          <p:cNvPicPr>
            <a:picLocks noChangeAspect="1"/>
          </p:cNvPicPr>
          <p:nvPr/>
        </p:nvPicPr>
        <p:blipFill>
          <a:blip r:embed="rId2"/>
          <a:stretch>
            <a:fillRect/>
          </a:stretch>
        </p:blipFill>
        <p:spPr>
          <a:xfrm>
            <a:off x="124386" y="719328"/>
            <a:ext cx="7791851" cy="5586032"/>
          </a:xfrm>
          <a:prstGeom prst="rect">
            <a:avLst/>
          </a:prstGeom>
        </p:spPr>
      </p:pic>
    </p:spTree>
    <p:extLst>
      <p:ext uri="{BB962C8B-B14F-4D97-AF65-F5344CB8AC3E}">
        <p14:creationId xmlns:p14="http://schemas.microsoft.com/office/powerpoint/2010/main" val="1745134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8321D-BD32-46AA-8D0C-F6A9C58CA293}"/>
              </a:ext>
            </a:extLst>
          </p:cNvPr>
          <p:cNvSpPr>
            <a:spLocks noGrp="1"/>
          </p:cNvSpPr>
          <p:nvPr>
            <p:ph type="title"/>
          </p:nvPr>
        </p:nvSpPr>
        <p:spPr/>
        <p:txBody>
          <a:bodyPr/>
          <a:lstStyle/>
          <a:p>
            <a:r>
              <a:rPr lang="en-US" dirty="0"/>
              <a:t>World is Not Deterministic</a:t>
            </a:r>
          </a:p>
        </p:txBody>
      </p:sp>
      <p:sp>
        <p:nvSpPr>
          <p:cNvPr id="3" name="Text Placeholder 2">
            <a:extLst>
              <a:ext uri="{FF2B5EF4-FFF2-40B4-BE49-F238E27FC236}">
                <a16:creationId xmlns:a16="http://schemas.microsoft.com/office/drawing/2014/main" id="{CA6551AB-F662-494A-80DE-96E22186685F}"/>
              </a:ext>
            </a:extLst>
          </p:cNvPr>
          <p:cNvSpPr txBox="1">
            <a:spLocks/>
          </p:cNvSpPr>
          <p:nvPr/>
        </p:nvSpPr>
        <p:spPr>
          <a:xfrm>
            <a:off x="0" y="609600"/>
            <a:ext cx="12181936" cy="4912084"/>
          </a:xfrm>
          <a:prstGeom prst="rect">
            <a:avLst/>
          </a:prstGeom>
        </p:spPr>
        <p:txBody>
          <a:bodyPr wrap="square" lIns="91425" tIns="91425" rIns="91425" bIns="91425" anchor="t" anchorCtr="0">
            <a:spAutoFit/>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255651" indent="-255651" defTabSz="457200"/>
            <a:r>
              <a:rPr lang="en-US" sz="2400" kern="1200" dirty="0">
                <a:solidFill>
                  <a:srgbClr val="000000"/>
                </a:solidFill>
                <a:latin typeface="Book Antiqua" panose="02040602050305030304" pitchFamily="18" charset="0"/>
                <a:ea typeface="+mn-ea"/>
                <a:cs typeface="+mn-cs"/>
              </a:rPr>
              <a:t>Forecast errors must be considered, flexibility must be built in</a:t>
            </a:r>
          </a:p>
          <a:p>
            <a:pPr marL="255651" indent="-255651" defTabSz="457200"/>
            <a:r>
              <a:rPr lang="en-US" sz="2400" b="1" kern="1200" dirty="0">
                <a:solidFill>
                  <a:srgbClr val="000000"/>
                </a:solidFill>
                <a:latin typeface="Book Antiqua" panose="02040602050305030304" pitchFamily="18" charset="0"/>
                <a:ea typeface="+mn-ea"/>
                <a:cs typeface="+mn-cs"/>
              </a:rPr>
              <a:t>Safety inventory</a:t>
            </a:r>
          </a:p>
          <a:p>
            <a:pPr marL="655701" lvl="1" indent="-255651" defTabSz="457200"/>
            <a:r>
              <a:rPr lang="en-US" kern="1200" dirty="0">
                <a:solidFill>
                  <a:srgbClr val="000000"/>
                </a:solidFill>
                <a:latin typeface="Book Antiqua" panose="02040602050305030304" pitchFamily="18" charset="0"/>
                <a:ea typeface="+mn-ea"/>
                <a:cs typeface="+mn-cs"/>
              </a:rPr>
              <a:t>Build and carry extra inventories to satisfy higher than forecasted demand</a:t>
            </a:r>
          </a:p>
          <a:p>
            <a:pPr marL="255651" indent="-255651" defTabSz="457200">
              <a:spcAft>
                <a:spcPct val="0"/>
              </a:spcAft>
              <a:tabLst/>
            </a:pPr>
            <a:r>
              <a:rPr lang="en-US" sz="2400" b="1" kern="1200" dirty="0">
                <a:solidFill>
                  <a:srgbClr val="000000"/>
                </a:solidFill>
                <a:latin typeface="Book Antiqua" panose="02040602050305030304" pitchFamily="18" charset="0"/>
              </a:rPr>
              <a:t>Safety capacity</a:t>
            </a:r>
          </a:p>
          <a:p>
            <a:pPr marL="655701" lvl="1" indent="-255651" defTabSz="457200"/>
            <a:r>
              <a:rPr lang="en-US" kern="1200" dirty="0">
                <a:solidFill>
                  <a:srgbClr val="000000"/>
                </a:solidFill>
                <a:latin typeface="Book Antiqua" panose="02040602050305030304" pitchFamily="18" charset="0"/>
              </a:rPr>
              <a:t>Capacity used to satisfy higher than forecast demand</a:t>
            </a:r>
          </a:p>
          <a:p>
            <a:pPr marL="1144778" lvl="2" indent="-230378" defTabSz="457200">
              <a:spcAft>
                <a:spcPct val="0"/>
              </a:spcAft>
              <a:buFont typeface="Wingdings" panose="05000000000000000000" pitchFamily="2" charset="2"/>
              <a:buChar char="§"/>
            </a:pPr>
            <a:r>
              <a:rPr lang="en-US" sz="2400" kern="1200" dirty="0">
                <a:solidFill>
                  <a:srgbClr val="000000"/>
                </a:solidFill>
                <a:latin typeface="Book Antiqua" panose="02040602050305030304" pitchFamily="18" charset="0"/>
              </a:rPr>
              <a:t>Use overtime as a form of safety capacity</a:t>
            </a:r>
          </a:p>
          <a:p>
            <a:pPr marL="1144778" lvl="2" indent="-230378" defTabSz="457200">
              <a:spcAft>
                <a:spcPct val="0"/>
              </a:spcAft>
              <a:buFont typeface="Wingdings" panose="05000000000000000000" pitchFamily="2" charset="2"/>
              <a:buChar char="§"/>
            </a:pPr>
            <a:r>
              <a:rPr lang="en-US" sz="2400" kern="1200" dirty="0">
                <a:solidFill>
                  <a:srgbClr val="000000"/>
                </a:solidFill>
                <a:latin typeface="Book Antiqua" panose="02040602050305030304" pitchFamily="18" charset="0"/>
              </a:rPr>
              <a:t>Carry extra workforce permanently as a form of safety capacity</a:t>
            </a:r>
          </a:p>
          <a:p>
            <a:pPr marL="1144778" lvl="2" indent="-230378" defTabSz="457200">
              <a:spcAft>
                <a:spcPct val="0"/>
              </a:spcAft>
              <a:buFont typeface="Wingdings" panose="05000000000000000000" pitchFamily="2" charset="2"/>
              <a:buChar char="§"/>
            </a:pPr>
            <a:r>
              <a:rPr lang="en-US" sz="2400" kern="1200" dirty="0">
                <a:solidFill>
                  <a:srgbClr val="000000"/>
                </a:solidFill>
                <a:latin typeface="Book Antiqua" panose="02040602050305030304" pitchFamily="18" charset="0"/>
              </a:rPr>
              <a:t>Use subcontractors as a form of safety capacity</a:t>
            </a:r>
          </a:p>
          <a:p>
            <a:pPr marL="1144778" lvl="2" indent="-230378" defTabSz="457200">
              <a:spcAft>
                <a:spcPct val="0"/>
              </a:spcAft>
              <a:buFont typeface="Wingdings" panose="05000000000000000000" pitchFamily="2" charset="2"/>
              <a:buChar char="§"/>
            </a:pPr>
            <a:r>
              <a:rPr lang="en-US" sz="2400" kern="1200" dirty="0">
                <a:solidFill>
                  <a:srgbClr val="000000"/>
                </a:solidFill>
                <a:latin typeface="Book Antiqua" panose="02040602050305030304" pitchFamily="18" charset="0"/>
              </a:rPr>
              <a:t>Purchase capacity or product from an open or spot market as a form of safety capacity</a:t>
            </a:r>
          </a:p>
          <a:p>
            <a:pPr marL="655701" lvl="1" indent="-255651" defTabSz="457200"/>
            <a:endParaRPr lang="en-US" kern="1200" dirty="0">
              <a:solidFill>
                <a:srgbClr val="000000"/>
              </a:solidFill>
              <a:latin typeface="Arial (Body)"/>
              <a:ea typeface="+mn-ea"/>
              <a:cs typeface="+mn-cs"/>
            </a:endParaRPr>
          </a:p>
        </p:txBody>
      </p:sp>
    </p:spTree>
    <p:extLst>
      <p:ext uri="{BB962C8B-B14F-4D97-AF65-F5344CB8AC3E}">
        <p14:creationId xmlns:p14="http://schemas.microsoft.com/office/powerpoint/2010/main" val="61465061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2EFA8-4D15-4524-BD18-BF827191BDAD}"/>
              </a:ext>
            </a:extLst>
          </p:cNvPr>
          <p:cNvSpPr>
            <a:spLocks noGrp="1"/>
          </p:cNvSpPr>
          <p:nvPr>
            <p:ph type="title"/>
          </p:nvPr>
        </p:nvSpPr>
        <p:spPr/>
        <p:txBody>
          <a:bodyPr/>
          <a:lstStyle/>
          <a:p>
            <a:r>
              <a:rPr lang="en-US" dirty="0"/>
              <a:t>Aggregate Planning ExcelSheet</a:t>
            </a:r>
          </a:p>
        </p:txBody>
      </p:sp>
      <p:graphicFrame>
        <p:nvGraphicFramePr>
          <p:cNvPr id="3" name="Object 2">
            <a:extLst>
              <a:ext uri="{FF2B5EF4-FFF2-40B4-BE49-F238E27FC236}">
                <a16:creationId xmlns:a16="http://schemas.microsoft.com/office/drawing/2014/main" id="{B1611AAB-FA0B-400C-B902-79A6EB324DD6}"/>
              </a:ext>
            </a:extLst>
          </p:cNvPr>
          <p:cNvGraphicFramePr>
            <a:graphicFrameLocks noChangeAspect="1"/>
          </p:cNvGraphicFramePr>
          <p:nvPr>
            <p:extLst>
              <p:ext uri="{D42A27DB-BD31-4B8C-83A1-F6EECF244321}">
                <p14:modId xmlns:p14="http://schemas.microsoft.com/office/powerpoint/2010/main" val="2327316713"/>
              </p:ext>
            </p:extLst>
          </p:nvPr>
        </p:nvGraphicFramePr>
        <p:xfrm>
          <a:off x="75184" y="609600"/>
          <a:ext cx="11616928" cy="5672328"/>
        </p:xfrm>
        <a:graphic>
          <a:graphicData uri="http://schemas.openxmlformats.org/presentationml/2006/ole">
            <mc:AlternateContent xmlns:mc="http://schemas.openxmlformats.org/markup-compatibility/2006">
              <mc:Choice xmlns:v="urn:schemas-microsoft-com:vml" Requires="v">
                <p:oleObj spid="_x0000_s5122" name="Worksheet" r:id="rId3" imgW="16659092" imgH="8134154" progId="Excel.Sheet.12">
                  <p:embed/>
                </p:oleObj>
              </mc:Choice>
              <mc:Fallback>
                <p:oleObj name="Worksheet" r:id="rId3" imgW="16659092" imgH="8134154" progId="Excel.Sheet.12">
                  <p:embed/>
                  <p:pic>
                    <p:nvPicPr>
                      <p:cNvPr id="0" name=""/>
                      <p:cNvPicPr/>
                      <p:nvPr/>
                    </p:nvPicPr>
                    <p:blipFill>
                      <a:blip r:embed="rId4"/>
                      <a:stretch>
                        <a:fillRect/>
                      </a:stretch>
                    </p:blipFill>
                    <p:spPr>
                      <a:xfrm>
                        <a:off x="75184" y="609600"/>
                        <a:ext cx="11616928" cy="5672328"/>
                      </a:xfrm>
                      <a:prstGeom prst="rect">
                        <a:avLst/>
                      </a:prstGeom>
                    </p:spPr>
                  </p:pic>
                </p:oleObj>
              </mc:Fallback>
            </mc:AlternateContent>
          </a:graphicData>
        </a:graphic>
      </p:graphicFrame>
    </p:spTree>
    <p:extLst>
      <p:ext uri="{BB962C8B-B14F-4D97-AF65-F5344CB8AC3E}">
        <p14:creationId xmlns:p14="http://schemas.microsoft.com/office/powerpoint/2010/main" val="413308964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816E5-30CE-4F3C-B77C-AE93DEE4688D}"/>
              </a:ext>
            </a:extLst>
          </p:cNvPr>
          <p:cNvSpPr>
            <a:spLocks noGrp="1"/>
          </p:cNvSpPr>
          <p:nvPr>
            <p:ph type="title"/>
          </p:nvPr>
        </p:nvSpPr>
        <p:spPr/>
        <p:txBody>
          <a:bodyPr/>
          <a:lstStyle/>
          <a:p>
            <a:r>
              <a:rPr lang="en-US"/>
              <a:t>C.AggregatePlanning-Project.xlsx</a:t>
            </a:r>
          </a:p>
        </p:txBody>
      </p:sp>
      <p:graphicFrame>
        <p:nvGraphicFramePr>
          <p:cNvPr id="5" name="Object 4">
            <a:extLst>
              <a:ext uri="{FF2B5EF4-FFF2-40B4-BE49-F238E27FC236}">
                <a16:creationId xmlns:a16="http://schemas.microsoft.com/office/drawing/2014/main" id="{97817CD4-146D-461B-94A7-FE4E37FEB266}"/>
              </a:ext>
            </a:extLst>
          </p:cNvPr>
          <p:cNvGraphicFramePr>
            <a:graphicFrameLocks noChangeAspect="1"/>
          </p:cNvGraphicFramePr>
          <p:nvPr>
            <p:extLst>
              <p:ext uri="{D42A27DB-BD31-4B8C-83A1-F6EECF244321}">
                <p14:modId xmlns:p14="http://schemas.microsoft.com/office/powerpoint/2010/main" val="1986906800"/>
              </p:ext>
            </p:extLst>
          </p:nvPr>
        </p:nvGraphicFramePr>
        <p:xfrm>
          <a:off x="1300163" y="1208088"/>
          <a:ext cx="9591675" cy="4438650"/>
        </p:xfrm>
        <a:graphic>
          <a:graphicData uri="http://schemas.openxmlformats.org/presentationml/2006/ole">
            <mc:AlternateContent xmlns:mc="http://schemas.openxmlformats.org/markup-compatibility/2006">
              <mc:Choice xmlns:v="urn:schemas-microsoft-com:vml" Requires="v">
                <p:oleObj spid="_x0000_s6146" name="Worksheet" r:id="rId3" imgW="9591631" imgH="4438787" progId="Excel.Sheet.12">
                  <p:embed/>
                </p:oleObj>
              </mc:Choice>
              <mc:Fallback>
                <p:oleObj name="Worksheet" r:id="rId3" imgW="9591631" imgH="4438787" progId="Excel.Sheet.12">
                  <p:embed/>
                  <p:pic>
                    <p:nvPicPr>
                      <p:cNvPr id="0" name=""/>
                      <p:cNvPicPr/>
                      <p:nvPr/>
                    </p:nvPicPr>
                    <p:blipFill>
                      <a:blip r:embed="rId4"/>
                      <a:stretch>
                        <a:fillRect/>
                      </a:stretch>
                    </p:blipFill>
                    <p:spPr>
                      <a:xfrm>
                        <a:off x="1300163" y="1208088"/>
                        <a:ext cx="9591675" cy="4438650"/>
                      </a:xfrm>
                      <a:prstGeom prst="rect">
                        <a:avLst/>
                      </a:prstGeom>
                    </p:spPr>
                  </p:pic>
                </p:oleObj>
              </mc:Fallback>
            </mc:AlternateContent>
          </a:graphicData>
        </a:graphic>
      </p:graphicFrame>
    </p:spTree>
    <p:extLst>
      <p:ext uri="{BB962C8B-B14F-4D97-AF65-F5344CB8AC3E}">
        <p14:creationId xmlns:p14="http://schemas.microsoft.com/office/powerpoint/2010/main" val="221308777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AE7CA-A5DD-425B-91DB-A1D51B247FBC}"/>
              </a:ext>
            </a:extLst>
          </p:cNvPr>
          <p:cNvSpPr>
            <a:spLocks noGrp="1"/>
          </p:cNvSpPr>
          <p:nvPr>
            <p:ph type="title"/>
          </p:nvPr>
        </p:nvSpPr>
        <p:spPr/>
        <p:txBody>
          <a:bodyPr/>
          <a:lstStyle/>
          <a:p>
            <a:r>
              <a:rPr lang="en-US" dirty="0"/>
              <a:t>Strategy or Design Decisions</a:t>
            </a:r>
          </a:p>
        </p:txBody>
      </p:sp>
      <p:sp>
        <p:nvSpPr>
          <p:cNvPr id="15" name="Text Placeholder 5">
            <a:extLst>
              <a:ext uri="{FF2B5EF4-FFF2-40B4-BE49-F238E27FC236}">
                <a16:creationId xmlns:a16="http://schemas.microsoft.com/office/drawing/2014/main" id="{1A37CBF1-CA80-4FF6-9C92-C82F88D033FD}"/>
              </a:ext>
            </a:extLst>
          </p:cNvPr>
          <p:cNvSpPr txBox="1">
            <a:spLocks/>
          </p:cNvSpPr>
          <p:nvPr/>
        </p:nvSpPr>
        <p:spPr>
          <a:xfrm>
            <a:off x="5257800" y="6553201"/>
            <a:ext cx="5512751" cy="304800"/>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b="1" dirty="0">
                <a:solidFill>
                  <a:schemeClr val="bg1"/>
                </a:solidFill>
                <a:latin typeface="Verdana"/>
                <a:ea typeface="Verdana" panose="020B0604030504040204" pitchFamily="34" charset="0"/>
                <a:cs typeface="Verdana" panose="020B0604030504040204" pitchFamily="34" charset="0"/>
              </a:rPr>
              <a:t>Copyright © 2019, SCM, Sunil Chopra, Pearson Education, Inc</a:t>
            </a:r>
          </a:p>
        </p:txBody>
      </p:sp>
      <p:sp>
        <p:nvSpPr>
          <p:cNvPr id="5" name="Text Placeholder 2">
            <a:extLst>
              <a:ext uri="{FF2B5EF4-FFF2-40B4-BE49-F238E27FC236}">
                <a16:creationId xmlns:a16="http://schemas.microsoft.com/office/drawing/2014/main" id="{73A6B563-34CC-4502-A15E-E9867B47C1C0}"/>
              </a:ext>
            </a:extLst>
          </p:cNvPr>
          <p:cNvSpPr txBox="1">
            <a:spLocks/>
          </p:cNvSpPr>
          <p:nvPr/>
        </p:nvSpPr>
        <p:spPr>
          <a:xfrm>
            <a:off x="-18536" y="632523"/>
            <a:ext cx="12210535" cy="4395019"/>
          </a:xfrm>
          <a:prstGeom prst="rect">
            <a:avLst/>
          </a:prstGeom>
        </p:spPr>
        <p:txBody>
          <a:bodyPr wrap="square" lIns="91425" tIns="91425" rIns="91425" bIns="91425" anchor="t" anchorCtr="0">
            <a:spAutoFit/>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defTabSz="457200">
              <a:buSzPts val="2400"/>
            </a:pPr>
            <a:r>
              <a:rPr lang="en-US" sz="2400" kern="1200" dirty="0">
                <a:solidFill>
                  <a:srgbClr val="000000"/>
                </a:solidFill>
                <a:latin typeface="Book Antiqua" panose="02040602050305030304" pitchFamily="18" charset="0"/>
                <a:ea typeface="+mn-ea"/>
                <a:cs typeface="+mn-cs"/>
              </a:rPr>
              <a:t>Supply chain strategy </a:t>
            </a:r>
            <a:r>
              <a:rPr lang="en-US" sz="2400" dirty="0">
                <a:solidFill>
                  <a:srgbClr val="000000"/>
                </a:solidFill>
                <a:latin typeface="Book Antiqua" panose="02040602050305030304" pitchFamily="18" charset="0"/>
                <a:ea typeface="+mn-ea"/>
                <a:cs typeface="+mn-cs"/>
              </a:rPr>
              <a:t>decisions must support strategic objectives. To maximize supply chain surplus under competitive strategy constraints.</a:t>
            </a:r>
          </a:p>
          <a:p>
            <a:pPr defTabSz="457200">
              <a:buSzPts val="2400"/>
            </a:pPr>
            <a:r>
              <a:rPr lang="en-US" sz="2400" dirty="0">
                <a:solidFill>
                  <a:srgbClr val="000000"/>
                </a:solidFill>
                <a:latin typeface="Book Antiqua" panose="02040602050305030304" pitchFamily="18" charset="0"/>
                <a:ea typeface="+mn-ea"/>
                <a:cs typeface="+mn-cs"/>
              </a:rPr>
              <a:t>Long-term, less frequent, and expensive to reverse decisions– must consider market uncertainty</a:t>
            </a:r>
          </a:p>
          <a:p>
            <a:pPr defTabSz="457200">
              <a:buSzPts val="2400"/>
            </a:pPr>
            <a:r>
              <a:rPr lang="en-US" sz="2400" dirty="0">
                <a:solidFill>
                  <a:srgbClr val="000000"/>
                </a:solidFill>
                <a:latin typeface="Book Antiqua" panose="02040602050305030304" pitchFamily="18" charset="0"/>
                <a:ea typeface="+mn-ea"/>
                <a:cs typeface="+mn-cs"/>
              </a:rPr>
              <a:t>Strategic Decisions</a:t>
            </a:r>
          </a:p>
          <a:p>
            <a:pPr lvl="1" defTabSz="457200">
              <a:buSzPct val="100000"/>
            </a:pPr>
            <a:r>
              <a:rPr lang="en-US" dirty="0">
                <a:solidFill>
                  <a:srgbClr val="000000"/>
                </a:solidFill>
                <a:latin typeface="Book Antiqua" panose="02040602050305030304" pitchFamily="18" charset="0"/>
                <a:ea typeface="+mn-ea"/>
              </a:rPr>
              <a:t>Outsource supply chain functions</a:t>
            </a:r>
          </a:p>
          <a:p>
            <a:pPr lvl="1" defTabSz="457200">
              <a:buSzPct val="100000"/>
            </a:pPr>
            <a:r>
              <a:rPr lang="en-US" dirty="0">
                <a:solidFill>
                  <a:srgbClr val="000000"/>
                </a:solidFill>
                <a:latin typeface="Book Antiqua" panose="02040602050305030304" pitchFamily="18" charset="0"/>
                <a:ea typeface="+mn-ea"/>
              </a:rPr>
              <a:t>Capacity, location, capital intensity, and flexibility</a:t>
            </a:r>
          </a:p>
          <a:p>
            <a:pPr lvl="1" defTabSz="457200">
              <a:buSzPct val="100000"/>
            </a:pPr>
            <a:r>
              <a:rPr lang="en-US" dirty="0">
                <a:solidFill>
                  <a:srgbClr val="000000"/>
                </a:solidFill>
                <a:latin typeface="Book Antiqua" panose="02040602050305030304" pitchFamily="18" charset="0"/>
                <a:ea typeface="+mn-ea"/>
              </a:rPr>
              <a:t>Production and storage nodes for the product mix</a:t>
            </a:r>
          </a:p>
          <a:p>
            <a:pPr lvl="1" defTabSz="457200">
              <a:buSzPct val="100000"/>
            </a:pPr>
            <a:r>
              <a:rPr lang="en-US" dirty="0">
                <a:solidFill>
                  <a:srgbClr val="000000"/>
                </a:solidFill>
                <a:latin typeface="Book Antiqua" panose="02040602050305030304" pitchFamily="18" charset="0"/>
                <a:ea typeface="+mn-ea"/>
              </a:rPr>
              <a:t>Transportation nodes and links and modes of transportation</a:t>
            </a:r>
          </a:p>
          <a:p>
            <a:pPr lvl="1" defTabSz="457200">
              <a:buSzPct val="100000"/>
            </a:pPr>
            <a:r>
              <a:rPr lang="en-US" dirty="0">
                <a:solidFill>
                  <a:srgbClr val="000000"/>
                </a:solidFill>
                <a:latin typeface="Book Antiqua" panose="02040602050305030304" pitchFamily="18" charset="0"/>
                <a:ea typeface="+mn-ea"/>
              </a:rPr>
              <a:t>Information infrastructure</a:t>
            </a:r>
          </a:p>
        </p:txBody>
      </p:sp>
    </p:spTree>
    <p:extLst>
      <p:ext uri="{BB962C8B-B14F-4D97-AF65-F5344CB8AC3E}">
        <p14:creationId xmlns:p14="http://schemas.microsoft.com/office/powerpoint/2010/main" val="252362282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0">
            <a:extLst>
              <a:ext uri="{FF2B5EF4-FFF2-40B4-BE49-F238E27FC236}">
                <a16:creationId xmlns:a16="http://schemas.microsoft.com/office/drawing/2014/main" id="{1850969B-AE21-4FBC-A5D1-28B31232CBB4}"/>
              </a:ext>
            </a:extLst>
          </p:cNvPr>
          <p:cNvSpPr txBox="1">
            <a:spLocks noChangeArrowheads="1"/>
          </p:cNvSpPr>
          <p:nvPr/>
        </p:nvSpPr>
        <p:spPr bwMode="gray">
          <a:xfrm>
            <a:off x="10886" y="-21772"/>
            <a:ext cx="12192000" cy="6313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3C1581"/>
                </a:solidFill>
                <a:latin typeface="Impact" panose="020B0806030902050204" pitchFamily="34" charset="0"/>
                <a:ea typeface="Impact" panose="020B0806030902050204" pitchFamily="34" charset="0"/>
                <a:cs typeface="Arial"/>
                <a:sym typeface="Arial"/>
              </a:defRPr>
            </a:lvl1pPr>
          </a:lstStyle>
          <a:p>
            <a:r>
              <a:rPr lang="en-US" sz="3600" kern="1200" dirty="0">
                <a:solidFill>
                  <a:schemeClr val="bg1"/>
                </a:solidFill>
                <a:cs typeface="Arial"/>
              </a:rPr>
              <a:t>SC Decisions &amp; Drivers of SC</a:t>
            </a:r>
          </a:p>
        </p:txBody>
      </p:sp>
      <p:pic>
        <p:nvPicPr>
          <p:cNvPr id="8" name="Picture 7" descr="The supply chain decision making frame work diagram is structured as follows. At the top is competitive strategy, then supply chain strategy. These lead to supply chain structure. The supply chain structure spectrum goes from efficiency on the left to responsiveness on the left. From the supply chain structure, the decision can go in 1 of 2 directions. On the left, the efficiency end, the line leads to logistical drivers. Logistical drivers are facilities, inventory, and transportation. On the right, the responsiveness end, are the cross functional drivers. Cross functional drivers are information, sourcing, and pricing.">
            <a:extLst>
              <a:ext uri="{FF2B5EF4-FFF2-40B4-BE49-F238E27FC236}">
                <a16:creationId xmlns:a16="http://schemas.microsoft.com/office/drawing/2014/main" id="{B5CD4145-F087-47E9-9223-9382AD0C8CB3}"/>
              </a:ext>
            </a:extLst>
          </p:cNvPr>
          <p:cNvPicPr>
            <a:picLocks noChangeAspect="1"/>
          </p:cNvPicPr>
          <p:nvPr/>
        </p:nvPicPr>
        <p:blipFill>
          <a:blip r:embed="rId3"/>
          <a:stretch>
            <a:fillRect/>
          </a:stretch>
        </p:blipFill>
        <p:spPr>
          <a:xfrm>
            <a:off x="990600" y="535928"/>
            <a:ext cx="9884106" cy="4181737"/>
          </a:xfrm>
          <a:prstGeom prst="rect">
            <a:avLst/>
          </a:prstGeom>
        </p:spPr>
      </p:pic>
      <p:sp>
        <p:nvSpPr>
          <p:cNvPr id="9" name="Content Placeholder 2">
            <a:extLst>
              <a:ext uri="{FF2B5EF4-FFF2-40B4-BE49-F238E27FC236}">
                <a16:creationId xmlns:a16="http://schemas.microsoft.com/office/drawing/2014/main" id="{31ECBBDE-C357-45AD-B7DF-12A47862F468}"/>
              </a:ext>
            </a:extLst>
          </p:cNvPr>
          <p:cNvSpPr txBox="1">
            <a:spLocks/>
          </p:cNvSpPr>
          <p:nvPr/>
        </p:nvSpPr>
        <p:spPr>
          <a:xfrm>
            <a:off x="0" y="4812571"/>
            <a:ext cx="12104914" cy="1738907"/>
          </a:xfrm>
          <a:prstGeom prst="rect">
            <a:avLst/>
          </a:prstGeom>
          <a:noFill/>
          <a:ln>
            <a:noFill/>
          </a:ln>
        </p:spPr>
        <p:txBody>
          <a:bodyPr wrap="square" lIns="91425" tIns="91425" rIns="91425" bIns="91425" anchor="t" anchorCtr="0">
            <a:sp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7FA3"/>
              </a:buClr>
              <a:buSzPct val="100000"/>
              <a:buFont typeface="Arial"/>
              <a:buNone/>
              <a:defRPr sz="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SzPct val="1000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SzPct val="100000"/>
              <a:buFont typeface="Noto Sans Symbols"/>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SzPct val="1000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SzPct val="1000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SzPct val="1000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SzPct val="1000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SzPct val="1000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SzPct val="100000"/>
              <a:buFont typeface="Arial"/>
              <a:buNone/>
              <a:defRPr sz="1600" b="0" i="0" u="none" strike="noStrike" cap="none">
                <a:solidFill>
                  <a:schemeClr val="dk1"/>
                </a:solidFill>
                <a:latin typeface="Arial"/>
                <a:ea typeface="Arial"/>
                <a:cs typeface="Arial"/>
                <a:sym typeface="Arial"/>
              </a:defRPr>
            </a:lvl9pPr>
          </a:lstStyle>
          <a:p>
            <a:pPr defTabSz="457200" eaLnBrk="1" fontAlgn="auto" hangingPunct="1">
              <a:spcAft>
                <a:spcPts val="600"/>
              </a:spcAft>
            </a:pPr>
            <a:r>
              <a:rPr lang="en-US" sz="2400" kern="1200" dirty="0">
                <a:solidFill>
                  <a:srgbClr val="000000"/>
                </a:solidFill>
                <a:latin typeface="Book Antiqua" panose="02040602050305030304" pitchFamily="18" charset="0"/>
                <a:ea typeface="+mn-ea"/>
                <a:cs typeface="+mn-cs"/>
              </a:rPr>
              <a:t>Each driver affects the balance between responsiveness and efficiency and the resulting strategic fit. </a:t>
            </a:r>
          </a:p>
          <a:p>
            <a:pPr defTabSz="457200" eaLnBrk="1" fontAlgn="auto" hangingPunct="1">
              <a:spcAft>
                <a:spcPts val="600"/>
              </a:spcAft>
            </a:pPr>
            <a:r>
              <a:rPr lang="en-US" sz="2400" kern="1200" dirty="0">
                <a:solidFill>
                  <a:srgbClr val="000000"/>
                </a:solidFill>
                <a:latin typeface="Book Antiqua" panose="02040602050305030304" pitchFamily="18" charset="0"/>
                <a:ea typeface="+mn-ea"/>
                <a:cs typeface="+mn-cs"/>
              </a:rPr>
              <a:t>It is important for supply chain designers to structure the six drivers appropriately to achieve strategic fit.</a:t>
            </a:r>
          </a:p>
        </p:txBody>
      </p:sp>
      <p:sp>
        <p:nvSpPr>
          <p:cNvPr id="6" name="Text Placeholder 5">
            <a:extLst>
              <a:ext uri="{FF2B5EF4-FFF2-40B4-BE49-F238E27FC236}">
                <a16:creationId xmlns:a16="http://schemas.microsoft.com/office/drawing/2014/main" id="{25A57DC9-7E34-4839-9DED-768B16244BE8}"/>
              </a:ext>
            </a:extLst>
          </p:cNvPr>
          <p:cNvSpPr txBox="1">
            <a:spLocks/>
          </p:cNvSpPr>
          <p:nvPr/>
        </p:nvSpPr>
        <p:spPr>
          <a:xfrm>
            <a:off x="5257800" y="6553201"/>
            <a:ext cx="5512751" cy="304800"/>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b="1" dirty="0">
                <a:solidFill>
                  <a:schemeClr val="bg1"/>
                </a:solidFill>
                <a:latin typeface="Verdana"/>
                <a:ea typeface="Verdana" panose="020B0604030504040204" pitchFamily="34" charset="0"/>
                <a:cs typeface="Verdana" panose="020B0604030504040204" pitchFamily="34" charset="0"/>
              </a:rPr>
              <a:t>Copyright © 2019, SCM, Sunil Chopra, Pearson Education, Inc</a:t>
            </a:r>
          </a:p>
        </p:txBody>
      </p:sp>
    </p:spTree>
    <p:extLst>
      <p:ext uri="{BB962C8B-B14F-4D97-AF65-F5344CB8AC3E}">
        <p14:creationId xmlns:p14="http://schemas.microsoft.com/office/powerpoint/2010/main" val="1300392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AE7CA-A5DD-425B-91DB-A1D51B247FBC}"/>
              </a:ext>
            </a:extLst>
          </p:cNvPr>
          <p:cNvSpPr>
            <a:spLocks noGrp="1"/>
          </p:cNvSpPr>
          <p:nvPr>
            <p:ph type="title"/>
          </p:nvPr>
        </p:nvSpPr>
        <p:spPr/>
        <p:txBody>
          <a:bodyPr/>
          <a:lstStyle/>
          <a:p>
            <a:r>
              <a:rPr lang="en-US" dirty="0"/>
              <a:t>Planning Decisions</a:t>
            </a:r>
          </a:p>
        </p:txBody>
      </p:sp>
      <p:sp>
        <p:nvSpPr>
          <p:cNvPr id="15" name="Text Placeholder 5">
            <a:extLst>
              <a:ext uri="{FF2B5EF4-FFF2-40B4-BE49-F238E27FC236}">
                <a16:creationId xmlns:a16="http://schemas.microsoft.com/office/drawing/2014/main" id="{1A37CBF1-CA80-4FF6-9C92-C82F88D033FD}"/>
              </a:ext>
            </a:extLst>
          </p:cNvPr>
          <p:cNvSpPr txBox="1">
            <a:spLocks/>
          </p:cNvSpPr>
          <p:nvPr/>
        </p:nvSpPr>
        <p:spPr>
          <a:xfrm>
            <a:off x="5257800" y="6553201"/>
            <a:ext cx="5512751" cy="304800"/>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b="1" dirty="0">
                <a:solidFill>
                  <a:schemeClr val="bg1"/>
                </a:solidFill>
                <a:latin typeface="Verdana"/>
                <a:ea typeface="Verdana" panose="020B0604030504040204" pitchFamily="34" charset="0"/>
                <a:cs typeface="Verdana" panose="020B0604030504040204" pitchFamily="34" charset="0"/>
              </a:rPr>
              <a:t>Copyright © 2019, SCM, Sunil Chopra, Pearson Education, Inc</a:t>
            </a:r>
          </a:p>
        </p:txBody>
      </p:sp>
      <p:sp>
        <p:nvSpPr>
          <p:cNvPr id="5" name="Text Placeholder 2">
            <a:extLst>
              <a:ext uri="{FF2B5EF4-FFF2-40B4-BE49-F238E27FC236}">
                <a16:creationId xmlns:a16="http://schemas.microsoft.com/office/drawing/2014/main" id="{73A6B563-34CC-4502-A15E-E9867B47C1C0}"/>
              </a:ext>
            </a:extLst>
          </p:cNvPr>
          <p:cNvSpPr txBox="1">
            <a:spLocks/>
          </p:cNvSpPr>
          <p:nvPr/>
        </p:nvSpPr>
        <p:spPr>
          <a:xfrm>
            <a:off x="-18536" y="632523"/>
            <a:ext cx="12210535" cy="5724614"/>
          </a:xfrm>
          <a:prstGeom prst="rect">
            <a:avLst/>
          </a:prstGeom>
        </p:spPr>
        <p:txBody>
          <a:bodyPr wrap="square" lIns="91425" tIns="91425" rIns="91425" bIns="91425" anchor="t" anchorCtr="0">
            <a:spAutoFit/>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defTabSz="457200">
              <a:buSzPts val="2400"/>
              <a:tabLst/>
            </a:pPr>
            <a:r>
              <a:rPr lang="en-US" sz="2400" dirty="0">
                <a:solidFill>
                  <a:srgbClr val="000000"/>
                </a:solidFill>
                <a:latin typeface="Book Antiqua" panose="02040602050305030304" pitchFamily="18" charset="0"/>
                <a:ea typeface="+mn-ea"/>
                <a:cs typeface="+mn-cs"/>
              </a:rPr>
              <a:t>Supply Chain Planning Decisions are under the constraints imposed by Supply Chain Strategy .  </a:t>
            </a:r>
          </a:p>
          <a:p>
            <a:pPr defTabSz="457200">
              <a:buSzPts val="2400"/>
              <a:tabLst/>
            </a:pPr>
            <a:r>
              <a:rPr lang="en-US" sz="2400" dirty="0">
                <a:solidFill>
                  <a:srgbClr val="000000"/>
                </a:solidFill>
                <a:latin typeface="Book Antiqua" panose="02040602050305030304" pitchFamily="18" charset="0"/>
                <a:ea typeface="+mn-ea"/>
                <a:cs typeface="+mn-cs"/>
              </a:rPr>
              <a:t>Maximize SC surplus under SC strategy constraints. </a:t>
            </a:r>
          </a:p>
          <a:p>
            <a:pPr defTabSz="457200">
              <a:buSzPts val="2400"/>
              <a:tabLst/>
            </a:pPr>
            <a:r>
              <a:rPr lang="en-US" sz="2400" dirty="0">
                <a:solidFill>
                  <a:srgbClr val="000000"/>
                </a:solidFill>
                <a:latin typeface="Book Antiqua" panose="02040602050305030304" pitchFamily="18" charset="0"/>
                <a:ea typeface="+mn-ea"/>
                <a:cs typeface="+mn-cs"/>
              </a:rPr>
              <a:t>Starts with demand forecast for the coming year.</a:t>
            </a:r>
          </a:p>
          <a:p>
            <a:pPr defTabSz="457200">
              <a:buSzPts val="2400"/>
              <a:tabLst/>
            </a:pPr>
            <a:r>
              <a:rPr lang="en-US" sz="2400" dirty="0">
                <a:solidFill>
                  <a:srgbClr val="000000"/>
                </a:solidFill>
                <a:latin typeface="Book Antiqua" panose="02040602050305030304" pitchFamily="18" charset="0"/>
                <a:ea typeface="+mn-ea"/>
                <a:cs typeface="+mn-cs"/>
              </a:rPr>
              <a:t>Consider demand uncertainty, exchange rates, and competition over the time horizon in planning decisions</a:t>
            </a:r>
          </a:p>
          <a:p>
            <a:pPr defTabSz="457200">
              <a:buSzPts val="2400"/>
              <a:tabLst/>
            </a:pPr>
            <a:r>
              <a:rPr lang="en-US" sz="2400" dirty="0">
                <a:solidFill>
                  <a:srgbClr val="000000"/>
                </a:solidFill>
                <a:latin typeface="Book Antiqua" panose="02040602050305030304" pitchFamily="18" charset="0"/>
                <a:ea typeface="+mn-ea"/>
                <a:cs typeface="+mn-cs"/>
              </a:rPr>
              <a:t>Planning Decisions </a:t>
            </a:r>
          </a:p>
          <a:p>
            <a:pPr lvl="1" defTabSz="457200">
              <a:buSzPct val="100000"/>
            </a:pPr>
            <a:r>
              <a:rPr lang="en-US" dirty="0">
                <a:solidFill>
                  <a:srgbClr val="000000"/>
                </a:solidFill>
                <a:latin typeface="Book Antiqua" panose="02040602050305030304" pitchFamily="18" charset="0"/>
                <a:ea typeface="+mn-ea"/>
              </a:rPr>
              <a:t>Which markets will be supplied from which locations</a:t>
            </a:r>
          </a:p>
          <a:p>
            <a:pPr lvl="1" defTabSz="457200">
              <a:buSzPct val="100000"/>
            </a:pPr>
            <a:r>
              <a:rPr lang="en-US" dirty="0">
                <a:solidFill>
                  <a:srgbClr val="000000"/>
                </a:solidFill>
                <a:latin typeface="Book Antiqua" panose="02040602050305030304" pitchFamily="18" charset="0"/>
                <a:ea typeface="+mn-ea"/>
              </a:rPr>
              <a:t>Inventory policies- cycle, safety, seasonal, and pipeline inventory</a:t>
            </a:r>
          </a:p>
          <a:p>
            <a:pPr lvl="1" defTabSz="457200">
              <a:buSzPct val="100000"/>
            </a:pPr>
            <a:r>
              <a:rPr lang="en-US" dirty="0">
                <a:solidFill>
                  <a:srgbClr val="000000"/>
                </a:solidFill>
                <a:latin typeface="Book Antiqua" panose="02040602050305030304" pitchFamily="18" charset="0"/>
                <a:ea typeface="+mn-ea"/>
              </a:rPr>
              <a:t>Subcontracting</a:t>
            </a:r>
          </a:p>
          <a:p>
            <a:pPr lvl="1" defTabSz="457200">
              <a:buSzPct val="100000"/>
            </a:pPr>
            <a:r>
              <a:rPr lang="en-US" dirty="0">
                <a:solidFill>
                  <a:srgbClr val="000000"/>
                </a:solidFill>
                <a:latin typeface="Book Antiqua" panose="02040602050305030304" pitchFamily="18" charset="0"/>
                <a:ea typeface="+mn-ea"/>
              </a:rPr>
              <a:t>Timing and size of market promotions</a:t>
            </a:r>
          </a:p>
          <a:p>
            <a:pPr lvl="1" defTabSz="457200">
              <a:buSzPct val="100000"/>
              <a:tabLst/>
            </a:pPr>
            <a:endParaRPr lang="en-US" dirty="0">
              <a:solidFill>
                <a:srgbClr val="000000"/>
              </a:solidFill>
              <a:latin typeface="Book Antiqua" panose="02040602050305030304" pitchFamily="18" charset="0"/>
              <a:ea typeface="+mn-ea"/>
            </a:endParaRPr>
          </a:p>
          <a:p>
            <a:pPr lvl="1" defTabSz="457200"/>
            <a:endParaRPr lang="en-US" kern="1200" dirty="0">
              <a:solidFill>
                <a:srgbClr val="000000"/>
              </a:solidFill>
              <a:latin typeface="Book Antiqua" panose="02040602050305030304" pitchFamily="18" charset="0"/>
              <a:ea typeface="+mn-ea"/>
            </a:endParaRPr>
          </a:p>
        </p:txBody>
      </p:sp>
    </p:spTree>
    <p:extLst>
      <p:ext uri="{BB962C8B-B14F-4D97-AF65-F5344CB8AC3E}">
        <p14:creationId xmlns:p14="http://schemas.microsoft.com/office/powerpoint/2010/main" val="1926025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1C199-0EA8-4EF8-842B-36EE2B4B8AA3}"/>
              </a:ext>
            </a:extLst>
          </p:cNvPr>
          <p:cNvSpPr>
            <a:spLocks noGrp="1"/>
          </p:cNvSpPr>
          <p:nvPr>
            <p:ph type="title"/>
          </p:nvPr>
        </p:nvSpPr>
        <p:spPr/>
        <p:txBody>
          <a:bodyPr/>
          <a:lstStyle/>
          <a:p>
            <a:r>
              <a:rPr lang="en-US" kern="1200" dirty="0">
                <a:ea typeface="+mj-ea"/>
                <a:cs typeface="+mj-cs"/>
              </a:rPr>
              <a:t>Aggregate Planning</a:t>
            </a:r>
          </a:p>
        </p:txBody>
      </p:sp>
      <p:sp>
        <p:nvSpPr>
          <p:cNvPr id="3" name="Text Placeholder 2">
            <a:extLst>
              <a:ext uri="{FF2B5EF4-FFF2-40B4-BE49-F238E27FC236}">
                <a16:creationId xmlns:a16="http://schemas.microsoft.com/office/drawing/2014/main" id="{9F3F5032-3214-4610-A2E5-B60215A7C71B}"/>
              </a:ext>
            </a:extLst>
          </p:cNvPr>
          <p:cNvSpPr txBox="1">
            <a:spLocks/>
          </p:cNvSpPr>
          <p:nvPr/>
        </p:nvSpPr>
        <p:spPr>
          <a:xfrm>
            <a:off x="10064" y="618744"/>
            <a:ext cx="12181936" cy="6001613"/>
          </a:xfrm>
          <a:prstGeom prst="rect">
            <a:avLst/>
          </a:prstGeom>
        </p:spPr>
        <p:txBody>
          <a:bodyPr wrap="square" lIns="91425" tIns="91425" rIns="91425" bIns="91425" anchor="t" anchorCtr="0">
            <a:spAutoFit/>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defTabSz="457200">
              <a:buSzPct val="100000"/>
            </a:pPr>
            <a:r>
              <a:rPr lang="en-US" sz="2400" kern="1200" dirty="0">
                <a:solidFill>
                  <a:srgbClr val="000000"/>
                </a:solidFill>
                <a:latin typeface="Book Antiqua" panose="02040602050305030304" pitchFamily="18" charset="0"/>
                <a:ea typeface="+mn-ea"/>
                <a:cs typeface="+mn-cs"/>
              </a:rPr>
              <a:t> Aggregate planning plans for an aggregate product which may even does not exist. It is a melt of all products. It is not at stock keeping unit (SKU) level.</a:t>
            </a:r>
          </a:p>
          <a:p>
            <a:pPr defTabSz="457200">
              <a:buSzPct val="100000"/>
            </a:pPr>
            <a:r>
              <a:rPr lang="en-US" sz="2400" kern="1200" dirty="0">
                <a:solidFill>
                  <a:srgbClr val="000000"/>
                </a:solidFill>
                <a:latin typeface="Book Antiqua" panose="02040602050305030304" pitchFamily="18" charset="0"/>
                <a:ea typeface="+mn-ea"/>
                <a:cs typeface="+mn-cs"/>
              </a:rPr>
              <a:t>The goal of aggregate planning is to satisfy demand in a way that minimizes the costs or  maximizes profit.</a:t>
            </a:r>
          </a:p>
          <a:p>
            <a:pPr defTabSz="457200">
              <a:buSzPct val="100000"/>
            </a:pPr>
            <a:r>
              <a:rPr lang="en-US" sz="2400" kern="1200" dirty="0">
                <a:solidFill>
                  <a:srgbClr val="000000"/>
                </a:solidFill>
                <a:latin typeface="Book Antiqua" panose="02040602050305030304" pitchFamily="18" charset="0"/>
                <a:ea typeface="+mn-ea"/>
                <a:cs typeface="+mn-cs"/>
              </a:rPr>
              <a:t>Aggregate planning is a process by which a company determines levels of </a:t>
            </a:r>
          </a:p>
          <a:p>
            <a:pPr lvl="1" defTabSz="457200">
              <a:buSzPct val="100000"/>
            </a:pPr>
            <a:r>
              <a:rPr lang="en-US" sz="2300" kern="1200" dirty="0">
                <a:solidFill>
                  <a:srgbClr val="000000"/>
                </a:solidFill>
                <a:latin typeface="Book Antiqua" panose="02040602050305030304" pitchFamily="18" charset="0"/>
                <a:ea typeface="+mn-ea"/>
                <a:cs typeface="+mn-cs"/>
              </a:rPr>
              <a:t>hiring and  layoffs</a:t>
            </a:r>
          </a:p>
          <a:p>
            <a:pPr lvl="1" defTabSz="457200">
              <a:buSzPct val="100000"/>
            </a:pPr>
            <a:r>
              <a:rPr lang="en-US" sz="2300" kern="1200" dirty="0">
                <a:solidFill>
                  <a:srgbClr val="000000"/>
                </a:solidFill>
                <a:latin typeface="Book Antiqua" panose="02040602050305030304" pitchFamily="18" charset="0"/>
                <a:ea typeface="+mn-ea"/>
                <a:cs typeface="+mn-cs"/>
              </a:rPr>
              <a:t>production in regular and over time</a:t>
            </a:r>
          </a:p>
          <a:p>
            <a:pPr lvl="1" defTabSz="457200">
              <a:buSzPct val="100000"/>
            </a:pPr>
            <a:r>
              <a:rPr lang="en-US" sz="2300" kern="1200" dirty="0">
                <a:solidFill>
                  <a:srgbClr val="000000"/>
                </a:solidFill>
                <a:latin typeface="Book Antiqua" panose="02040602050305030304" pitchFamily="18" charset="0"/>
                <a:ea typeface="+mn-ea"/>
                <a:cs typeface="+mn-cs"/>
              </a:rPr>
              <a:t>subcontracting, inventory</a:t>
            </a:r>
          </a:p>
          <a:p>
            <a:pPr lvl="1" defTabSz="457200">
              <a:buSzPct val="100000"/>
            </a:pPr>
            <a:r>
              <a:rPr lang="en-US" sz="2300" kern="1200" dirty="0">
                <a:solidFill>
                  <a:srgbClr val="000000"/>
                </a:solidFill>
                <a:latin typeface="Book Antiqua" panose="02040602050305030304" pitchFamily="18" charset="0"/>
                <a:ea typeface="+mn-ea"/>
                <a:cs typeface="+mn-cs"/>
              </a:rPr>
              <a:t>Stockouts</a:t>
            </a:r>
          </a:p>
          <a:p>
            <a:pPr lvl="1" defTabSz="457200">
              <a:buSzPct val="100000"/>
            </a:pPr>
            <a:r>
              <a:rPr lang="en-US" sz="2300" kern="1200" dirty="0">
                <a:solidFill>
                  <a:srgbClr val="000000"/>
                </a:solidFill>
                <a:latin typeface="Book Antiqua" panose="02040602050305030304" pitchFamily="18" charset="0"/>
                <a:ea typeface="+mn-ea"/>
                <a:cs typeface="+mn-cs"/>
              </a:rPr>
              <a:t>and even pricing over a specified time horizon.</a:t>
            </a:r>
          </a:p>
          <a:p>
            <a:pPr marL="342900" lvl="2" indent="-342900" defTabSz="457200">
              <a:buSzPct val="100000"/>
            </a:pPr>
            <a:r>
              <a:rPr lang="en-US" sz="2400" kern="1200" dirty="0">
                <a:solidFill>
                  <a:srgbClr val="000000"/>
                </a:solidFill>
                <a:latin typeface="Book Antiqua" panose="02040602050305030304" pitchFamily="18" charset="0"/>
                <a:ea typeface="+mn-ea"/>
                <a:cs typeface="+mn-cs"/>
              </a:rPr>
              <a:t>The basic trade-offs in aggregate planning involve balancing the cost of capacity, inventory, and stockouts. Increasing any one of the three can lower the other two.</a:t>
            </a:r>
          </a:p>
          <a:p>
            <a:pPr marL="0" indent="0" defTabSz="457200">
              <a:buSzPct val="100000"/>
              <a:buNone/>
            </a:pPr>
            <a:r>
              <a:rPr lang="en-US" sz="2400" kern="1200" dirty="0">
                <a:solidFill>
                  <a:srgbClr val="000000"/>
                </a:solidFill>
                <a:latin typeface="Book Antiqua" panose="02040602050305030304" pitchFamily="18" charset="0"/>
                <a:ea typeface="+mn-ea"/>
                <a:cs typeface="+mn-cs"/>
              </a:rPr>
              <a:t> </a:t>
            </a:r>
          </a:p>
          <a:p>
            <a:pPr defTabSz="457200">
              <a:buSzPct val="100000"/>
            </a:pPr>
            <a:endParaRPr lang="en-US" sz="2400" kern="1200" dirty="0">
              <a:solidFill>
                <a:srgbClr val="000000"/>
              </a:solidFill>
              <a:latin typeface="Book Antiqua" panose="02040602050305030304" pitchFamily="18" charset="0"/>
              <a:ea typeface="+mn-ea"/>
              <a:cs typeface="+mn-cs"/>
            </a:endParaRPr>
          </a:p>
        </p:txBody>
      </p:sp>
    </p:spTree>
    <p:extLst>
      <p:ext uri="{BB962C8B-B14F-4D97-AF65-F5344CB8AC3E}">
        <p14:creationId xmlns:p14="http://schemas.microsoft.com/office/powerpoint/2010/main" val="93149224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1C199-0EA8-4EF8-842B-36EE2B4B8AA3}"/>
              </a:ext>
            </a:extLst>
          </p:cNvPr>
          <p:cNvSpPr>
            <a:spLocks noGrp="1"/>
          </p:cNvSpPr>
          <p:nvPr>
            <p:ph type="title"/>
          </p:nvPr>
        </p:nvSpPr>
        <p:spPr/>
        <p:txBody>
          <a:bodyPr/>
          <a:lstStyle/>
          <a:p>
            <a:r>
              <a:rPr lang="en-US" kern="1200" dirty="0">
                <a:ea typeface="+mj-ea"/>
                <a:cs typeface="+mj-cs"/>
              </a:rPr>
              <a:t>Aggregate Planning</a:t>
            </a:r>
          </a:p>
        </p:txBody>
      </p:sp>
      <p:sp>
        <p:nvSpPr>
          <p:cNvPr id="3" name="Text Placeholder 2">
            <a:extLst>
              <a:ext uri="{FF2B5EF4-FFF2-40B4-BE49-F238E27FC236}">
                <a16:creationId xmlns:a16="http://schemas.microsoft.com/office/drawing/2014/main" id="{9F3F5032-3214-4610-A2E5-B60215A7C71B}"/>
              </a:ext>
            </a:extLst>
          </p:cNvPr>
          <p:cNvSpPr txBox="1">
            <a:spLocks/>
          </p:cNvSpPr>
          <p:nvPr/>
        </p:nvSpPr>
        <p:spPr>
          <a:xfrm>
            <a:off x="10064" y="618744"/>
            <a:ext cx="12181936" cy="6684877"/>
          </a:xfrm>
          <a:prstGeom prst="rect">
            <a:avLst/>
          </a:prstGeom>
        </p:spPr>
        <p:txBody>
          <a:bodyPr wrap="square" lIns="91425" tIns="91425" rIns="91425" bIns="91425" anchor="t" anchorCtr="0">
            <a:spAutoFit/>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defTabSz="457200">
              <a:buSzPct val="100000"/>
            </a:pPr>
            <a:r>
              <a:rPr lang="en-US" sz="2400" kern="1200" dirty="0">
                <a:solidFill>
                  <a:srgbClr val="000000"/>
                </a:solidFill>
                <a:latin typeface="Book Antiqua" panose="02040602050305030304" pitchFamily="18" charset="0"/>
                <a:ea typeface="+mn-ea"/>
                <a:cs typeface="+mn-cs"/>
              </a:rPr>
              <a:t>The aggregate plan determines capacity, production, and inventory decisions over a time horizon of 3 to 18 months. </a:t>
            </a:r>
          </a:p>
          <a:p>
            <a:pPr defTabSz="457200">
              <a:buSzPct val="100000"/>
            </a:pPr>
            <a:r>
              <a:rPr lang="en-US" sz="2400" kern="1200" dirty="0">
                <a:solidFill>
                  <a:srgbClr val="000000"/>
                </a:solidFill>
                <a:latin typeface="Book Antiqua" panose="02040602050305030304" pitchFamily="18" charset="0"/>
                <a:ea typeface="+mn-ea"/>
                <a:cs typeface="+mn-cs"/>
              </a:rPr>
              <a:t>Aggregate Planning needs sensitivity analysis- since forecasts are always wrong. </a:t>
            </a:r>
          </a:p>
          <a:p>
            <a:pPr defTabSz="457200">
              <a:buSzPct val="100000"/>
            </a:pPr>
            <a:r>
              <a:rPr lang="en-US" sz="2400" kern="1200" dirty="0">
                <a:solidFill>
                  <a:srgbClr val="000000"/>
                </a:solidFill>
                <a:latin typeface="Book Antiqua" panose="02040602050305030304" pitchFamily="18" charset="0"/>
                <a:ea typeface="+mn-ea"/>
                <a:cs typeface="+mn-cs"/>
              </a:rPr>
              <a:t>That is why in forecasting, besides that forecast of the average demand, we also need the standard deviation and C.V. =StdDev/Ave.</a:t>
            </a:r>
          </a:p>
          <a:p>
            <a:pPr defTabSz="457200">
              <a:buSzPct val="100000"/>
            </a:pPr>
            <a:r>
              <a:rPr lang="en-US" sz="2400" kern="1200" dirty="0">
                <a:solidFill>
                  <a:srgbClr val="000000"/>
                </a:solidFill>
                <a:latin typeface="Book Antiqua" panose="02040602050305030304" pitchFamily="18" charset="0"/>
                <a:ea typeface="+mn-ea"/>
                <a:cs typeface="+mn-cs"/>
              </a:rPr>
              <a:t>Aggregate Planning is at aggregate level because forecast for aggregate items is more accurate than forecast for individual items. </a:t>
            </a:r>
          </a:p>
          <a:p>
            <a:pPr defTabSz="457200">
              <a:buSzPct val="100000"/>
            </a:pPr>
            <a:r>
              <a:rPr lang="en-US" sz="2400" kern="1200" dirty="0">
                <a:solidFill>
                  <a:srgbClr val="000000"/>
                </a:solidFill>
                <a:latin typeface="Book Antiqua" panose="02040602050305030304" pitchFamily="18" charset="0"/>
                <a:ea typeface="+mn-ea"/>
                <a:cs typeface="+mn-cs"/>
              </a:rPr>
              <a:t>Aggregate panning is usually updated on a rolling basis for 3-6 months periods, since the further the forecast in future, the lower the forecast accuracy. </a:t>
            </a:r>
          </a:p>
          <a:p>
            <a:pPr defTabSz="457200">
              <a:buSzPct val="100000"/>
            </a:pPr>
            <a:r>
              <a:rPr lang="en-US" sz="2400" kern="1200" dirty="0">
                <a:solidFill>
                  <a:srgbClr val="000000"/>
                </a:solidFill>
                <a:latin typeface="Book Antiqua" panose="02040602050305030304" pitchFamily="18" charset="0"/>
                <a:ea typeface="+mn-ea"/>
                <a:cs typeface="+mn-cs"/>
              </a:rPr>
              <a:t>Aggregate planning collects information from the enterprise as its breadth of scope,  downstream partners to produce forecasts, and upstream partners to determine supply constraints.</a:t>
            </a:r>
          </a:p>
          <a:p>
            <a:pPr defTabSz="457200">
              <a:buSzPct val="100000"/>
            </a:pPr>
            <a:r>
              <a:rPr lang="en-US" sz="2400" kern="1200" dirty="0">
                <a:solidFill>
                  <a:srgbClr val="000000"/>
                </a:solidFill>
                <a:latin typeface="Book Antiqua" panose="02040602050305030304" pitchFamily="18" charset="0"/>
                <a:ea typeface="+mn-ea"/>
                <a:cs typeface="+mn-cs"/>
              </a:rPr>
              <a:t>The aggregate plan is shared with both customers (the aggregate plan determines planned supply) and suppliers (the aggregate plan determines anticipated orders). </a:t>
            </a:r>
          </a:p>
          <a:p>
            <a:pPr defTabSz="457200">
              <a:buSzPct val="100000"/>
            </a:pPr>
            <a:endParaRPr lang="en-US" sz="2400" kern="1200" dirty="0">
              <a:solidFill>
                <a:srgbClr val="000000"/>
              </a:solidFill>
              <a:latin typeface="Book Antiqua" panose="02040602050305030304" pitchFamily="18" charset="0"/>
              <a:ea typeface="+mn-ea"/>
              <a:cs typeface="+mn-cs"/>
            </a:endParaRPr>
          </a:p>
          <a:p>
            <a:pPr marL="0" indent="0" defTabSz="457200">
              <a:buSzPct val="100000"/>
              <a:buNone/>
            </a:pPr>
            <a:endParaRPr lang="en-US" sz="2400" kern="1200" dirty="0">
              <a:solidFill>
                <a:srgbClr val="000000"/>
              </a:solidFill>
              <a:latin typeface="Book Antiqua" panose="02040602050305030304" pitchFamily="18" charset="0"/>
              <a:ea typeface="+mn-ea"/>
              <a:cs typeface="+mn-cs"/>
            </a:endParaRPr>
          </a:p>
        </p:txBody>
      </p:sp>
    </p:spTree>
    <p:extLst>
      <p:ext uri="{BB962C8B-B14F-4D97-AF65-F5344CB8AC3E}">
        <p14:creationId xmlns:p14="http://schemas.microsoft.com/office/powerpoint/2010/main" val="379273912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B166F-83D4-4F10-80A6-9673B761EFBE}"/>
              </a:ext>
            </a:extLst>
          </p:cNvPr>
          <p:cNvSpPr>
            <a:spLocks noGrp="1"/>
          </p:cNvSpPr>
          <p:nvPr>
            <p:ph type="title"/>
          </p:nvPr>
        </p:nvSpPr>
        <p:spPr/>
        <p:txBody>
          <a:bodyPr/>
          <a:lstStyle/>
          <a:p>
            <a:r>
              <a:rPr lang="en-US" dirty="0"/>
              <a:t>Aggregate Planning Strategies: Chase, Level, and Flexible</a:t>
            </a:r>
          </a:p>
        </p:txBody>
      </p:sp>
      <p:graphicFrame>
        <p:nvGraphicFramePr>
          <p:cNvPr id="3" name="Object 2">
            <a:extLst>
              <a:ext uri="{FF2B5EF4-FFF2-40B4-BE49-F238E27FC236}">
                <a16:creationId xmlns:a16="http://schemas.microsoft.com/office/drawing/2014/main" id="{C4FBB080-D205-4235-82F1-8D1CA1193BEA}"/>
              </a:ext>
            </a:extLst>
          </p:cNvPr>
          <p:cNvGraphicFramePr>
            <a:graphicFrameLocks noChangeAspect="1"/>
          </p:cNvGraphicFramePr>
          <p:nvPr>
            <p:extLst>
              <p:ext uri="{D42A27DB-BD31-4B8C-83A1-F6EECF244321}">
                <p14:modId xmlns:p14="http://schemas.microsoft.com/office/powerpoint/2010/main" val="3401851157"/>
              </p:ext>
            </p:extLst>
          </p:nvPr>
        </p:nvGraphicFramePr>
        <p:xfrm>
          <a:off x="1037654" y="609600"/>
          <a:ext cx="9117203" cy="5882640"/>
        </p:xfrm>
        <a:graphic>
          <a:graphicData uri="http://schemas.openxmlformats.org/presentationml/2006/ole">
            <mc:AlternateContent xmlns:mc="http://schemas.openxmlformats.org/markup-compatibility/2006">
              <mc:Choice xmlns:v="urn:schemas-microsoft-com:vml" Requires="v">
                <p:oleObj spid="_x0000_s1026" name="Worksheet" r:id="rId3" imgW="4886192" imgH="3152912" progId="Excel.Sheet.12">
                  <p:embed/>
                </p:oleObj>
              </mc:Choice>
              <mc:Fallback>
                <p:oleObj name="Worksheet" r:id="rId3" imgW="4886192" imgH="3152912" progId="Excel.Sheet.12">
                  <p:embed/>
                  <p:pic>
                    <p:nvPicPr>
                      <p:cNvPr id="0" name=""/>
                      <p:cNvPicPr/>
                      <p:nvPr/>
                    </p:nvPicPr>
                    <p:blipFill>
                      <a:blip r:embed="rId4"/>
                      <a:stretch>
                        <a:fillRect/>
                      </a:stretch>
                    </p:blipFill>
                    <p:spPr>
                      <a:xfrm>
                        <a:off x="1037654" y="609600"/>
                        <a:ext cx="9117203" cy="5882640"/>
                      </a:xfrm>
                      <a:prstGeom prst="rect">
                        <a:avLst/>
                      </a:prstGeom>
                    </p:spPr>
                  </p:pic>
                </p:oleObj>
              </mc:Fallback>
            </mc:AlternateContent>
          </a:graphicData>
        </a:graphic>
      </p:graphicFrame>
    </p:spTree>
    <p:extLst>
      <p:ext uri="{BB962C8B-B14F-4D97-AF65-F5344CB8AC3E}">
        <p14:creationId xmlns:p14="http://schemas.microsoft.com/office/powerpoint/2010/main" val="74068470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DB267-4FCC-43E5-9DC4-E56A9248AAE7}"/>
              </a:ext>
            </a:extLst>
          </p:cNvPr>
          <p:cNvSpPr>
            <a:spLocks noGrp="1"/>
          </p:cNvSpPr>
          <p:nvPr>
            <p:ph type="title"/>
          </p:nvPr>
        </p:nvSpPr>
        <p:spPr/>
        <p:txBody>
          <a:bodyPr/>
          <a:lstStyle/>
          <a:p>
            <a:r>
              <a:rPr lang="en-US" dirty="0"/>
              <a:t>Chase Strategy vs Level Strategy</a:t>
            </a:r>
          </a:p>
        </p:txBody>
      </p:sp>
      <p:sp>
        <p:nvSpPr>
          <p:cNvPr id="3" name="Text Placeholder 2">
            <a:extLst>
              <a:ext uri="{FF2B5EF4-FFF2-40B4-BE49-F238E27FC236}">
                <a16:creationId xmlns:a16="http://schemas.microsoft.com/office/drawing/2014/main" id="{05841BA2-0F87-4E02-90FF-E5167A274680}"/>
              </a:ext>
            </a:extLst>
          </p:cNvPr>
          <p:cNvSpPr txBox="1">
            <a:spLocks/>
          </p:cNvSpPr>
          <p:nvPr/>
        </p:nvSpPr>
        <p:spPr>
          <a:xfrm>
            <a:off x="10064" y="627888"/>
            <a:ext cx="12192000" cy="5355282"/>
          </a:xfrm>
          <a:prstGeom prst="rect">
            <a:avLst/>
          </a:prstGeom>
        </p:spPr>
        <p:txBody>
          <a:bodyPr wrap="square" lIns="91425" tIns="91425" rIns="91425" bIns="91425" anchor="t" anchorCtr="0">
            <a:spAutoFit/>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defTabSz="457200">
              <a:buSzPct val="100000"/>
            </a:pPr>
            <a:r>
              <a:rPr lang="en-US" sz="2400" kern="1200" dirty="0">
                <a:solidFill>
                  <a:srgbClr val="000000"/>
                </a:solidFill>
                <a:latin typeface="Book Antiqua" panose="02040602050305030304" pitchFamily="18" charset="0"/>
                <a:ea typeface="+mn-ea"/>
                <a:cs typeface="+mn-cs"/>
              </a:rPr>
              <a:t>Chase Strategy. Vary machine capacity or hire and lay off workers as demand varies.</a:t>
            </a:r>
          </a:p>
          <a:p>
            <a:pPr lvl="1" defTabSz="457200">
              <a:buSzPct val="100000"/>
            </a:pPr>
            <a:r>
              <a:rPr lang="en-US" sz="2200" kern="1200" dirty="0">
                <a:solidFill>
                  <a:srgbClr val="000000"/>
                </a:solidFill>
                <a:latin typeface="Book Antiqua" panose="02040602050305030304" pitchFamily="18" charset="0"/>
                <a:ea typeface="+mn-ea"/>
                <a:cs typeface="+mn-cs"/>
              </a:rPr>
              <a:t>It is difficult  and expensive to vary capacity and workforce.</a:t>
            </a:r>
          </a:p>
          <a:p>
            <a:pPr lvl="1" defTabSz="457200">
              <a:buSzPct val="100000"/>
            </a:pPr>
            <a:r>
              <a:rPr lang="en-US" sz="2200" kern="1200" dirty="0">
                <a:solidFill>
                  <a:srgbClr val="000000"/>
                </a:solidFill>
                <a:latin typeface="Book Antiqua" panose="02040602050305030304" pitchFamily="18" charset="0"/>
                <a:ea typeface="+mn-ea"/>
                <a:cs typeface="+mn-cs"/>
              </a:rPr>
              <a:t>Negative effect on workforce morale</a:t>
            </a:r>
          </a:p>
          <a:p>
            <a:pPr lvl="1" defTabSz="457200">
              <a:buSzPct val="100000"/>
            </a:pPr>
            <a:r>
              <a:rPr lang="en-US" sz="2200" kern="1200" dirty="0">
                <a:solidFill>
                  <a:srgbClr val="000000"/>
                </a:solidFill>
                <a:latin typeface="Book Antiqua" panose="02040602050305030304" pitchFamily="18" charset="0"/>
                <a:ea typeface="+mn-ea"/>
                <a:cs typeface="+mn-cs"/>
              </a:rPr>
              <a:t>Low levels of inventory</a:t>
            </a:r>
          </a:p>
          <a:p>
            <a:pPr lvl="1" defTabSz="457200">
              <a:buSzPct val="100000"/>
            </a:pPr>
            <a:r>
              <a:rPr lang="en-US" sz="2200" kern="1200" dirty="0">
                <a:solidFill>
                  <a:srgbClr val="000000"/>
                </a:solidFill>
                <a:latin typeface="Book Antiqua" panose="02040602050305030304" pitchFamily="18" charset="0"/>
                <a:ea typeface="+mn-ea"/>
                <a:cs typeface="+mn-cs"/>
              </a:rPr>
              <a:t>It is good when inventory holding cost is high and costs of changing capacity is not high.</a:t>
            </a:r>
          </a:p>
          <a:p>
            <a:pPr lvl="1" defTabSz="457200">
              <a:buSzPct val="100000"/>
            </a:pPr>
            <a:endParaRPr lang="en-US" sz="2000" kern="1200" dirty="0">
              <a:solidFill>
                <a:srgbClr val="000000"/>
              </a:solidFill>
              <a:latin typeface="Book Antiqua" panose="02040602050305030304" pitchFamily="18" charset="0"/>
              <a:ea typeface="+mn-ea"/>
              <a:cs typeface="+mn-cs"/>
            </a:endParaRPr>
          </a:p>
          <a:p>
            <a:pPr defTabSz="457200">
              <a:buSzPct val="100000"/>
              <a:tabLst/>
            </a:pPr>
            <a:r>
              <a:rPr lang="en-US" sz="2400" kern="1200" dirty="0">
                <a:solidFill>
                  <a:srgbClr val="000000"/>
                </a:solidFill>
                <a:latin typeface="Book Antiqua" panose="02040602050305030304" pitchFamily="18" charset="0"/>
                <a:ea typeface="+mn-ea"/>
                <a:cs typeface="+mn-cs"/>
              </a:rPr>
              <a:t>Level Strategy. Stable machine capacity and workforce levels, constant throughput. </a:t>
            </a:r>
          </a:p>
          <a:p>
            <a:pPr lvl="1" defTabSz="457200">
              <a:buSzPct val="100000"/>
            </a:pPr>
            <a:r>
              <a:rPr lang="en-US" sz="2200" kern="1200" dirty="0">
                <a:solidFill>
                  <a:srgbClr val="000000"/>
                </a:solidFill>
                <a:latin typeface="Book Antiqua" panose="02040602050305030304" pitchFamily="18" charset="0"/>
                <a:ea typeface="+mn-ea"/>
                <a:cs typeface="+mn-cs"/>
              </a:rPr>
              <a:t>Inventories carried over from low to high demand periods</a:t>
            </a:r>
          </a:p>
          <a:p>
            <a:pPr lvl="1" defTabSz="457200">
              <a:buSzPct val="100000"/>
            </a:pPr>
            <a:r>
              <a:rPr lang="en-US" sz="2200" kern="1200" dirty="0">
                <a:solidFill>
                  <a:srgbClr val="000000"/>
                </a:solidFill>
                <a:latin typeface="Book Antiqua" panose="02040602050305030304" pitchFamily="18" charset="0"/>
                <a:ea typeface="+mn-ea"/>
                <a:cs typeface="+mn-cs"/>
              </a:rPr>
              <a:t>Large inventories and backlogs may accumulate</a:t>
            </a:r>
          </a:p>
          <a:p>
            <a:pPr lvl="1" defTabSz="457200">
              <a:buSzPct val="100000"/>
            </a:pPr>
            <a:r>
              <a:rPr lang="en-US" sz="2200" kern="1200" dirty="0">
                <a:solidFill>
                  <a:srgbClr val="000000"/>
                </a:solidFill>
                <a:latin typeface="Book Antiqua" panose="02040602050305030304" pitchFamily="18" charset="0"/>
                <a:ea typeface="+mn-ea"/>
                <a:cs typeface="+mn-cs"/>
              </a:rPr>
              <a:t>Better for worker morale</a:t>
            </a:r>
          </a:p>
          <a:p>
            <a:pPr lvl="1" defTabSz="457200">
              <a:buSzPct val="100000"/>
            </a:pPr>
            <a:r>
              <a:rPr lang="en-US" sz="2200" kern="1200" dirty="0">
                <a:solidFill>
                  <a:srgbClr val="000000"/>
                </a:solidFill>
                <a:latin typeface="Book Antiqua" panose="02040602050305030304" pitchFamily="18" charset="0"/>
                <a:ea typeface="+mn-ea"/>
                <a:cs typeface="+mn-cs"/>
              </a:rPr>
              <a:t>It is good when inventory holding costs and backlog costs are low</a:t>
            </a:r>
          </a:p>
          <a:p>
            <a:pPr lvl="1" defTabSz="457200">
              <a:buSzPct val="100000"/>
            </a:pPr>
            <a:endParaRPr lang="en-US" sz="2000" kern="1200" dirty="0">
              <a:solidFill>
                <a:srgbClr val="000000"/>
              </a:solidFill>
              <a:latin typeface="Book Antiqua" panose="02040602050305030304" pitchFamily="18" charset="0"/>
              <a:ea typeface="+mn-ea"/>
              <a:cs typeface="+mn-cs"/>
            </a:endParaRPr>
          </a:p>
          <a:p>
            <a:pPr lvl="1" defTabSz="457200">
              <a:buSzPct val="100000"/>
            </a:pPr>
            <a:endParaRPr lang="en-US" sz="2000" kern="1200" dirty="0">
              <a:solidFill>
                <a:srgbClr val="000000"/>
              </a:solidFill>
              <a:latin typeface="Book Antiqua" panose="02040602050305030304" pitchFamily="18" charset="0"/>
              <a:ea typeface="+mn-ea"/>
              <a:cs typeface="+mn-cs"/>
            </a:endParaRPr>
          </a:p>
        </p:txBody>
      </p:sp>
    </p:spTree>
    <p:extLst>
      <p:ext uri="{BB962C8B-B14F-4D97-AF65-F5344CB8AC3E}">
        <p14:creationId xmlns:p14="http://schemas.microsoft.com/office/powerpoint/2010/main" val="444823079"/>
      </p:ext>
    </p:extLst>
  </p:cSld>
  <p:clrMapOvr>
    <a:masterClrMapping/>
  </p:clrMapOvr>
  <p:transition/>
</p:sld>
</file>

<file path=ppt/theme/theme1.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n Thinking Final">
  <a:themeElements>
    <a:clrScheme name="Custom 22">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C000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9826</TotalTime>
  <Words>1270</Words>
  <Application>Microsoft Office PowerPoint</Application>
  <PresentationFormat>Widescreen</PresentationFormat>
  <Paragraphs>118</Paragraphs>
  <Slides>23</Slides>
  <Notes>3</Notes>
  <HiddenSlides>0</HiddenSlides>
  <MMClips>1</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2</vt:i4>
      </vt:variant>
      <vt:variant>
        <vt:lpstr>Slide Titles</vt:lpstr>
      </vt:variant>
      <vt:variant>
        <vt:i4>23</vt:i4>
      </vt:variant>
    </vt:vector>
  </HeadingPairs>
  <TitlesOfParts>
    <vt:vector size="38" baseType="lpstr">
      <vt:lpstr>Arial</vt:lpstr>
      <vt:lpstr>Arial (Body)</vt:lpstr>
      <vt:lpstr>Book Antiqua</vt:lpstr>
      <vt:lpstr>Brush Script MT</vt:lpstr>
      <vt:lpstr>Garamond</vt:lpstr>
      <vt:lpstr>Impact</vt:lpstr>
      <vt:lpstr>MS Reference Sans Serif</vt:lpstr>
      <vt:lpstr>Noto Sans Symbols</vt:lpstr>
      <vt:lpstr>Times New Roman</vt:lpstr>
      <vt:lpstr>Verdana</vt:lpstr>
      <vt:lpstr>Wingdings</vt:lpstr>
      <vt:lpstr>1_508 Lecture</vt:lpstr>
      <vt:lpstr>Lean Thinking Final</vt:lpstr>
      <vt:lpstr>Worksheet</vt:lpstr>
      <vt:lpstr>Microsoft Excel Worksheet</vt:lpstr>
      <vt:lpstr>Supply Chain Management: Strategy, Planning, and Operation Sunil Chopra, Pearson Education Inc. 7th Ed.  Chapter 8 Aggregate Planning in a Supply Chain  </vt:lpstr>
      <vt:lpstr>https://www.youtube.com/watch?v=3DPn4Bc39lw   (36 mins)</vt:lpstr>
      <vt:lpstr>Strategy or Design Decisions</vt:lpstr>
      <vt:lpstr>PowerPoint Presentation</vt:lpstr>
      <vt:lpstr>Planning Decisions</vt:lpstr>
      <vt:lpstr>Aggregate Planning</vt:lpstr>
      <vt:lpstr>Aggregate Planning</vt:lpstr>
      <vt:lpstr>Aggregate Planning Strategies: Chase, Level, and Flexible</vt:lpstr>
      <vt:lpstr>Chase Strategy vs Level Strategy</vt:lpstr>
      <vt:lpstr>Flexible Workforce (Utilization Flexibility) Strategy</vt:lpstr>
      <vt:lpstr>Aggregate Planning Summarized</vt:lpstr>
      <vt:lpstr>Aggregate Product Parameters Computation</vt:lpstr>
      <vt:lpstr>Demand and Costs</vt:lpstr>
      <vt:lpstr>Aggregate Planning Notations</vt:lpstr>
      <vt:lpstr>Aggregate Planning Excel Set-up</vt:lpstr>
      <vt:lpstr>Aggregate Planning Excel Set-up</vt:lpstr>
      <vt:lpstr>Constraints</vt:lpstr>
      <vt:lpstr>Optimal Solution</vt:lpstr>
      <vt:lpstr>Sensitivity Analysis- More Variable Demand</vt:lpstr>
      <vt:lpstr>Sensitivity Analysis- Lower Hiring Layoff Costs</vt:lpstr>
      <vt:lpstr>World is Not Deterministic</vt:lpstr>
      <vt:lpstr>Aggregate Planning ExcelSheet</vt:lpstr>
      <vt:lpstr>C.AggregatePlanning-Project.xlsx</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Supply Chain Management: Strategy, Planning, and Operation, 7e</dc:title>
  <dc:subject>Decision Science</dc:subject>
  <dc:creator>Chopra</dc:creator>
  <cp:keywords>Supply Chain Management</cp:keywords>
  <cp:lastModifiedBy>Asef-Vaziri , Ardavan</cp:lastModifiedBy>
  <cp:revision>879</cp:revision>
  <dcterms:modified xsi:type="dcterms:W3CDTF">2022-07-06T07:47:11Z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