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20"/>
  </p:notesMasterIdLst>
  <p:handoutMasterIdLst>
    <p:handoutMasterId r:id="rId21"/>
  </p:handoutMasterIdLst>
  <p:sldIdLst>
    <p:sldId id="457" r:id="rId2"/>
    <p:sldId id="466" r:id="rId3"/>
    <p:sldId id="379" r:id="rId4"/>
    <p:sldId id="473" r:id="rId5"/>
    <p:sldId id="474" r:id="rId6"/>
    <p:sldId id="450" r:id="rId7"/>
    <p:sldId id="475" r:id="rId8"/>
    <p:sldId id="476" r:id="rId9"/>
    <p:sldId id="479" r:id="rId10"/>
    <p:sldId id="480" r:id="rId11"/>
    <p:sldId id="477" r:id="rId12"/>
    <p:sldId id="478" r:id="rId13"/>
    <p:sldId id="485" r:id="rId14"/>
    <p:sldId id="481" r:id="rId15"/>
    <p:sldId id="482" r:id="rId16"/>
    <p:sldId id="486" r:id="rId17"/>
    <p:sldId id="483" r:id="rId18"/>
    <p:sldId id="484" r:id="rId19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sa Care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18" autoAdjust="0"/>
  </p:normalViewPr>
  <p:slideViewPr>
    <p:cSldViewPr>
      <p:cViewPr varScale="1">
        <p:scale>
          <a:sx n="106" d="100"/>
          <a:sy n="106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314" y="-96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EB68C923-FC84-4959-936A-9BAC9455D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420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6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6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5790"/>
            <a:ext cx="550545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6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27BA5306-E871-46E1-AB3C-77C73B55A3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542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142DF10-19AE-4929-8551-5EAAB08A9A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047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B792-C4B1-48EA-9F92-536D46C8C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7253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B792-C4B1-48EA-9F92-536D46C8C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07313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B792-C4B1-48EA-9F92-536D46C8C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01170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B792-C4B1-48EA-9F92-536D46C8C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14029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B792-C4B1-48EA-9F92-536D46C8C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62041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B792-C4B1-48EA-9F92-536D46C8C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156654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EF73-A72D-4395-AAE6-8CC7A7437E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421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2EC5-1F2F-4DA2-931C-3B16B0E937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25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5094A6-983D-4CE1-8642-902E0D74B6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490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7B16BA-D8A9-47FD-86E2-9A5CDB575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340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F232F-2795-4351-9547-263BBC628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65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43815-92F9-4B94-B3E5-93A1B04BED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480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4524-5363-477C-92B4-F81018B7F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17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840E-6D17-46A5-82E9-D045471D5A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069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523A3-F02C-4543-A894-545C8D459F3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505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48A9-4605-4D37-BBF7-D92D9B09A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06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C05B-7C5A-4EA0-A9ED-D585CF30B9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905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E441-F491-4D4D-975D-AD58D80F36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47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CAB792-C4B1-48EA-9F92-536D46C8C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44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1934" y="2082794"/>
            <a:ext cx="5308866" cy="1515533"/>
          </a:xfrm>
        </p:spPr>
        <p:txBody>
          <a:bodyPr/>
          <a:lstStyle/>
          <a:p>
            <a:r>
              <a:rPr lang="en-US" sz="3600" dirty="0"/>
              <a:t>Chapter </a:t>
            </a:r>
            <a:r>
              <a:rPr lang="en-US" sz="3600" dirty="0" smtClean="0"/>
              <a:t>16  -Units and Conversions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50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ME101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Nhut</a:t>
            </a:r>
            <a:r>
              <a:rPr lang="en-US" dirty="0" smtClean="0"/>
              <a:t> Tan Ho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F2E7C13-15BA-401F-A2BF-8D6A2408179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factors (2)</a:t>
            </a:r>
          </a:p>
        </p:txBody>
      </p:sp>
      <p:sp>
        <p:nvSpPr>
          <p:cNvPr id="531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4150"/>
            <a:ext cx="3810000" cy="4114800"/>
          </a:xfrm>
          <a:noFill/>
          <a:ln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Example Conversion factors: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Conversion factors are also called unity factors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graphicFrame>
        <p:nvGraphicFramePr>
          <p:cNvPr id="531467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55846079"/>
              </p:ext>
            </p:extLst>
          </p:nvPr>
        </p:nvGraphicFramePr>
        <p:xfrm>
          <a:off x="1447800" y="2343150"/>
          <a:ext cx="2286000" cy="2159000"/>
        </p:xfrm>
        <a:graphic>
          <a:graphicData uri="http://schemas.openxmlformats.org/presentationml/2006/ole">
            <p:oleObj spid="_x0000_s531468" name="Equation" r:id="rId3" imgW="914400" imgH="863600" progId="Equation.3">
              <p:embed/>
            </p:oleObj>
          </a:graphicData>
        </a:graphic>
      </p:graphicFrame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139BD-915C-4A7F-9B7B-77922C4C98DD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531466" name="Group 10"/>
          <p:cNvGrpSpPr>
            <a:grpSpLocks/>
          </p:cNvGrpSpPr>
          <p:nvPr/>
        </p:nvGrpSpPr>
        <p:grpSpPr bwMode="auto">
          <a:xfrm>
            <a:off x="4360863" y="1295400"/>
            <a:ext cx="4783137" cy="4819650"/>
            <a:chOff x="2651" y="1304"/>
            <a:chExt cx="3013" cy="3036"/>
          </a:xfrm>
        </p:grpSpPr>
        <p:pic>
          <p:nvPicPr>
            <p:cNvPr id="531458" name="Picture 2" descr="2web0008"/>
            <p:cNvPicPr>
              <a:picLocks noChangeAspect="1" noChangeArrowheads="1"/>
            </p:cNvPicPr>
            <p:nvPr/>
          </p:nvPicPr>
          <p:blipFill>
            <a:blip r:embed="rId4" cstate="print"/>
            <a:srcRect l="23247" r="5794" b="95044"/>
            <a:stretch>
              <a:fillRect/>
            </a:stretch>
          </p:blipFill>
          <p:spPr bwMode="auto">
            <a:xfrm>
              <a:off x="2651" y="1304"/>
              <a:ext cx="301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1461" name="Picture 5" descr="2web0008"/>
            <p:cNvPicPr>
              <a:picLocks noChangeAspect="1" noChangeArrowheads="1"/>
            </p:cNvPicPr>
            <p:nvPr/>
          </p:nvPicPr>
          <p:blipFill>
            <a:blip r:embed="rId5" cstate="print"/>
            <a:srcRect l="27879" t="51080" r="5440"/>
            <a:stretch>
              <a:fillRect/>
            </a:stretch>
          </p:blipFill>
          <p:spPr bwMode="auto">
            <a:xfrm>
              <a:off x="2808" y="1569"/>
              <a:ext cx="2832" cy="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1469" name="Line 13"/>
          <p:cNvSpPr>
            <a:spLocks noChangeShapeType="1"/>
          </p:cNvSpPr>
          <p:nvPr/>
        </p:nvSpPr>
        <p:spPr bwMode="auto">
          <a:xfrm flipV="1">
            <a:off x="3886200" y="2139950"/>
            <a:ext cx="26670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1470" name="Line 14"/>
          <p:cNvSpPr>
            <a:spLocks noChangeShapeType="1"/>
          </p:cNvSpPr>
          <p:nvPr/>
        </p:nvSpPr>
        <p:spPr bwMode="auto">
          <a:xfrm>
            <a:off x="3505200" y="4197350"/>
            <a:ext cx="30480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Accurately using units and converting them is an essential engineering skill</a:t>
            </a:r>
          </a:p>
          <a:p>
            <a:r>
              <a:rPr lang="en-US"/>
              <a:t>Accidents related to unit errors</a:t>
            </a:r>
          </a:p>
          <a:p>
            <a:pPr lvl="1"/>
            <a:r>
              <a:rPr lang="en-US"/>
              <a:t>Total loss of $125-million NASA Mars Climate Orbiter spacecraft due to errors in impulse (I = Force * time) coding</a:t>
            </a:r>
          </a:p>
          <a:p>
            <a:pPr lvl="1"/>
            <a:r>
              <a:rPr lang="en-US"/>
              <a:t>The spring constant (k = F/x) error that bankrupted a company </a:t>
            </a:r>
          </a:p>
          <a:p>
            <a:pPr lvl="1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2794D-EAA1-4A90-848F-D37469A40CE5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Conversion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7656512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To convert from one unit to another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Identify unity/conversion factors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Write down starting information, and multiply by unity/conversion factors until the desired units are obtained</a:t>
            </a:r>
          </a:p>
          <a:p>
            <a:pPr marL="533400" indent="-533400">
              <a:lnSpc>
                <a:spcPct val="90000"/>
              </a:lnSpc>
            </a:pPr>
            <a:endParaRPr lang="en-US" dirty="0"/>
          </a:p>
          <a:p>
            <a:pPr marL="914400" lvl="1" indent="-457200">
              <a:lnSpc>
                <a:spcPct val="90000"/>
              </a:lnSpc>
            </a:pPr>
            <a:endParaRPr lang="en-US" dirty="0"/>
          </a:p>
          <a:p>
            <a:pPr marL="914400" lvl="1" indent="-457200">
              <a:lnSpc>
                <a:spcPct val="90000"/>
              </a:lnSpc>
            </a:pPr>
            <a:endParaRPr lang="en-US" dirty="0"/>
          </a:p>
          <a:p>
            <a:pPr marL="914400" lvl="1" indent="-457200">
              <a:lnSpc>
                <a:spcPct val="90000"/>
              </a:lnSpc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78A-FA84-4A15-AF0D-FA4109EDFFE4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Conversion </a:t>
            </a:r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05000"/>
            <a:ext cx="7656512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sz="2400" dirty="0" smtClean="0"/>
          </a:p>
          <a:p>
            <a:pPr marL="533400" indent="-533400">
              <a:lnSpc>
                <a:spcPct val="90000"/>
              </a:lnSpc>
            </a:pPr>
            <a:r>
              <a:rPr lang="en-US" sz="2400" dirty="0" smtClean="0"/>
              <a:t>Convert </a:t>
            </a:r>
            <a:r>
              <a:rPr lang="en-US" sz="2400" dirty="0"/>
              <a:t>10 ft to inches</a:t>
            </a:r>
          </a:p>
          <a:p>
            <a:pPr marL="914400" lvl="1" indent="-457200">
              <a:lnSpc>
                <a:spcPct val="90000"/>
              </a:lnSpc>
            </a:pPr>
            <a:endParaRPr lang="en-US" sz="2000" dirty="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/>
              <a:t>Unity/conversion factor: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000" dirty="0"/>
              <a:t>   </a:t>
            </a:r>
          </a:p>
          <a:p>
            <a:pPr marL="914400" lvl="1" indent="-457200">
              <a:lnSpc>
                <a:spcPct val="90000"/>
              </a:lnSpc>
            </a:pPr>
            <a:endParaRPr lang="en-US" sz="2000" dirty="0"/>
          </a:p>
          <a:p>
            <a:pPr marL="914400" lvl="1" indent="-457200">
              <a:lnSpc>
                <a:spcPct val="90000"/>
              </a:lnSpc>
            </a:pPr>
            <a:endParaRPr lang="en-US" sz="2000" dirty="0"/>
          </a:p>
          <a:p>
            <a:pPr marL="914400" lvl="1" indent="-457200">
              <a:lnSpc>
                <a:spcPct val="90000"/>
              </a:lnSpc>
            </a:pPr>
            <a:endParaRPr lang="en-US" sz="2000" dirty="0"/>
          </a:p>
        </p:txBody>
      </p:sp>
      <p:graphicFrame>
        <p:nvGraphicFramePr>
          <p:cNvPr id="5294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29200" y="3048000"/>
          <a:ext cx="1219200" cy="668338"/>
        </p:xfrm>
        <a:graphic>
          <a:graphicData uri="http://schemas.openxmlformats.org/presentationml/2006/ole">
            <p:oleObj spid="_x0000_s546820" name="Equation" r:id="rId3" imgW="787400" imgH="431800" progId="Equation.3">
              <p:embed/>
            </p:oleObj>
          </a:graphicData>
        </a:graphic>
      </p:graphicFrame>
      <p:graphicFrame>
        <p:nvGraphicFramePr>
          <p:cNvPr id="529414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11388" y="3657600"/>
          <a:ext cx="3149600" cy="842963"/>
        </p:xfrm>
        <a:graphic>
          <a:graphicData uri="http://schemas.openxmlformats.org/presentationml/2006/ole">
            <p:oleObj spid="_x0000_s546821" name="Equation" r:id="rId4" imgW="1803400" imgH="48260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A78A-FA84-4A15-AF0D-FA4109EDFFE4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>
            <a:off x="3352800" y="41910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9417" name="Line 9"/>
          <p:cNvSpPr>
            <a:spLocks noChangeShapeType="1"/>
          </p:cNvSpPr>
          <p:nvPr/>
        </p:nvSpPr>
        <p:spPr bwMode="auto">
          <a:xfrm>
            <a:off x="2514600" y="3962400"/>
            <a:ext cx="304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6" grpId="0" animBg="1"/>
      <p:bldP spid="5294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</a:t>
            </a:r>
            <a:r>
              <a:rPr lang="en-US" dirty="0" smtClean="0"/>
              <a:t>Conversion Example 2</a:t>
            </a:r>
            <a:endParaRPr lang="en-US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580312" cy="4114800"/>
          </a:xfrm>
        </p:spPr>
        <p:txBody>
          <a:bodyPr/>
          <a:lstStyle/>
          <a:p>
            <a:pPr marL="533400" indent="-533400"/>
            <a:r>
              <a:rPr lang="en-US" sz="2800"/>
              <a:t>Convert 25 cents/minute to $/hour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Unity factors:                 ,</a:t>
            </a:r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/>
          </a:p>
          <a:p>
            <a:pPr marL="914400" lvl="1" indent="-457200">
              <a:buFont typeface="Wingdings" pitchFamily="2" charset="2"/>
              <a:buAutoNum type="arabicPeriod"/>
            </a:pPr>
            <a:endParaRPr lang="en-US" sz="2400"/>
          </a:p>
          <a:p>
            <a:pPr marL="914400" lvl="1" indent="-457200">
              <a:buFont typeface="Wingdings" pitchFamily="2" charset="2"/>
              <a:buAutoNum type="arabicPeriod"/>
            </a:pPr>
            <a:r>
              <a:rPr lang="en-US" sz="2400"/>
              <a:t> </a:t>
            </a:r>
          </a:p>
          <a:p>
            <a:pPr marL="533400" indent="-533400"/>
            <a:endParaRPr lang="en-US" sz="2800"/>
          </a:p>
          <a:p>
            <a:pPr marL="533400" indent="-533400"/>
            <a:endParaRPr lang="en-US" sz="2800"/>
          </a:p>
          <a:p>
            <a:pPr marL="533400" indent="-533400"/>
            <a:endParaRPr lang="en-US" sz="2800"/>
          </a:p>
          <a:p>
            <a:pPr marL="533400" indent="-533400">
              <a:buFont typeface="Wingdings" pitchFamily="2" charset="2"/>
              <a:buNone/>
            </a:pPr>
            <a:endParaRPr lang="en-US" sz="2800" baseline="30000"/>
          </a:p>
        </p:txBody>
      </p:sp>
      <p:graphicFrame>
        <p:nvGraphicFramePr>
          <p:cNvPr id="53760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49525" y="4267200"/>
          <a:ext cx="4654550" cy="838200"/>
        </p:xfrm>
        <a:graphic>
          <a:graphicData uri="http://schemas.openxmlformats.org/presentationml/2006/ole">
            <p:oleObj spid="_x0000_s537605" name="Equation" r:id="rId3" imgW="2679700" imgH="482600" progId="Equation.3">
              <p:embed/>
            </p:oleObj>
          </a:graphicData>
        </a:graphic>
      </p:graphicFrame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C63E3-D83F-4108-8E5E-B45AF678096D}" type="slidenum">
              <a:rPr lang="en-US"/>
              <a:pPr/>
              <a:t>14</a:t>
            </a:fld>
            <a:endParaRPr lang="en-US"/>
          </a:p>
        </p:txBody>
      </p:sp>
      <p:sp>
        <p:nvSpPr>
          <p:cNvPr id="537606" name="Line 6"/>
          <p:cNvSpPr>
            <a:spLocks noChangeShapeType="1"/>
          </p:cNvSpPr>
          <p:nvPr/>
        </p:nvSpPr>
        <p:spPr bwMode="auto">
          <a:xfrm>
            <a:off x="2892425" y="4387850"/>
            <a:ext cx="604838" cy="303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07" name="Line 7"/>
          <p:cNvSpPr>
            <a:spLocks noChangeShapeType="1"/>
          </p:cNvSpPr>
          <p:nvPr/>
        </p:nvSpPr>
        <p:spPr bwMode="auto">
          <a:xfrm>
            <a:off x="5564188" y="4306888"/>
            <a:ext cx="604837" cy="303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08" name="Line 8"/>
          <p:cNvSpPr>
            <a:spLocks noChangeShapeType="1"/>
          </p:cNvSpPr>
          <p:nvPr/>
        </p:nvSpPr>
        <p:spPr bwMode="auto">
          <a:xfrm>
            <a:off x="2809875" y="4743450"/>
            <a:ext cx="606425" cy="303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7609" name="Line 9"/>
          <p:cNvSpPr>
            <a:spLocks noChangeShapeType="1"/>
          </p:cNvSpPr>
          <p:nvPr/>
        </p:nvSpPr>
        <p:spPr bwMode="auto">
          <a:xfrm>
            <a:off x="4178300" y="4751388"/>
            <a:ext cx="606425" cy="301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37614" name="Picture 14"/>
          <p:cNvPicPr>
            <a:picLocks noChangeAspect="1" noChangeArrowheads="1"/>
          </p:cNvPicPr>
          <p:nvPr/>
        </p:nvPicPr>
        <p:blipFill>
          <a:blip r:embed="rId4" cstate="print"/>
          <a:srcRect l="25433" r="48051"/>
          <a:stretch>
            <a:fillRect/>
          </a:stretch>
        </p:blipFill>
        <p:spPr bwMode="auto">
          <a:xfrm>
            <a:off x="4114800" y="2819400"/>
            <a:ext cx="12192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7615" name="Picture 15"/>
          <p:cNvPicPr>
            <a:picLocks noChangeAspect="1" noChangeArrowheads="1"/>
          </p:cNvPicPr>
          <p:nvPr/>
        </p:nvPicPr>
        <p:blipFill>
          <a:blip r:embed="rId4" cstate="print"/>
          <a:srcRect l="51949" r="16565"/>
          <a:stretch>
            <a:fillRect/>
          </a:stretch>
        </p:blipFill>
        <p:spPr bwMode="auto">
          <a:xfrm>
            <a:off x="5867400" y="2819400"/>
            <a:ext cx="14478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6" grpId="0" animBg="1"/>
      <p:bldP spid="537607" grpId="0" animBg="1"/>
      <p:bldP spid="537608" grpId="0" animBg="1"/>
      <p:bldP spid="5376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Conversion </a:t>
            </a:r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7888" y="2017713"/>
            <a:ext cx="7580312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Convert 25 </a:t>
            </a:r>
            <a:r>
              <a:rPr lang="en-US" sz="2800" dirty="0" err="1"/>
              <a:t>lb</a:t>
            </a:r>
            <a:r>
              <a:rPr lang="en-US" sz="2800" dirty="0"/>
              <a:t>/in</a:t>
            </a:r>
            <a:r>
              <a:rPr lang="en-US" sz="2800" baseline="30000" dirty="0"/>
              <a:t>2</a:t>
            </a:r>
            <a:r>
              <a:rPr lang="en-US" sz="2800" dirty="0"/>
              <a:t> to kilogram/cm</a:t>
            </a:r>
            <a:r>
              <a:rPr lang="en-US" sz="2800" baseline="30000" dirty="0"/>
              <a:t>2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“</a:t>
            </a:r>
            <a:r>
              <a:rPr lang="en-US" sz="2800" dirty="0" err="1"/>
              <a:t>lb</a:t>
            </a:r>
            <a:r>
              <a:rPr lang="en-US" sz="2800" dirty="0"/>
              <a:t>” in this case is </a:t>
            </a:r>
            <a:r>
              <a:rPr lang="en-US" sz="2800" dirty="0" err="1"/>
              <a:t>lbm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Must be very careful in clarifying the unit(s)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5417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304925" y="3276600"/>
          <a:ext cx="6772275" cy="1046163"/>
        </p:xfrm>
        <a:graphic>
          <a:graphicData uri="http://schemas.openxmlformats.org/presentationml/2006/ole">
            <p:oleObj spid="_x0000_s541701" name="Equation" r:id="rId3" imgW="3124200" imgH="482600" progId="Equation.3">
              <p:embed/>
            </p:oleObj>
          </a:graphicData>
        </a:graphic>
      </p:graphicFrame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2FE8-0162-4420-83DF-592453345200}" type="slidenum">
              <a:rPr lang="en-US"/>
              <a:pPr/>
              <a:t>15</a:t>
            </a:fld>
            <a:endParaRPr lang="en-US"/>
          </a:p>
        </p:txBody>
      </p:sp>
      <p:sp>
        <p:nvSpPr>
          <p:cNvPr id="541701" name="Line 5"/>
          <p:cNvSpPr>
            <a:spLocks noChangeShapeType="1"/>
          </p:cNvSpPr>
          <p:nvPr/>
        </p:nvSpPr>
        <p:spPr bwMode="auto">
          <a:xfrm>
            <a:off x="1828800" y="34290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2" name="Line 6"/>
          <p:cNvSpPr>
            <a:spLocks noChangeShapeType="1"/>
          </p:cNvSpPr>
          <p:nvPr/>
        </p:nvSpPr>
        <p:spPr bwMode="auto">
          <a:xfrm>
            <a:off x="5943600" y="3505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3" name="Line 7"/>
          <p:cNvSpPr>
            <a:spLocks noChangeShapeType="1"/>
          </p:cNvSpPr>
          <p:nvPr/>
        </p:nvSpPr>
        <p:spPr bwMode="auto">
          <a:xfrm>
            <a:off x="4572000" y="3429000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4" name="Line 8"/>
          <p:cNvSpPr>
            <a:spLocks noChangeShapeType="1"/>
          </p:cNvSpPr>
          <p:nvPr/>
        </p:nvSpPr>
        <p:spPr bwMode="auto">
          <a:xfrm>
            <a:off x="3124200" y="39624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6" name="Line 10"/>
          <p:cNvSpPr>
            <a:spLocks noChangeShapeType="1"/>
          </p:cNvSpPr>
          <p:nvPr/>
        </p:nvSpPr>
        <p:spPr bwMode="auto">
          <a:xfrm>
            <a:off x="1752600" y="3962400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4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4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1" grpId="0" animBg="1"/>
      <p:bldP spid="541702" grpId="0" animBg="1"/>
      <p:bldP spid="541703" grpId="0" animBg="1"/>
      <p:bldP spid="541704" grpId="0" animBg="1"/>
      <p:bldP spid="5417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Conversion </a:t>
            </a:r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1335" y="1902619"/>
            <a:ext cx="7580312" cy="4114800"/>
          </a:xfrm>
        </p:spPr>
        <p:txBody>
          <a:bodyPr/>
          <a:lstStyle/>
          <a:p>
            <a:r>
              <a:rPr lang="en-US" sz="2800" dirty="0"/>
              <a:t>Convert 5</a:t>
            </a:r>
            <a:r>
              <a:rPr lang="en-US" sz="2800" dirty="0" smtClean="0"/>
              <a:t> M ft-lb/s to KW</a:t>
            </a:r>
            <a:endParaRPr lang="en-US" sz="2800" baseline="300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2FE8-0162-4420-83DF-592453345200}" type="slidenum">
              <a:rPr lang="en-US"/>
              <a:pPr/>
              <a:t>16</a:t>
            </a:fld>
            <a:endParaRPr lang="en-US"/>
          </a:p>
        </p:txBody>
      </p:sp>
      <p:sp>
        <p:nvSpPr>
          <p:cNvPr id="541701" name="Line 5"/>
          <p:cNvSpPr>
            <a:spLocks noChangeShapeType="1"/>
          </p:cNvSpPr>
          <p:nvPr/>
        </p:nvSpPr>
        <p:spPr bwMode="auto">
          <a:xfrm>
            <a:off x="3810000" y="3505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3" name="Line 7"/>
          <p:cNvSpPr>
            <a:spLocks noChangeShapeType="1"/>
          </p:cNvSpPr>
          <p:nvPr/>
        </p:nvSpPr>
        <p:spPr bwMode="auto">
          <a:xfrm>
            <a:off x="3429000" y="2971800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4" name="Line 8"/>
          <p:cNvSpPr>
            <a:spLocks noChangeShapeType="1"/>
          </p:cNvSpPr>
          <p:nvPr/>
        </p:nvSpPr>
        <p:spPr bwMode="auto">
          <a:xfrm>
            <a:off x="5410200" y="3505200"/>
            <a:ext cx="457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1706" name="Line 10"/>
          <p:cNvSpPr>
            <a:spLocks noChangeShapeType="1"/>
          </p:cNvSpPr>
          <p:nvPr/>
        </p:nvSpPr>
        <p:spPr bwMode="auto">
          <a:xfrm>
            <a:off x="2133600" y="3200400"/>
            <a:ext cx="457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47843" name="Object 3"/>
          <p:cNvGraphicFramePr>
            <a:graphicFrameLocks noChangeAspect="1"/>
          </p:cNvGraphicFramePr>
          <p:nvPr/>
        </p:nvGraphicFramePr>
        <p:xfrm>
          <a:off x="821546" y="2895600"/>
          <a:ext cx="6417454" cy="1905000"/>
        </p:xfrm>
        <a:graphic>
          <a:graphicData uri="http://schemas.openxmlformats.org/presentationml/2006/ole">
            <p:oleObj spid="_x0000_s547844" name="Equation" r:id="rId3" imgW="3124200" imgH="927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1" grpId="0" animBg="1"/>
      <p:bldP spid="541703" grpId="0" animBg="1"/>
      <p:bldP spid="541704" grpId="0" animBg="1"/>
      <p:bldP spid="5417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 and Share Exercises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2.5$/gal to cent/</a:t>
            </a:r>
            <a:r>
              <a:rPr lang="en-US" sz="2800" dirty="0" err="1"/>
              <a:t>mL</a:t>
            </a:r>
            <a:r>
              <a:rPr lang="en-US" sz="2800" dirty="0"/>
              <a:t> 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5 m/s to ft/min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5 J to ft-lb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100 kW to ft-lb/s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200 horse powers to (N-m)/s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5 Btu to kg-m</a:t>
            </a:r>
            <a:r>
              <a:rPr lang="en-US" sz="2800" baseline="30000" dirty="0"/>
              <a:t>2</a:t>
            </a:r>
            <a:r>
              <a:rPr lang="en-US" sz="2800" dirty="0"/>
              <a:t> / s</a:t>
            </a:r>
            <a:r>
              <a:rPr lang="en-US" sz="2800" baseline="30000" dirty="0"/>
              <a:t>2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1 </a:t>
            </a:r>
            <a:r>
              <a:rPr lang="en-US" sz="2800" dirty="0" err="1"/>
              <a:t>kpsi</a:t>
            </a:r>
            <a:r>
              <a:rPr lang="en-US" sz="2800" dirty="0"/>
              <a:t> to g/(m-s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2800" dirty="0"/>
              <a:t>Convert 10 gal/min to L/s</a:t>
            </a:r>
          </a:p>
          <a:p>
            <a:pPr marL="609600" indent="-609600"/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015B-22DE-4B16-A708-1B6FFD5099C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recap and assignment</a:t>
            </a:r>
            <a:endParaRPr lang="en-US" dirty="0"/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Engineers work with SI and USCS units</a:t>
            </a:r>
          </a:p>
          <a:p>
            <a:pPr>
              <a:lnSpc>
                <a:spcPct val="90000"/>
              </a:lnSpc>
            </a:pPr>
            <a:r>
              <a:rPr lang="en-US" dirty="0"/>
              <a:t>Accurately using and converting units is an essential engineering skill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Assignments: 16.1,16.7,16.11,16.12,16.21,16.22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7FD7A-E959-44BC-A236-F34E012E19E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Objectives and Activities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Introduce you to systems of units</a:t>
            </a:r>
          </a:p>
          <a:p>
            <a:r>
              <a:rPr lang="en-US"/>
              <a:t>Teach you how to accurately use units and perform unit conversions</a:t>
            </a:r>
          </a:p>
          <a:p>
            <a:endParaRPr lang="en-US"/>
          </a:p>
          <a:p>
            <a:r>
              <a:rPr lang="en-US"/>
              <a:t>Activities: unit conversion exercises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0CAAE-8DEA-4075-8B73-40DD9B8099F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16.1 History of Units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/>
              <a:t>A common denomination of units is essential for the development of trade and economics around the world</a:t>
            </a:r>
          </a:p>
          <a:p>
            <a:r>
              <a:rPr lang="en-US" sz="2800"/>
              <a:t>Majority of nations (include US) in the world today operate on the International System (SI) of Units because of its simplicity</a:t>
            </a:r>
          </a:p>
          <a:p>
            <a:r>
              <a:rPr lang="en-US" sz="2800"/>
              <a:t>In the US, some sectors still use US Customary System (USCS)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9B4CD-722F-4F5F-AF96-6723BFDCE592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 Units in the SI System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D034-E7F7-49ED-93F3-EB46959A707D}" type="slidenum">
              <a:rPr lang="en-US"/>
              <a:pPr/>
              <a:t>4</a:t>
            </a:fld>
            <a:endParaRPr lang="en-US"/>
          </a:p>
        </p:txBody>
      </p:sp>
      <p:pic>
        <p:nvPicPr>
          <p:cNvPr id="524292" name="Picture 4" descr="2web0003"/>
          <p:cNvPicPr>
            <a:picLocks noChangeAspect="1" noChangeArrowheads="1"/>
          </p:cNvPicPr>
          <p:nvPr/>
        </p:nvPicPr>
        <p:blipFill>
          <a:blip r:embed="rId2" cstate="print"/>
          <a:srcRect l="24371"/>
          <a:stretch>
            <a:fillRect/>
          </a:stretch>
        </p:blipFill>
        <p:spPr bwMode="auto">
          <a:xfrm>
            <a:off x="577850" y="1858963"/>
            <a:ext cx="7805738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Derived Units in the SI System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1E64-0208-4DF9-834E-17755F700D51}" type="slidenum">
              <a:rPr lang="en-US"/>
              <a:pPr/>
              <a:t>5</a:t>
            </a:fld>
            <a:endParaRPr lang="en-US"/>
          </a:p>
        </p:txBody>
      </p:sp>
      <p:pic>
        <p:nvPicPr>
          <p:cNvPr id="525319" name="Picture 7" descr="2web0004"/>
          <p:cNvPicPr>
            <a:picLocks noChangeAspect="1" noChangeArrowheads="1"/>
          </p:cNvPicPr>
          <p:nvPr/>
        </p:nvPicPr>
        <p:blipFill>
          <a:blip r:embed="rId2" cstate="print"/>
          <a:srcRect l="80878" r="3725" b="16527"/>
          <a:stretch>
            <a:fillRect/>
          </a:stretch>
        </p:blipFill>
        <p:spPr bwMode="auto">
          <a:xfrm>
            <a:off x="6442521" y="2640481"/>
            <a:ext cx="1533079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16" name="Picture 4" descr="2web0004"/>
          <p:cNvPicPr>
            <a:picLocks noChangeAspect="1" noChangeArrowheads="1"/>
          </p:cNvPicPr>
          <p:nvPr/>
        </p:nvPicPr>
        <p:blipFill>
          <a:blip r:embed="rId2" cstate="print"/>
          <a:srcRect l="20378" r="54771" b="16527"/>
          <a:stretch>
            <a:fillRect/>
          </a:stretch>
        </p:blipFill>
        <p:spPr bwMode="auto">
          <a:xfrm>
            <a:off x="1255685" y="2640481"/>
            <a:ext cx="2474526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17" name="Picture 5" descr="2web0004"/>
          <p:cNvPicPr>
            <a:picLocks noChangeAspect="1" noChangeArrowheads="1"/>
          </p:cNvPicPr>
          <p:nvPr/>
        </p:nvPicPr>
        <p:blipFill>
          <a:blip r:embed="rId2" cstate="print"/>
          <a:srcRect l="47563" r="34895" b="16527"/>
          <a:stretch>
            <a:fillRect/>
          </a:stretch>
        </p:blipFill>
        <p:spPr bwMode="auto">
          <a:xfrm>
            <a:off x="3699321" y="2646831"/>
            <a:ext cx="1746724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18" name="Picture 6" descr="2web0004"/>
          <p:cNvPicPr>
            <a:picLocks noChangeAspect="1" noChangeArrowheads="1"/>
          </p:cNvPicPr>
          <p:nvPr/>
        </p:nvPicPr>
        <p:blipFill>
          <a:blip r:embed="rId2" cstate="print"/>
          <a:srcRect l="68500" r="21126" b="16527"/>
          <a:stretch>
            <a:fillRect/>
          </a:stretch>
        </p:blipFill>
        <p:spPr bwMode="auto">
          <a:xfrm>
            <a:off x="5446045" y="2646831"/>
            <a:ext cx="1033009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21634"/>
            <a:ext cx="6798734" cy="1303867"/>
          </a:xfrm>
        </p:spPr>
        <p:txBody>
          <a:bodyPr/>
          <a:lstStyle/>
          <a:p>
            <a:r>
              <a:rPr lang="en-US" dirty="0"/>
              <a:t>Base Units in the USCS 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6C033-3374-42AE-B65E-DAA6607D80A4}" type="slidenum">
              <a:rPr lang="en-US"/>
              <a:pPr/>
              <a:t>6</a:t>
            </a:fld>
            <a:endParaRPr lang="en-US"/>
          </a:p>
        </p:txBody>
      </p:sp>
      <p:pic>
        <p:nvPicPr>
          <p:cNvPr id="342021" name="Picture 5" descr="2web0006"/>
          <p:cNvPicPr>
            <a:picLocks noChangeAspect="1" noChangeArrowheads="1"/>
          </p:cNvPicPr>
          <p:nvPr/>
        </p:nvPicPr>
        <p:blipFill>
          <a:blip r:embed="rId2" cstate="print"/>
          <a:srcRect l="25911"/>
          <a:stretch>
            <a:fillRect/>
          </a:stretch>
        </p:blipFill>
        <p:spPr bwMode="auto">
          <a:xfrm>
            <a:off x="617802" y="1661583"/>
            <a:ext cx="7916862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5" y="497571"/>
            <a:ext cx="6798734" cy="1303867"/>
          </a:xfrm>
        </p:spPr>
        <p:txBody>
          <a:bodyPr/>
          <a:lstStyle/>
          <a:p>
            <a:r>
              <a:rPr lang="en-US" dirty="0"/>
              <a:t>Derived Units in USCS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CBD4-EB4A-4DEE-8DCE-6D66336345CC}" type="slidenum">
              <a:rPr lang="en-US"/>
              <a:pPr/>
              <a:t>7</a:t>
            </a:fld>
            <a:endParaRPr lang="en-US"/>
          </a:p>
        </p:txBody>
      </p:sp>
      <p:pic>
        <p:nvPicPr>
          <p:cNvPr id="526340" name="Picture 4" descr="2web0007"/>
          <p:cNvPicPr>
            <a:picLocks noChangeAspect="1" noChangeArrowheads="1"/>
          </p:cNvPicPr>
          <p:nvPr/>
        </p:nvPicPr>
        <p:blipFill>
          <a:blip r:embed="rId2" cstate="print"/>
          <a:srcRect l="17319" b="8907"/>
          <a:stretch>
            <a:fillRect/>
          </a:stretch>
        </p:blipFill>
        <p:spPr bwMode="auto">
          <a:xfrm>
            <a:off x="529777" y="1348845"/>
            <a:ext cx="8092911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Prefixes for SI Units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750901" y="2658979"/>
            <a:ext cx="3741738" cy="4114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Examples:</a:t>
            </a:r>
          </a:p>
          <a:p>
            <a:r>
              <a:rPr lang="en-US" sz="2800" dirty="0"/>
              <a:t>1 kW = 1000 W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        = 10</a:t>
            </a:r>
            <a:r>
              <a:rPr lang="en-US" baseline="30000" dirty="0"/>
              <a:t>3</a:t>
            </a:r>
            <a:r>
              <a:rPr lang="en-US" dirty="0"/>
              <a:t> W</a:t>
            </a:r>
          </a:p>
          <a:p>
            <a:endParaRPr lang="en-US" sz="2800" dirty="0"/>
          </a:p>
          <a:p>
            <a:r>
              <a:rPr lang="en-US" sz="2800" dirty="0"/>
              <a:t>1 </a:t>
            </a:r>
            <a:r>
              <a:rPr lang="en-US" sz="2800" dirty="0" err="1"/>
              <a:t>kpsi</a:t>
            </a:r>
            <a:r>
              <a:rPr lang="en-US" sz="2800" dirty="0"/>
              <a:t> = 1000</a:t>
            </a:r>
            <a:r>
              <a:rPr lang="en-US" sz="2800" baseline="30000" dirty="0"/>
              <a:t> </a:t>
            </a:r>
            <a:r>
              <a:rPr lang="en-US" sz="2800" dirty="0"/>
              <a:t>psi</a:t>
            </a:r>
          </a:p>
          <a:p>
            <a:endParaRPr lang="en-US" sz="2800" dirty="0"/>
          </a:p>
          <a:p>
            <a:r>
              <a:rPr lang="en-US" sz="2800" dirty="0"/>
              <a:t>2 GHz = 10</a:t>
            </a:r>
            <a:r>
              <a:rPr lang="en-US" sz="2800" baseline="30000" dirty="0"/>
              <a:t>9</a:t>
            </a:r>
            <a:r>
              <a:rPr lang="en-US" sz="2800" dirty="0"/>
              <a:t> Hz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  =1,000,000,000 Hz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dirty="0"/>
              <a:t>      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CB8CC-E79D-49C4-8DDD-ECE57A7C1655}" type="slidenum">
              <a:rPr lang="en-US"/>
              <a:pPr/>
              <a:t>8</a:t>
            </a:fld>
            <a:endParaRPr lang="en-US"/>
          </a:p>
        </p:txBody>
      </p:sp>
      <p:pic>
        <p:nvPicPr>
          <p:cNvPr id="527364" name="Picture 4" descr="2web0005"/>
          <p:cNvPicPr>
            <a:picLocks noChangeAspect="1" noChangeArrowheads="1"/>
          </p:cNvPicPr>
          <p:nvPr/>
        </p:nvPicPr>
        <p:blipFill>
          <a:blip r:embed="rId2" cstate="print"/>
          <a:srcRect l="28310" t="2480" r="5635" b="11159"/>
          <a:stretch>
            <a:fillRect/>
          </a:stretch>
        </p:blipFill>
        <p:spPr bwMode="auto">
          <a:xfrm>
            <a:off x="4114800" y="1905000"/>
            <a:ext cx="4276945" cy="43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 factors (1)</a:t>
            </a:r>
          </a:p>
        </p:txBody>
      </p:sp>
      <p:sp>
        <p:nvSpPr>
          <p:cNvPr id="5304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46225"/>
            <a:ext cx="3810000" cy="4114800"/>
          </a:xfrm>
          <a:noFill/>
          <a:ln/>
        </p:spPr>
        <p:txBody>
          <a:bodyPr/>
          <a:lstStyle/>
          <a:p>
            <a:r>
              <a:rPr lang="en-US" sz="2800"/>
              <a:t>Example Conversion factors: </a:t>
            </a:r>
          </a:p>
          <a:p>
            <a:endParaRPr lang="en-US" sz="2800"/>
          </a:p>
          <a:p>
            <a:endParaRPr lang="en-US" sz="2800"/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graphicFrame>
        <p:nvGraphicFramePr>
          <p:cNvPr id="53044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600200" y="3048000"/>
          <a:ext cx="2209800" cy="2116138"/>
        </p:xfrm>
        <a:graphic>
          <a:graphicData uri="http://schemas.openxmlformats.org/presentationml/2006/ole">
            <p:oleObj spid="_x0000_s530441" name="Equation" r:id="rId3" imgW="901309" imgH="863225" progId="Equation.3">
              <p:embed/>
            </p:oleObj>
          </a:graphicData>
        </a:graphic>
      </p:graphicFrame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9884A-6756-4101-99E9-A9A3453439A2}" type="slidenum">
              <a:rPr lang="en-US"/>
              <a:pPr/>
              <a:t>9</a:t>
            </a:fld>
            <a:endParaRPr lang="en-US"/>
          </a:p>
        </p:txBody>
      </p:sp>
      <p:pic>
        <p:nvPicPr>
          <p:cNvPr id="530436" name="Picture 4" descr="2web0008"/>
          <p:cNvPicPr>
            <a:picLocks noChangeAspect="1" noChangeArrowheads="1"/>
          </p:cNvPicPr>
          <p:nvPr/>
        </p:nvPicPr>
        <p:blipFill>
          <a:blip r:embed="rId4" cstate="print"/>
          <a:srcRect l="32643" r="6311" b="47649"/>
          <a:stretch>
            <a:fillRect/>
          </a:stretch>
        </p:blipFill>
        <p:spPr bwMode="auto">
          <a:xfrm>
            <a:off x="4446587" y="1447800"/>
            <a:ext cx="41148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0442" name="Line 10"/>
          <p:cNvSpPr>
            <a:spLocks noChangeShapeType="1"/>
          </p:cNvSpPr>
          <p:nvPr/>
        </p:nvSpPr>
        <p:spPr bwMode="auto">
          <a:xfrm flipV="1">
            <a:off x="3084512" y="2119312"/>
            <a:ext cx="2971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3" name="Line 11"/>
          <p:cNvSpPr>
            <a:spLocks noChangeShapeType="1"/>
          </p:cNvSpPr>
          <p:nvPr/>
        </p:nvSpPr>
        <p:spPr bwMode="auto">
          <a:xfrm>
            <a:off x="2855912" y="4633912"/>
            <a:ext cx="32004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4735</TotalTime>
  <Words>418</Words>
  <Application>Microsoft Office PowerPoint</Application>
  <PresentationFormat>On-screen Show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Organic</vt:lpstr>
      <vt:lpstr>Equation</vt:lpstr>
      <vt:lpstr>Chapter 16  -Units and Conversions </vt:lpstr>
      <vt:lpstr>Lecture Objectives and Activities</vt:lpstr>
      <vt:lpstr>16.1 History of Units</vt:lpstr>
      <vt:lpstr>Base Units in the SI System</vt:lpstr>
      <vt:lpstr>Derived Units in the SI System</vt:lpstr>
      <vt:lpstr>Base Units in the USCS </vt:lpstr>
      <vt:lpstr>Derived Units in USCS</vt:lpstr>
      <vt:lpstr>Prefixes for SI Units</vt:lpstr>
      <vt:lpstr>Conversion factors (1)</vt:lpstr>
      <vt:lpstr>Conversion factors (2)</vt:lpstr>
      <vt:lpstr>Unit Conversion</vt:lpstr>
      <vt:lpstr>Unit Conversion Method</vt:lpstr>
      <vt:lpstr>Unit Conversion Example 1</vt:lpstr>
      <vt:lpstr>Unit Conversion Example 2</vt:lpstr>
      <vt:lpstr>Unit Conversion Example 3</vt:lpstr>
      <vt:lpstr>Unit Conversion Example 4</vt:lpstr>
      <vt:lpstr>Pair and Share Exercises</vt:lpstr>
      <vt:lpstr>Lecture recap and assignment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YOUR FUTURE</dc:title>
  <dc:creator>nhut</dc:creator>
  <cp:lastModifiedBy>nhuttho</cp:lastModifiedBy>
  <cp:revision>448</cp:revision>
  <dcterms:created xsi:type="dcterms:W3CDTF">2004-03-06T21:00:08Z</dcterms:created>
  <dcterms:modified xsi:type="dcterms:W3CDTF">2014-08-26T19:49:43Z</dcterms:modified>
</cp:coreProperties>
</file>