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9"/>
  </p:notesMasterIdLst>
  <p:handoutMasterIdLst>
    <p:handoutMasterId r:id="rId20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3" r:id="rId9"/>
    <p:sldId id="334" r:id="rId10"/>
    <p:sldId id="330" r:id="rId11"/>
    <p:sldId id="331" r:id="rId12"/>
    <p:sldId id="332" r:id="rId13"/>
    <p:sldId id="338" r:id="rId14"/>
    <p:sldId id="339" r:id="rId15"/>
    <p:sldId id="341" r:id="rId16"/>
    <p:sldId id="337" r:id="rId17"/>
    <p:sldId id="33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6" autoAdjust="0"/>
    <p:restoredTop sz="90813" autoAdjust="0"/>
  </p:normalViewPr>
  <p:slideViewPr>
    <p:cSldViewPr>
      <p:cViewPr varScale="1">
        <p:scale>
          <a:sx n="84" d="100"/>
          <a:sy n="84" d="100"/>
        </p:scale>
        <p:origin x="96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3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96E9D96-BE8F-46A6-8BCD-F66CA70C2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91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4335B99-0C4A-4B0A-A946-3E575135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2" descr="SD-PanelTitle-V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 rot="5400000">
              <a:off x="3739196" y="525780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 rot="5400000">
              <a:off x="3739196" y="5719572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A5CF21E2-4C42-4156-85E9-7A1204C4D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E6BDE-D4DA-433D-B418-FEBADBFA1E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CB946-DD9C-43FD-BA2B-8414B114AA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2A1EA1-B30D-408C-916B-BFD98EEED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61EB-54A7-4600-A976-75F17CF583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323777-CB04-4DC6-A446-BE6261FEB6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E1A9F54-D2FF-4819-AA9F-DD69B74192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080A-9893-4A56-86E8-22319E0EBF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AB1FC-3CA3-4AE0-AD09-2ABB9E28B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8F101-D9A4-4678-BB17-4D5C09BC69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3C37-4DFF-42FB-AC11-60A2268AA7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96598-0D7C-4B25-B35C-43FAEE823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BC09F-E722-4F2A-BDB5-A07709FEA9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3622-859C-4B86-BF64-942596D18E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CB23B-AD39-4019-A1A3-D0ABCD059F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B7EC-641B-4ED1-80EA-54C358D960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265D1-3753-40BB-95D8-395FD46D1B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pic>
          <p:nvPicPr>
            <p:cNvPr id="1032" name="Picture 7" descr="SD-PanelContent-V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 l="2" r="14240"/>
            <a:stretch>
              <a:fillRect/>
            </a:stretch>
          </p:blipFill>
          <p:spPr bwMode="auto">
            <a:xfrm rot="5400000">
              <a:off x="4221675" y="39689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 l="2" r="14240"/>
            <a:stretch>
              <a:fillRect/>
            </a:stretch>
          </p:blipFill>
          <p:spPr bwMode="auto">
            <a:xfrm rot="5400000">
              <a:off x="4221675" y="6211888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fld id="{70DDD91C-94C1-450B-902A-0CEF8219AE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32" r:id="rId7"/>
    <p:sldLayoutId id="2147483842" r:id="rId8"/>
    <p:sldLayoutId id="2147483833" r:id="rId9"/>
    <p:sldLayoutId id="2147483834" r:id="rId10"/>
    <p:sldLayoutId id="2147483843" r:id="rId11"/>
    <p:sldLayoutId id="2147483844" r:id="rId12"/>
    <p:sldLayoutId id="2147483835" r:id="rId13"/>
    <p:sldLayoutId id="2147483845" r:id="rId14"/>
    <p:sldLayoutId id="2147483846" r:id="rId15"/>
    <p:sldLayoutId id="2147483847" r:id="rId16"/>
    <p:sldLayoutId id="2147483848" r:id="rId1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tudent%20investment.x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0563" y="1524000"/>
            <a:ext cx="7772400" cy="1470025"/>
          </a:xfrm>
        </p:spPr>
        <p:txBody>
          <a:bodyPr/>
          <a:lstStyle/>
          <a:p>
            <a:r>
              <a:rPr lang="en-US" altLang="en-US" sz="2800" smtClean="0">
                <a:ln>
                  <a:noFill/>
                </a:ln>
              </a:rPr>
              <a:t>Chapter </a:t>
            </a:r>
            <a:r>
              <a:rPr lang="en-US" altLang="en-US" sz="2800" smtClean="0">
                <a:ln>
                  <a:noFill/>
                </a:ln>
              </a:rPr>
              <a:t>3  </a:t>
            </a:r>
            <a:r>
              <a:rPr lang="en-US" altLang="en-US" sz="2800" dirty="0" smtClean="0">
                <a:ln>
                  <a:noFill/>
                </a:ln>
              </a:rPr>
              <a:t>- Profile of and Investment for </a:t>
            </a:r>
            <a:br>
              <a:rPr lang="en-US" altLang="en-US" sz="2800" dirty="0" smtClean="0">
                <a:ln>
                  <a:noFill/>
                </a:ln>
              </a:rPr>
            </a:br>
            <a:r>
              <a:rPr lang="en-US" altLang="en-US" sz="2800" dirty="0" smtClean="0">
                <a:ln>
                  <a:noFill/>
                </a:ln>
              </a:rPr>
              <a:t>the Mechanical Engineering Profession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en-US" smtClean="0"/>
              <a:t>ME101 </a:t>
            </a:r>
          </a:p>
          <a:p>
            <a:r>
              <a:rPr lang="en-US" altLang="en-US" smtClean="0"/>
              <a:t>Dr. Nhut Tan Ho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04DC9-B470-4B78-A1CF-6A834E2E1A0F}" type="slidenum">
              <a:rPr lang="en-US" altLang="en-US">
                <a:solidFill>
                  <a:schemeClr val="bg2"/>
                </a:solidFill>
                <a:latin typeface="Tahoma" pitchFamily="34" charset="0"/>
              </a:rPr>
              <a:pPr/>
              <a:t>1</a:t>
            </a:fld>
            <a:endParaRPr lang="en-US" altLang="en-US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4.7 Diversity in the Profession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a long time, white males dominated engineering</a:t>
            </a:r>
          </a:p>
          <a:p>
            <a:r>
              <a:rPr lang="en-US" altLang="en-US" smtClean="0"/>
              <a:t>Recently, women, foreign nationals, and various minority students have entered colleges and universities with an engineering diploma in mind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1D323-884A-4D6D-B6B4-7EA4B6F0604B}" type="slidenum">
              <a:rPr lang="en-US" altLang="en-US">
                <a:latin typeface="Tahoma" pitchFamily="34" charset="0"/>
              </a:rPr>
              <a:pPr/>
              <a:t>10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4.8 Distribution of Engineers by Field of Study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Electrical engineering employs the highest number of engineers, nearly 25%, numbering close to 375,000</a:t>
            </a:r>
          </a:p>
          <a:p>
            <a:r>
              <a:rPr lang="en-US" altLang="en-US" smtClean="0"/>
              <a:t>Mechanical employs almost 250,000 </a:t>
            </a:r>
          </a:p>
          <a:p>
            <a:r>
              <a:rPr lang="en-US" altLang="en-US" smtClean="0"/>
              <a:t>Civil is the next highest “populated”, with 200,000 workers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026B5-1F5D-4240-A584-7AB8B9DE0C7D}" type="slidenum">
              <a:rPr lang="en-US" altLang="en-US">
                <a:latin typeface="Tahoma" pitchFamily="34" charset="0"/>
              </a:rPr>
              <a:pPr/>
              <a:t>11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4.11 Words of Advice from Employers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Looking for graduates who possess:</a:t>
            </a:r>
          </a:p>
          <a:p>
            <a:pPr lvl="1"/>
            <a:r>
              <a:rPr lang="en-US" altLang="en-US" smtClean="0"/>
              <a:t>Excellent communication skills</a:t>
            </a:r>
          </a:p>
          <a:p>
            <a:pPr lvl="1"/>
            <a:r>
              <a:rPr lang="en-US" altLang="en-US" smtClean="0"/>
              <a:t>Teamwork</a:t>
            </a:r>
          </a:p>
          <a:p>
            <a:pPr lvl="1"/>
            <a:r>
              <a:rPr lang="en-US" altLang="en-US" smtClean="0"/>
              <a:t>Leadership</a:t>
            </a:r>
          </a:p>
          <a:p>
            <a:pPr lvl="1"/>
            <a:r>
              <a:rPr lang="en-US" altLang="en-US" smtClean="0"/>
              <a:t>Computer/Technical proficiency</a:t>
            </a:r>
          </a:p>
          <a:p>
            <a:pPr lvl="1"/>
            <a:r>
              <a:rPr lang="en-US" altLang="en-US" smtClean="0"/>
              <a:t>Hard working attitude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A7EB7C-5828-44BE-A099-DE64C848300B}" type="slidenum">
              <a:rPr lang="en-US" altLang="en-US">
                <a:latin typeface="Tahoma" pitchFamily="34" charset="0"/>
              </a:rPr>
              <a:pPr/>
              <a:t>12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Honing Your Resume and Skills, Knowledge, and Attitude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83" t="5116" r="15509" b="17466"/>
          <a:stretch/>
        </p:blipFill>
        <p:spPr>
          <a:xfrm>
            <a:off x="2057400" y="2399604"/>
            <a:ext cx="5410200" cy="3712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101-D9A4-4678-BB17-4D5C09BC698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Honing Your Resume and Skills, Knowledge, and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101-D9A4-4678-BB17-4D5C09BC6982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86" t="5809" r="15714" b="5048"/>
          <a:stretch/>
        </p:blipFill>
        <p:spPr>
          <a:xfrm>
            <a:off x="1896269" y="2181225"/>
            <a:ext cx="5359400" cy="42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Honing Your Resume and Skills, Knowledge, and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F101-D9A4-4678-BB17-4D5C09BC6982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Undergraduate/Graduate </a:t>
            </a:r>
            <a:r>
              <a:rPr lang="en-US" dirty="0" smtClean="0"/>
              <a:t>Research with Professors</a:t>
            </a:r>
            <a:endParaRPr lang="en-US" dirty="0"/>
          </a:p>
          <a:p>
            <a:r>
              <a:rPr lang="en-US" dirty="0" smtClean="0"/>
              <a:t>Student Societies: ASME, SWE, SHPE, </a:t>
            </a:r>
          </a:p>
          <a:p>
            <a:r>
              <a:rPr lang="en-US" dirty="0" smtClean="0"/>
              <a:t>Volunteer for Senior Design Projects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97862" cy="1462087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</a:rPr>
              <a:t>Individual/Group Assignment: Strengths, Weaknesses, &amp;Talents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a 3-column list of your</a:t>
            </a:r>
          </a:p>
          <a:p>
            <a:pPr marL="914400" lvl="1" indent="-4572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Strengths, </a:t>
            </a:r>
          </a:p>
          <a:p>
            <a:pPr marL="914400" lvl="1" indent="-4572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Weaknesses, and </a:t>
            </a:r>
          </a:p>
          <a:p>
            <a:pPr marL="914400" lvl="1" indent="-4572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your talents match with what the employers are looking for in a mechanical engineering graduate? And how you can invest time and resources, and plan activities to further improve your strengths/talents</a:t>
            </a:r>
          </a:p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 a group of 4, share your list with each person in your group and ask for suggestions for how you can improve your strengths, weaknesses, and talents </a:t>
            </a:r>
          </a:p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533400"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20B02D-54A2-49ED-B791-4F68182411F6}" type="slidenum">
              <a:rPr lang="en-US" altLang="en-US">
                <a:latin typeface="Tahoma" pitchFamily="34" charset="0"/>
              </a:rPr>
              <a:pPr/>
              <a:t>16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Recap: Profile of and Investment for ME Profession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Profile for engineering profession: people study engineering, majors, job market, salaries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 for profession</a:t>
            </a:r>
          </a:p>
          <a:p>
            <a:pPr lvl="1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planning</a:t>
            </a:r>
          </a:p>
          <a:p>
            <a:pPr lvl="1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 and activities 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en-US" sz="2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 lecture: Global and international engineering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Homework reminder: Q &amp; A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en-US" sz="2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DA9EC-20A0-40D4-91D0-D32D8A1BDEF5}" type="slidenum">
              <a:rPr lang="en-US" altLang="en-US">
                <a:latin typeface="Tahoma" pitchFamily="34" charset="0"/>
              </a:rPr>
              <a:pPr/>
              <a:t>17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Lecture Objectives and Activities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information about the engineering profession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Introduce financial planning for your education investment 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 learning activities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 exercise: Analyze “my engineering education investment” with Excel Spreadsheet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Individual/Group-assignment: How my strengths and talents match employers’ requirements  </a:t>
            </a:r>
          </a:p>
          <a:p>
            <a:pPr lvl="1" fontAlgn="auto">
              <a:buFont typeface="Arial"/>
              <a:buChar char="•"/>
              <a:defRPr/>
            </a:pPr>
            <a:endParaRPr lang="en-US" altLang="en-US"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en-US" altLang="en-US" sz="2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5FA2F-50E1-4B74-B7A0-41A53690C2F3}" type="slidenum">
              <a:rPr lang="en-US" altLang="en-US">
                <a:latin typeface="Tahoma" pitchFamily="34" charset="0"/>
              </a:rPr>
              <a:pPr/>
              <a:t>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762000"/>
            <a:ext cx="7793038" cy="1462088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4.2 College Enrollment Trends of Engineering Students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1950s-1960s:  60,000-80,000 engineering students</a:t>
            </a:r>
          </a:p>
          <a:p>
            <a:r>
              <a:rPr lang="en-US" altLang="en-US" smtClean="0"/>
              <a:t>1970s marked the lowest number of students, at 43,000</a:t>
            </a:r>
          </a:p>
          <a:p>
            <a:r>
              <a:rPr lang="en-US" altLang="en-US" smtClean="0"/>
              <a:t>Engineering peaked in 1980s, with around 118,000 students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635789-9A52-40FF-8B43-16899E86640B}" type="slidenum">
              <a:rPr lang="en-US" altLang="en-US">
                <a:latin typeface="Tahoma" pitchFamily="34" charset="0"/>
              </a:rPr>
              <a:pPr/>
              <a:t>3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4.3 College Majors of Recent Engineering Students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 approximately 350,000 full-time undergrad engineering students, just less than 1/3 (124,000) were majoring in computer and electrical engineering</a:t>
            </a:r>
          </a:p>
          <a:p>
            <a:r>
              <a:rPr lang="en-US" altLang="en-US" smtClean="0"/>
              <a:t>Just over 32,000 were “undecided”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D2508-FCF7-4041-B34B-3BF7FF4A1516}" type="slidenum">
              <a:rPr lang="en-US" altLang="en-US">
                <a:latin typeface="Tahoma" pitchFamily="34" charset="0"/>
              </a:rPr>
              <a:pPr/>
              <a:t>4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4.4 Degrees in Engineering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2590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Steady decline in Engineering degrees awarded between 1986 and 1995.  Since then, there have been many fluctuations, but as of data of 2000, there were 63,300 engineering degrees awarded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a long time, electrical awarded the highest number of degrees, but that was eventually replaced by mechanical engineering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9B55E-8690-4DDC-9ACD-8A686D7DC45D}" type="slidenum">
              <a:rPr lang="en-US" altLang="en-US">
                <a:latin typeface="Tahoma" pitchFamily="34" charset="0"/>
              </a:rPr>
              <a:pPr/>
              <a:t>5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4.5 Job Placement Trends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1999-2000 was the hottest year for engineering majors to find jobs</a:t>
            </a:r>
          </a:p>
          <a:p>
            <a:r>
              <a:rPr lang="en-US" altLang="en-US" smtClean="0"/>
              <a:t>As the number of engineering students declines, employers must “fight” harder to get whatever students they can get their hands on to fill vacant positions.  This has led to a very promising job placement ratio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06C8F3-46D8-4401-8C68-394E70CAF5A0}" type="slidenum">
              <a:rPr lang="en-US" altLang="en-US">
                <a:latin typeface="Tahoma" pitchFamily="34" charset="0"/>
              </a:rPr>
              <a:pPr/>
              <a:t>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4.6 Salaries of Engineers (in 2005)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the whole, engineers make more money than any other graduate with another degree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Electrical, computer, and computer science recently have led the way, with average salaries from a Bachelor degree starting at around $52,000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Mechanical average starting salary is $44,000-$55,000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2FE161-6795-4B9D-BA72-14DE66219695}" type="slidenum">
              <a:rPr lang="en-US" altLang="en-US">
                <a:latin typeface="Tahoma" pitchFamily="34" charset="0"/>
              </a:rPr>
              <a:pPr/>
              <a:t>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374650"/>
            <a:ext cx="6799262" cy="1303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 by Degree and Experience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5D5802-1161-4900-858A-D5DD45B77E3C}" type="slidenum">
              <a:rPr lang="en-US" altLang="en-US">
                <a:latin typeface="Tahoma" pitchFamily="34" charset="0"/>
              </a:rPr>
              <a:pPr/>
              <a:t>8</a:t>
            </a:fld>
            <a:endParaRPr lang="en-US" altLang="en-US">
              <a:latin typeface="Tahoma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20885" t="14769" r="17154" b="10001"/>
          <a:stretch>
            <a:fillRect/>
          </a:stretch>
        </p:blipFill>
        <p:spPr bwMode="auto">
          <a:xfrm>
            <a:off x="1200150" y="1354138"/>
            <a:ext cx="67310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Analyze “My Engineering Education Investment”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Costs (Fees &amp; Other Educational Expenses) - Expected Family Contribution (from the FAFSA) = Your Financial Need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finance and pay back your Financial Need?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Analyze “My Engineering Education Investment” with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Excel Spreadsheet Exercise</a:t>
            </a: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B7431-C816-4D70-8DC1-61C47405234D}" type="slidenum">
              <a:rPr lang="en-US" altLang="en-US">
                <a:latin typeface="Tahoma" pitchFamily="34" charset="0"/>
              </a:rPr>
              <a:pPr/>
              <a:t>9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2324</TotalTime>
  <Words>643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Wingdings</vt:lpstr>
      <vt:lpstr>Organic</vt:lpstr>
      <vt:lpstr>Chapter 3  - Profile of and Investment for  the Mechanical Engineering Profession</vt:lpstr>
      <vt:lpstr>Lecture Objectives and Activities</vt:lpstr>
      <vt:lpstr>4.2 College Enrollment Trends of Engineering Students</vt:lpstr>
      <vt:lpstr>4.3 College Majors of Recent Engineering Students</vt:lpstr>
      <vt:lpstr>4.4 Degrees in Engineering</vt:lpstr>
      <vt:lpstr>4.5 Job Placement Trends</vt:lpstr>
      <vt:lpstr>4.6 Salaries of Engineers (in 2005)</vt:lpstr>
      <vt:lpstr>Income by Degree and Experience</vt:lpstr>
      <vt:lpstr>Analyze “My Engineering Education Investment”</vt:lpstr>
      <vt:lpstr>4.7 Diversity in the Profession</vt:lpstr>
      <vt:lpstr>4.8 Distribution of Engineers by Field of Study</vt:lpstr>
      <vt:lpstr>4.11 Words of Advice from Employers</vt:lpstr>
      <vt:lpstr>Honing Your Resume and Skills, Knowledge, and Attitude</vt:lpstr>
      <vt:lpstr>Honing Your Resume and Skills, Knowledge, and Attitude</vt:lpstr>
      <vt:lpstr>Honing Your Resume and Skills, Knowledge, and Attitude</vt:lpstr>
      <vt:lpstr>Individual/Group Assignment: Strengths, Weaknesses, &amp;Talents</vt:lpstr>
      <vt:lpstr>Lecture Recap: Profile of and Investment for ME Profession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YOUR FUTURE</dc:title>
  <dc:creator>Ho, Nhut T</dc:creator>
  <cp:lastModifiedBy>visitor account</cp:lastModifiedBy>
  <cp:revision>422</cp:revision>
  <dcterms:created xsi:type="dcterms:W3CDTF">2004-03-06T21:00:08Z</dcterms:created>
  <dcterms:modified xsi:type="dcterms:W3CDTF">2015-01-27T18:04:47Z</dcterms:modified>
</cp:coreProperties>
</file>