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9"/>
  </p:notesMasterIdLst>
  <p:handoutMasterIdLst>
    <p:handoutMasterId r:id="rId30"/>
  </p:handoutMasterIdLst>
  <p:sldIdLst>
    <p:sldId id="348" r:id="rId2"/>
    <p:sldId id="349" r:id="rId3"/>
    <p:sldId id="350" r:id="rId4"/>
    <p:sldId id="351" r:id="rId5"/>
    <p:sldId id="352" r:id="rId6"/>
    <p:sldId id="353"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8" r:id="rId27"/>
    <p:sldId id="377"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32"/>
    </p:cViewPr>
  </p:sorterViewPr>
  <p:notesViewPr>
    <p:cSldViewPr>
      <p:cViewPr varScale="1">
        <p:scale>
          <a:sx n="57" d="100"/>
          <a:sy n="57" d="100"/>
        </p:scale>
        <p:origin x="-131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618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4618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618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47D54AAF-3397-4A3F-AD96-7965F8532A9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46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6CA8655A-8778-4E3D-A6D2-91B1550744B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65417E37-8A2E-4FF9-B9BB-531E0E2A2958}" type="slidenum">
              <a:rPr lang="en-US" altLang="en-US"/>
              <a:pPr/>
              <a:t>1</a:t>
            </a:fld>
            <a:endParaRPr lang="en-US" altLang="en-US"/>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F6F717C2-EEB5-447A-A8A2-BE15F8CBE084}" type="slidenum">
              <a:rPr lang="en-US" altLang="en-US"/>
              <a:pPr/>
              <a:t>10</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6E8DF23-0D76-405F-9E9A-6E11BA152546}" type="slidenum">
              <a:rPr lang="en-US" altLang="en-US"/>
              <a:pPr/>
              <a:t>11</a:t>
            </a:fld>
            <a:endParaRPr lang="en-US" alt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2B740B0-9763-44D6-BC70-90C32F75697A}" type="slidenum">
              <a:rPr lang="en-US" altLang="en-US"/>
              <a:pPr/>
              <a:t>12</a:t>
            </a:fld>
            <a:endParaRPr lang="en-US"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0998A22-4199-4DF9-B511-07E66F3B2513}" type="slidenum">
              <a:rPr lang="en-US" altLang="en-US"/>
              <a:pPr/>
              <a:t>2</a:t>
            </a:fld>
            <a:endParaRPr lang="en-US" alt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2089F65F-E7F1-4954-BDDC-E2A9AF764964}" type="slidenum">
              <a:rPr lang="en-US" altLang="en-US"/>
              <a:pPr/>
              <a:t>3</a:t>
            </a:fld>
            <a:endParaRPr lang="en-US" alt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CB89C583-F264-4225-924F-6169979E3E08}" type="slidenum">
              <a:rPr lang="en-US" altLang="en-US"/>
              <a:pPr/>
              <a:t>4</a:t>
            </a:fld>
            <a:endParaRPr lang="en-US" altLang="en-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87C3F985-2A42-4327-8E92-E6E8B9E6E2F3}" type="slidenum">
              <a:rPr lang="en-US" altLang="en-US"/>
              <a:pPr/>
              <a:t>5</a:t>
            </a:fld>
            <a:endParaRPr lang="en-US" alt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CC035B2-DEB4-4FBF-999C-ACC8978166B2}" type="slidenum">
              <a:rPr lang="en-US" altLang="en-US"/>
              <a:pPr/>
              <a:t>6</a:t>
            </a:fld>
            <a:endParaRPr lang="en-US" alt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1103B001-1F46-4D0C-9C0B-17304A50DCB1}" type="slidenum">
              <a:rPr lang="en-US" altLang="en-US"/>
              <a:pPr/>
              <a:t>7</a:t>
            </a:fld>
            <a:endParaRPr lang="en-US" alt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65E7E179-4CC0-4083-A88F-F60A2A861F65}" type="slidenum">
              <a:rPr lang="en-US" altLang="en-US"/>
              <a:pPr/>
              <a:t>8</a:t>
            </a:fld>
            <a:endParaRPr lang="en-US"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E10EBCAD-8717-4540-8330-CCDF5D66562B}" type="slidenum">
              <a:rPr lang="en-US" altLang="en-US"/>
              <a:pPr/>
              <a:t>9</a:t>
            </a:fld>
            <a:endParaRPr lang="en-US" alt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The audience expects you to be the expert</a:t>
            </a:r>
          </a:p>
          <a:p>
            <a:pPr eaLnBrk="1" hangingPunct="1"/>
            <a:endParaRPr lang="en-US" altLang="en-US" smtClean="0"/>
          </a:p>
          <a:p>
            <a:pPr eaLnBrk="1" hangingPunct="1"/>
            <a:r>
              <a:rPr lang="en-US" alt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000" cy="6858000"/>
          </a:xfrm>
        </p:grpSpPr>
        <p:pic>
          <p:nvPicPr>
            <p:cNvPr id="5" name="Picture 12" descr="SD-PanelTitle-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cstate="print"/>
            <a:srcRect l="-2" r="47958"/>
            <a:stretch>
              <a:fillRect/>
            </a:stretch>
          </p:blipFill>
          <p:spPr bwMode="auto">
            <a:xfrm rot="5400000">
              <a:off x="3739196" y="525780"/>
              <a:ext cx="1664208" cy="612648"/>
            </a:xfrm>
            <a:prstGeom prst="rect">
              <a:avLst/>
            </a:prstGeom>
            <a:noFill/>
            <a:ln w="9525">
              <a:noFill/>
              <a:miter lim="800000"/>
              <a:headEnd/>
              <a:tailEnd/>
            </a:ln>
          </p:spPr>
        </p:pic>
        <p:pic>
          <p:nvPicPr>
            <p:cNvPr id="8" name="Picture 15" descr="HDRibbonTitle-UniformTrim.png"/>
            <p:cNvPicPr>
              <a:picLocks noChangeAspect="1"/>
            </p:cNvPicPr>
            <p:nvPr/>
          </p:nvPicPr>
          <p:blipFill>
            <a:blip r:embed="rId3" cstate="print"/>
            <a:srcRect l="-2" r="47958"/>
            <a:stretch>
              <a:fillRect/>
            </a:stretch>
          </p:blipFill>
          <p:spPr bwMode="auto">
            <a:xfrm rot="5400000">
              <a:off x="3739196" y="5719572"/>
              <a:ext cx="1664208" cy="612648"/>
            </a:xfrm>
            <a:prstGeom prst="rect">
              <a:avLst/>
            </a:prstGeom>
            <a:noFill/>
            <a:ln w="9525">
              <a:noFill/>
              <a:miter lim="800000"/>
              <a:headEnd/>
              <a:tailEnd/>
            </a:ln>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lt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E1D21A78-D2A7-4508-A9F1-5F24B511BC4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D01ACD6-9ACA-4D1F-B9AA-2B32C110E52D}" type="slidenum">
              <a:rPr lang="en-US" altLang="en-US"/>
              <a:pPr/>
              <a:t>‹#›</a:t>
            </a:fld>
            <a:endParaRPr lang="en-US"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B7376ADA-0FC3-40E5-87BB-3E100CB39C49}" type="slidenum">
              <a:rPr lang="en-US" altLang="en-US"/>
              <a:pPr/>
              <a:t>‹#›</a:t>
            </a:fld>
            <a:endParaRPr lang="en-US"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49313" y="904875"/>
            <a:ext cx="457200" cy="585788"/>
          </a:xfrm>
          <a:prstGeom prst="rect">
            <a:avLst/>
          </a:prstGeom>
          <a:noFill/>
          <a:ln w="9525">
            <a:noFill/>
            <a:miter lim="800000"/>
            <a:headEnd/>
            <a:tailEnd/>
          </a:ln>
        </p:spPr>
        <p:txBody>
          <a:bodyPr anchor="ctr"/>
          <a:lstStyle/>
          <a:p>
            <a:r>
              <a:rPr lang="en-US" sz="7200"/>
              <a:t>“</a:t>
            </a:r>
          </a:p>
        </p:txBody>
      </p:sp>
      <p:sp>
        <p:nvSpPr>
          <p:cNvPr id="6" name="TextBox 12"/>
          <p:cNvSpPr txBox="1">
            <a:spLocks noChangeArrowheads="1"/>
          </p:cNvSpPr>
          <p:nvPr/>
        </p:nvSpPr>
        <p:spPr bwMode="auto">
          <a:xfrm>
            <a:off x="7634288" y="2827338"/>
            <a:ext cx="457200" cy="585787"/>
          </a:xfrm>
          <a:prstGeom prst="rect">
            <a:avLst/>
          </a:prstGeom>
          <a:noFill/>
          <a:ln w="9525">
            <a:noFill/>
            <a:miter lim="800000"/>
            <a:headEnd/>
            <a:tailEnd/>
          </a:ln>
        </p:spPr>
        <p:txBody>
          <a:bodyPr anchor="ctr"/>
          <a:lstStyle/>
          <a:p>
            <a:pPr algn="r"/>
            <a:r>
              <a:rPr lang="en-US" sz="720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ltLang="en-US"/>
          </a:p>
        </p:txBody>
      </p:sp>
      <p:sp>
        <p:nvSpPr>
          <p:cNvPr id="9" name="Footer Placeholder 4"/>
          <p:cNvSpPr>
            <a:spLocks noGrp="1"/>
          </p:cNvSpPr>
          <p:nvPr>
            <p:ph type="ftr" sz="quarter" idx="15"/>
          </p:nvPr>
        </p:nvSpPr>
        <p:spPr/>
        <p:txBody>
          <a:bodyPr/>
          <a:lstStyle>
            <a:lvl1pPr>
              <a:defRPr/>
            </a:lvl1pPr>
          </a:lstStyle>
          <a:p>
            <a:pPr>
              <a:defRPr/>
            </a:pPr>
            <a:endParaRPr lang="en-US" altLang="en-US"/>
          </a:p>
        </p:txBody>
      </p:sp>
      <p:sp>
        <p:nvSpPr>
          <p:cNvPr id="11" name="Slide Number Placeholder 5"/>
          <p:cNvSpPr>
            <a:spLocks noGrp="1"/>
          </p:cNvSpPr>
          <p:nvPr>
            <p:ph type="sldNum" sz="quarter" idx="16"/>
          </p:nvPr>
        </p:nvSpPr>
        <p:spPr/>
        <p:txBody>
          <a:bodyPr/>
          <a:lstStyle>
            <a:lvl1pPr>
              <a:defRPr/>
            </a:lvl1pPr>
          </a:lstStyle>
          <a:p>
            <a:fld id="{4CCA8FBF-5428-40F8-9779-42B694C14F2B}" type="slidenum">
              <a:rPr lang="en-US" altLang="en-US"/>
              <a:pPr/>
              <a:t>‹#›</a:t>
            </a:fld>
            <a:endParaRPr lang="en-US"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4773BB1-BA52-466F-8BEA-0092FD5667F3}" type="slidenum">
              <a:rPr lang="en-US" altLang="en-US"/>
              <a:pPr/>
              <a:t>‹#›</a:t>
            </a:fld>
            <a:endParaRPr lang="en-US"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w="9525">
            <a:noFill/>
            <a:miter lim="800000"/>
            <a:headEnd/>
            <a:tailEnd/>
          </a:ln>
        </p:spPr>
        <p:txBody>
          <a:bodyPr anchor="ctr"/>
          <a:lstStyle/>
          <a:p>
            <a:r>
              <a:rPr lang="en-US" sz="8000"/>
              <a:t>“</a:t>
            </a:r>
          </a:p>
        </p:txBody>
      </p:sp>
      <p:sp>
        <p:nvSpPr>
          <p:cNvPr id="6" name="TextBox 12"/>
          <p:cNvSpPr txBox="1">
            <a:spLocks noChangeArrowheads="1"/>
          </p:cNvSpPr>
          <p:nvPr/>
        </p:nvSpPr>
        <p:spPr bwMode="auto">
          <a:xfrm>
            <a:off x="7650163" y="2608263"/>
            <a:ext cx="457200" cy="584200"/>
          </a:xfrm>
          <a:prstGeom prst="rect">
            <a:avLst/>
          </a:prstGeom>
          <a:noFill/>
          <a:ln w="9525">
            <a:noFill/>
            <a:miter lim="800000"/>
            <a:headEnd/>
            <a:tailEnd/>
          </a:ln>
        </p:spPr>
        <p:txBody>
          <a:bodyPr anchor="ctr"/>
          <a:lstStyle/>
          <a:p>
            <a:pPr algn="r"/>
            <a:r>
              <a:rPr lang="en-US" sz="800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ltLang="en-US"/>
          </a:p>
        </p:txBody>
      </p:sp>
      <p:sp>
        <p:nvSpPr>
          <p:cNvPr id="9" name="Footer Placeholder 4"/>
          <p:cNvSpPr>
            <a:spLocks noGrp="1"/>
          </p:cNvSpPr>
          <p:nvPr>
            <p:ph type="ftr" sz="quarter" idx="15"/>
          </p:nvPr>
        </p:nvSpPr>
        <p:spPr/>
        <p:txBody>
          <a:bodyPr/>
          <a:lstStyle>
            <a:lvl1pPr>
              <a:defRPr/>
            </a:lvl1pPr>
          </a:lstStyle>
          <a:p>
            <a:pPr>
              <a:defRPr/>
            </a:pPr>
            <a:endParaRPr lang="en-US" altLang="en-US"/>
          </a:p>
        </p:txBody>
      </p:sp>
      <p:sp>
        <p:nvSpPr>
          <p:cNvPr id="10" name="Slide Number Placeholder 5"/>
          <p:cNvSpPr>
            <a:spLocks noGrp="1"/>
          </p:cNvSpPr>
          <p:nvPr>
            <p:ph type="sldNum" sz="quarter" idx="16"/>
          </p:nvPr>
        </p:nvSpPr>
        <p:spPr/>
        <p:txBody>
          <a:bodyPr/>
          <a:lstStyle>
            <a:lvl1pPr>
              <a:defRPr/>
            </a:lvl1pPr>
          </a:lstStyle>
          <a:p>
            <a:fld id="{020C6B7D-A6CC-4E5D-8D6F-55D9255CE5C5}" type="slidenum">
              <a:rPr lang="en-US" altLang="en-US"/>
              <a:pPr/>
              <a:t>‹#›</a:t>
            </a:fld>
            <a:endParaRPr lang="en-US"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endParaRPr lang="en-US" altLang="en-US"/>
          </a:p>
        </p:txBody>
      </p:sp>
      <p:sp>
        <p:nvSpPr>
          <p:cNvPr id="7" name="Footer Placeholder 4"/>
          <p:cNvSpPr>
            <a:spLocks noGrp="1"/>
          </p:cNvSpPr>
          <p:nvPr>
            <p:ph type="ftr" sz="quarter" idx="15"/>
          </p:nvPr>
        </p:nvSpPr>
        <p:spPr/>
        <p:txBody>
          <a:bodyPr/>
          <a:lstStyle>
            <a:lvl1pPr>
              <a:defRPr/>
            </a:lvl1pPr>
          </a:lstStyle>
          <a:p>
            <a:pPr>
              <a:defRPr/>
            </a:pPr>
            <a:endParaRPr lang="en-US" altLang="en-US"/>
          </a:p>
        </p:txBody>
      </p:sp>
      <p:sp>
        <p:nvSpPr>
          <p:cNvPr id="8" name="Slide Number Placeholder 5"/>
          <p:cNvSpPr>
            <a:spLocks noGrp="1"/>
          </p:cNvSpPr>
          <p:nvPr>
            <p:ph type="sldNum" sz="quarter" idx="16"/>
          </p:nvPr>
        </p:nvSpPr>
        <p:spPr/>
        <p:txBody>
          <a:bodyPr/>
          <a:lstStyle>
            <a:lvl1pPr>
              <a:defRPr/>
            </a:lvl1pPr>
          </a:lstStyle>
          <a:p>
            <a:fld id="{18971801-3BEB-4963-9554-5FFBEAED121B}" type="slidenum">
              <a:rPr lang="en-US" altLang="en-US"/>
              <a:pPr/>
              <a:t>‹#›</a:t>
            </a:fld>
            <a:endParaRPr lang="en-US"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733E14C-8598-408A-ABA7-533D2678F48F}"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065006DE-0210-4680-BDBE-3ECB5252AFC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9935878-41DE-4752-BC2B-ECB95BD67E4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499F6B6A-EA90-4037-A99D-10593AE51314}"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B38524DB-7B9D-46B3-B9E6-D9A79D98D63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fld id="{A948866C-D5BF-405B-AB4D-64BA81C589C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fld id="{547C1043-75BE-4599-B601-541BDE7A9EC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7D898B9-9B11-48D5-8C55-80F058C71EA7}"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9B147956-C875-491C-9976-EAB1FAD3EA2B}"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F60D165F-BE96-4A20-AF3D-30967AABC4F3}"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44000" cy="6858000"/>
            <a:chOff x="0" y="0"/>
            <a:chExt cx="9144000" cy="6858001"/>
          </a:xfrm>
        </p:grpSpPr>
        <p:pic>
          <p:nvPicPr>
            <p:cNvPr id="1032" name="Picture 7" descr="SD-PanelContent-V.png"/>
            <p:cNvPicPr>
              <a:picLocks noChangeAspect="1"/>
            </p:cNvPicPr>
            <p:nvPr/>
          </p:nvPicPr>
          <p:blipFill>
            <a:blip r:embed="rId19"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cstate="print"/>
            <a:srcRect l="2" r="14240"/>
            <a:stretch>
              <a:fillRect/>
            </a:stretch>
          </p:blipFill>
          <p:spPr bwMode="auto">
            <a:xfrm rot="5400000">
              <a:off x="4221675" y="39689"/>
              <a:ext cx="68580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0" cstate="print"/>
            <a:srcRect l="2" r="14240"/>
            <a:stretch>
              <a:fillRect/>
            </a:stretch>
          </p:blipFill>
          <p:spPr bwMode="auto">
            <a:xfrm rot="5400000">
              <a:off x="4221675" y="6211888"/>
              <a:ext cx="68580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176338" y="915988"/>
            <a:ext cx="6799262"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itchFamily="18" charset="0"/>
              </a:defRPr>
            </a:lvl1pPr>
          </a:lstStyle>
          <a:p>
            <a:fld id="{AA21D078-ECE4-4AFD-B691-39D96AD89A2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20" r:id="rId7"/>
    <p:sldLayoutId id="2147483830" r:id="rId8"/>
    <p:sldLayoutId id="2147483821" r:id="rId9"/>
    <p:sldLayoutId id="2147483822" r:id="rId10"/>
    <p:sldLayoutId id="2147483831" r:id="rId11"/>
    <p:sldLayoutId id="2147483832" r:id="rId12"/>
    <p:sldLayoutId id="2147483823" r:id="rId13"/>
    <p:sldLayoutId id="2147483833" r:id="rId14"/>
    <p:sldLayoutId id="2147483834" r:id="rId15"/>
    <p:sldLayoutId id="2147483835" r:id="rId16"/>
    <p:sldLayoutId id="2147483836" r:id="rId17"/>
  </p:sldLayoutIdLst>
  <p:hf hdr="0" ftr="0" dt="0"/>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itchFamily="18" charset="0"/>
        </a:defRPr>
      </a:lvl2pPr>
      <a:lvl3pPr algn="ctr" defTabSz="457200" rtl="0" fontAlgn="base">
        <a:spcBef>
          <a:spcPct val="0"/>
        </a:spcBef>
        <a:spcAft>
          <a:spcPct val="0"/>
        </a:spcAft>
        <a:defRPr sz="4000">
          <a:solidFill>
            <a:srgbClr val="262626"/>
          </a:solidFill>
          <a:latin typeface="Garamond" pitchFamily="18" charset="0"/>
        </a:defRPr>
      </a:lvl3pPr>
      <a:lvl4pPr algn="ctr" defTabSz="457200" rtl="0" fontAlgn="base">
        <a:spcBef>
          <a:spcPct val="0"/>
        </a:spcBef>
        <a:spcAft>
          <a:spcPct val="0"/>
        </a:spcAft>
        <a:defRPr sz="4000">
          <a:solidFill>
            <a:srgbClr val="262626"/>
          </a:solidFill>
          <a:latin typeface="Garamond" pitchFamily="18" charset="0"/>
        </a:defRPr>
      </a:lvl4pPr>
      <a:lvl5pPr algn="ctr" defTabSz="457200" rtl="0" fontAlgn="base">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4843463"/>
            <a:ext cx="7694613" cy="981075"/>
          </a:xfrm>
        </p:spPr>
        <p:txBody>
          <a:bodyPr/>
          <a:lstStyle/>
          <a:p>
            <a:r>
              <a:rPr lang="en-US" altLang="en-US" b="1" smtClean="0">
                <a:ln>
                  <a:noFill/>
                </a:ln>
                <a:solidFill>
                  <a:srgbClr val="800000"/>
                </a:solidFill>
              </a:rPr>
              <a:t/>
            </a:r>
            <a:br>
              <a:rPr lang="en-US" altLang="en-US" b="1" smtClean="0">
                <a:ln>
                  <a:noFill/>
                </a:ln>
                <a:solidFill>
                  <a:srgbClr val="800000"/>
                </a:solidFill>
              </a:rPr>
            </a:br>
            <a:r>
              <a:rPr lang="en-US" altLang="en-US" sz="2400" b="1" smtClean="0">
                <a:ln>
                  <a:noFill/>
                </a:ln>
                <a:solidFill>
                  <a:srgbClr val="800000"/>
                </a:solidFill>
              </a:rPr>
              <a:t/>
            </a:r>
            <a:br>
              <a:rPr lang="en-US" altLang="en-US" sz="2400" b="1" smtClean="0">
                <a:ln>
                  <a:noFill/>
                </a:ln>
                <a:solidFill>
                  <a:srgbClr val="800000"/>
                </a:solidFill>
              </a:rPr>
            </a:br>
            <a:r>
              <a:rPr lang="en-US" altLang="en-US" sz="2400" b="1" smtClean="0">
                <a:ln>
                  <a:noFill/>
                </a:ln>
                <a:solidFill>
                  <a:srgbClr val="800000"/>
                </a:solidFill>
              </a:rPr>
              <a:t>Oral Communications: Preparing, </a:t>
            </a:r>
            <a:br>
              <a:rPr lang="en-US" altLang="en-US" sz="2400" b="1" smtClean="0">
                <a:ln>
                  <a:noFill/>
                </a:ln>
                <a:solidFill>
                  <a:srgbClr val="800000"/>
                </a:solidFill>
              </a:rPr>
            </a:br>
            <a:r>
              <a:rPr lang="en-US" altLang="en-US" sz="2400" b="1" smtClean="0">
                <a:ln>
                  <a:noFill/>
                </a:ln>
                <a:solidFill>
                  <a:srgbClr val="800000"/>
                </a:solidFill>
              </a:rPr>
              <a:t/>
            </a:r>
            <a:br>
              <a:rPr lang="en-US" altLang="en-US" sz="2400" b="1" smtClean="0">
                <a:ln>
                  <a:noFill/>
                </a:ln>
                <a:solidFill>
                  <a:srgbClr val="800000"/>
                </a:solidFill>
              </a:rPr>
            </a:br>
            <a:r>
              <a:rPr lang="en-US" altLang="en-US" sz="2400" b="1" smtClean="0">
                <a:ln>
                  <a:noFill/>
                </a:ln>
                <a:solidFill>
                  <a:srgbClr val="800000"/>
                </a:solidFill>
              </a:rPr>
              <a:t>Designing, and Delivering Effective </a:t>
            </a:r>
            <a:br>
              <a:rPr lang="en-US" altLang="en-US" sz="2400" b="1" smtClean="0">
                <a:ln>
                  <a:noFill/>
                </a:ln>
                <a:solidFill>
                  <a:srgbClr val="800000"/>
                </a:solidFill>
              </a:rPr>
            </a:br>
            <a:r>
              <a:rPr lang="en-US" altLang="en-US" sz="2400" b="1" smtClean="0">
                <a:ln>
                  <a:noFill/>
                </a:ln>
                <a:solidFill>
                  <a:srgbClr val="800000"/>
                </a:solidFill>
              </a:rPr>
              <a:t>Technical Presentations</a:t>
            </a:r>
            <a:r>
              <a:rPr lang="en-US" altLang="en-US" b="1" smtClean="0">
                <a:ln>
                  <a:noFill/>
                </a:ln>
                <a:solidFill>
                  <a:srgbClr val="800000"/>
                </a:solidFill>
              </a:rPr>
              <a:t> </a:t>
            </a:r>
            <a:br>
              <a:rPr lang="en-US" altLang="en-US" b="1" smtClean="0">
                <a:ln>
                  <a:noFill/>
                </a:ln>
                <a:solidFill>
                  <a:srgbClr val="800000"/>
                </a:solidFill>
              </a:rPr>
            </a:br>
            <a:r>
              <a:rPr lang="en-US" altLang="en-US" sz="2400" b="1" smtClean="0">
                <a:ln>
                  <a:noFill/>
                </a:ln>
                <a:solidFill>
                  <a:srgbClr val="800000"/>
                </a:solidFill>
              </a:rPr>
              <a:t>Dr. Nhut Tan Ho</a:t>
            </a:r>
            <a:br>
              <a:rPr lang="en-US" altLang="en-US" sz="2400" b="1" smtClean="0">
                <a:ln>
                  <a:noFill/>
                </a:ln>
                <a:solidFill>
                  <a:srgbClr val="800000"/>
                </a:solidFill>
              </a:rPr>
            </a:br>
            <a:r>
              <a:rPr lang="en-US" altLang="en-US" sz="2400" b="1" smtClean="0">
                <a:ln>
                  <a:noFill/>
                </a:ln>
                <a:solidFill>
                  <a:srgbClr val="800000"/>
                </a:solidFill>
              </a:rPr>
              <a:t>Mechanical Engineering Professor</a:t>
            </a:r>
            <a:br>
              <a:rPr lang="en-US" altLang="en-US" sz="2400" b="1" smtClean="0">
                <a:ln>
                  <a:noFill/>
                </a:ln>
                <a:solidFill>
                  <a:srgbClr val="800000"/>
                </a:solidFill>
              </a:rPr>
            </a:br>
            <a:r>
              <a:rPr lang="en-US" altLang="en-US" sz="2400" b="1" smtClean="0">
                <a:ln>
                  <a:noFill/>
                </a:ln>
                <a:solidFill>
                  <a:srgbClr val="800000"/>
                </a:solidFill>
              </a:rPr>
              <a:t>Mechanical Engineering Department</a:t>
            </a:r>
            <a:br>
              <a:rPr lang="en-US" altLang="en-US" sz="2400" b="1" smtClean="0">
                <a:ln>
                  <a:noFill/>
                </a:ln>
                <a:solidFill>
                  <a:srgbClr val="800000"/>
                </a:solidFill>
              </a:rPr>
            </a:br>
            <a:r>
              <a:rPr lang="en-US" altLang="en-US" sz="2400" b="1" smtClean="0">
                <a:ln>
                  <a:noFill/>
                </a:ln>
                <a:solidFill>
                  <a:srgbClr val="800000"/>
                </a:solidFill>
              </a:rPr>
              <a:t>California State University, Northridge</a:t>
            </a:r>
            <a:br>
              <a:rPr lang="en-US" altLang="en-US" sz="2400" b="1" smtClean="0">
                <a:ln>
                  <a:noFill/>
                </a:ln>
                <a:solidFill>
                  <a:srgbClr val="800000"/>
                </a:solidFill>
              </a:rPr>
            </a:br>
            <a:endParaRPr lang="en-US" altLang="en-US" b="1" smtClean="0">
              <a:ln>
                <a:noFill/>
              </a:ln>
              <a:solidFill>
                <a:srgbClr val="800000"/>
              </a:solidFill>
            </a:endParaRPr>
          </a:p>
        </p:txBody>
      </p:sp>
      <p:sp>
        <p:nvSpPr>
          <p:cNvPr id="17411" name="Rectangle 16"/>
          <p:cNvSpPr>
            <a:spLocks noGrp="1" noChangeArrowheads="1"/>
          </p:cNvSpPr>
          <p:nvPr>
            <p:ph type="sldNum" sz="quarter" idx="12"/>
          </p:nvPr>
        </p:nvSpPr>
        <p:spPr bwMode="auto">
          <a:noFill/>
          <a:ln>
            <a:miter lim="800000"/>
            <a:headEnd/>
            <a:tailEnd/>
          </a:ln>
        </p:spPr>
        <p:txBody>
          <a:bodyPr/>
          <a:lstStyle/>
          <a:p>
            <a:fld id="{BF7E6CB6-3034-4593-AB7F-E8FD90249FAB}" type="slidenum">
              <a:rPr lang="en-US" altLang="en-US">
                <a:solidFill>
                  <a:schemeClr val="bg2"/>
                </a:solidFill>
                <a:latin typeface="Tahoma" charset="0"/>
              </a:rPr>
              <a:pPr/>
              <a:t>1</a:t>
            </a:fld>
            <a:endParaRPr lang="en-US" altLang="en-US">
              <a:solidFill>
                <a:schemeClr val="bg2"/>
              </a:solidFill>
              <a:latin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rtlCol="0">
            <a:normAutofit fontScale="90000"/>
          </a:bodyPr>
          <a:lstStyle/>
          <a:p>
            <a:pPr fontAlgn="auto">
              <a:spcAft>
                <a:spcPts val="0"/>
              </a:spcAft>
              <a:defRPr/>
            </a:pPr>
            <a:r>
              <a:rPr lang="en-US" altLang="en-US" b="1" smtClean="0">
                <a:solidFill>
                  <a:srgbClr val="800000"/>
                </a:solidFill>
              </a:rPr>
              <a:t>Room and Equipment - continued</a:t>
            </a:r>
          </a:p>
        </p:txBody>
      </p:sp>
      <p:sp>
        <p:nvSpPr>
          <p:cNvPr id="12292" name="Rectangle 3"/>
          <p:cNvSpPr>
            <a:spLocks noGrp="1" noChangeArrowheads="1"/>
          </p:cNvSpPr>
          <p:nvPr>
            <p:ph idx="1"/>
          </p:nvPr>
        </p:nvSpPr>
        <p:spPr>
          <a:xfrm>
            <a:off x="884238" y="2519363"/>
            <a:ext cx="7086600" cy="3581400"/>
          </a:xfrm>
        </p:spPr>
        <p:txBody>
          <a:bodyPr rtlCol="0">
            <a:normAutofit fontScale="92500" lnSpcReduction="10000"/>
          </a:bodyPr>
          <a:lstStyle/>
          <a:p>
            <a:pPr fontAlgn="auto">
              <a:buFont typeface="Arial"/>
              <a:buChar char="•"/>
              <a:defRPr/>
            </a:pPr>
            <a:r>
              <a:rPr lang="en-US" altLang="en-US" sz="2800" dirty="0" smtClean="0">
                <a:solidFill>
                  <a:srgbClr val="800000"/>
                </a:solidFill>
              </a:rPr>
              <a:t>Bring cables, adapters, and power supplies</a:t>
            </a:r>
          </a:p>
          <a:p>
            <a:pPr fontAlgn="auto">
              <a:buFont typeface="Arial"/>
              <a:buChar char="•"/>
              <a:defRPr/>
            </a:pPr>
            <a:r>
              <a:rPr lang="en-US" altLang="en-US" sz="2800" dirty="0" smtClean="0">
                <a:solidFill>
                  <a:srgbClr val="800000"/>
                </a:solidFill>
              </a:rPr>
              <a:t>Turn off screen saver</a:t>
            </a:r>
          </a:p>
          <a:p>
            <a:pPr fontAlgn="auto">
              <a:buFont typeface="Arial"/>
              <a:buChar char="•"/>
              <a:defRPr/>
            </a:pPr>
            <a:r>
              <a:rPr lang="en-US" altLang="en-US" sz="2800" dirty="0" smtClean="0">
                <a:solidFill>
                  <a:srgbClr val="800000"/>
                </a:solidFill>
              </a:rPr>
              <a:t>Plan for problems</a:t>
            </a:r>
          </a:p>
          <a:p>
            <a:pPr lvl="1" fontAlgn="auto">
              <a:buFont typeface="Arial"/>
              <a:buChar char="•"/>
              <a:defRPr/>
            </a:pPr>
            <a:r>
              <a:rPr lang="en-US" altLang="en-US" sz="2400" dirty="0" smtClean="0">
                <a:solidFill>
                  <a:srgbClr val="800000"/>
                </a:solidFill>
              </a:rPr>
              <a:t>Bring electronic copies of your presentation in multiple formats, e.g., CD-ROM and floppy diskette</a:t>
            </a:r>
          </a:p>
          <a:p>
            <a:pPr lvl="1" fontAlgn="auto">
              <a:buFont typeface="Arial"/>
              <a:buChar char="•"/>
              <a:defRPr/>
            </a:pPr>
            <a:r>
              <a:rPr lang="en-US" altLang="en-US" sz="2400" dirty="0" smtClean="0">
                <a:solidFill>
                  <a:srgbClr val="800000"/>
                </a:solidFill>
              </a:rPr>
              <a:t>Post presentation on your website for downloading</a:t>
            </a:r>
          </a:p>
          <a:p>
            <a:pPr lvl="1" fontAlgn="auto">
              <a:buFont typeface="Arial"/>
              <a:buChar char="•"/>
              <a:defRPr/>
            </a:pPr>
            <a:r>
              <a:rPr lang="en-US" altLang="en-US" sz="2400" dirty="0" smtClean="0">
                <a:solidFill>
                  <a:srgbClr val="800000"/>
                </a:solidFill>
              </a:rPr>
              <a:t>Bring low tech backups, e.g., transparencies and a paper copy of your presentation</a:t>
            </a:r>
          </a:p>
        </p:txBody>
      </p:sp>
      <p:sp>
        <p:nvSpPr>
          <p:cNvPr id="35844" name="Slide Number Placeholder 5"/>
          <p:cNvSpPr>
            <a:spLocks noGrp="1"/>
          </p:cNvSpPr>
          <p:nvPr>
            <p:ph type="sldNum" sz="quarter" idx="12"/>
          </p:nvPr>
        </p:nvSpPr>
        <p:spPr bwMode="auto">
          <a:noFill/>
          <a:ln>
            <a:miter lim="800000"/>
            <a:headEnd/>
            <a:tailEnd/>
          </a:ln>
        </p:spPr>
        <p:txBody>
          <a:bodyPr/>
          <a:lstStyle/>
          <a:p>
            <a:fld id="{21ADCEEC-374D-4A78-B8A4-7A394D822B3C}" type="slidenum">
              <a:rPr lang="en-US" altLang="en-US">
                <a:latin typeface="Tahoma" charset="0"/>
              </a:rPr>
              <a:pPr/>
              <a:t>10</a:t>
            </a:fld>
            <a:endParaRPr lang="en-US" altLang="en-US">
              <a:latin typeface="Tahom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b="1" smtClean="0">
                <a:ln>
                  <a:noFill/>
                </a:ln>
                <a:solidFill>
                  <a:srgbClr val="800000"/>
                </a:solidFill>
              </a:rPr>
              <a:t>Other Logistics</a:t>
            </a:r>
          </a:p>
        </p:txBody>
      </p:sp>
      <p:sp>
        <p:nvSpPr>
          <p:cNvPr id="37891" name="Rectangle 3"/>
          <p:cNvSpPr>
            <a:spLocks noGrp="1" noChangeArrowheads="1"/>
          </p:cNvSpPr>
          <p:nvPr>
            <p:ph idx="1"/>
          </p:nvPr>
        </p:nvSpPr>
        <p:spPr>
          <a:xfrm>
            <a:off x="685800" y="2590800"/>
            <a:ext cx="8458200" cy="4572000"/>
          </a:xfrm>
        </p:spPr>
        <p:txBody>
          <a:bodyPr/>
          <a:lstStyle/>
          <a:p>
            <a:r>
              <a:rPr lang="en-US" altLang="en-US" smtClean="0">
                <a:solidFill>
                  <a:srgbClr val="800000"/>
                </a:solidFill>
              </a:rPr>
              <a:t>Carry a card inscribed with key points of presentation</a:t>
            </a:r>
          </a:p>
          <a:p>
            <a:r>
              <a:rPr lang="en-US" altLang="en-US" smtClean="0">
                <a:solidFill>
                  <a:srgbClr val="800000"/>
                </a:solidFill>
              </a:rPr>
              <a:t>Know where to point audience to sources of supplementary information, e.g., website URLs and your business card</a:t>
            </a:r>
          </a:p>
        </p:txBody>
      </p:sp>
      <p:sp>
        <p:nvSpPr>
          <p:cNvPr id="37892" name="Slide Number Placeholder 5"/>
          <p:cNvSpPr>
            <a:spLocks noGrp="1"/>
          </p:cNvSpPr>
          <p:nvPr>
            <p:ph type="sldNum" sz="quarter" idx="12"/>
          </p:nvPr>
        </p:nvSpPr>
        <p:spPr bwMode="auto">
          <a:noFill/>
          <a:ln>
            <a:miter lim="800000"/>
            <a:headEnd/>
            <a:tailEnd/>
          </a:ln>
        </p:spPr>
        <p:txBody>
          <a:bodyPr/>
          <a:lstStyle/>
          <a:p>
            <a:fld id="{9CC2E8B0-90BB-492E-8497-D83E010F2912}" type="slidenum">
              <a:rPr lang="en-US" altLang="en-US">
                <a:latin typeface="Tahoma" charset="0"/>
              </a:rPr>
              <a:pPr/>
              <a:t>11</a:t>
            </a:fld>
            <a:endParaRPr lang="en-US" altLang="en-US">
              <a:latin typeface="Tahom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b="1" smtClean="0">
                <a:ln>
                  <a:noFill/>
                </a:ln>
                <a:solidFill>
                  <a:srgbClr val="800000"/>
                </a:solidFill>
              </a:rPr>
              <a:t>Your Appearance</a:t>
            </a:r>
          </a:p>
        </p:txBody>
      </p:sp>
      <p:sp>
        <p:nvSpPr>
          <p:cNvPr id="14340" name="Rectangle 3"/>
          <p:cNvSpPr>
            <a:spLocks noGrp="1" noChangeArrowheads="1"/>
          </p:cNvSpPr>
          <p:nvPr>
            <p:ph idx="1"/>
          </p:nvPr>
        </p:nvSpPr>
        <p:spPr>
          <a:xfrm>
            <a:off x="533400" y="2344738"/>
            <a:ext cx="8077200" cy="3827462"/>
          </a:xfrm>
        </p:spPr>
        <p:txBody>
          <a:bodyPr rtlCol="0">
            <a:normAutofit lnSpcReduction="10000"/>
          </a:bodyPr>
          <a:lstStyle/>
          <a:p>
            <a:pPr fontAlgn="auto">
              <a:lnSpc>
                <a:spcPct val="90000"/>
              </a:lnSpc>
              <a:buFont typeface="Arial"/>
              <a:buChar char="•"/>
              <a:defRPr/>
            </a:pPr>
            <a:r>
              <a:rPr lang="en-US" altLang="en-US" sz="2800" dirty="0" smtClean="0">
                <a:solidFill>
                  <a:srgbClr val="800000"/>
                </a:solidFill>
              </a:rPr>
              <a:t>You could be making your first impression – be clean and neat and control unmanageable hair</a:t>
            </a:r>
          </a:p>
          <a:p>
            <a:pPr fontAlgn="auto">
              <a:lnSpc>
                <a:spcPct val="90000"/>
              </a:lnSpc>
              <a:buFont typeface="Arial"/>
              <a:buChar char="•"/>
              <a:defRPr/>
            </a:pPr>
            <a:r>
              <a:rPr lang="en-US" altLang="en-US" sz="2800" dirty="0" smtClean="0">
                <a:solidFill>
                  <a:srgbClr val="800000"/>
                </a:solidFill>
              </a:rPr>
              <a:t>Find out what clothing is appropriate</a:t>
            </a:r>
          </a:p>
          <a:p>
            <a:pPr fontAlgn="auto">
              <a:lnSpc>
                <a:spcPct val="90000"/>
              </a:lnSpc>
              <a:buFont typeface="Arial"/>
              <a:buChar char="•"/>
              <a:defRPr/>
            </a:pPr>
            <a:r>
              <a:rPr lang="en-US" altLang="en-US" sz="2800" dirty="0" smtClean="0">
                <a:solidFill>
                  <a:srgbClr val="800000"/>
                </a:solidFill>
              </a:rPr>
              <a:t>Do not wear dirty, crumpled, or distracting clothing – revealing, torn, or loud</a:t>
            </a:r>
          </a:p>
          <a:p>
            <a:pPr fontAlgn="auto">
              <a:lnSpc>
                <a:spcPct val="90000"/>
              </a:lnSpc>
              <a:buFont typeface="Arial"/>
              <a:buChar char="•"/>
              <a:defRPr/>
            </a:pPr>
            <a:r>
              <a:rPr lang="en-US" altLang="en-US" sz="2800" dirty="0" smtClean="0">
                <a:solidFill>
                  <a:srgbClr val="800000"/>
                </a:solidFill>
              </a:rPr>
              <a:t>Practice in the clothing you intend to wear - is it easy to move in and comfortable?</a:t>
            </a:r>
          </a:p>
          <a:p>
            <a:pPr fontAlgn="auto">
              <a:lnSpc>
                <a:spcPct val="90000"/>
              </a:lnSpc>
              <a:buFont typeface="Arial"/>
              <a:buChar char="•"/>
              <a:defRPr/>
            </a:pPr>
            <a:r>
              <a:rPr lang="en-US" altLang="en-US" sz="2800" dirty="0" smtClean="0">
                <a:solidFill>
                  <a:srgbClr val="800000"/>
                </a:solidFill>
              </a:rPr>
              <a:t>If you will wear a microphone you will need pockets or belt and a place to pin it</a:t>
            </a:r>
          </a:p>
        </p:txBody>
      </p:sp>
      <p:sp>
        <p:nvSpPr>
          <p:cNvPr id="39940" name="Slide Number Placeholder 5"/>
          <p:cNvSpPr>
            <a:spLocks noGrp="1"/>
          </p:cNvSpPr>
          <p:nvPr>
            <p:ph type="sldNum" sz="quarter" idx="12"/>
          </p:nvPr>
        </p:nvSpPr>
        <p:spPr bwMode="auto">
          <a:noFill/>
          <a:ln>
            <a:miter lim="800000"/>
            <a:headEnd/>
            <a:tailEnd/>
          </a:ln>
        </p:spPr>
        <p:txBody>
          <a:bodyPr/>
          <a:lstStyle/>
          <a:p>
            <a:fld id="{F0B78587-E04F-47F5-9214-4986F2D9CAB2}" type="slidenum">
              <a:rPr lang="en-US" altLang="en-US">
                <a:latin typeface="Tahoma" charset="0"/>
              </a:rPr>
              <a:pPr/>
              <a:t>12</a:t>
            </a:fld>
            <a:endParaRPr lang="en-US" altLang="en-US">
              <a:latin typeface="Tahom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b="1" smtClean="0">
                <a:ln>
                  <a:noFill/>
                </a:ln>
                <a:solidFill>
                  <a:srgbClr val="800000"/>
                </a:solidFill>
              </a:rPr>
              <a:t>Organizing Your Presentation</a:t>
            </a:r>
          </a:p>
        </p:txBody>
      </p:sp>
      <p:sp>
        <p:nvSpPr>
          <p:cNvPr id="41987" name="Rectangle 3"/>
          <p:cNvSpPr>
            <a:spLocks noGrp="1" noChangeArrowheads="1"/>
          </p:cNvSpPr>
          <p:nvPr>
            <p:ph idx="1"/>
          </p:nvPr>
        </p:nvSpPr>
        <p:spPr>
          <a:xfrm>
            <a:off x="685800" y="2362200"/>
            <a:ext cx="7772400" cy="4114800"/>
          </a:xfrm>
        </p:spPr>
        <p:txBody>
          <a:bodyPr/>
          <a:lstStyle/>
          <a:p>
            <a:pPr>
              <a:lnSpc>
                <a:spcPct val="90000"/>
              </a:lnSpc>
            </a:pPr>
            <a:r>
              <a:rPr lang="en-US" altLang="en-US" smtClean="0">
                <a:solidFill>
                  <a:srgbClr val="800000"/>
                </a:solidFill>
              </a:rPr>
              <a:t>Organize your talk around a story</a:t>
            </a:r>
          </a:p>
          <a:p>
            <a:pPr lvl="1">
              <a:lnSpc>
                <a:spcPct val="90000"/>
              </a:lnSpc>
            </a:pPr>
            <a:r>
              <a:rPr lang="en-US" altLang="en-US" smtClean="0">
                <a:solidFill>
                  <a:srgbClr val="800000"/>
                </a:solidFill>
              </a:rPr>
              <a:t>What questions will you answer?</a:t>
            </a:r>
          </a:p>
          <a:p>
            <a:pPr lvl="1">
              <a:lnSpc>
                <a:spcPct val="90000"/>
              </a:lnSpc>
            </a:pPr>
            <a:r>
              <a:rPr lang="en-US" altLang="en-US" smtClean="0">
                <a:solidFill>
                  <a:srgbClr val="800000"/>
                </a:solidFill>
              </a:rPr>
              <a:t>Why are you interested?</a:t>
            </a:r>
          </a:p>
          <a:p>
            <a:pPr lvl="1">
              <a:lnSpc>
                <a:spcPct val="90000"/>
              </a:lnSpc>
            </a:pPr>
            <a:r>
              <a:rPr lang="en-US" altLang="en-US" smtClean="0">
                <a:solidFill>
                  <a:srgbClr val="800000"/>
                </a:solidFill>
              </a:rPr>
              <a:t>Why should your audience care?</a:t>
            </a:r>
          </a:p>
          <a:p>
            <a:pPr lvl="1">
              <a:lnSpc>
                <a:spcPct val="90000"/>
              </a:lnSpc>
            </a:pPr>
            <a:r>
              <a:rPr lang="en-US" altLang="en-US" smtClean="0">
                <a:solidFill>
                  <a:srgbClr val="800000"/>
                </a:solidFill>
              </a:rPr>
              <a:t>What is the context of your work?</a:t>
            </a:r>
          </a:p>
          <a:p>
            <a:pPr>
              <a:lnSpc>
                <a:spcPct val="90000"/>
              </a:lnSpc>
            </a:pPr>
            <a:r>
              <a:rPr lang="en-US" altLang="en-US" smtClean="0">
                <a:solidFill>
                  <a:srgbClr val="800000"/>
                </a:solidFill>
              </a:rPr>
              <a:t>Describe the big picture, reduce it to smaller parts, expand each part, and reconstruct the big picture</a:t>
            </a:r>
          </a:p>
          <a:p>
            <a:pPr>
              <a:lnSpc>
                <a:spcPct val="90000"/>
              </a:lnSpc>
            </a:pPr>
            <a:r>
              <a:rPr lang="en-US" altLang="en-US" smtClean="0">
                <a:solidFill>
                  <a:srgbClr val="800000"/>
                </a:solidFill>
              </a:rPr>
              <a:t>Focus on content not </a:t>
            </a:r>
            <a:r>
              <a:rPr lang="en-US" altLang="en-US" u="sng" smtClean="0">
                <a:solidFill>
                  <a:srgbClr val="800000"/>
                </a:solidFill>
              </a:rPr>
              <a:t>cliché</a:t>
            </a:r>
            <a:r>
              <a:rPr lang="en-US" altLang="en-US" smtClean="0">
                <a:solidFill>
                  <a:srgbClr val="800000"/>
                </a:solidFill>
              </a:rPr>
              <a:t> phrases, graphics, and animation</a:t>
            </a:r>
          </a:p>
          <a:p>
            <a:pPr>
              <a:lnSpc>
                <a:spcPct val="90000"/>
              </a:lnSpc>
            </a:pPr>
            <a:r>
              <a:rPr lang="en-US" altLang="en-US" smtClean="0">
                <a:solidFill>
                  <a:srgbClr val="800000"/>
                </a:solidFill>
              </a:rPr>
              <a:t>Remember the three Bs – Be brief, be brilliant, &amp; be gone!</a:t>
            </a:r>
            <a:endParaRPr lang="en-US" altLang="en-US" sz="1000" smtClean="0">
              <a:solidFill>
                <a:srgbClr val="800000"/>
              </a:solidFill>
            </a:endParaRPr>
          </a:p>
        </p:txBody>
      </p:sp>
      <p:sp>
        <p:nvSpPr>
          <p:cNvPr id="41988" name="Slide Number Placeholder 5"/>
          <p:cNvSpPr>
            <a:spLocks noGrp="1"/>
          </p:cNvSpPr>
          <p:nvPr>
            <p:ph type="sldNum" sz="quarter" idx="12"/>
          </p:nvPr>
        </p:nvSpPr>
        <p:spPr bwMode="auto">
          <a:noFill/>
          <a:ln>
            <a:miter lim="800000"/>
            <a:headEnd/>
            <a:tailEnd/>
          </a:ln>
        </p:spPr>
        <p:txBody>
          <a:bodyPr/>
          <a:lstStyle/>
          <a:p>
            <a:fld id="{76B74182-112F-43E9-BA0B-0CF9CC3678B7}" type="slidenum">
              <a:rPr lang="en-US" altLang="en-US">
                <a:latin typeface="Tahoma" charset="0"/>
              </a:rPr>
              <a:pPr/>
              <a:t>13</a:t>
            </a:fld>
            <a:endParaRPr lang="en-US" altLang="en-US">
              <a:latin typeface="Tahoma"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b="1" smtClean="0">
                <a:ln>
                  <a:noFill/>
                </a:ln>
                <a:solidFill>
                  <a:srgbClr val="800000"/>
                </a:solidFill>
              </a:rPr>
              <a:t>A Typical Technical Talk</a:t>
            </a:r>
          </a:p>
        </p:txBody>
      </p:sp>
      <p:sp>
        <p:nvSpPr>
          <p:cNvPr id="43011" name="Rectangle 3"/>
          <p:cNvSpPr>
            <a:spLocks noGrp="1" noChangeArrowheads="1"/>
          </p:cNvSpPr>
          <p:nvPr>
            <p:ph idx="1"/>
          </p:nvPr>
        </p:nvSpPr>
        <p:spPr>
          <a:xfrm>
            <a:off x="609600" y="2514600"/>
            <a:ext cx="7848600" cy="5029200"/>
          </a:xfrm>
        </p:spPr>
        <p:txBody>
          <a:bodyPr/>
          <a:lstStyle/>
          <a:p>
            <a:pPr lvl="1">
              <a:buClr>
                <a:srgbClr val="800000"/>
              </a:buClr>
              <a:buFontTx/>
              <a:buChar char="•"/>
            </a:pPr>
            <a:r>
              <a:rPr lang="en-US" altLang="en-US" smtClean="0">
                <a:solidFill>
                  <a:srgbClr val="800000"/>
                </a:solidFill>
              </a:rPr>
              <a:t>Introduction</a:t>
            </a:r>
          </a:p>
          <a:p>
            <a:pPr lvl="2"/>
            <a:r>
              <a:rPr lang="en-US" altLang="en-US" smtClean="0">
                <a:solidFill>
                  <a:srgbClr val="800000"/>
                </a:solidFill>
              </a:rPr>
              <a:t>Motivate and define your problem</a:t>
            </a:r>
          </a:p>
          <a:p>
            <a:pPr lvl="2"/>
            <a:r>
              <a:rPr lang="en-US" altLang="en-US" smtClean="0">
                <a:solidFill>
                  <a:srgbClr val="800000"/>
                </a:solidFill>
              </a:rPr>
              <a:t>Describe your research contribution</a:t>
            </a:r>
          </a:p>
          <a:p>
            <a:pPr lvl="2"/>
            <a:r>
              <a:rPr lang="en-US" altLang="en-US" smtClean="0">
                <a:solidFill>
                  <a:srgbClr val="800000"/>
                </a:solidFill>
              </a:rPr>
              <a:t>Discuss outline of your talk</a:t>
            </a:r>
          </a:p>
          <a:p>
            <a:pPr lvl="1">
              <a:buClr>
                <a:srgbClr val="800000"/>
              </a:buClr>
              <a:buFontTx/>
              <a:buChar char="•"/>
            </a:pPr>
            <a:r>
              <a:rPr lang="en-US" altLang="en-US" smtClean="0">
                <a:solidFill>
                  <a:srgbClr val="800000"/>
                </a:solidFill>
              </a:rPr>
              <a:t>Body</a:t>
            </a:r>
          </a:p>
          <a:p>
            <a:pPr lvl="2"/>
            <a:r>
              <a:rPr lang="en-US" altLang="en-US" smtClean="0">
                <a:solidFill>
                  <a:srgbClr val="800000"/>
                </a:solidFill>
              </a:rPr>
              <a:t>Outline results and their significance</a:t>
            </a:r>
          </a:p>
          <a:p>
            <a:pPr lvl="2"/>
            <a:r>
              <a:rPr lang="en-US" altLang="en-US" smtClean="0">
                <a:solidFill>
                  <a:srgbClr val="800000"/>
                </a:solidFill>
              </a:rPr>
              <a:t>Provide a high-level explanation or justification of results</a:t>
            </a:r>
          </a:p>
        </p:txBody>
      </p:sp>
      <p:sp>
        <p:nvSpPr>
          <p:cNvPr id="43012" name="Slide Number Placeholder 5"/>
          <p:cNvSpPr>
            <a:spLocks noGrp="1"/>
          </p:cNvSpPr>
          <p:nvPr>
            <p:ph type="sldNum" sz="quarter" idx="12"/>
          </p:nvPr>
        </p:nvSpPr>
        <p:spPr bwMode="auto">
          <a:noFill/>
          <a:ln>
            <a:miter lim="800000"/>
            <a:headEnd/>
            <a:tailEnd/>
          </a:ln>
        </p:spPr>
        <p:txBody>
          <a:bodyPr/>
          <a:lstStyle/>
          <a:p>
            <a:fld id="{99BD99CA-DF56-48FC-8B4F-6152F13DCC81}" type="slidenum">
              <a:rPr lang="en-US" altLang="en-US">
                <a:latin typeface="Tahoma" charset="0"/>
              </a:rPr>
              <a:pPr/>
              <a:t>14</a:t>
            </a:fld>
            <a:endParaRPr lang="en-US" altLang="en-US">
              <a:latin typeface="Tahom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rtlCol="0">
            <a:normAutofit fontScale="90000"/>
          </a:bodyPr>
          <a:lstStyle/>
          <a:p>
            <a:pPr fontAlgn="auto">
              <a:spcAft>
                <a:spcPts val="0"/>
              </a:spcAft>
              <a:defRPr/>
            </a:pPr>
            <a:r>
              <a:rPr lang="en-US" altLang="en-US" b="1" dirty="0" smtClean="0">
                <a:solidFill>
                  <a:srgbClr val="800000"/>
                </a:solidFill>
              </a:rPr>
              <a:t>A Typical Technical Talk - continued</a:t>
            </a:r>
          </a:p>
        </p:txBody>
      </p:sp>
      <p:sp>
        <p:nvSpPr>
          <p:cNvPr id="44035" name="Rectangle 3"/>
          <p:cNvSpPr>
            <a:spLocks noGrp="1" noChangeArrowheads="1"/>
          </p:cNvSpPr>
          <p:nvPr>
            <p:ph idx="1"/>
          </p:nvPr>
        </p:nvSpPr>
        <p:spPr>
          <a:xfrm>
            <a:off x="858838" y="2484438"/>
            <a:ext cx="7410450" cy="3535362"/>
          </a:xfrm>
        </p:spPr>
        <p:txBody>
          <a:bodyPr/>
          <a:lstStyle/>
          <a:p>
            <a:pPr lvl="1">
              <a:buClr>
                <a:srgbClr val="800000"/>
              </a:buClr>
              <a:buFontTx/>
              <a:buChar char="•"/>
            </a:pPr>
            <a:r>
              <a:rPr lang="en-US" altLang="en-US" smtClean="0">
                <a:solidFill>
                  <a:srgbClr val="800000"/>
                </a:solidFill>
              </a:rPr>
              <a:t>Technicalities</a:t>
            </a:r>
          </a:p>
          <a:p>
            <a:pPr lvl="2"/>
            <a:r>
              <a:rPr lang="en-US" altLang="en-US" smtClean="0">
                <a:solidFill>
                  <a:srgbClr val="800000"/>
                </a:solidFill>
              </a:rPr>
              <a:t>Present one or two important equations/proofs/data</a:t>
            </a:r>
          </a:p>
          <a:p>
            <a:pPr lvl="2"/>
            <a:r>
              <a:rPr lang="en-US" altLang="en-US" smtClean="0">
                <a:solidFill>
                  <a:srgbClr val="800000"/>
                </a:solidFill>
              </a:rPr>
              <a:t>Discuss it in detail and show its depth and importance</a:t>
            </a:r>
          </a:p>
          <a:p>
            <a:pPr lvl="1">
              <a:buClr>
                <a:srgbClr val="800000"/>
              </a:buClr>
              <a:buFontTx/>
              <a:buChar char="•"/>
            </a:pPr>
            <a:r>
              <a:rPr lang="en-US" altLang="en-US" smtClean="0">
                <a:solidFill>
                  <a:srgbClr val="800000"/>
                </a:solidFill>
              </a:rPr>
              <a:t>Conclusion</a:t>
            </a:r>
          </a:p>
          <a:p>
            <a:pPr lvl="2"/>
            <a:r>
              <a:rPr lang="en-US" altLang="en-US" smtClean="0">
                <a:solidFill>
                  <a:srgbClr val="800000"/>
                </a:solidFill>
              </a:rPr>
              <a:t>Summarize key points</a:t>
            </a:r>
          </a:p>
          <a:p>
            <a:pPr lvl="2"/>
            <a:r>
              <a:rPr lang="en-US" altLang="en-US" smtClean="0">
                <a:solidFill>
                  <a:srgbClr val="800000"/>
                </a:solidFill>
              </a:rPr>
              <a:t>Discuss future research and its significance</a:t>
            </a:r>
            <a:endParaRPr lang="en-US" altLang="en-US" sz="1000" smtClean="0">
              <a:solidFill>
                <a:srgbClr val="800000"/>
              </a:solidFill>
            </a:endParaRPr>
          </a:p>
        </p:txBody>
      </p:sp>
      <p:sp>
        <p:nvSpPr>
          <p:cNvPr id="44036" name="Slide Number Placeholder 5"/>
          <p:cNvSpPr>
            <a:spLocks noGrp="1"/>
          </p:cNvSpPr>
          <p:nvPr>
            <p:ph type="sldNum" sz="quarter" idx="12"/>
          </p:nvPr>
        </p:nvSpPr>
        <p:spPr bwMode="auto">
          <a:noFill/>
          <a:ln>
            <a:miter lim="800000"/>
            <a:headEnd/>
            <a:tailEnd/>
          </a:ln>
        </p:spPr>
        <p:txBody>
          <a:bodyPr/>
          <a:lstStyle/>
          <a:p>
            <a:fld id="{0E05136A-E183-4BDC-964D-85F8692EC193}" type="slidenum">
              <a:rPr lang="en-US" altLang="en-US">
                <a:latin typeface="Tahoma" charset="0"/>
              </a:rPr>
              <a:pPr/>
              <a:t>15</a:t>
            </a:fld>
            <a:endParaRPr lang="en-US" altLang="en-US">
              <a:latin typeface="Tahoma"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b="1" smtClean="0">
                <a:ln>
                  <a:noFill/>
                </a:ln>
                <a:solidFill>
                  <a:srgbClr val="800000"/>
                </a:solidFill>
              </a:rPr>
              <a:t>Designing Slides</a:t>
            </a:r>
          </a:p>
        </p:txBody>
      </p:sp>
      <p:sp>
        <p:nvSpPr>
          <p:cNvPr id="45059" name="Rectangle 3"/>
          <p:cNvSpPr>
            <a:spLocks noGrp="1" noChangeArrowheads="1"/>
          </p:cNvSpPr>
          <p:nvPr>
            <p:ph idx="1"/>
          </p:nvPr>
        </p:nvSpPr>
        <p:spPr>
          <a:xfrm>
            <a:off x="685800" y="2438400"/>
            <a:ext cx="7772400" cy="4114800"/>
          </a:xfrm>
        </p:spPr>
        <p:txBody>
          <a:bodyPr/>
          <a:lstStyle/>
          <a:p>
            <a:r>
              <a:rPr lang="en-US" altLang="en-US" smtClean="0">
                <a:solidFill>
                  <a:srgbClr val="800000"/>
                </a:solidFill>
              </a:rPr>
              <a:t>Rule of thumb – 1 slide per minute</a:t>
            </a:r>
          </a:p>
          <a:p>
            <a:r>
              <a:rPr lang="en-US" altLang="en-US" smtClean="0">
                <a:solidFill>
                  <a:srgbClr val="800000"/>
                </a:solidFill>
              </a:rPr>
              <a:t>Keep it simple</a:t>
            </a:r>
          </a:p>
          <a:p>
            <a:pPr lvl="1"/>
            <a:r>
              <a:rPr lang="en-US" altLang="en-US" smtClean="0">
                <a:solidFill>
                  <a:srgbClr val="800000"/>
                </a:solidFill>
              </a:rPr>
              <a:t>Complex concept      less dense slide</a:t>
            </a:r>
          </a:p>
          <a:p>
            <a:pPr lvl="1"/>
            <a:r>
              <a:rPr lang="en-US" altLang="en-US" smtClean="0">
                <a:solidFill>
                  <a:srgbClr val="800000"/>
                </a:solidFill>
              </a:rPr>
              <a:t>20 to 50 words per slide</a:t>
            </a:r>
          </a:p>
          <a:p>
            <a:pPr lvl="1"/>
            <a:r>
              <a:rPr lang="en-US" altLang="en-US" smtClean="0">
                <a:solidFill>
                  <a:srgbClr val="800000"/>
                </a:solidFill>
              </a:rPr>
              <a:t>Use 20 point font or larger, </a:t>
            </a:r>
            <a:r>
              <a:rPr lang="en-US" altLang="en-US" sz="1200" smtClean="0">
                <a:solidFill>
                  <a:srgbClr val="800000"/>
                </a:solidFill>
              </a:rPr>
              <a:t>12 point is too small</a:t>
            </a:r>
          </a:p>
          <a:p>
            <a:r>
              <a:rPr lang="en-US" altLang="en-US" smtClean="0">
                <a:solidFill>
                  <a:srgbClr val="800000"/>
                </a:solidFill>
              </a:rPr>
              <a:t>Give attribution to work by others, i.e., quotations and citations</a:t>
            </a:r>
          </a:p>
        </p:txBody>
      </p:sp>
      <p:sp>
        <p:nvSpPr>
          <p:cNvPr id="45060" name="Slide Number Placeholder 5"/>
          <p:cNvSpPr>
            <a:spLocks noGrp="1"/>
          </p:cNvSpPr>
          <p:nvPr>
            <p:ph type="sldNum" sz="quarter" idx="12"/>
          </p:nvPr>
        </p:nvSpPr>
        <p:spPr bwMode="auto">
          <a:noFill/>
          <a:ln>
            <a:miter lim="800000"/>
            <a:headEnd/>
            <a:tailEnd/>
          </a:ln>
        </p:spPr>
        <p:txBody>
          <a:bodyPr/>
          <a:lstStyle/>
          <a:p>
            <a:fld id="{A00E9A95-9122-43BA-8A29-7F6EF686C737}" type="slidenum">
              <a:rPr lang="en-US" altLang="en-US">
                <a:latin typeface="Tahoma" charset="0"/>
              </a:rPr>
              <a:pPr/>
              <a:t>16</a:t>
            </a:fld>
            <a:endParaRPr lang="en-US" altLang="en-US">
              <a:latin typeface="Tahoma" charset="0"/>
            </a:endParaRPr>
          </a:p>
        </p:txBody>
      </p:sp>
      <p:sp>
        <p:nvSpPr>
          <p:cNvPr id="45061" name="AutoShape 4"/>
          <p:cNvSpPr>
            <a:spLocks noChangeArrowheads="1"/>
          </p:cNvSpPr>
          <p:nvPr/>
        </p:nvSpPr>
        <p:spPr bwMode="auto">
          <a:xfrm>
            <a:off x="4381500" y="3810000"/>
            <a:ext cx="228600" cy="152400"/>
          </a:xfrm>
          <a:prstGeom prst="rightArrow">
            <a:avLst>
              <a:gd name="adj1" fmla="val 50000"/>
              <a:gd name="adj2" fmla="val 37500"/>
            </a:avLst>
          </a:prstGeom>
          <a:solidFill>
            <a:srgbClr val="800000"/>
          </a:solidFill>
          <a:ln w="9525">
            <a:solidFill>
              <a:srgbClr val="800000"/>
            </a:solidFill>
            <a:miter lim="800000"/>
            <a:headEnd/>
            <a:tailEnd/>
          </a:ln>
          <a:effectLst/>
        </p:spPr>
        <p:txBody>
          <a:bodyPr wrap="none" anchor="ctr"/>
          <a:lstStyle/>
          <a:p>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rtlCol="0">
            <a:normAutofit fontScale="90000"/>
          </a:bodyPr>
          <a:lstStyle/>
          <a:p>
            <a:pPr fontAlgn="auto">
              <a:spcAft>
                <a:spcPts val="0"/>
              </a:spcAft>
              <a:defRPr/>
            </a:pPr>
            <a:r>
              <a:rPr lang="en-US" altLang="en-US" b="1" smtClean="0">
                <a:solidFill>
                  <a:srgbClr val="800000"/>
                </a:solidFill>
              </a:rPr>
              <a:t>Slides Enhance Your Presentation</a:t>
            </a:r>
          </a:p>
        </p:txBody>
      </p:sp>
      <p:sp>
        <p:nvSpPr>
          <p:cNvPr id="19460" name="Rectangle 3"/>
          <p:cNvSpPr>
            <a:spLocks noGrp="1" noChangeArrowheads="1"/>
          </p:cNvSpPr>
          <p:nvPr>
            <p:ph idx="1"/>
          </p:nvPr>
        </p:nvSpPr>
        <p:spPr>
          <a:xfrm>
            <a:off x="685800" y="2438400"/>
            <a:ext cx="7772400" cy="3886200"/>
          </a:xfrm>
        </p:spPr>
        <p:txBody>
          <a:bodyPr rtlCol="0">
            <a:normAutofit fontScale="92500" lnSpcReduction="10000"/>
          </a:bodyPr>
          <a:lstStyle/>
          <a:p>
            <a:pPr fontAlgn="auto">
              <a:lnSpc>
                <a:spcPct val="90000"/>
              </a:lnSpc>
              <a:buFont typeface="Arial"/>
              <a:buChar char="•"/>
              <a:defRPr/>
            </a:pPr>
            <a:r>
              <a:rPr lang="en-US" altLang="en-US" sz="2800" dirty="0" smtClean="0">
                <a:solidFill>
                  <a:srgbClr val="800000"/>
                </a:solidFill>
              </a:rPr>
              <a:t>Start with a title slide with your name, title, and institution</a:t>
            </a:r>
          </a:p>
          <a:p>
            <a:pPr fontAlgn="auto">
              <a:lnSpc>
                <a:spcPct val="90000"/>
              </a:lnSpc>
              <a:buFont typeface="Arial"/>
              <a:buChar char="•"/>
              <a:defRPr/>
            </a:pPr>
            <a:r>
              <a:rPr lang="en-US" altLang="en-US" sz="2800" dirty="0" smtClean="0">
                <a:solidFill>
                  <a:srgbClr val="800000"/>
                </a:solidFill>
              </a:rPr>
              <a:t>If presentation more than 10 – 15 minutes include an outline slide</a:t>
            </a:r>
          </a:p>
          <a:p>
            <a:pPr lvl="1" fontAlgn="auto">
              <a:lnSpc>
                <a:spcPct val="90000"/>
              </a:lnSpc>
              <a:buFont typeface="Arial"/>
              <a:buChar char="•"/>
              <a:defRPr/>
            </a:pPr>
            <a:r>
              <a:rPr lang="en-US" altLang="en-US" sz="2400" dirty="0" smtClean="0">
                <a:solidFill>
                  <a:srgbClr val="800000"/>
                </a:solidFill>
              </a:rPr>
              <a:t>3 to 5 major points of presentation</a:t>
            </a:r>
          </a:p>
          <a:p>
            <a:pPr lvl="1" fontAlgn="auto">
              <a:lnSpc>
                <a:spcPct val="90000"/>
              </a:lnSpc>
              <a:buFont typeface="Arial"/>
              <a:buChar char="•"/>
              <a:defRPr/>
            </a:pPr>
            <a:r>
              <a:rPr lang="en-US" altLang="en-US" sz="2400" dirty="0" smtClean="0">
                <a:solidFill>
                  <a:srgbClr val="800000"/>
                </a:solidFill>
              </a:rPr>
              <a:t>Keep each topic to 3 – 12 words</a:t>
            </a:r>
          </a:p>
          <a:p>
            <a:pPr fontAlgn="auto">
              <a:lnSpc>
                <a:spcPct val="90000"/>
              </a:lnSpc>
              <a:buFont typeface="Arial"/>
              <a:buChar char="•"/>
              <a:defRPr/>
            </a:pPr>
            <a:r>
              <a:rPr lang="en-US" altLang="en-US" sz="2800" dirty="0" smtClean="0">
                <a:solidFill>
                  <a:srgbClr val="800000"/>
                </a:solidFill>
              </a:rPr>
              <a:t>End with a summary slide</a:t>
            </a:r>
          </a:p>
          <a:p>
            <a:pPr lvl="1" fontAlgn="auto">
              <a:lnSpc>
                <a:spcPct val="90000"/>
              </a:lnSpc>
              <a:buFont typeface="Arial"/>
              <a:buChar char="•"/>
              <a:defRPr/>
            </a:pPr>
            <a:r>
              <a:rPr lang="en-US" altLang="en-US" sz="2400" dirty="0" smtClean="0">
                <a:solidFill>
                  <a:srgbClr val="800000"/>
                </a:solidFill>
              </a:rPr>
              <a:t>1 to 3 take home messages, one sentence each</a:t>
            </a:r>
          </a:p>
          <a:p>
            <a:pPr lvl="1" fontAlgn="auto">
              <a:lnSpc>
                <a:spcPct val="90000"/>
              </a:lnSpc>
              <a:buFont typeface="Arial"/>
              <a:buChar char="•"/>
              <a:defRPr/>
            </a:pPr>
            <a:r>
              <a:rPr lang="en-US" altLang="en-US" sz="2400" dirty="0" smtClean="0">
                <a:solidFill>
                  <a:srgbClr val="800000"/>
                </a:solidFill>
              </a:rPr>
              <a:t>Assume that this is all that audience will remember</a:t>
            </a:r>
          </a:p>
        </p:txBody>
      </p:sp>
      <p:sp>
        <p:nvSpPr>
          <p:cNvPr id="46084" name="Slide Number Placeholder 5"/>
          <p:cNvSpPr>
            <a:spLocks noGrp="1"/>
          </p:cNvSpPr>
          <p:nvPr>
            <p:ph type="sldNum" sz="quarter" idx="12"/>
          </p:nvPr>
        </p:nvSpPr>
        <p:spPr bwMode="auto">
          <a:noFill/>
          <a:ln>
            <a:miter lim="800000"/>
            <a:headEnd/>
            <a:tailEnd/>
          </a:ln>
        </p:spPr>
        <p:txBody>
          <a:bodyPr/>
          <a:lstStyle/>
          <a:p>
            <a:fld id="{958BCB53-1462-4E64-95C7-D0A42CB16A78}" type="slidenum">
              <a:rPr lang="en-US" altLang="en-US">
                <a:latin typeface="Tahoma" charset="0"/>
              </a:rPr>
              <a:pPr/>
              <a:t>17</a:t>
            </a:fld>
            <a:endParaRPr lang="en-US" altLang="en-US">
              <a:latin typeface="Tahom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b="1" smtClean="0">
                <a:ln>
                  <a:noFill/>
                </a:ln>
                <a:solidFill>
                  <a:srgbClr val="800000"/>
                </a:solidFill>
              </a:rPr>
              <a:t>Presenting Your Slides</a:t>
            </a:r>
          </a:p>
        </p:txBody>
      </p:sp>
      <p:sp>
        <p:nvSpPr>
          <p:cNvPr id="47107" name="Rectangle 3"/>
          <p:cNvSpPr>
            <a:spLocks noGrp="1" noChangeArrowheads="1"/>
          </p:cNvSpPr>
          <p:nvPr>
            <p:ph idx="1"/>
          </p:nvPr>
        </p:nvSpPr>
        <p:spPr>
          <a:xfrm>
            <a:off x="749300" y="2438400"/>
            <a:ext cx="7772400" cy="4114800"/>
          </a:xfrm>
        </p:spPr>
        <p:txBody>
          <a:bodyPr/>
          <a:lstStyle/>
          <a:p>
            <a:r>
              <a:rPr lang="en-US" altLang="en-US" b="1" smtClean="0">
                <a:solidFill>
                  <a:srgbClr val="800000"/>
                </a:solidFill>
              </a:rPr>
              <a:t>Do not read from slides</a:t>
            </a:r>
          </a:p>
          <a:p>
            <a:r>
              <a:rPr lang="en-US" altLang="en-US" smtClean="0">
                <a:solidFill>
                  <a:srgbClr val="800000"/>
                </a:solidFill>
              </a:rPr>
              <a:t>Point to important parts with a pointing device and turn back to face audience</a:t>
            </a:r>
          </a:p>
          <a:p>
            <a:r>
              <a:rPr lang="en-US" altLang="en-US" smtClean="0">
                <a:solidFill>
                  <a:srgbClr val="800000"/>
                </a:solidFill>
              </a:rPr>
              <a:t>Do not speak more than 1 – 2 minutes without a slide</a:t>
            </a:r>
          </a:p>
          <a:p>
            <a:r>
              <a:rPr lang="en-US" altLang="en-US" smtClean="0">
                <a:solidFill>
                  <a:srgbClr val="800000"/>
                </a:solidFill>
              </a:rPr>
              <a:t>If a colleague is turning your slides – practice with that person</a:t>
            </a:r>
          </a:p>
        </p:txBody>
      </p:sp>
      <p:sp>
        <p:nvSpPr>
          <p:cNvPr id="47108" name="Slide Number Placeholder 5"/>
          <p:cNvSpPr>
            <a:spLocks noGrp="1"/>
          </p:cNvSpPr>
          <p:nvPr>
            <p:ph type="sldNum" sz="quarter" idx="12"/>
          </p:nvPr>
        </p:nvSpPr>
        <p:spPr bwMode="auto">
          <a:noFill/>
          <a:ln>
            <a:miter lim="800000"/>
            <a:headEnd/>
            <a:tailEnd/>
          </a:ln>
        </p:spPr>
        <p:txBody>
          <a:bodyPr/>
          <a:lstStyle/>
          <a:p>
            <a:fld id="{02F5B4CC-A670-495C-9D33-ED7F59162846}" type="slidenum">
              <a:rPr lang="en-US" altLang="en-US">
                <a:latin typeface="Tahoma" charset="0"/>
              </a:rPr>
              <a:pPr/>
              <a:t>18</a:t>
            </a:fld>
            <a:endParaRPr lang="en-US" altLang="en-US">
              <a:latin typeface="Tahom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b="1" smtClean="0">
                <a:ln>
                  <a:noFill/>
                </a:ln>
                <a:solidFill>
                  <a:srgbClr val="800000"/>
                </a:solidFill>
              </a:rPr>
              <a:t>Presenting Data</a:t>
            </a:r>
          </a:p>
        </p:txBody>
      </p:sp>
      <p:sp>
        <p:nvSpPr>
          <p:cNvPr id="48131" name="Rectangle 3"/>
          <p:cNvSpPr>
            <a:spLocks noGrp="1" noChangeArrowheads="1"/>
          </p:cNvSpPr>
          <p:nvPr>
            <p:ph idx="1"/>
          </p:nvPr>
        </p:nvSpPr>
        <p:spPr>
          <a:xfrm>
            <a:off x="781050" y="2327275"/>
            <a:ext cx="7772400" cy="4114800"/>
          </a:xfrm>
        </p:spPr>
        <p:txBody>
          <a:bodyPr/>
          <a:lstStyle/>
          <a:p>
            <a:r>
              <a:rPr lang="en-US" altLang="en-US" smtClean="0">
                <a:solidFill>
                  <a:srgbClr val="800000"/>
                </a:solidFill>
              </a:rPr>
              <a:t>Include slides with primary data</a:t>
            </a:r>
          </a:p>
          <a:p>
            <a:r>
              <a:rPr lang="en-US" altLang="en-US" smtClean="0">
                <a:solidFill>
                  <a:srgbClr val="800000"/>
                </a:solidFill>
              </a:rPr>
              <a:t>Data gives you credibility</a:t>
            </a:r>
          </a:p>
          <a:p>
            <a:r>
              <a:rPr lang="en-US" altLang="en-US" smtClean="0">
                <a:solidFill>
                  <a:srgbClr val="800000"/>
                </a:solidFill>
              </a:rPr>
              <a:t>Show representative samples of your data</a:t>
            </a:r>
          </a:p>
          <a:p>
            <a:r>
              <a:rPr lang="en-US" altLang="en-US" smtClean="0">
                <a:solidFill>
                  <a:srgbClr val="800000"/>
                </a:solidFill>
              </a:rPr>
              <a:t>In general, make one point per data slide</a:t>
            </a:r>
          </a:p>
          <a:p>
            <a:r>
              <a:rPr lang="en-US" altLang="en-US" smtClean="0">
                <a:solidFill>
                  <a:srgbClr val="800000"/>
                </a:solidFill>
              </a:rPr>
              <a:t>Define graph axis’ and units</a:t>
            </a:r>
          </a:p>
        </p:txBody>
      </p:sp>
      <p:sp>
        <p:nvSpPr>
          <p:cNvPr id="48132" name="Slide Number Placeholder 5"/>
          <p:cNvSpPr>
            <a:spLocks noGrp="1"/>
          </p:cNvSpPr>
          <p:nvPr>
            <p:ph type="sldNum" sz="quarter" idx="12"/>
          </p:nvPr>
        </p:nvSpPr>
        <p:spPr bwMode="auto">
          <a:noFill/>
          <a:ln>
            <a:miter lim="800000"/>
            <a:headEnd/>
            <a:tailEnd/>
          </a:ln>
        </p:spPr>
        <p:txBody>
          <a:bodyPr/>
          <a:lstStyle/>
          <a:p>
            <a:fld id="{A35F54FC-EAE3-49D3-928F-5C9EE9992D61}" type="slidenum">
              <a:rPr lang="en-US" altLang="en-US">
                <a:latin typeface="Tahoma" charset="0"/>
              </a:rPr>
              <a:pPr/>
              <a:t>19</a:t>
            </a:fld>
            <a:endParaRPr lang="en-US" altLang="en-US">
              <a:latin typeface="Tahom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n>
                  <a:noFill/>
                </a:ln>
                <a:solidFill>
                  <a:srgbClr val="800000"/>
                </a:solidFill>
              </a:rPr>
              <a:t>Lecture Objectives and Activities</a:t>
            </a:r>
          </a:p>
        </p:txBody>
      </p:sp>
      <p:sp>
        <p:nvSpPr>
          <p:cNvPr id="19459" name="Rectangle 3"/>
          <p:cNvSpPr>
            <a:spLocks noGrp="1" noChangeArrowheads="1"/>
          </p:cNvSpPr>
          <p:nvPr>
            <p:ph idx="1"/>
          </p:nvPr>
        </p:nvSpPr>
        <p:spPr/>
        <p:txBody>
          <a:bodyPr/>
          <a:lstStyle/>
          <a:p>
            <a:pPr>
              <a:lnSpc>
                <a:spcPct val="90000"/>
              </a:lnSpc>
            </a:pPr>
            <a:r>
              <a:rPr lang="en-US" altLang="en-US" smtClean="0">
                <a:solidFill>
                  <a:srgbClr val="800000"/>
                </a:solidFill>
              </a:rPr>
              <a:t>Introduce the process of preparing, designing, and delivering technical presentations</a:t>
            </a:r>
          </a:p>
          <a:p>
            <a:pPr>
              <a:lnSpc>
                <a:spcPct val="90000"/>
              </a:lnSpc>
            </a:pPr>
            <a:r>
              <a:rPr lang="en-US" altLang="en-US" smtClean="0">
                <a:solidFill>
                  <a:srgbClr val="800000"/>
                </a:solidFill>
              </a:rPr>
              <a:t>Introduce techniques for handling questions and answers</a:t>
            </a:r>
          </a:p>
          <a:p>
            <a:pPr>
              <a:lnSpc>
                <a:spcPct val="90000"/>
              </a:lnSpc>
            </a:pPr>
            <a:endParaRPr lang="en-US" altLang="en-US" smtClean="0">
              <a:solidFill>
                <a:srgbClr val="800000"/>
              </a:solidFill>
            </a:endParaRPr>
          </a:p>
          <a:p>
            <a:pPr>
              <a:lnSpc>
                <a:spcPct val="90000"/>
              </a:lnSpc>
            </a:pPr>
            <a:r>
              <a:rPr lang="en-US" altLang="en-US" smtClean="0">
                <a:solidFill>
                  <a:srgbClr val="800000"/>
                </a:solidFill>
              </a:rPr>
              <a:t>Activities: Evaluate presentations and present comments to class</a:t>
            </a:r>
            <a:endParaRPr lang="en-US" altLang="en-US" smtClean="0"/>
          </a:p>
        </p:txBody>
      </p:sp>
      <p:sp>
        <p:nvSpPr>
          <p:cNvPr id="19460" name="Slide Number Placeholder 5"/>
          <p:cNvSpPr>
            <a:spLocks noGrp="1"/>
          </p:cNvSpPr>
          <p:nvPr>
            <p:ph type="sldNum" sz="quarter" idx="12"/>
          </p:nvPr>
        </p:nvSpPr>
        <p:spPr bwMode="auto">
          <a:noFill/>
          <a:ln>
            <a:miter lim="800000"/>
            <a:headEnd/>
            <a:tailEnd/>
          </a:ln>
        </p:spPr>
        <p:txBody>
          <a:bodyPr/>
          <a:lstStyle/>
          <a:p>
            <a:fld id="{8C826311-AE80-4F53-A05B-1C227ED845A8}" type="slidenum">
              <a:rPr lang="en-US" altLang="en-US">
                <a:latin typeface="Tahoma" charset="0"/>
              </a:rPr>
              <a:pPr/>
              <a:t>2</a:t>
            </a:fld>
            <a:endParaRPr lang="en-US" altLang="en-US">
              <a:latin typeface="Tahom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b="1" smtClean="0">
                <a:ln>
                  <a:noFill/>
                </a:ln>
                <a:solidFill>
                  <a:srgbClr val="800000"/>
                </a:solidFill>
              </a:rPr>
              <a:t>Presentation Basics</a:t>
            </a:r>
          </a:p>
        </p:txBody>
      </p:sp>
      <p:sp>
        <p:nvSpPr>
          <p:cNvPr id="22532" name="Rectangle 3"/>
          <p:cNvSpPr>
            <a:spLocks noGrp="1" noChangeArrowheads="1"/>
          </p:cNvSpPr>
          <p:nvPr>
            <p:ph idx="1"/>
          </p:nvPr>
        </p:nvSpPr>
        <p:spPr>
          <a:xfrm>
            <a:off x="1398588" y="2205038"/>
            <a:ext cx="7340600" cy="3738562"/>
          </a:xfrm>
        </p:spPr>
        <p:txBody>
          <a:bodyPr rtlCol="0">
            <a:normAutofit fontScale="92500" lnSpcReduction="20000"/>
          </a:bodyPr>
          <a:lstStyle/>
          <a:p>
            <a:pPr fontAlgn="auto">
              <a:lnSpc>
                <a:spcPct val="90000"/>
              </a:lnSpc>
              <a:buFont typeface="Arial"/>
              <a:buChar char="•"/>
              <a:defRPr/>
            </a:pPr>
            <a:endParaRPr lang="en-US" altLang="en-US" dirty="0" smtClean="0">
              <a:solidFill>
                <a:srgbClr val="800000"/>
              </a:solidFill>
            </a:endParaRPr>
          </a:p>
          <a:p>
            <a:pPr fontAlgn="auto">
              <a:lnSpc>
                <a:spcPct val="90000"/>
              </a:lnSpc>
              <a:buFont typeface="Arial"/>
              <a:buChar char="•"/>
              <a:defRPr/>
            </a:pPr>
            <a:r>
              <a:rPr lang="en-US" altLang="en-US" dirty="0" smtClean="0">
                <a:solidFill>
                  <a:srgbClr val="800000"/>
                </a:solidFill>
              </a:rPr>
              <a:t>Establish credibility – identify your organization</a:t>
            </a:r>
          </a:p>
          <a:p>
            <a:pPr fontAlgn="auto">
              <a:lnSpc>
                <a:spcPct val="90000"/>
              </a:lnSpc>
              <a:buFont typeface="Arial"/>
              <a:buChar char="•"/>
              <a:defRPr/>
            </a:pPr>
            <a:r>
              <a:rPr lang="en-US" altLang="en-US" dirty="0" smtClean="0">
                <a:solidFill>
                  <a:srgbClr val="800000"/>
                </a:solidFill>
              </a:rPr>
              <a:t>Face the audience and make eye contact</a:t>
            </a:r>
          </a:p>
          <a:p>
            <a:pPr fontAlgn="auto">
              <a:lnSpc>
                <a:spcPct val="90000"/>
              </a:lnSpc>
              <a:buFont typeface="Arial"/>
              <a:buChar char="•"/>
              <a:defRPr/>
            </a:pPr>
            <a:r>
              <a:rPr lang="en-US" altLang="en-US" dirty="0" smtClean="0">
                <a:solidFill>
                  <a:srgbClr val="800000"/>
                </a:solidFill>
              </a:rPr>
              <a:t>Speak slowly, loudly, and clearly</a:t>
            </a:r>
          </a:p>
          <a:p>
            <a:pPr fontAlgn="auto">
              <a:lnSpc>
                <a:spcPct val="90000"/>
              </a:lnSpc>
              <a:buFont typeface="Arial"/>
              <a:buChar char="•"/>
              <a:defRPr/>
            </a:pPr>
            <a:r>
              <a:rPr lang="en-US" altLang="en-US" dirty="0" smtClean="0">
                <a:solidFill>
                  <a:srgbClr val="800000"/>
                </a:solidFill>
              </a:rPr>
              <a:t>Try not to “um” and “ah” – practice helps</a:t>
            </a:r>
          </a:p>
          <a:p>
            <a:pPr fontAlgn="auto">
              <a:lnSpc>
                <a:spcPct val="90000"/>
              </a:lnSpc>
              <a:buFont typeface="Arial"/>
              <a:buChar char="•"/>
              <a:defRPr/>
            </a:pPr>
            <a:r>
              <a:rPr lang="en-US" altLang="en-US" dirty="0" smtClean="0">
                <a:solidFill>
                  <a:srgbClr val="800000"/>
                </a:solidFill>
              </a:rPr>
              <a:t>Maintain relaxed body language</a:t>
            </a:r>
          </a:p>
          <a:p>
            <a:pPr lvl="1" fontAlgn="auto">
              <a:lnSpc>
                <a:spcPct val="90000"/>
              </a:lnSpc>
              <a:buFont typeface="Arial"/>
              <a:buChar char="•"/>
              <a:defRPr/>
            </a:pPr>
            <a:r>
              <a:rPr lang="en-US" altLang="en-US" dirty="0" smtClean="0">
                <a:solidFill>
                  <a:srgbClr val="800000"/>
                </a:solidFill>
              </a:rPr>
              <a:t>No pacing</a:t>
            </a:r>
          </a:p>
          <a:p>
            <a:pPr lvl="1" fontAlgn="auto">
              <a:lnSpc>
                <a:spcPct val="90000"/>
              </a:lnSpc>
              <a:buFont typeface="Arial"/>
              <a:buChar char="•"/>
              <a:defRPr/>
            </a:pPr>
            <a:r>
              <a:rPr lang="en-US" altLang="en-US" dirty="0" smtClean="0">
                <a:solidFill>
                  <a:srgbClr val="800000"/>
                </a:solidFill>
              </a:rPr>
              <a:t>Do not do nervous things with your hands</a:t>
            </a:r>
          </a:p>
          <a:p>
            <a:pPr fontAlgn="auto">
              <a:lnSpc>
                <a:spcPct val="90000"/>
              </a:lnSpc>
              <a:buFont typeface="Arial"/>
              <a:buChar char="•"/>
              <a:defRPr/>
            </a:pPr>
            <a:r>
              <a:rPr lang="en-US" altLang="en-US" dirty="0" smtClean="0">
                <a:solidFill>
                  <a:srgbClr val="800000"/>
                </a:solidFill>
              </a:rPr>
              <a:t>Define specialized vocabulary</a:t>
            </a:r>
          </a:p>
          <a:p>
            <a:pPr fontAlgn="auto">
              <a:lnSpc>
                <a:spcPct val="90000"/>
              </a:lnSpc>
              <a:buFont typeface="Arial"/>
              <a:buChar char="•"/>
              <a:defRPr/>
            </a:pPr>
            <a:r>
              <a:rPr lang="en-US" altLang="en-US" dirty="0" smtClean="0">
                <a:solidFill>
                  <a:srgbClr val="800000"/>
                </a:solidFill>
              </a:rPr>
              <a:t>Avoid last minute changes</a:t>
            </a:r>
          </a:p>
          <a:p>
            <a:pPr fontAlgn="auto">
              <a:lnSpc>
                <a:spcPct val="90000"/>
              </a:lnSpc>
              <a:buFont typeface="Arial"/>
              <a:buChar char="•"/>
              <a:defRPr/>
            </a:pPr>
            <a:endParaRPr lang="en-US" altLang="en-US" dirty="0" smtClean="0">
              <a:solidFill>
                <a:srgbClr val="800000"/>
              </a:solidFill>
            </a:endParaRPr>
          </a:p>
        </p:txBody>
      </p:sp>
      <p:sp>
        <p:nvSpPr>
          <p:cNvPr id="49156" name="Slide Number Placeholder 5"/>
          <p:cNvSpPr>
            <a:spLocks noGrp="1"/>
          </p:cNvSpPr>
          <p:nvPr>
            <p:ph type="sldNum" sz="quarter" idx="12"/>
          </p:nvPr>
        </p:nvSpPr>
        <p:spPr bwMode="auto">
          <a:noFill/>
          <a:ln>
            <a:miter lim="800000"/>
            <a:headEnd/>
            <a:tailEnd/>
          </a:ln>
        </p:spPr>
        <p:txBody>
          <a:bodyPr/>
          <a:lstStyle/>
          <a:p>
            <a:fld id="{C138B346-8B84-4290-8DAC-8AFA6CB07E14}" type="slidenum">
              <a:rPr lang="en-US" altLang="en-US">
                <a:latin typeface="Tahoma" charset="0"/>
              </a:rPr>
              <a:pPr/>
              <a:t>20</a:t>
            </a:fld>
            <a:endParaRPr lang="en-US" altLang="en-US">
              <a:latin typeface="Tahoma"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rtlCol="0">
            <a:normAutofit fontScale="90000"/>
          </a:bodyPr>
          <a:lstStyle/>
          <a:p>
            <a:pPr fontAlgn="auto">
              <a:spcAft>
                <a:spcPts val="0"/>
              </a:spcAft>
              <a:defRPr/>
            </a:pPr>
            <a:r>
              <a:rPr lang="en-US" altLang="en-US" b="1" smtClean="0">
                <a:solidFill>
                  <a:srgbClr val="800000"/>
                </a:solidFill>
              </a:rPr>
              <a:t>Presentation Basics - continued</a:t>
            </a:r>
          </a:p>
        </p:txBody>
      </p:sp>
      <p:sp>
        <p:nvSpPr>
          <p:cNvPr id="23556" name="Rectangle 3"/>
          <p:cNvSpPr>
            <a:spLocks noGrp="1" noChangeArrowheads="1"/>
          </p:cNvSpPr>
          <p:nvPr>
            <p:ph idx="1"/>
          </p:nvPr>
        </p:nvSpPr>
        <p:spPr>
          <a:xfrm>
            <a:off x="1295400" y="2357438"/>
            <a:ext cx="7340600" cy="3738562"/>
          </a:xfrm>
        </p:spPr>
        <p:txBody>
          <a:bodyPr rtlCol="0">
            <a:normAutofit fontScale="92500" lnSpcReduction="10000"/>
          </a:bodyPr>
          <a:lstStyle/>
          <a:p>
            <a:pPr fontAlgn="auto">
              <a:buFont typeface="Arial"/>
              <a:buChar char="•"/>
              <a:defRPr/>
            </a:pPr>
            <a:r>
              <a:rPr lang="en-US" altLang="en-US" dirty="0" smtClean="0">
                <a:solidFill>
                  <a:srgbClr val="800000"/>
                </a:solidFill>
              </a:rPr>
              <a:t>Speak with conviction and confidence</a:t>
            </a:r>
          </a:p>
          <a:p>
            <a:pPr fontAlgn="auto">
              <a:buFont typeface="Arial"/>
              <a:buChar char="•"/>
              <a:defRPr/>
            </a:pPr>
            <a:r>
              <a:rPr lang="en-US" altLang="en-US" dirty="0" smtClean="0">
                <a:solidFill>
                  <a:srgbClr val="800000"/>
                </a:solidFill>
              </a:rPr>
              <a:t>Hydrate but…</a:t>
            </a:r>
          </a:p>
          <a:p>
            <a:pPr fontAlgn="auto">
              <a:buFont typeface="Arial"/>
              <a:buChar char="•"/>
              <a:defRPr/>
            </a:pPr>
            <a:r>
              <a:rPr lang="en-US" altLang="en-US" dirty="0" smtClean="0">
                <a:solidFill>
                  <a:srgbClr val="800000"/>
                </a:solidFill>
              </a:rPr>
              <a:t>Use technology sensibly </a:t>
            </a:r>
          </a:p>
          <a:p>
            <a:pPr fontAlgn="auto">
              <a:buFont typeface="Arial"/>
              <a:buChar char="•"/>
              <a:defRPr/>
            </a:pPr>
            <a:r>
              <a:rPr lang="en-US" altLang="en-US" dirty="0" smtClean="0">
                <a:solidFill>
                  <a:srgbClr val="800000"/>
                </a:solidFill>
              </a:rPr>
              <a:t>Indicate quotations with voice </a:t>
            </a:r>
            <a:r>
              <a:rPr lang="en-US" altLang="en-US" u="sng" dirty="0" smtClean="0">
                <a:solidFill>
                  <a:srgbClr val="800000"/>
                </a:solidFill>
              </a:rPr>
              <a:t>not</a:t>
            </a:r>
            <a:r>
              <a:rPr lang="en-US" altLang="en-US" dirty="0" smtClean="0">
                <a:solidFill>
                  <a:srgbClr val="800000"/>
                </a:solidFill>
              </a:rPr>
              <a:t> fingers</a:t>
            </a:r>
          </a:p>
          <a:p>
            <a:pPr fontAlgn="auto">
              <a:buFont typeface="Arial"/>
              <a:buChar char="•"/>
              <a:defRPr/>
            </a:pPr>
            <a:r>
              <a:rPr lang="en-US" altLang="en-US" dirty="0" smtClean="0">
                <a:solidFill>
                  <a:srgbClr val="800000"/>
                </a:solidFill>
              </a:rPr>
              <a:t>Respect your audience and the clock</a:t>
            </a:r>
          </a:p>
          <a:p>
            <a:pPr fontAlgn="auto">
              <a:buFont typeface="Arial"/>
              <a:buChar char="•"/>
              <a:defRPr/>
            </a:pPr>
            <a:r>
              <a:rPr lang="en-US" altLang="en-US" dirty="0" smtClean="0">
                <a:solidFill>
                  <a:srgbClr val="800000"/>
                </a:solidFill>
              </a:rPr>
              <a:t>Do not apologize</a:t>
            </a:r>
          </a:p>
          <a:p>
            <a:pPr fontAlgn="auto">
              <a:buFont typeface="Arial"/>
              <a:buChar char="•"/>
              <a:defRPr/>
            </a:pPr>
            <a:r>
              <a:rPr lang="en-US" altLang="en-US" dirty="0" smtClean="0">
                <a:solidFill>
                  <a:srgbClr val="800000"/>
                </a:solidFill>
              </a:rPr>
              <a:t>Anticipate and prepare for questions</a:t>
            </a:r>
          </a:p>
          <a:p>
            <a:pPr fontAlgn="auto">
              <a:buFont typeface="Arial"/>
              <a:buChar char="•"/>
              <a:defRPr/>
            </a:pPr>
            <a:r>
              <a:rPr lang="en-US" altLang="en-US" dirty="0" smtClean="0">
                <a:solidFill>
                  <a:srgbClr val="800000"/>
                </a:solidFill>
              </a:rPr>
              <a:t>Rehearse, rehearse, rehearse, rehearse, … rehearse</a:t>
            </a:r>
          </a:p>
        </p:txBody>
      </p:sp>
      <p:sp>
        <p:nvSpPr>
          <p:cNvPr id="50180" name="Slide Number Placeholder 5"/>
          <p:cNvSpPr>
            <a:spLocks noGrp="1"/>
          </p:cNvSpPr>
          <p:nvPr>
            <p:ph type="sldNum" sz="quarter" idx="12"/>
          </p:nvPr>
        </p:nvSpPr>
        <p:spPr bwMode="auto">
          <a:noFill/>
          <a:ln>
            <a:miter lim="800000"/>
            <a:headEnd/>
            <a:tailEnd/>
          </a:ln>
        </p:spPr>
        <p:txBody>
          <a:bodyPr/>
          <a:lstStyle/>
          <a:p>
            <a:fld id="{5CB78CD9-7B2D-469C-88EA-B3C336933EF6}" type="slidenum">
              <a:rPr lang="en-US" altLang="en-US">
                <a:latin typeface="Tahoma" charset="0"/>
              </a:rPr>
              <a:pPr/>
              <a:t>21</a:t>
            </a:fld>
            <a:endParaRPr lang="en-US" altLang="en-US">
              <a:latin typeface="Tahoma" charset="0"/>
            </a:endParaRPr>
          </a:p>
        </p:txBody>
      </p:sp>
      <p:sp>
        <p:nvSpPr>
          <p:cNvPr id="50181" name="Text Box 4"/>
          <p:cNvSpPr txBox="1">
            <a:spLocks noChangeArrowheads="1"/>
          </p:cNvSpPr>
          <p:nvPr/>
        </p:nvSpPr>
        <p:spPr bwMode="auto">
          <a:xfrm>
            <a:off x="2632075" y="5716588"/>
            <a:ext cx="6019800" cy="517525"/>
          </a:xfrm>
          <a:prstGeom prst="rect">
            <a:avLst/>
          </a:prstGeom>
          <a:noFill/>
          <a:ln w="9525">
            <a:noFill/>
            <a:miter lim="800000"/>
            <a:headEnd/>
            <a:tailEnd/>
          </a:ln>
          <a:effectLst/>
        </p:spPr>
        <p:txBody>
          <a:bodyPr>
            <a:spAutoFit/>
          </a:bodyPr>
          <a:lstStyle/>
          <a:p>
            <a:pPr eaLnBrk="1" hangingPunct="1">
              <a:spcBef>
                <a:spcPct val="50000"/>
              </a:spcBef>
            </a:pPr>
            <a:r>
              <a:rPr lang="en-US" altLang="en-US" sz="1400">
                <a:solidFill>
                  <a:srgbClr val="800000"/>
                </a:solidFill>
                <a:latin typeface="Times New Roman" pitchFamily="18" charset="0"/>
              </a:rPr>
              <a:t>Germano, W. (2003, November 28). The Scholarly Lecture: How to stand and deliver. </a:t>
            </a:r>
            <a:r>
              <a:rPr lang="en-US" altLang="en-US" sz="1400" u="sng">
                <a:solidFill>
                  <a:srgbClr val="800000"/>
                </a:solidFill>
                <a:latin typeface="Times New Roman" pitchFamily="18" charset="0"/>
              </a:rPr>
              <a:t>The Chronicle of Higher Education</a:t>
            </a:r>
            <a:r>
              <a:rPr lang="en-US" altLang="en-US" sz="1400">
                <a:solidFill>
                  <a:srgbClr val="800000"/>
                </a:solidFill>
                <a:latin typeface="Times New Roman" pitchFamily="18" charset="0"/>
              </a:rPr>
              <a:t>, p. B15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b="1" smtClean="0">
                <a:ln>
                  <a:noFill/>
                </a:ln>
                <a:solidFill>
                  <a:srgbClr val="800000"/>
                </a:solidFill>
              </a:rPr>
              <a:t>The Q &amp; A</a:t>
            </a:r>
          </a:p>
        </p:txBody>
      </p:sp>
      <p:sp>
        <p:nvSpPr>
          <p:cNvPr id="51203" name="Rectangle 3"/>
          <p:cNvSpPr>
            <a:spLocks noGrp="1" noChangeArrowheads="1"/>
          </p:cNvSpPr>
          <p:nvPr>
            <p:ph idx="1"/>
          </p:nvPr>
        </p:nvSpPr>
        <p:spPr>
          <a:xfrm>
            <a:off x="609600" y="2514600"/>
            <a:ext cx="8458200" cy="4114800"/>
          </a:xfrm>
        </p:spPr>
        <p:txBody>
          <a:bodyPr/>
          <a:lstStyle/>
          <a:p>
            <a:pPr marL="376238" indent="-376238">
              <a:lnSpc>
                <a:spcPct val="90000"/>
              </a:lnSpc>
            </a:pPr>
            <a:r>
              <a:rPr lang="en-US" altLang="en-US" sz="2800" smtClean="0">
                <a:solidFill>
                  <a:srgbClr val="800000"/>
                </a:solidFill>
              </a:rPr>
              <a:t>Always repeat the question</a:t>
            </a:r>
          </a:p>
          <a:p>
            <a:pPr marL="739775" lvl="1" indent="-249238">
              <a:lnSpc>
                <a:spcPct val="90000"/>
              </a:lnSpc>
            </a:pPr>
            <a:r>
              <a:rPr lang="en-US" altLang="en-US" sz="2400" smtClean="0">
                <a:solidFill>
                  <a:srgbClr val="800000"/>
                </a:solidFill>
              </a:rPr>
              <a:t>It ensures everyone has heard it</a:t>
            </a:r>
          </a:p>
          <a:p>
            <a:pPr marL="739775" lvl="1" indent="-249238">
              <a:lnSpc>
                <a:spcPct val="90000"/>
              </a:lnSpc>
            </a:pPr>
            <a:r>
              <a:rPr lang="en-US" altLang="en-US" sz="2400" smtClean="0">
                <a:solidFill>
                  <a:srgbClr val="800000"/>
                </a:solidFill>
              </a:rPr>
              <a:t>It ensures that you understand it</a:t>
            </a:r>
          </a:p>
          <a:p>
            <a:pPr marL="739775" lvl="1" indent="-249238">
              <a:lnSpc>
                <a:spcPct val="90000"/>
              </a:lnSpc>
            </a:pPr>
            <a:r>
              <a:rPr lang="en-US" altLang="en-US" sz="2400" smtClean="0">
                <a:solidFill>
                  <a:srgbClr val="800000"/>
                </a:solidFill>
              </a:rPr>
              <a:t>It gives you time to think</a:t>
            </a:r>
          </a:p>
          <a:p>
            <a:pPr marL="376238" indent="-376238">
              <a:lnSpc>
                <a:spcPct val="90000"/>
              </a:lnSpc>
            </a:pPr>
            <a:r>
              <a:rPr lang="en-US" altLang="en-US" sz="2800" smtClean="0">
                <a:solidFill>
                  <a:srgbClr val="800000"/>
                </a:solidFill>
              </a:rPr>
              <a:t>Take the opportunity to delve deeper into the topic</a:t>
            </a:r>
          </a:p>
        </p:txBody>
      </p:sp>
      <p:sp>
        <p:nvSpPr>
          <p:cNvPr id="51204" name="Slide Number Placeholder 5"/>
          <p:cNvSpPr>
            <a:spLocks noGrp="1"/>
          </p:cNvSpPr>
          <p:nvPr>
            <p:ph type="sldNum" sz="quarter" idx="12"/>
          </p:nvPr>
        </p:nvSpPr>
        <p:spPr bwMode="auto">
          <a:noFill/>
          <a:ln>
            <a:miter lim="800000"/>
            <a:headEnd/>
            <a:tailEnd/>
          </a:ln>
        </p:spPr>
        <p:txBody>
          <a:bodyPr/>
          <a:lstStyle/>
          <a:p>
            <a:fld id="{13F28F64-76A7-4E53-8AEA-F8658993793C}" type="slidenum">
              <a:rPr lang="en-US" altLang="en-US">
                <a:latin typeface="Tahoma" charset="0"/>
              </a:rPr>
              <a:pPr/>
              <a:t>22</a:t>
            </a:fld>
            <a:endParaRPr lang="en-US" altLang="en-US">
              <a:latin typeface="Tahoma"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rtlCol="0">
            <a:normAutofit fontScale="90000"/>
          </a:bodyPr>
          <a:lstStyle/>
          <a:p>
            <a:pPr fontAlgn="auto">
              <a:spcAft>
                <a:spcPts val="0"/>
              </a:spcAft>
              <a:defRPr/>
            </a:pPr>
            <a:r>
              <a:rPr lang="en-US" altLang="en-US" b="1" smtClean="0">
                <a:solidFill>
                  <a:srgbClr val="800000"/>
                </a:solidFill>
              </a:rPr>
              <a:t>If You Do Not Know the Answer</a:t>
            </a:r>
          </a:p>
        </p:txBody>
      </p:sp>
      <p:sp>
        <p:nvSpPr>
          <p:cNvPr id="25604" name="Rectangle 3"/>
          <p:cNvSpPr>
            <a:spLocks noGrp="1" noChangeArrowheads="1"/>
          </p:cNvSpPr>
          <p:nvPr>
            <p:ph idx="1"/>
          </p:nvPr>
        </p:nvSpPr>
        <p:spPr>
          <a:xfrm>
            <a:off x="685800" y="2438400"/>
            <a:ext cx="7848600" cy="3802063"/>
          </a:xfrm>
        </p:spPr>
        <p:txBody>
          <a:bodyPr rtlCol="0">
            <a:normAutofit fontScale="92500" lnSpcReduction="20000"/>
          </a:bodyPr>
          <a:lstStyle/>
          <a:p>
            <a:pPr marL="376238" indent="-376238" fontAlgn="auto">
              <a:lnSpc>
                <a:spcPct val="90000"/>
              </a:lnSpc>
              <a:buFont typeface="Arial"/>
              <a:buChar char="•"/>
              <a:defRPr/>
            </a:pPr>
            <a:r>
              <a:rPr lang="en-US" altLang="en-US" sz="2800" smtClean="0">
                <a:solidFill>
                  <a:srgbClr val="800000"/>
                </a:solidFill>
              </a:rPr>
              <a:t>Do not freeze, apologize, lie, or act flustered</a:t>
            </a:r>
          </a:p>
          <a:p>
            <a:pPr marL="376238" indent="-376238" fontAlgn="auto">
              <a:lnSpc>
                <a:spcPct val="90000"/>
              </a:lnSpc>
              <a:buFont typeface="Arial"/>
              <a:buChar char="•"/>
              <a:defRPr/>
            </a:pPr>
            <a:r>
              <a:rPr lang="en-US" altLang="en-US" sz="2800" smtClean="0">
                <a:solidFill>
                  <a:srgbClr val="800000"/>
                </a:solidFill>
              </a:rPr>
              <a:t>Try one of these responses</a:t>
            </a:r>
          </a:p>
          <a:p>
            <a:pPr marL="739775" lvl="1" indent="-249238" fontAlgn="auto">
              <a:lnSpc>
                <a:spcPct val="90000"/>
              </a:lnSpc>
              <a:buFont typeface="Arial"/>
              <a:buChar char="•"/>
              <a:defRPr/>
            </a:pPr>
            <a:r>
              <a:rPr lang="en-US" altLang="en-US" sz="2400" smtClean="0">
                <a:solidFill>
                  <a:srgbClr val="800000"/>
                </a:solidFill>
              </a:rPr>
              <a:t>“That’s an excellent question. We haven’t had the resources to investigate that yet.”</a:t>
            </a:r>
          </a:p>
          <a:p>
            <a:pPr marL="739775" lvl="1" indent="-249238" fontAlgn="auto">
              <a:lnSpc>
                <a:spcPct val="90000"/>
              </a:lnSpc>
              <a:buFont typeface="Arial"/>
              <a:buChar char="•"/>
              <a:defRPr/>
            </a:pPr>
            <a:r>
              <a:rPr lang="en-US" altLang="en-US" sz="2400" smtClean="0">
                <a:solidFill>
                  <a:srgbClr val="800000"/>
                </a:solidFill>
              </a:rPr>
              <a:t>“I don’t have that information here, but I can look it up and get back to you.”</a:t>
            </a:r>
          </a:p>
          <a:p>
            <a:pPr marL="739775" lvl="1" indent="-249238" fontAlgn="auto">
              <a:lnSpc>
                <a:spcPct val="90000"/>
              </a:lnSpc>
              <a:buFont typeface="Arial"/>
              <a:buChar char="•"/>
              <a:defRPr/>
            </a:pPr>
            <a:r>
              <a:rPr lang="en-US" altLang="en-US" sz="2400" smtClean="0">
                <a:solidFill>
                  <a:srgbClr val="800000"/>
                </a:solidFill>
              </a:rPr>
              <a:t>“One possibility might be … (insert your speculation)”</a:t>
            </a:r>
          </a:p>
          <a:p>
            <a:pPr marL="739775" lvl="1" indent="-249238" fontAlgn="auto">
              <a:lnSpc>
                <a:spcPct val="90000"/>
              </a:lnSpc>
              <a:buFont typeface="Arial"/>
              <a:buChar char="•"/>
              <a:defRPr/>
            </a:pPr>
            <a:r>
              <a:rPr lang="en-US" altLang="en-US" sz="2400" smtClean="0">
                <a:solidFill>
                  <a:srgbClr val="800000"/>
                </a:solidFill>
              </a:rPr>
              <a:t>“We didn’t address that question, but we did do … (insert something relevant that you did)”</a:t>
            </a:r>
          </a:p>
          <a:p>
            <a:pPr marL="739775" lvl="1" indent="-249238" fontAlgn="auto">
              <a:lnSpc>
                <a:spcPct val="90000"/>
              </a:lnSpc>
              <a:buFont typeface="Arial"/>
              <a:buChar char="•"/>
              <a:defRPr/>
            </a:pPr>
            <a:r>
              <a:rPr lang="en-US" altLang="en-US" sz="2400" smtClean="0">
                <a:solidFill>
                  <a:srgbClr val="800000"/>
                </a:solidFill>
              </a:rPr>
              <a:t>“I am not familiar with that study, but I do know … (insert something relevant that you do know)”</a:t>
            </a:r>
          </a:p>
        </p:txBody>
      </p:sp>
      <p:sp>
        <p:nvSpPr>
          <p:cNvPr id="52228" name="Slide Number Placeholder 5"/>
          <p:cNvSpPr>
            <a:spLocks noGrp="1"/>
          </p:cNvSpPr>
          <p:nvPr>
            <p:ph type="sldNum" sz="quarter" idx="12"/>
          </p:nvPr>
        </p:nvSpPr>
        <p:spPr bwMode="auto">
          <a:noFill/>
          <a:ln>
            <a:miter lim="800000"/>
            <a:headEnd/>
            <a:tailEnd/>
          </a:ln>
        </p:spPr>
        <p:txBody>
          <a:bodyPr/>
          <a:lstStyle/>
          <a:p>
            <a:fld id="{12A31BDA-A8FD-44C7-85B8-1460D528379D}" type="slidenum">
              <a:rPr lang="en-US" altLang="en-US">
                <a:latin typeface="Tahoma" charset="0"/>
              </a:rPr>
              <a:pPr/>
              <a:t>23</a:t>
            </a:fld>
            <a:endParaRPr lang="en-US" altLang="en-US">
              <a:latin typeface="Tahoma"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b="1" smtClean="0">
                <a:ln>
                  <a:noFill/>
                </a:ln>
                <a:solidFill>
                  <a:srgbClr val="800000"/>
                </a:solidFill>
              </a:rPr>
              <a:t>The Hostile Question</a:t>
            </a:r>
          </a:p>
        </p:txBody>
      </p:sp>
      <p:sp>
        <p:nvSpPr>
          <p:cNvPr id="53251" name="Rectangle 3"/>
          <p:cNvSpPr>
            <a:spLocks noGrp="1" noChangeArrowheads="1"/>
          </p:cNvSpPr>
          <p:nvPr>
            <p:ph idx="1"/>
          </p:nvPr>
        </p:nvSpPr>
        <p:spPr>
          <a:xfrm>
            <a:off x="706438" y="2438400"/>
            <a:ext cx="7980362" cy="3886200"/>
          </a:xfrm>
        </p:spPr>
        <p:txBody>
          <a:bodyPr/>
          <a:lstStyle/>
          <a:p>
            <a:pPr marL="376238" indent="-376238">
              <a:lnSpc>
                <a:spcPct val="90000"/>
              </a:lnSpc>
            </a:pPr>
            <a:r>
              <a:rPr lang="en-US" altLang="en-US" smtClean="0">
                <a:solidFill>
                  <a:srgbClr val="800000"/>
                </a:solidFill>
              </a:rPr>
              <a:t>Your goal is to disarm loaded questions</a:t>
            </a:r>
          </a:p>
          <a:p>
            <a:pPr marL="376238" indent="-376238">
              <a:lnSpc>
                <a:spcPct val="90000"/>
              </a:lnSpc>
            </a:pPr>
            <a:r>
              <a:rPr lang="en-US" altLang="en-US" smtClean="0">
                <a:solidFill>
                  <a:srgbClr val="800000"/>
                </a:solidFill>
              </a:rPr>
              <a:t>Do not take it personally</a:t>
            </a:r>
          </a:p>
          <a:p>
            <a:pPr marL="376238" indent="-376238">
              <a:lnSpc>
                <a:spcPct val="90000"/>
              </a:lnSpc>
            </a:pPr>
            <a:r>
              <a:rPr lang="en-US" altLang="en-US" smtClean="0">
                <a:solidFill>
                  <a:srgbClr val="800000"/>
                </a:solidFill>
              </a:rPr>
              <a:t>Remain calm</a:t>
            </a:r>
          </a:p>
          <a:p>
            <a:pPr marL="376238" indent="-376238">
              <a:lnSpc>
                <a:spcPct val="90000"/>
              </a:lnSpc>
            </a:pPr>
            <a:r>
              <a:rPr lang="en-US" altLang="en-US" smtClean="0">
                <a:solidFill>
                  <a:srgbClr val="800000"/>
                </a:solidFill>
              </a:rPr>
              <a:t>Disagree but do not disrespect</a:t>
            </a:r>
          </a:p>
          <a:p>
            <a:pPr marL="376238" indent="-376238">
              <a:lnSpc>
                <a:spcPct val="90000"/>
              </a:lnSpc>
            </a:pPr>
            <a:r>
              <a:rPr lang="en-US" altLang="en-US" smtClean="0">
                <a:solidFill>
                  <a:srgbClr val="800000"/>
                </a:solidFill>
              </a:rPr>
              <a:t>If your answer is challenged, be polite and maintain your position and control, ask questioner to explain the question and its relevancy to your topic</a:t>
            </a:r>
          </a:p>
          <a:p>
            <a:pPr marL="376238" indent="-376238">
              <a:lnSpc>
                <a:spcPct val="90000"/>
              </a:lnSpc>
            </a:pPr>
            <a:r>
              <a:rPr lang="en-US" altLang="en-US" smtClean="0">
                <a:solidFill>
                  <a:srgbClr val="800000"/>
                </a:solidFill>
              </a:rPr>
              <a:t>If questioner continues to push, state that it would be better to continue the discussion after the presentation</a:t>
            </a:r>
          </a:p>
        </p:txBody>
      </p:sp>
      <p:sp>
        <p:nvSpPr>
          <p:cNvPr id="53252" name="Slide Number Placeholder 5"/>
          <p:cNvSpPr>
            <a:spLocks noGrp="1"/>
          </p:cNvSpPr>
          <p:nvPr>
            <p:ph type="sldNum" sz="quarter" idx="12"/>
          </p:nvPr>
        </p:nvSpPr>
        <p:spPr bwMode="auto">
          <a:noFill/>
          <a:ln>
            <a:miter lim="800000"/>
            <a:headEnd/>
            <a:tailEnd/>
          </a:ln>
        </p:spPr>
        <p:txBody>
          <a:bodyPr/>
          <a:lstStyle/>
          <a:p>
            <a:fld id="{37EE21C8-FC6E-4E5E-8F47-7678E5BEBF99}" type="slidenum">
              <a:rPr lang="en-US" altLang="en-US">
                <a:latin typeface="Tahoma" charset="0"/>
              </a:rPr>
              <a:pPr/>
              <a:t>24</a:t>
            </a:fld>
            <a:endParaRPr lang="en-US" altLang="en-US">
              <a:latin typeface="Tahoma"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rtlCol="0">
            <a:normAutofit fontScale="90000"/>
          </a:bodyPr>
          <a:lstStyle/>
          <a:p>
            <a:pPr fontAlgn="auto">
              <a:spcAft>
                <a:spcPts val="0"/>
              </a:spcAft>
              <a:defRPr/>
            </a:pPr>
            <a:r>
              <a:rPr lang="en-US" altLang="en-US" b="1" smtClean="0">
                <a:solidFill>
                  <a:srgbClr val="800000"/>
                </a:solidFill>
              </a:rPr>
              <a:t>The Audience Wants to Learn from You!</a:t>
            </a:r>
          </a:p>
        </p:txBody>
      </p:sp>
      <p:sp>
        <p:nvSpPr>
          <p:cNvPr id="54275" name="Rectangle 3"/>
          <p:cNvSpPr>
            <a:spLocks noGrp="1" noChangeArrowheads="1"/>
          </p:cNvSpPr>
          <p:nvPr>
            <p:ph idx="1"/>
          </p:nvPr>
        </p:nvSpPr>
        <p:spPr>
          <a:xfrm>
            <a:off x="685800" y="2438400"/>
            <a:ext cx="8458200" cy="4114800"/>
          </a:xfrm>
        </p:spPr>
        <p:txBody>
          <a:bodyPr/>
          <a:lstStyle/>
          <a:p>
            <a:pPr marL="376238" indent="-376238"/>
            <a:r>
              <a:rPr lang="en-US" altLang="en-US" smtClean="0">
                <a:solidFill>
                  <a:srgbClr val="800000"/>
                </a:solidFill>
              </a:rPr>
              <a:t>You are in control and confident</a:t>
            </a:r>
          </a:p>
          <a:p>
            <a:pPr marL="376238" indent="-376238"/>
            <a:r>
              <a:rPr lang="en-US" altLang="en-US" smtClean="0">
                <a:solidFill>
                  <a:srgbClr val="800000"/>
                </a:solidFill>
              </a:rPr>
              <a:t>You prepare and practice</a:t>
            </a:r>
          </a:p>
          <a:p>
            <a:pPr marL="376238" indent="-376238"/>
            <a:r>
              <a:rPr lang="en-US" altLang="en-US" smtClean="0">
                <a:solidFill>
                  <a:srgbClr val="800000"/>
                </a:solidFill>
              </a:rPr>
              <a:t>You anticipate problems and mitigate them</a:t>
            </a:r>
          </a:p>
        </p:txBody>
      </p:sp>
      <p:sp>
        <p:nvSpPr>
          <p:cNvPr id="54276" name="Slide Number Placeholder 5"/>
          <p:cNvSpPr>
            <a:spLocks noGrp="1"/>
          </p:cNvSpPr>
          <p:nvPr>
            <p:ph type="sldNum" sz="quarter" idx="12"/>
          </p:nvPr>
        </p:nvSpPr>
        <p:spPr bwMode="auto">
          <a:noFill/>
          <a:ln>
            <a:miter lim="800000"/>
            <a:headEnd/>
            <a:tailEnd/>
          </a:ln>
        </p:spPr>
        <p:txBody>
          <a:bodyPr/>
          <a:lstStyle/>
          <a:p>
            <a:fld id="{745B7FC6-2F79-46E5-919C-D704C027F807}" type="slidenum">
              <a:rPr lang="en-US" altLang="en-US">
                <a:latin typeface="Tahoma" charset="0"/>
              </a:rPr>
              <a:pPr/>
              <a:t>25</a:t>
            </a:fld>
            <a:endParaRPr lang="en-US" altLang="en-US">
              <a:latin typeface="Tahom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ln>
                  <a:noFill/>
                </a:ln>
              </a:rPr>
              <a:t>Active Learning Activity</a:t>
            </a:r>
          </a:p>
        </p:txBody>
      </p:sp>
      <p:sp>
        <p:nvSpPr>
          <p:cNvPr id="55299" name="Rectangle 3"/>
          <p:cNvSpPr>
            <a:spLocks noGrp="1" noChangeArrowheads="1"/>
          </p:cNvSpPr>
          <p:nvPr>
            <p:ph idx="1"/>
          </p:nvPr>
        </p:nvSpPr>
        <p:spPr/>
        <p:txBody>
          <a:bodyPr/>
          <a:lstStyle/>
          <a:p>
            <a:pPr marL="376238" indent="-376238"/>
            <a:r>
              <a:rPr lang="en-US" altLang="en-US" smtClean="0">
                <a:solidFill>
                  <a:srgbClr val="800000"/>
                </a:solidFill>
              </a:rPr>
              <a:t>Examine the presentation provided in your team folder and make two lists</a:t>
            </a:r>
          </a:p>
          <a:p>
            <a:pPr marL="776288" lvl="2" indent="-376238">
              <a:buClr>
                <a:schemeClr val="hlink"/>
              </a:buClr>
              <a:buSzPct val="60000"/>
            </a:pPr>
            <a:r>
              <a:rPr lang="en-US" altLang="en-US" smtClean="0">
                <a:solidFill>
                  <a:srgbClr val="800000"/>
                </a:solidFill>
              </a:rPr>
              <a:t>The areas in the presentation that were well done</a:t>
            </a:r>
          </a:p>
          <a:p>
            <a:pPr marL="776288" lvl="2" indent="-376238">
              <a:buClr>
                <a:schemeClr val="hlink"/>
              </a:buClr>
              <a:buSzPct val="60000"/>
            </a:pPr>
            <a:r>
              <a:rPr lang="en-US" altLang="en-US" smtClean="0">
                <a:solidFill>
                  <a:srgbClr val="800000"/>
                </a:solidFill>
              </a:rPr>
              <a:t>The areas that need improvement</a:t>
            </a:r>
          </a:p>
          <a:p>
            <a:pPr marL="376238" indent="-376238"/>
            <a:r>
              <a:rPr lang="en-US" altLang="en-US" smtClean="0">
                <a:solidFill>
                  <a:srgbClr val="800000"/>
                </a:solidFill>
              </a:rPr>
              <a:t>Present your lists/comments to the class</a:t>
            </a:r>
          </a:p>
        </p:txBody>
      </p:sp>
      <p:sp>
        <p:nvSpPr>
          <p:cNvPr id="55300" name="Slide Number Placeholder 5"/>
          <p:cNvSpPr>
            <a:spLocks noGrp="1"/>
          </p:cNvSpPr>
          <p:nvPr>
            <p:ph type="sldNum" sz="quarter" idx="12"/>
          </p:nvPr>
        </p:nvSpPr>
        <p:spPr bwMode="auto">
          <a:noFill/>
          <a:ln>
            <a:miter lim="800000"/>
            <a:headEnd/>
            <a:tailEnd/>
          </a:ln>
        </p:spPr>
        <p:txBody>
          <a:bodyPr/>
          <a:lstStyle/>
          <a:p>
            <a:fld id="{108DCA32-BB4E-42A9-8163-46EF1DE47181}" type="slidenum">
              <a:rPr lang="en-US" altLang="en-US">
                <a:latin typeface="Tahoma" charset="0"/>
              </a:rPr>
              <a:pPr/>
              <a:t>26</a:t>
            </a:fld>
            <a:endParaRPr lang="en-US" altLang="en-US">
              <a:latin typeface="Tahoma"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rtlCol="0">
            <a:normAutofit fontScale="90000"/>
          </a:bodyPr>
          <a:lstStyle/>
          <a:p>
            <a:pPr fontAlgn="auto">
              <a:spcAft>
                <a:spcPts val="0"/>
              </a:spcAft>
              <a:defRPr/>
            </a:pPr>
            <a:r>
              <a:rPr lang="en-US" altLang="en-US" b="1" dirty="0" smtClean="0">
                <a:solidFill>
                  <a:srgbClr val="800000"/>
                </a:solidFill>
              </a:rPr>
              <a:t>Lecture Recap and Assignment</a:t>
            </a:r>
          </a:p>
        </p:txBody>
      </p:sp>
      <p:sp>
        <p:nvSpPr>
          <p:cNvPr id="56323" name="Rectangle 3"/>
          <p:cNvSpPr>
            <a:spLocks noGrp="1" noChangeArrowheads="1"/>
          </p:cNvSpPr>
          <p:nvPr>
            <p:ph idx="1"/>
          </p:nvPr>
        </p:nvSpPr>
        <p:spPr>
          <a:xfrm>
            <a:off x="685800" y="2438400"/>
            <a:ext cx="8458200" cy="4114800"/>
          </a:xfrm>
        </p:spPr>
        <p:txBody>
          <a:bodyPr/>
          <a:lstStyle/>
          <a:p>
            <a:pPr marL="376238" indent="-376238">
              <a:lnSpc>
                <a:spcPct val="90000"/>
              </a:lnSpc>
            </a:pPr>
            <a:r>
              <a:rPr lang="en-US" altLang="en-US" sz="2800" smtClean="0">
                <a:solidFill>
                  <a:srgbClr val="800000"/>
                </a:solidFill>
              </a:rPr>
              <a:t>Preparing, designing, and delivering an effective presentation require</a:t>
            </a:r>
          </a:p>
          <a:p>
            <a:pPr marL="739775" lvl="1" indent="-249238">
              <a:lnSpc>
                <a:spcPct val="90000"/>
              </a:lnSpc>
            </a:pPr>
            <a:r>
              <a:rPr lang="en-US" altLang="en-US" sz="2400" smtClean="0">
                <a:solidFill>
                  <a:srgbClr val="800000"/>
                </a:solidFill>
              </a:rPr>
              <a:t>Understanding of many logistics: audience, environment, expectations, equipment, appearance</a:t>
            </a:r>
          </a:p>
          <a:p>
            <a:pPr marL="739775" lvl="1" indent="-249238">
              <a:lnSpc>
                <a:spcPct val="90000"/>
              </a:lnSpc>
            </a:pPr>
            <a:r>
              <a:rPr lang="en-US" altLang="en-US" sz="2400" smtClean="0">
                <a:solidFill>
                  <a:srgbClr val="800000"/>
                </a:solidFill>
              </a:rPr>
              <a:t>Careful planning for contents, questions and answers, disruptions </a:t>
            </a:r>
          </a:p>
          <a:p>
            <a:pPr marL="739775" lvl="1" indent="-249238">
              <a:lnSpc>
                <a:spcPct val="90000"/>
              </a:lnSpc>
            </a:pPr>
            <a:r>
              <a:rPr lang="en-US" altLang="en-US" sz="2400" smtClean="0">
                <a:solidFill>
                  <a:srgbClr val="800000"/>
                </a:solidFill>
              </a:rPr>
              <a:t>Effective delivery techniques</a:t>
            </a:r>
            <a:endParaRPr lang="en-US" altLang="en-US" sz="2800" smtClean="0">
              <a:solidFill>
                <a:srgbClr val="800000"/>
              </a:solidFill>
            </a:endParaRPr>
          </a:p>
          <a:p>
            <a:pPr marL="376238" indent="-376238">
              <a:lnSpc>
                <a:spcPct val="90000"/>
              </a:lnSpc>
            </a:pPr>
            <a:r>
              <a:rPr lang="en-US" altLang="en-US" sz="2800" smtClean="0">
                <a:solidFill>
                  <a:srgbClr val="800000"/>
                </a:solidFill>
              </a:rPr>
              <a:t>Assignment: Problem 14.1 for presentation to class</a:t>
            </a:r>
          </a:p>
        </p:txBody>
      </p:sp>
      <p:sp>
        <p:nvSpPr>
          <p:cNvPr id="56324" name="Slide Number Placeholder 5"/>
          <p:cNvSpPr>
            <a:spLocks noGrp="1"/>
          </p:cNvSpPr>
          <p:nvPr>
            <p:ph type="sldNum" sz="quarter" idx="12"/>
          </p:nvPr>
        </p:nvSpPr>
        <p:spPr bwMode="auto">
          <a:noFill/>
          <a:ln>
            <a:miter lim="800000"/>
            <a:headEnd/>
            <a:tailEnd/>
          </a:ln>
        </p:spPr>
        <p:txBody>
          <a:bodyPr/>
          <a:lstStyle/>
          <a:p>
            <a:fld id="{6D8E79E2-4C91-40DD-B376-87A2E7E9269E}" type="slidenum">
              <a:rPr lang="en-US" altLang="en-US">
                <a:latin typeface="Tahoma" charset="0"/>
              </a:rPr>
              <a:pPr/>
              <a:t>27</a:t>
            </a:fld>
            <a:endParaRPr lang="en-US" altLang="en-US">
              <a:latin typeface="Tahom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n>
                  <a:noFill/>
                </a:ln>
                <a:solidFill>
                  <a:srgbClr val="800000"/>
                </a:solidFill>
              </a:rPr>
              <a:t>Adults Recall …</a:t>
            </a:r>
          </a:p>
        </p:txBody>
      </p:sp>
      <p:sp>
        <p:nvSpPr>
          <p:cNvPr id="5124" name="Rectangle 3"/>
          <p:cNvSpPr>
            <a:spLocks noGrp="1" noChangeArrowheads="1"/>
          </p:cNvSpPr>
          <p:nvPr>
            <p:ph idx="1"/>
          </p:nvPr>
        </p:nvSpPr>
        <p:spPr/>
        <p:txBody>
          <a:bodyPr rtlCol="0">
            <a:normAutofit fontScale="92500" lnSpcReduction="10000"/>
          </a:bodyPr>
          <a:lstStyle/>
          <a:p>
            <a:pPr fontAlgn="auto">
              <a:lnSpc>
                <a:spcPct val="80000"/>
              </a:lnSpc>
              <a:buFont typeface="Arial"/>
              <a:buChar char="•"/>
              <a:defRPr/>
            </a:pPr>
            <a:r>
              <a:rPr lang="en-US" altLang="en-US" smtClean="0">
                <a:solidFill>
                  <a:srgbClr val="800000"/>
                </a:solidFill>
              </a:rPr>
              <a:t>10% of what one reads</a:t>
            </a:r>
          </a:p>
          <a:p>
            <a:pPr fontAlgn="auto">
              <a:lnSpc>
                <a:spcPct val="80000"/>
              </a:lnSpc>
              <a:buFont typeface="Arial"/>
              <a:buChar char="•"/>
              <a:defRPr/>
            </a:pPr>
            <a:r>
              <a:rPr lang="en-US" altLang="en-US" smtClean="0">
                <a:solidFill>
                  <a:srgbClr val="800000"/>
                </a:solidFill>
              </a:rPr>
              <a:t>20% of what one hears</a:t>
            </a:r>
          </a:p>
          <a:p>
            <a:pPr fontAlgn="auto">
              <a:lnSpc>
                <a:spcPct val="80000"/>
              </a:lnSpc>
              <a:buFont typeface="Arial"/>
              <a:buChar char="•"/>
              <a:defRPr/>
            </a:pPr>
            <a:r>
              <a:rPr lang="en-US" altLang="en-US" smtClean="0">
                <a:solidFill>
                  <a:srgbClr val="800000"/>
                </a:solidFill>
              </a:rPr>
              <a:t>30% of what one sees</a:t>
            </a:r>
          </a:p>
          <a:p>
            <a:pPr fontAlgn="auto">
              <a:lnSpc>
                <a:spcPct val="80000"/>
              </a:lnSpc>
              <a:buFont typeface="Arial"/>
              <a:buChar char="•"/>
              <a:defRPr/>
            </a:pPr>
            <a:r>
              <a:rPr lang="en-US" altLang="en-US" smtClean="0">
                <a:solidFill>
                  <a:srgbClr val="800000"/>
                </a:solidFill>
              </a:rPr>
              <a:t>50% of what one sees and hears</a:t>
            </a:r>
          </a:p>
          <a:p>
            <a:pPr fontAlgn="auto">
              <a:lnSpc>
                <a:spcPct val="80000"/>
              </a:lnSpc>
              <a:buFont typeface="Arial"/>
              <a:buChar char="•"/>
              <a:defRPr/>
            </a:pPr>
            <a:r>
              <a:rPr lang="en-US" altLang="en-US" smtClean="0">
                <a:solidFill>
                  <a:srgbClr val="800000"/>
                </a:solidFill>
              </a:rPr>
              <a:t>80% of what one says</a:t>
            </a:r>
          </a:p>
          <a:p>
            <a:pPr fontAlgn="auto">
              <a:lnSpc>
                <a:spcPct val="80000"/>
              </a:lnSpc>
              <a:buFont typeface="Arial"/>
              <a:buChar char="•"/>
              <a:defRPr/>
            </a:pPr>
            <a:r>
              <a:rPr lang="en-US" altLang="en-US" smtClean="0">
                <a:solidFill>
                  <a:srgbClr val="800000"/>
                </a:solidFill>
              </a:rPr>
              <a:t>90% of what one says while doing</a:t>
            </a:r>
          </a:p>
          <a:p>
            <a:pPr fontAlgn="auto">
              <a:lnSpc>
                <a:spcPct val="80000"/>
              </a:lnSpc>
              <a:buFont typeface="Wingdings" panose="05000000000000000000" pitchFamily="2" charset="2"/>
              <a:buNone/>
              <a:defRPr/>
            </a:pPr>
            <a:endParaRPr lang="en-US" altLang="en-US" smtClean="0">
              <a:solidFill>
                <a:srgbClr val="800000"/>
              </a:solidFill>
            </a:endParaRPr>
          </a:p>
          <a:p>
            <a:pPr fontAlgn="auto">
              <a:lnSpc>
                <a:spcPct val="80000"/>
              </a:lnSpc>
              <a:buFont typeface="Wingdings" panose="05000000000000000000" pitchFamily="2" charset="2"/>
              <a:buNone/>
              <a:defRPr/>
            </a:pPr>
            <a:r>
              <a:rPr lang="en-US" altLang="en-US" sz="2000" smtClean="0">
                <a:solidFill>
                  <a:srgbClr val="800000"/>
                </a:solidFill>
              </a:rPr>
              <a:t>	Source: Sharpe, C. (Ed.). (1998). </a:t>
            </a:r>
            <a:r>
              <a:rPr lang="en-US" altLang="en-US" sz="2000" i="1" smtClean="0">
                <a:solidFill>
                  <a:srgbClr val="800000"/>
                </a:solidFill>
              </a:rPr>
              <a:t>The New basic training for trainers</a:t>
            </a:r>
            <a:r>
              <a:rPr lang="en-US" altLang="en-US" sz="2000" smtClean="0">
                <a:solidFill>
                  <a:srgbClr val="800000"/>
                </a:solidFill>
              </a:rPr>
              <a:t>. Alexandria, VA: American Society for Training and Development.</a:t>
            </a:r>
          </a:p>
          <a:p>
            <a:pPr fontAlgn="auto">
              <a:lnSpc>
                <a:spcPct val="80000"/>
              </a:lnSpc>
              <a:buFont typeface="Arial"/>
              <a:buChar char="•"/>
              <a:defRPr/>
            </a:pPr>
            <a:endParaRPr lang="en-US" altLang="en-US" sz="2000" i="1" smtClean="0">
              <a:solidFill>
                <a:srgbClr val="800000"/>
              </a:solidFill>
            </a:endParaRPr>
          </a:p>
          <a:p>
            <a:pPr fontAlgn="auto">
              <a:lnSpc>
                <a:spcPct val="80000"/>
              </a:lnSpc>
              <a:buFont typeface="Arial"/>
              <a:buChar char="•"/>
              <a:defRPr/>
            </a:pPr>
            <a:endParaRPr lang="en-US" altLang="en-US" smtClean="0">
              <a:solidFill>
                <a:schemeClr val="tx1">
                  <a:lumMod val="85000"/>
                  <a:lumOff val="15000"/>
                </a:schemeClr>
              </a:solidFill>
            </a:endParaRPr>
          </a:p>
        </p:txBody>
      </p:sp>
      <p:sp>
        <p:nvSpPr>
          <p:cNvPr id="21508" name="Slide Number Placeholder 5"/>
          <p:cNvSpPr>
            <a:spLocks noGrp="1"/>
          </p:cNvSpPr>
          <p:nvPr>
            <p:ph type="sldNum" sz="quarter" idx="12"/>
          </p:nvPr>
        </p:nvSpPr>
        <p:spPr bwMode="auto">
          <a:noFill/>
          <a:ln>
            <a:miter lim="800000"/>
            <a:headEnd/>
            <a:tailEnd/>
          </a:ln>
        </p:spPr>
        <p:txBody>
          <a:bodyPr/>
          <a:lstStyle/>
          <a:p>
            <a:fld id="{1BE426AF-2AF4-4514-849F-74B964F626B0}" type="slidenum">
              <a:rPr lang="en-US" altLang="en-US">
                <a:latin typeface="Tahoma" charset="0"/>
              </a:rPr>
              <a:pPr/>
              <a:t>3</a:t>
            </a:fld>
            <a:endParaRPr lang="en-US" altLang="en-US">
              <a:latin typeface="Tahoma" charset="0"/>
            </a:endParaRPr>
          </a:p>
        </p:txBody>
      </p:sp>
      <p:sp>
        <p:nvSpPr>
          <p:cNvPr id="21509" name="AutoShape 4"/>
          <p:cNvSpPr>
            <a:spLocks noChangeArrowheads="1"/>
          </p:cNvSpPr>
          <p:nvPr/>
        </p:nvSpPr>
        <p:spPr bwMode="auto">
          <a:xfrm>
            <a:off x="6400800" y="2362200"/>
            <a:ext cx="1524000" cy="838200"/>
          </a:xfrm>
          <a:prstGeom prst="wedgeRectCallout">
            <a:avLst>
              <a:gd name="adj1" fmla="val -88542"/>
              <a:gd name="adj2" fmla="val 101704"/>
            </a:avLst>
          </a:prstGeom>
          <a:solidFill>
            <a:srgbClr val="800000"/>
          </a:solidFill>
          <a:ln w="9525">
            <a:solidFill>
              <a:schemeClr val="tx1"/>
            </a:solidFill>
            <a:miter lim="800000"/>
            <a:headEnd/>
            <a:tailEnd/>
          </a:ln>
          <a:effectLst/>
        </p:spPr>
        <p:txBody>
          <a:bodyPr/>
          <a:lstStyle/>
          <a:p>
            <a:pPr algn="ctr" eaLnBrk="1" hangingPunct="1"/>
            <a:r>
              <a:rPr lang="en-US" altLang="en-US" sz="2400">
                <a:solidFill>
                  <a:schemeClr val="bg1"/>
                </a:solidFill>
                <a:latin typeface="Times New Roman" pitchFamily="18" charset="0"/>
              </a:rPr>
              <a:t>Typical Lecture!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smtClean="0">
                <a:ln>
                  <a:noFill/>
                </a:ln>
                <a:solidFill>
                  <a:srgbClr val="800000"/>
                </a:solidFill>
              </a:rPr>
              <a:t>Advance Preparation</a:t>
            </a:r>
          </a:p>
        </p:txBody>
      </p:sp>
      <p:sp>
        <p:nvSpPr>
          <p:cNvPr id="23555" name="Rectangle 3"/>
          <p:cNvSpPr>
            <a:spLocks noGrp="1" noChangeArrowheads="1"/>
          </p:cNvSpPr>
          <p:nvPr>
            <p:ph idx="1"/>
          </p:nvPr>
        </p:nvSpPr>
        <p:spPr/>
        <p:txBody>
          <a:bodyPr/>
          <a:lstStyle/>
          <a:p>
            <a:r>
              <a:rPr lang="en-US" altLang="en-US" u="sng" smtClean="0">
                <a:solidFill>
                  <a:srgbClr val="800000"/>
                </a:solidFill>
              </a:rPr>
              <a:t>Learn</a:t>
            </a:r>
            <a:r>
              <a:rPr lang="en-US" altLang="en-US" smtClean="0">
                <a:solidFill>
                  <a:srgbClr val="800000"/>
                </a:solidFill>
              </a:rPr>
              <a:t> the core reason for the presentation and your sponsor’s expectations</a:t>
            </a:r>
          </a:p>
          <a:p>
            <a:r>
              <a:rPr lang="en-US" altLang="en-US" u="sng" smtClean="0">
                <a:solidFill>
                  <a:srgbClr val="800000"/>
                </a:solidFill>
              </a:rPr>
              <a:t>Understand</a:t>
            </a:r>
            <a:r>
              <a:rPr lang="en-US" altLang="en-US" smtClean="0">
                <a:solidFill>
                  <a:srgbClr val="800000"/>
                </a:solidFill>
              </a:rPr>
              <a:t> your audience and their expectations</a:t>
            </a:r>
          </a:p>
          <a:p>
            <a:r>
              <a:rPr lang="en-US" altLang="en-US" u="sng" smtClean="0">
                <a:solidFill>
                  <a:srgbClr val="800000"/>
                </a:solidFill>
              </a:rPr>
              <a:t>Know</a:t>
            </a:r>
            <a:r>
              <a:rPr lang="en-US" altLang="en-US" smtClean="0">
                <a:solidFill>
                  <a:srgbClr val="800000"/>
                </a:solidFill>
              </a:rPr>
              <a:t> your material</a:t>
            </a:r>
          </a:p>
          <a:p>
            <a:r>
              <a:rPr lang="en-US" altLang="en-US" u="sng" smtClean="0">
                <a:solidFill>
                  <a:srgbClr val="800000"/>
                </a:solidFill>
              </a:rPr>
              <a:t>Inspect</a:t>
            </a:r>
            <a:r>
              <a:rPr lang="en-US" altLang="en-US" smtClean="0">
                <a:solidFill>
                  <a:srgbClr val="800000"/>
                </a:solidFill>
              </a:rPr>
              <a:t> the room, your equipment, and other logistics</a:t>
            </a:r>
          </a:p>
        </p:txBody>
      </p:sp>
      <p:sp>
        <p:nvSpPr>
          <p:cNvPr id="23556" name="Slide Number Placeholder 5"/>
          <p:cNvSpPr>
            <a:spLocks noGrp="1"/>
          </p:cNvSpPr>
          <p:nvPr>
            <p:ph type="sldNum" sz="quarter" idx="12"/>
          </p:nvPr>
        </p:nvSpPr>
        <p:spPr bwMode="auto">
          <a:noFill/>
          <a:ln>
            <a:miter lim="800000"/>
            <a:headEnd/>
            <a:tailEnd/>
          </a:ln>
        </p:spPr>
        <p:txBody>
          <a:bodyPr/>
          <a:lstStyle/>
          <a:p>
            <a:fld id="{22731895-26D5-49EA-8B06-31134680D9B3}" type="slidenum">
              <a:rPr lang="en-US" altLang="en-US">
                <a:latin typeface="Tahoma" charset="0"/>
              </a:rPr>
              <a:pPr/>
              <a:t>4</a:t>
            </a:fld>
            <a:endParaRPr lang="en-US" altLang="en-US">
              <a:latin typeface="Tahom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b="1" smtClean="0">
                <a:ln>
                  <a:noFill/>
                </a:ln>
                <a:solidFill>
                  <a:srgbClr val="800000"/>
                </a:solidFill>
              </a:rPr>
              <a:t>What is Expected of You?</a:t>
            </a:r>
          </a:p>
        </p:txBody>
      </p:sp>
      <p:sp>
        <p:nvSpPr>
          <p:cNvPr id="25603" name="Rectangle 3"/>
          <p:cNvSpPr>
            <a:spLocks noGrp="1" noChangeArrowheads="1"/>
          </p:cNvSpPr>
          <p:nvPr>
            <p:ph idx="1"/>
          </p:nvPr>
        </p:nvSpPr>
        <p:spPr/>
        <p:txBody>
          <a:bodyPr/>
          <a:lstStyle/>
          <a:p>
            <a:r>
              <a:rPr lang="en-US" altLang="en-US" smtClean="0">
                <a:solidFill>
                  <a:srgbClr val="800000"/>
                </a:solidFill>
              </a:rPr>
              <a:t>Time limits?</a:t>
            </a:r>
          </a:p>
          <a:p>
            <a:r>
              <a:rPr lang="en-US" altLang="en-US" smtClean="0">
                <a:solidFill>
                  <a:srgbClr val="800000"/>
                </a:solidFill>
              </a:rPr>
              <a:t>Purpose and scope of your presentation?</a:t>
            </a:r>
          </a:p>
          <a:p>
            <a:r>
              <a:rPr lang="en-US" altLang="en-US" smtClean="0">
                <a:solidFill>
                  <a:srgbClr val="800000"/>
                </a:solidFill>
              </a:rPr>
              <a:t>Focus of program, if more than one speaker?</a:t>
            </a:r>
          </a:p>
        </p:txBody>
      </p:sp>
      <p:sp>
        <p:nvSpPr>
          <p:cNvPr id="25604" name="Slide Number Placeholder 5"/>
          <p:cNvSpPr>
            <a:spLocks noGrp="1"/>
          </p:cNvSpPr>
          <p:nvPr>
            <p:ph type="sldNum" sz="quarter" idx="12"/>
          </p:nvPr>
        </p:nvSpPr>
        <p:spPr bwMode="auto">
          <a:noFill/>
          <a:ln>
            <a:miter lim="800000"/>
            <a:headEnd/>
            <a:tailEnd/>
          </a:ln>
        </p:spPr>
        <p:txBody>
          <a:bodyPr/>
          <a:lstStyle/>
          <a:p>
            <a:fld id="{E05E9AE9-7C43-4D9D-8FED-2FE28CF0FC4B}" type="slidenum">
              <a:rPr lang="en-US" altLang="en-US">
                <a:latin typeface="Tahoma" charset="0"/>
              </a:rPr>
              <a:pPr/>
              <a:t>5</a:t>
            </a:fld>
            <a:endParaRPr lang="en-US" altLang="en-US">
              <a:latin typeface="Tahom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b="1" smtClean="0">
                <a:ln>
                  <a:noFill/>
                </a:ln>
                <a:solidFill>
                  <a:srgbClr val="800000"/>
                </a:solidFill>
              </a:rPr>
              <a:t>Who is Your Audience?</a:t>
            </a:r>
          </a:p>
        </p:txBody>
      </p:sp>
      <p:sp>
        <p:nvSpPr>
          <p:cNvPr id="27651" name="Rectangle 3"/>
          <p:cNvSpPr>
            <a:spLocks noGrp="1" noChangeArrowheads="1"/>
          </p:cNvSpPr>
          <p:nvPr>
            <p:ph idx="1"/>
          </p:nvPr>
        </p:nvSpPr>
        <p:spPr>
          <a:xfrm>
            <a:off x="701675" y="2590800"/>
            <a:ext cx="8458200" cy="4572000"/>
          </a:xfrm>
        </p:spPr>
        <p:txBody>
          <a:bodyPr/>
          <a:lstStyle/>
          <a:p>
            <a:r>
              <a:rPr lang="en-US" altLang="en-US" smtClean="0">
                <a:solidFill>
                  <a:srgbClr val="800000"/>
                </a:solidFill>
              </a:rPr>
              <a:t>What does your audience expect from you?</a:t>
            </a:r>
          </a:p>
          <a:p>
            <a:r>
              <a:rPr lang="en-US" altLang="en-US" smtClean="0">
                <a:solidFill>
                  <a:srgbClr val="800000"/>
                </a:solidFill>
              </a:rPr>
              <a:t>Number of people?</a:t>
            </a:r>
          </a:p>
          <a:p>
            <a:r>
              <a:rPr lang="en-US" altLang="en-US" smtClean="0">
                <a:solidFill>
                  <a:srgbClr val="800000"/>
                </a:solidFill>
              </a:rPr>
              <a:t>Their background?</a:t>
            </a:r>
          </a:p>
          <a:p>
            <a:r>
              <a:rPr lang="en-US" altLang="en-US" smtClean="0">
                <a:solidFill>
                  <a:srgbClr val="800000"/>
                </a:solidFill>
              </a:rPr>
              <a:t>Who are your supporters and adversaries?</a:t>
            </a:r>
          </a:p>
          <a:p>
            <a:r>
              <a:rPr lang="en-US" altLang="en-US" smtClean="0">
                <a:solidFill>
                  <a:srgbClr val="800000"/>
                </a:solidFill>
              </a:rPr>
              <a:t>What questions would you expect to be asked?</a:t>
            </a:r>
          </a:p>
        </p:txBody>
      </p:sp>
      <p:sp>
        <p:nvSpPr>
          <p:cNvPr id="27652" name="Slide Number Placeholder 5"/>
          <p:cNvSpPr>
            <a:spLocks noGrp="1"/>
          </p:cNvSpPr>
          <p:nvPr>
            <p:ph type="sldNum" sz="quarter" idx="12"/>
          </p:nvPr>
        </p:nvSpPr>
        <p:spPr bwMode="auto">
          <a:noFill/>
          <a:ln>
            <a:miter lim="800000"/>
            <a:headEnd/>
            <a:tailEnd/>
          </a:ln>
        </p:spPr>
        <p:txBody>
          <a:bodyPr/>
          <a:lstStyle/>
          <a:p>
            <a:fld id="{21B5D1FB-DD32-447C-91AB-6E1785755378}" type="slidenum">
              <a:rPr lang="en-US" altLang="en-US">
                <a:latin typeface="Tahoma" charset="0"/>
              </a:rPr>
              <a:pPr/>
              <a:t>6</a:t>
            </a:fld>
            <a:endParaRPr lang="en-US" altLang="en-US">
              <a:latin typeface="Tahom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b="1" smtClean="0">
                <a:ln>
                  <a:noFill/>
                </a:ln>
                <a:solidFill>
                  <a:srgbClr val="800000"/>
                </a:solidFill>
              </a:rPr>
              <a:t>Know Your Material</a:t>
            </a:r>
          </a:p>
        </p:txBody>
      </p:sp>
      <p:sp>
        <p:nvSpPr>
          <p:cNvPr id="29699" name="Rectangle 3"/>
          <p:cNvSpPr>
            <a:spLocks noGrp="1" noChangeArrowheads="1"/>
          </p:cNvSpPr>
          <p:nvPr>
            <p:ph idx="1"/>
          </p:nvPr>
        </p:nvSpPr>
        <p:spPr>
          <a:xfrm>
            <a:off x="685800" y="2438400"/>
            <a:ext cx="8458200" cy="4572000"/>
          </a:xfrm>
        </p:spPr>
        <p:txBody>
          <a:bodyPr/>
          <a:lstStyle/>
          <a:p>
            <a:r>
              <a:rPr lang="en-US" altLang="en-US" smtClean="0">
                <a:solidFill>
                  <a:srgbClr val="800000"/>
                </a:solidFill>
              </a:rPr>
              <a:t>No other person knows your work better than you</a:t>
            </a:r>
          </a:p>
          <a:p>
            <a:r>
              <a:rPr lang="en-US" altLang="en-US" smtClean="0">
                <a:solidFill>
                  <a:srgbClr val="800000"/>
                </a:solidFill>
              </a:rPr>
              <a:t>Anticipate questions and prepare answers</a:t>
            </a:r>
          </a:p>
          <a:p>
            <a:r>
              <a:rPr lang="en-US" altLang="en-US" smtClean="0">
                <a:solidFill>
                  <a:srgbClr val="800000"/>
                </a:solidFill>
              </a:rPr>
              <a:t>Read current work of prominent/powerful audience members and understand its connection to your work</a:t>
            </a:r>
          </a:p>
        </p:txBody>
      </p:sp>
      <p:sp>
        <p:nvSpPr>
          <p:cNvPr id="29700" name="Slide Number Placeholder 5"/>
          <p:cNvSpPr>
            <a:spLocks noGrp="1"/>
          </p:cNvSpPr>
          <p:nvPr>
            <p:ph type="sldNum" sz="quarter" idx="12"/>
          </p:nvPr>
        </p:nvSpPr>
        <p:spPr bwMode="auto">
          <a:noFill/>
          <a:ln>
            <a:miter lim="800000"/>
            <a:headEnd/>
            <a:tailEnd/>
          </a:ln>
        </p:spPr>
        <p:txBody>
          <a:bodyPr/>
          <a:lstStyle/>
          <a:p>
            <a:fld id="{0F1E5463-C42C-4A28-B675-0E60D4BD7332}" type="slidenum">
              <a:rPr lang="en-US" altLang="en-US">
                <a:latin typeface="Tahoma" charset="0"/>
              </a:rPr>
              <a:pPr/>
              <a:t>7</a:t>
            </a:fld>
            <a:endParaRPr lang="en-US" altLang="en-US">
              <a:latin typeface="Tahom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b="1" smtClean="0">
                <a:ln>
                  <a:noFill/>
                </a:ln>
                <a:solidFill>
                  <a:srgbClr val="800000"/>
                </a:solidFill>
              </a:rPr>
              <a:t>Practice, Practice, Practice</a:t>
            </a:r>
          </a:p>
        </p:txBody>
      </p:sp>
      <p:sp>
        <p:nvSpPr>
          <p:cNvPr id="10244" name="Rectangle 3"/>
          <p:cNvSpPr>
            <a:spLocks noGrp="1" noChangeArrowheads="1"/>
          </p:cNvSpPr>
          <p:nvPr>
            <p:ph idx="1"/>
          </p:nvPr>
        </p:nvSpPr>
        <p:spPr>
          <a:xfrm>
            <a:off x="685800" y="2286000"/>
            <a:ext cx="8458200" cy="4572000"/>
          </a:xfrm>
        </p:spPr>
        <p:txBody>
          <a:bodyPr rtlCol="0">
            <a:normAutofit/>
          </a:bodyPr>
          <a:lstStyle/>
          <a:p>
            <a:pPr fontAlgn="auto">
              <a:buFont typeface="Arial"/>
              <a:buChar char="•"/>
              <a:defRPr/>
            </a:pPr>
            <a:r>
              <a:rPr lang="en-US" altLang="en-US" sz="2800" dirty="0" smtClean="0">
                <a:solidFill>
                  <a:srgbClr val="800000"/>
                </a:solidFill>
              </a:rPr>
              <a:t>Practice out loud in front of a mirror and use a timer</a:t>
            </a:r>
          </a:p>
          <a:p>
            <a:pPr fontAlgn="auto">
              <a:buFont typeface="Arial"/>
              <a:buChar char="•"/>
              <a:defRPr/>
            </a:pPr>
            <a:r>
              <a:rPr lang="en-US" altLang="en-US" sz="2800" dirty="0" smtClean="0">
                <a:solidFill>
                  <a:srgbClr val="800000"/>
                </a:solidFill>
              </a:rPr>
              <a:t>Practice without notes</a:t>
            </a:r>
          </a:p>
          <a:p>
            <a:pPr fontAlgn="auto">
              <a:buFont typeface="Arial"/>
              <a:buChar char="•"/>
              <a:defRPr/>
            </a:pPr>
            <a:r>
              <a:rPr lang="en-US" altLang="en-US" sz="2800" dirty="0" smtClean="0">
                <a:solidFill>
                  <a:srgbClr val="800000"/>
                </a:solidFill>
              </a:rPr>
              <a:t>Practice in front of colleagues</a:t>
            </a:r>
          </a:p>
          <a:p>
            <a:pPr fontAlgn="auto">
              <a:buFont typeface="Arial"/>
              <a:buChar char="•"/>
              <a:defRPr/>
            </a:pPr>
            <a:r>
              <a:rPr lang="en-US" altLang="en-US" sz="2800" dirty="0" smtClean="0">
                <a:solidFill>
                  <a:srgbClr val="800000"/>
                </a:solidFill>
              </a:rPr>
              <a:t>Practice in the actual presentation room with all equipment or in one as similar as possible</a:t>
            </a:r>
          </a:p>
          <a:p>
            <a:pPr fontAlgn="auto">
              <a:buFont typeface="Arial"/>
              <a:buChar char="•"/>
              <a:defRPr/>
            </a:pPr>
            <a:r>
              <a:rPr lang="en-US" altLang="en-US" sz="2800" dirty="0" smtClean="0">
                <a:solidFill>
                  <a:srgbClr val="800000"/>
                </a:solidFill>
              </a:rPr>
              <a:t>What would you delete if time was shortened by 1, 5, </a:t>
            </a:r>
          </a:p>
          <a:p>
            <a:pPr marL="0" indent="0" fontAlgn="auto">
              <a:buFont typeface="Arial"/>
              <a:buNone/>
              <a:defRPr/>
            </a:pPr>
            <a:r>
              <a:rPr lang="en-US" altLang="en-US" sz="2800" dirty="0" smtClean="0">
                <a:solidFill>
                  <a:srgbClr val="800000"/>
                </a:solidFill>
              </a:rPr>
              <a:t>	or 10 minutes? Practice doing so</a:t>
            </a:r>
          </a:p>
        </p:txBody>
      </p:sp>
      <p:sp>
        <p:nvSpPr>
          <p:cNvPr id="31748" name="Slide Number Placeholder 5"/>
          <p:cNvSpPr>
            <a:spLocks noGrp="1"/>
          </p:cNvSpPr>
          <p:nvPr>
            <p:ph type="sldNum" sz="quarter" idx="12"/>
          </p:nvPr>
        </p:nvSpPr>
        <p:spPr bwMode="auto">
          <a:noFill/>
          <a:ln>
            <a:miter lim="800000"/>
            <a:headEnd/>
            <a:tailEnd/>
          </a:ln>
        </p:spPr>
        <p:txBody>
          <a:bodyPr/>
          <a:lstStyle/>
          <a:p>
            <a:fld id="{A7C04EB1-FE8B-49EE-90BE-529E396BCF7D}" type="slidenum">
              <a:rPr lang="en-US" altLang="en-US">
                <a:latin typeface="Tahoma" charset="0"/>
              </a:rPr>
              <a:pPr/>
              <a:t>8</a:t>
            </a:fld>
            <a:endParaRPr lang="en-US" altLang="en-US">
              <a:latin typeface="Tahom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b="1" smtClean="0">
                <a:ln>
                  <a:noFill/>
                </a:ln>
                <a:solidFill>
                  <a:srgbClr val="800000"/>
                </a:solidFill>
              </a:rPr>
              <a:t>Room and Equipment</a:t>
            </a:r>
          </a:p>
        </p:txBody>
      </p:sp>
      <p:sp>
        <p:nvSpPr>
          <p:cNvPr id="11268" name="Rectangle 3"/>
          <p:cNvSpPr>
            <a:spLocks noGrp="1" noChangeArrowheads="1"/>
          </p:cNvSpPr>
          <p:nvPr>
            <p:ph idx="1"/>
          </p:nvPr>
        </p:nvSpPr>
        <p:spPr>
          <a:xfrm>
            <a:off x="609600" y="2344738"/>
            <a:ext cx="7467600" cy="3979862"/>
          </a:xfrm>
        </p:spPr>
        <p:txBody>
          <a:bodyPr rtlCol="0">
            <a:normAutofit fontScale="92500" lnSpcReduction="10000"/>
          </a:bodyPr>
          <a:lstStyle/>
          <a:p>
            <a:pPr fontAlgn="auto">
              <a:buFont typeface="Arial"/>
              <a:buChar char="•"/>
              <a:defRPr/>
            </a:pPr>
            <a:r>
              <a:rPr lang="en-US" altLang="en-US" sz="2800" dirty="0" smtClean="0">
                <a:solidFill>
                  <a:srgbClr val="800000"/>
                </a:solidFill>
              </a:rPr>
              <a:t>What presentation equipment and technical support is available?</a:t>
            </a:r>
          </a:p>
          <a:p>
            <a:pPr lvl="1" fontAlgn="auto">
              <a:buFont typeface="Arial"/>
              <a:buChar char="•"/>
              <a:defRPr/>
            </a:pPr>
            <a:r>
              <a:rPr lang="en-US" altLang="en-US" sz="2400" dirty="0" smtClean="0">
                <a:solidFill>
                  <a:srgbClr val="800000"/>
                </a:solidFill>
              </a:rPr>
              <a:t>Computer, CD-ROM, floppy, Zip Disk, overhead, microphone, pointer, VHS video …?</a:t>
            </a:r>
          </a:p>
          <a:p>
            <a:pPr lvl="1" fontAlgn="auto">
              <a:buFont typeface="Arial"/>
              <a:buChar char="•"/>
              <a:defRPr/>
            </a:pPr>
            <a:r>
              <a:rPr lang="en-US" altLang="en-US" sz="2400" dirty="0" smtClean="0">
                <a:solidFill>
                  <a:srgbClr val="800000"/>
                </a:solidFill>
              </a:rPr>
              <a:t>Is it compatible to yours?</a:t>
            </a:r>
          </a:p>
          <a:p>
            <a:pPr fontAlgn="auto">
              <a:buFont typeface="Arial"/>
              <a:buChar char="•"/>
              <a:defRPr/>
            </a:pPr>
            <a:r>
              <a:rPr lang="en-US" altLang="en-US" sz="2800" dirty="0" smtClean="0">
                <a:solidFill>
                  <a:srgbClr val="800000"/>
                </a:solidFill>
              </a:rPr>
              <a:t>Arrange to practice with the equipment well before your presentation</a:t>
            </a:r>
          </a:p>
          <a:p>
            <a:pPr fontAlgn="auto">
              <a:buFont typeface="Arial"/>
              <a:buChar char="•"/>
              <a:defRPr/>
            </a:pPr>
            <a:r>
              <a:rPr lang="en-US" altLang="en-US" sz="2800" dirty="0" smtClean="0">
                <a:solidFill>
                  <a:srgbClr val="800000"/>
                </a:solidFill>
              </a:rPr>
              <a:t>Find out who can help with equipment, information, and administrative tasks – manners matter!</a:t>
            </a:r>
          </a:p>
          <a:p>
            <a:pPr fontAlgn="auto">
              <a:buFont typeface="Arial"/>
              <a:buChar char="•"/>
              <a:defRPr/>
            </a:pPr>
            <a:endParaRPr lang="en-US" altLang="en-US" sz="2800" dirty="0" smtClean="0">
              <a:solidFill>
                <a:srgbClr val="800000"/>
              </a:solidFill>
            </a:endParaRPr>
          </a:p>
        </p:txBody>
      </p:sp>
      <p:sp>
        <p:nvSpPr>
          <p:cNvPr id="33796" name="Slide Number Placeholder 5"/>
          <p:cNvSpPr>
            <a:spLocks noGrp="1"/>
          </p:cNvSpPr>
          <p:nvPr>
            <p:ph type="sldNum" sz="quarter" idx="12"/>
          </p:nvPr>
        </p:nvSpPr>
        <p:spPr bwMode="auto">
          <a:noFill/>
          <a:ln>
            <a:miter lim="800000"/>
            <a:headEnd/>
            <a:tailEnd/>
          </a:ln>
        </p:spPr>
        <p:txBody>
          <a:bodyPr/>
          <a:lstStyle/>
          <a:p>
            <a:fld id="{3290240B-6D12-4DE8-B668-852C7B6C5354}" type="slidenum">
              <a:rPr lang="en-US" altLang="en-US">
                <a:latin typeface="Tahoma" charset="0"/>
              </a:rPr>
              <a:pPr/>
              <a:t>9</a:t>
            </a:fld>
            <a:endParaRPr lang="en-US" altLang="en-US">
              <a:latin typeface="Tahoma"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2188</TotalTime>
  <Words>1678</Words>
  <Application>Microsoft Office PowerPoint</Application>
  <PresentationFormat>On-screen Show (4:3)</PresentationFormat>
  <Paragraphs>237</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Tahoma</vt:lpstr>
      <vt:lpstr>Arial</vt:lpstr>
      <vt:lpstr>Garamond</vt:lpstr>
      <vt:lpstr>Times New Roman</vt:lpstr>
      <vt:lpstr>Wingdings</vt:lpstr>
      <vt:lpstr>Organic</vt:lpstr>
      <vt:lpstr>  Oral Communications: Preparing,   Designing, and Delivering Effective  Technical Presentations  Dr. Nhut Tan Ho Mechanical Engineering Professor Mechanical Engineering Department California State University, Northridge </vt:lpstr>
      <vt:lpstr>Lecture Objectives and Activities</vt:lpstr>
      <vt:lpstr>Adults Recall …</vt:lpstr>
      <vt:lpstr>Advance Preparation</vt:lpstr>
      <vt:lpstr>What is Expected of You?</vt:lpstr>
      <vt:lpstr>Who is Your Audience?</vt:lpstr>
      <vt:lpstr>Know Your Material</vt:lpstr>
      <vt:lpstr>Practice, Practice, Practice</vt:lpstr>
      <vt:lpstr>Room and Equipment</vt:lpstr>
      <vt:lpstr>Room and Equipment - continued</vt:lpstr>
      <vt:lpstr>Other Logistics</vt:lpstr>
      <vt:lpstr>Your Appearance</vt:lpstr>
      <vt:lpstr>Organizing Your Presentation</vt:lpstr>
      <vt:lpstr>A Typical Technical Talk</vt:lpstr>
      <vt:lpstr>A Typical Technical Talk - continued</vt:lpstr>
      <vt:lpstr>Designing Slides</vt:lpstr>
      <vt:lpstr>Slides Enhance Your Presentation</vt:lpstr>
      <vt:lpstr>Presenting Your Slides</vt:lpstr>
      <vt:lpstr>Presenting Data</vt:lpstr>
      <vt:lpstr>Presentation Basics</vt:lpstr>
      <vt:lpstr>Presentation Basics - continued</vt:lpstr>
      <vt:lpstr>The Q &amp; A</vt:lpstr>
      <vt:lpstr>If You Do Not Know the Answer</vt:lpstr>
      <vt:lpstr>The Hostile Question</vt:lpstr>
      <vt:lpstr>The Audience Wants to Learn from You!</vt:lpstr>
      <vt:lpstr>Active Learning Activity</vt:lpstr>
      <vt:lpstr>Lecture Recap and 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YOUR FUTURE</dc:title>
  <dc:creator>Ho, Nhut T</dc:creator>
  <cp:lastModifiedBy>nhuttho</cp:lastModifiedBy>
  <cp:revision>417</cp:revision>
  <dcterms:created xsi:type="dcterms:W3CDTF">2004-03-06T21:00:08Z</dcterms:created>
  <dcterms:modified xsi:type="dcterms:W3CDTF">2014-08-26T19:44:11Z</dcterms:modified>
</cp:coreProperties>
</file>