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43"/>
  </p:notesMasterIdLst>
  <p:handoutMasterIdLst>
    <p:handoutMasterId r:id="rId44"/>
  </p:handoutMasterIdLst>
  <p:sldIdLst>
    <p:sldId id="286" r:id="rId2"/>
    <p:sldId id="324" r:id="rId3"/>
    <p:sldId id="287" r:id="rId4"/>
    <p:sldId id="288" r:id="rId5"/>
    <p:sldId id="289" r:id="rId6"/>
    <p:sldId id="290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26" r:id="rId21"/>
    <p:sldId id="325" r:id="rId22"/>
    <p:sldId id="328" r:id="rId23"/>
    <p:sldId id="327" r:id="rId24"/>
    <p:sldId id="329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20" r:id="rId40"/>
    <p:sldId id="321" r:id="rId41"/>
    <p:sldId id="322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28" autoAdjust="0"/>
    <p:restoredTop sz="90813" autoAdjust="0"/>
  </p:normalViewPr>
  <p:slideViewPr>
    <p:cSldViewPr>
      <p:cViewPr varScale="1">
        <p:scale>
          <a:sx n="102" d="100"/>
          <a:sy n="102" d="100"/>
        </p:scale>
        <p:origin x="-11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32"/>
    </p:cViewPr>
  </p:sorterViewPr>
  <p:notesViewPr>
    <p:cSldViewPr>
      <p:cViewPr varScale="1">
        <p:scale>
          <a:sx n="57" d="100"/>
          <a:sy n="57" d="100"/>
        </p:scale>
        <p:origin x="-131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F25BB267-96A4-446A-A7BE-A3CB8023DA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66563330-CFCC-4B51-804C-376672521E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5120E-3840-4889-ADE5-B839D7B057B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940F9-1E60-4674-88BB-2FCC63146FE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12" descr="SD-PanelTitle-V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 l="-2" r="47958"/>
            <a:stretch>
              <a:fillRect/>
            </a:stretch>
          </p:blipFill>
          <p:spPr bwMode="auto">
            <a:xfrm rot="5400000">
              <a:off x="3739196" y="525780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 l="-2" r="47958"/>
            <a:stretch>
              <a:fillRect/>
            </a:stretch>
          </p:blipFill>
          <p:spPr bwMode="auto">
            <a:xfrm rot="5400000">
              <a:off x="3739196" y="5719572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3644CE8F-C563-483D-9D4C-6428633D40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B8F1E-C7E6-4BF3-AAE7-93F733A86B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159D7-2881-4465-8284-00ADE916B7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5B1CD4-5FFA-4466-97BD-86ABD7BE1D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B06B1-E4BC-447B-B09B-DD0A4929D9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547AF60-7D56-4BC0-91EC-141DE8E56D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82E309-5BF9-4277-B317-7C0116B954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8D286-1DA5-47D0-B46F-39EFCD5C38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E5E82-266B-42CD-A212-450C53C01B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5756-820A-4F3A-B648-3B25713F62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52FAE-F15D-4C5F-A4F1-215BBF7377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9500-DF24-42E7-8863-E42CD8B409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5014C-1871-4D6D-9B57-A61E479AE3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7231D-BC45-428D-BB77-B1A6FEC33C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3696A-00C0-4E19-8270-16A6DEA9CE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417B6-A37E-4151-AAFD-38DD19E969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045DF-77D5-4EEE-B752-353408F83D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pic>
          <p:nvPicPr>
            <p:cNvPr id="1032" name="Picture 7" descr="SD-PanelContent-V.png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 cstate="print"/>
            <a:srcRect l="2" r="14240"/>
            <a:stretch>
              <a:fillRect/>
            </a:stretch>
          </p:blipFill>
          <p:spPr bwMode="auto">
            <a:xfrm rot="5400000">
              <a:off x="4221675" y="39689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 cstate="print"/>
            <a:srcRect l="2" r="14240"/>
            <a:stretch>
              <a:fillRect/>
            </a:stretch>
          </p:blipFill>
          <p:spPr bwMode="auto">
            <a:xfrm rot="5400000">
              <a:off x="4221675" y="6211888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fld id="{6B1542EF-9F6E-41B5-BC59-42F6E3F094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20" r:id="rId7"/>
    <p:sldLayoutId id="2147483830" r:id="rId8"/>
    <p:sldLayoutId id="2147483821" r:id="rId9"/>
    <p:sldLayoutId id="2147483822" r:id="rId10"/>
    <p:sldLayoutId id="2147483831" r:id="rId11"/>
    <p:sldLayoutId id="2147483832" r:id="rId12"/>
    <p:sldLayoutId id="2147483823" r:id="rId13"/>
    <p:sldLayoutId id="2147483833" r:id="rId14"/>
    <p:sldLayoutId id="2147483834" r:id="rId15"/>
    <p:sldLayoutId id="2147483835" r:id="rId16"/>
    <p:sldLayoutId id="2147483836" r:id="rId17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ign" TargetMode="External"/><Relationship Id="rId2" Type="http://schemas.openxmlformats.org/officeDocument/2006/relationships/hyperlink" Target="http://en.wikipedia.org/wiki/Solid_mechan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echatronics" TargetMode="External"/><Relationship Id="rId4" Type="http://schemas.openxmlformats.org/officeDocument/2006/relationships/hyperlink" Target="http://en.wikipedia.org/wiki/Manufacturin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133600"/>
            <a:ext cx="5943600" cy="1130300"/>
          </a:xfrm>
        </p:spPr>
        <p:txBody>
          <a:bodyPr/>
          <a:lstStyle/>
          <a:p>
            <a:r>
              <a:rPr lang="en-US" altLang="en-US" sz="3600" smtClean="0">
                <a:ln>
                  <a:noFill/>
                </a:ln>
              </a:rPr>
              <a:t>CHAPTER 2 -Engineering Majors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2463" y="3598863"/>
            <a:ext cx="5308600" cy="1376362"/>
          </a:xfrm>
        </p:spPr>
        <p:txBody>
          <a:bodyPr/>
          <a:lstStyle/>
          <a:p>
            <a:r>
              <a:rPr lang="en-US" altLang="en-US" smtClean="0"/>
              <a:t>ME101</a:t>
            </a:r>
          </a:p>
          <a:p>
            <a:r>
              <a:rPr lang="en-US" altLang="en-US" smtClean="0"/>
              <a:t>Dr. Nhut Tan Ho</a:t>
            </a:r>
          </a:p>
        </p:txBody>
      </p:sp>
      <p:sp>
        <p:nvSpPr>
          <p:cNvPr id="17412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DFE4A5-CF20-40C1-BEFE-8E70684426CF}" type="slidenum">
              <a:rPr lang="en-US" altLang="en-US">
                <a:solidFill>
                  <a:schemeClr val="bg2"/>
                </a:solidFill>
                <a:latin typeface="Tahoma" pitchFamily="34" charset="0"/>
              </a:rPr>
              <a:pPr/>
              <a:t>1</a:t>
            </a:fld>
            <a:endParaRPr lang="en-US" altLang="en-US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Design aspect is where largest number of engineers are employed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Design engineers often work on components of a product, providing all the necessary specifics needed to successfully manufacture the product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Design engineers regularly use computer design software as well as computer aided drafting software in their jobs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1352E-18D8-4A1E-AC01-6F03F0FEEF79}" type="slidenum">
              <a:rPr lang="en-US" altLang="en-US">
                <a:latin typeface="Tahoma" pitchFamily="34" charset="0"/>
              </a:rPr>
              <a:pPr/>
              <a:t>10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Design engineers must also verify that the part meets reliability and safety standards required for the product</a:t>
            </a:r>
          </a:p>
          <a:p>
            <a:r>
              <a:rPr lang="en-US" altLang="en-US" smtClean="0"/>
              <a:t>A concern always on the mind of design engineers is how to keep the development of a part cost effective, which is taken into account during a design process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41E107-B0C7-4D34-9660-E604CC4DDBA8}" type="slidenum">
              <a:rPr lang="en-US" altLang="en-US">
                <a:latin typeface="Tahoma" pitchFamily="34" charset="0"/>
              </a:rPr>
              <a:pPr/>
              <a:t>11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Analysis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Analysis engineers use computational tools and mathematic models to enrich the work of design and research engineers</a:t>
            </a:r>
          </a:p>
          <a:p>
            <a:r>
              <a:rPr lang="en-US" altLang="en-US" smtClean="0"/>
              <a:t>Analysis engineers typically have a mastery of: heat transfer, fluid flow, vibrations, dynamics, acoustics, and many other system characteristics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039E26-2604-4028-BCEE-89C3A68B6C1F}" type="slidenum">
              <a:rPr lang="en-US" altLang="en-US">
                <a:latin typeface="Tahoma" pitchFamily="34" charset="0"/>
              </a:rPr>
              <a:pPr/>
              <a:t>12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Responsible on a larger scale for bringing together components of parts from design engineers to make a complete product</a:t>
            </a:r>
          </a:p>
          <a:p>
            <a:r>
              <a:rPr lang="en-US" altLang="en-US" smtClean="0"/>
              <a:t>Responsible for making sure all components of a product work together as was intended by design engineers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EA255A-159F-4B66-9951-6E2D4ECF66E8}" type="slidenum">
              <a:rPr lang="en-US" altLang="en-US">
                <a:latin typeface="Tahoma" pitchFamily="34" charset="0"/>
              </a:rPr>
              <a:pPr/>
              <a:t>13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Manufacturing &amp; Construction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Work individually or in teams</a:t>
            </a:r>
          </a:p>
          <a:p>
            <a:r>
              <a:rPr lang="en-US" altLang="en-US" smtClean="0"/>
              <a:t>Responsible for “molding” raw materials into finished product</a:t>
            </a:r>
          </a:p>
          <a:p>
            <a:r>
              <a:rPr lang="en-US" altLang="en-US" smtClean="0"/>
              <a:t>Maintain and keep records on equipment in plant</a:t>
            </a:r>
          </a:p>
          <a:p>
            <a:r>
              <a:rPr lang="en-US" altLang="en-US" smtClean="0"/>
              <a:t>Help with design process to keep costs low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5F1F0-2ADF-4B7A-9B0E-1BA0B66F5E5E}" type="slidenum">
              <a:rPr lang="en-US" altLang="en-US">
                <a:latin typeface="Tahoma" pitchFamily="34" charset="0"/>
              </a:rPr>
              <a:pPr/>
              <a:t>14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Operations &amp; Maintenance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Responsible for maintaining production line</a:t>
            </a:r>
          </a:p>
          <a:p>
            <a:r>
              <a:rPr lang="en-US" altLang="en-US" smtClean="0"/>
              <a:t>Must have technical know-how to deal w/ problems</a:t>
            </a:r>
          </a:p>
          <a:p>
            <a:r>
              <a:rPr lang="en-US" altLang="en-US" smtClean="0"/>
              <a:t>Responsible for inspecting facility and equipment, must be certified in various inspection methods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810D68-DB05-4CC8-A775-DBF3EC765763}" type="slidenum">
              <a:rPr lang="en-US" altLang="en-US">
                <a:latin typeface="Tahoma" pitchFamily="34" charset="0"/>
              </a:rPr>
              <a:pPr/>
              <a:t>15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Technical Support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Works between consumers and producers</a:t>
            </a:r>
          </a:p>
          <a:p>
            <a:r>
              <a:rPr lang="en-US" altLang="en-US" smtClean="0"/>
              <a:t>Not necessarily have in depth knowledge of technical aspects of product</a:t>
            </a:r>
          </a:p>
          <a:p>
            <a:r>
              <a:rPr lang="en-US" altLang="en-US" smtClean="0"/>
              <a:t>Must have good interpersonal skills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E69E62-717B-4384-A2EB-AAF922187E63}" type="slidenum">
              <a:rPr lang="en-US" altLang="en-US">
                <a:latin typeface="Tahoma" pitchFamily="34" charset="0"/>
              </a:rPr>
              <a:pPr/>
              <a:t>16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Customer Support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Often have more of a technical knowledge than Tech. Support, because they must be able to work with basic customers</a:t>
            </a:r>
          </a:p>
          <a:p>
            <a:r>
              <a:rPr lang="en-US" altLang="en-US" smtClean="0"/>
              <a:t>Evaluate whether or not a current practice is cost effective via feedback from customers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63DE0A-4D0F-4B31-8BE9-A89AF0A6426B}" type="slidenum">
              <a:rPr lang="en-US" altLang="en-US">
                <a:latin typeface="Tahoma" pitchFamily="34" charset="0"/>
              </a:rPr>
              <a:pPr/>
              <a:t>17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Sales engineers have technical background, but are also able to communicate effectively w/ customers</a:t>
            </a:r>
          </a:p>
          <a:p>
            <a:r>
              <a:rPr lang="en-US" altLang="en-US" smtClean="0"/>
              <a:t>Job market for sales engineers is growing, due to the fact that products are becoming more and more technically complex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EBD4D7-2D69-4735-9737-4537BB0EB545}" type="slidenum">
              <a:rPr lang="en-US" altLang="en-US">
                <a:latin typeface="Tahoma" pitchFamily="34" charset="0"/>
              </a:rPr>
              <a:pPr/>
              <a:t>18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Consulting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Are either self-employed, or work for a firm that does not directly manufacture products</a:t>
            </a:r>
          </a:p>
          <a:p>
            <a:r>
              <a:rPr lang="en-US" altLang="en-US" smtClean="0"/>
              <a:t>Consulting engineers might be involved in design, installation, and upkeep of a product</a:t>
            </a:r>
          </a:p>
          <a:p>
            <a:r>
              <a:rPr lang="en-US" altLang="en-US" smtClean="0"/>
              <a:t>Sometimes required to be a registered professional engineer in the state where he/she works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5398E5-1E7D-47A7-9C28-D2CD2F88F01B}" type="slidenum">
              <a:rPr lang="en-US" altLang="en-US">
                <a:latin typeface="Tahoma" pitchFamily="34" charset="0"/>
              </a:rPr>
              <a:pPr/>
              <a:t>19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Lecture Objectives &amp; Activities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Provide information about different fields of engineering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Introduce you to role and job functions of mechanical engineers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Introduce you to disciplines within mechanical engineering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Active Learning Activities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Cooperative learning: ME disciplines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A5F93-E9AD-4155-81B6-1C2EA0E38E29}" type="slidenum">
              <a:rPr lang="en-US" altLang="en-US">
                <a:latin typeface="Tahoma" pitchFamily="34" charset="0"/>
              </a:rPr>
              <a:pPr/>
              <a:t>2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Mechanical Engineering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Concerned with machines and mechanical devices</a:t>
            </a:r>
          </a:p>
          <a:p>
            <a:r>
              <a:rPr lang="en-US" altLang="en-US" smtClean="0"/>
              <a:t>Work in design, development, production, control, and operation of machines/devices</a:t>
            </a:r>
          </a:p>
          <a:p>
            <a:r>
              <a:rPr lang="en-US" altLang="en-US" smtClean="0"/>
              <a:t>Requires a strong math and physics background.  Often 4 or more math classes required for graduation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9FD3F4-611A-4F2D-AA05-8BE384D93252}" type="slidenum">
              <a:rPr lang="en-US" altLang="en-US">
                <a:latin typeface="Tahoma" pitchFamily="34" charset="0"/>
              </a:rPr>
              <a:pPr/>
              <a:t>20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Cooperative Learning: Experts Teaching ME Disciplines (1)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Student experts teaching 4 ME disciplines</a:t>
            </a:r>
          </a:p>
          <a:p>
            <a:pPr marL="762000" lvl="1" indent="-304800" fontAlgn="auto">
              <a:lnSpc>
                <a:spcPct val="80000"/>
              </a:lnSpc>
              <a:buFont typeface="Arial"/>
              <a:buChar char="•"/>
              <a:defRPr/>
            </a:pPr>
            <a:endParaRPr lang="en-US" altLang="en-US" sz="18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62000" lvl="1" indent="-3048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Mechanics</a:t>
            </a:r>
          </a:p>
          <a:p>
            <a:pPr marL="1181100" lvl="2" indent="-2667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Stress Analysis (http://en.wikipedia.org/wiki/Strength_of_materials, </a:t>
            </a: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http://en.wikipedia.org/wiki/Solid_mechanics</a:t>
            </a: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1181100" lvl="2" indent="-2667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Kinematics and Dynamics</a:t>
            </a:r>
          </a:p>
          <a:p>
            <a:pPr marL="762000" lvl="1" indent="-3048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Thermo-Fluid</a:t>
            </a:r>
          </a:p>
          <a:p>
            <a:pPr marL="1181100" lvl="2" indent="-2667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Thermodynamics (http://en.wikipedia.org/wiki/Thermodynamics)</a:t>
            </a:r>
          </a:p>
          <a:p>
            <a:pPr marL="1181100" lvl="2" indent="-2667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Heat transfer (http://en.wikipedia.org/wiki/Heat_transfer)</a:t>
            </a:r>
          </a:p>
          <a:p>
            <a:pPr marL="1181100" lvl="2" indent="-2667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Fluid Mechanics (http://en.wikipedia.org/wiki/Fluid_mechanics)</a:t>
            </a:r>
          </a:p>
          <a:p>
            <a:pPr marL="762000" lvl="1" indent="-3048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 and Manufacturing</a:t>
            </a:r>
          </a:p>
          <a:p>
            <a:pPr marL="1181100" lvl="2" indent="-2667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 (</a:t>
            </a: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http://en.wikipedia.org/wiki/Design</a:t>
            </a: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1181100" lvl="2" indent="-2667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Manufacturing (</a:t>
            </a: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http://en.wikipedia.org/wiki/Manufacturing</a:t>
            </a: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762000" lvl="1" indent="-3048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 and Mechatronics </a:t>
            </a:r>
          </a:p>
          <a:p>
            <a:pPr marL="1181100" lvl="2" indent="-2667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Mechatronics (</a:t>
            </a: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http://en.wikipedia.org/wiki/Mechatronics</a:t>
            </a:r>
            <a:r>
              <a:rPr lang="en-US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1181100" lvl="2" indent="-2667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en-US" altLang="en-US" sz="16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en-US" altLang="en-US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4E19F-A962-4262-99E1-9C69BF077F4C}" type="slidenum">
              <a:rPr lang="en-US" altLang="en-US">
                <a:latin typeface="Tahoma" pitchFamily="34" charset="0"/>
              </a:rPr>
              <a:pPr/>
              <a:t>21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Cooperative Learning: Experts Teaching ME Disciplines (2)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1181100" lvl="2" indent="-266700" fontAlgn="auto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Cooperative Learning Procedure (60 minutes)</a:t>
            </a:r>
          </a:p>
          <a:p>
            <a:pPr marL="762000" lvl="1" indent="-304800" fontAlgn="auto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 a base group of 4, each student is assigned a number 1 to 4</a:t>
            </a:r>
          </a:p>
          <a:p>
            <a:pPr marL="762000" lvl="1" indent="-304800" fontAlgn="auto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 student studies individually or in their group a discipline corresponding to their assigned number (15 minutes)</a:t>
            </a:r>
          </a:p>
          <a:p>
            <a:pPr marL="762000" lvl="1" indent="-304800" fontAlgn="auto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with same number form an expert group, discussing the key points of the concept and how to teach the concept to their base group (15 minutes)</a:t>
            </a:r>
          </a:p>
          <a:p>
            <a:pPr marL="762000" lvl="1" indent="-304800" fontAlgn="auto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return to their base group and teach the concept to the members (20 minutes)</a:t>
            </a:r>
          </a:p>
          <a:p>
            <a:pPr marL="762000" lvl="1" indent="-304800" fontAlgn="auto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Instructor checks for students’ understanding (10 minutes)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F56EF5-F815-4FE0-A254-CA0A57892E9F}" type="slidenum">
              <a:rPr lang="en-US" altLang="en-US">
                <a:latin typeface="Tahoma" pitchFamily="34" charset="0"/>
              </a:rPr>
              <a:pPr/>
              <a:t>22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Lecture Recap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Engineers have a wide range of roles and job functions</a:t>
            </a:r>
          </a:p>
          <a:p>
            <a:r>
              <a:rPr lang="en-US" altLang="en-US" smtClean="0"/>
              <a:t>Mechanical Engineers are known for expertise and for working in a wide range of systems/machines</a:t>
            </a:r>
          </a:p>
          <a:p>
            <a:endParaRPr lang="en-US" altLang="en-US" smtClean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1446A8-78E9-460C-BA74-4897444A0F32}" type="slidenum">
              <a:rPr lang="en-US" altLang="en-US">
                <a:latin typeface="Tahoma" pitchFamily="34" charset="0"/>
              </a:rPr>
              <a:pPr/>
              <a:t>23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Next Lecture and Homework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Next lecture: Profile of and Investment for the Mechanical Engineering Profession</a:t>
            </a:r>
          </a:p>
          <a:p>
            <a:r>
              <a:rPr lang="en-US" altLang="en-US" smtClean="0"/>
              <a:t>Homework reminder: Q &amp; A</a:t>
            </a:r>
          </a:p>
          <a:p>
            <a:endParaRPr lang="en-US" altLang="en-US" smtClean="0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10247C-939C-4233-9734-2D99654114EE}" type="slidenum">
              <a:rPr lang="en-US" altLang="en-US">
                <a:latin typeface="Tahoma" pitchFamily="34" charset="0"/>
              </a:rPr>
              <a:pPr/>
              <a:t>24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Aerospace Engineering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Previously known as aeronautical and astronautical engineering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First space flight Oct. 4, 1957 (Sputnik I)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KEY WORDS: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alt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Aerodynamics:  </a:t>
            </a: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study of the flow of air over a streamlined surface or body.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alt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Propulsion engineers:  </a:t>
            </a: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 quieter, more efficient, and cleaner burning engines.</a:t>
            </a:r>
            <a:endParaRPr lang="en-US" altLang="en-US"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2E8FC6-92DA-4AB8-B361-77D1824674D1}" type="slidenum">
              <a:rPr lang="en-US" altLang="en-US">
                <a:latin typeface="Tahoma" pitchFamily="34" charset="0"/>
              </a:rPr>
              <a:pPr/>
              <a:t>25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Aerospace Engineering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KEY WORDS:</a:t>
            </a:r>
          </a:p>
          <a:p>
            <a:pPr lvl="1"/>
            <a:r>
              <a:rPr lang="en-US" altLang="en-US" b="1" smtClean="0"/>
              <a:t>Structural engineers:  </a:t>
            </a:r>
            <a:r>
              <a:rPr lang="en-US" altLang="en-US" smtClean="0"/>
              <a:t>use of new alloys, composites, and other new materials to meet design requirements of new spacecraft</a:t>
            </a:r>
          </a:p>
          <a:p>
            <a:pPr lvl="1"/>
            <a:r>
              <a:rPr lang="en-US" altLang="en-US" b="1" smtClean="0"/>
              <a:t>Control systems:</a:t>
            </a:r>
            <a:r>
              <a:rPr lang="en-US" altLang="en-US" smtClean="0"/>
              <a:t>  systems used to operate crafts</a:t>
            </a:r>
          </a:p>
          <a:p>
            <a:pPr lvl="1"/>
            <a:r>
              <a:rPr lang="en-US" altLang="en-US" b="1" smtClean="0"/>
              <a:t>Orbital mechanics:</a:t>
            </a:r>
            <a:r>
              <a:rPr lang="en-US" altLang="en-US" smtClean="0"/>
              <a:t>  calculation of where to place satellites using GPS</a:t>
            </a:r>
            <a:endParaRPr lang="en-US" altLang="en-US" b="1" smtClean="0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FFBA2B-8DF7-4CF6-96F4-D0DBE1201096}" type="slidenum">
              <a:rPr lang="en-US" altLang="en-US">
                <a:latin typeface="Tahoma" pitchFamily="34" charset="0"/>
              </a:rPr>
              <a:pPr/>
              <a:t>26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Agricultural Engineering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Concerned with finding ways to produce food more efficiently</a:t>
            </a:r>
          </a:p>
          <a:p>
            <a:r>
              <a:rPr lang="en-US" altLang="en-US" smtClean="0"/>
              <a:t>KEY WORDS</a:t>
            </a:r>
          </a:p>
          <a:p>
            <a:pPr lvl="1"/>
            <a:r>
              <a:rPr lang="en-US" altLang="en-US" b="1" smtClean="0"/>
              <a:t>Harvesting Equip. -  </a:t>
            </a:r>
            <a:r>
              <a:rPr lang="en-US" altLang="en-US" smtClean="0"/>
              <a:t>removes crops from field, and begins processing of food</a:t>
            </a:r>
          </a:p>
          <a:p>
            <a:pPr lvl="1"/>
            <a:r>
              <a:rPr lang="en-US" altLang="en-US" b="1" smtClean="0"/>
              <a:t>Structures:  </a:t>
            </a:r>
            <a:r>
              <a:rPr lang="en-US" altLang="en-US" smtClean="0"/>
              <a:t>used to hold crops, feed, and livestock; Agricultural engineers develop and design the structures that hold crops</a:t>
            </a:r>
            <a:endParaRPr lang="en-US" altLang="en-US" b="1" smtClean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2456D4-4401-4006-A542-C813972FFE17}" type="slidenum">
              <a:rPr lang="en-US" altLang="en-US">
                <a:latin typeface="Tahoma" pitchFamily="34" charset="0"/>
              </a:rPr>
              <a:pPr/>
              <a:t>27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Agricultural Engineering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Food process engineers:</a:t>
            </a:r>
            <a:r>
              <a:rPr lang="en-US" altLang="en-US" smtClean="0"/>
              <a:t>  concerned with making healthier processed food products</a:t>
            </a:r>
          </a:p>
          <a:p>
            <a:r>
              <a:rPr lang="en-US" altLang="en-US" b="1" smtClean="0"/>
              <a:t>Soil/Water Resources:</a:t>
            </a:r>
            <a:r>
              <a:rPr lang="en-US" altLang="en-US" smtClean="0"/>
              <a:t>  working to develop efficient ways to use limited resources</a:t>
            </a:r>
            <a:endParaRPr lang="en-US" altLang="en-US" b="1" smtClean="0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E1DECC-FBD5-485C-9B29-A32972900936}" type="slidenum">
              <a:rPr lang="en-US" altLang="en-US">
                <a:latin typeface="Tahoma" pitchFamily="34" charset="0"/>
              </a:rPr>
              <a:pPr/>
              <a:t>28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Architectural Engineering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Structural:</a:t>
            </a:r>
            <a:r>
              <a:rPr lang="en-US" altLang="en-US" smtClean="0"/>
              <a:t>  primarily concerned with the integrity of the building structure.  Evaluates loads placed on buildings, and makes sure the building is structurally sound</a:t>
            </a:r>
          </a:p>
          <a:p>
            <a:r>
              <a:rPr lang="en-US" altLang="en-US" b="1" smtClean="0"/>
              <a:t>Mechanical systems:</a:t>
            </a:r>
            <a:r>
              <a:rPr lang="en-US" altLang="en-US" smtClean="0"/>
              <a:t>  control climate of building, as well as humidity and air quality</a:t>
            </a:r>
            <a:br>
              <a:rPr lang="en-US" altLang="en-US" smtClean="0"/>
            </a:br>
            <a:r>
              <a:rPr lang="en-US" altLang="en-US" smtClean="0"/>
              <a:t>(HVAC)</a:t>
            </a:r>
            <a:endParaRPr lang="en-US" altLang="en-US" b="1" smtClean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3F3238-2642-43E4-878F-E1A048988D1C}" type="slidenum">
              <a:rPr lang="en-US" altLang="en-US">
                <a:latin typeface="Tahoma" pitchFamily="34" charset="0"/>
              </a:rPr>
              <a:pPr/>
              <a:t>29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2.1 Introduction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Several characteristics of students that might have an interest in engineering are: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Proficient skills in math and physical science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urging from a high school counselor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Knows someone who is an engineer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Knows that engineering offers literally dozens, if not hundreds of job opportunities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aware that a degree in engineering is quite lucrative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1866FE-45D2-4F07-ADDF-C5592353FCD8}" type="slidenum">
              <a:rPr lang="en-US" altLang="en-US">
                <a:latin typeface="Tahoma" pitchFamily="34" charset="0"/>
              </a:rPr>
              <a:pPr/>
              <a:t>3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Biomedical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First recognized in 1940’s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Three basic categories: Bioengineering, Medical, and Clinical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Bioengineering is application of engineering principles to biological systems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Medical engineers develop instrumentation for medical uses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Clinical engineers develop systems that help serve the needs of hospitals and clinics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F3BE95-7CC0-4F7F-9EE9-80DD1AB13972}" type="slidenum">
              <a:rPr lang="en-US" altLang="en-US">
                <a:latin typeface="Tahoma" pitchFamily="34" charset="0"/>
              </a:rPr>
              <a:pPr/>
              <a:t>30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Chemical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Emphasizes the use of chemistry and chemical processes in engineering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Chemical engineers develop processes to extract and refine crude oil and gas resources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Chemical engineers also develop circuit boards, and work in the pharmaceutical industry, where processes are designed to create new, affordable drugs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219E10-D38C-4411-BF9D-7B16ADCC3234}" type="slidenum">
              <a:rPr lang="en-US" altLang="en-US">
                <a:latin typeface="Tahoma" pitchFamily="34" charset="0"/>
              </a:rPr>
              <a:pPr/>
              <a:t>31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Civil Engineering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First seen in pyramids of Egypt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Structural engineers most common type of civil engineer</a:t>
            </a:r>
          </a:p>
          <a:p>
            <a:pPr>
              <a:lnSpc>
                <a:spcPct val="90000"/>
              </a:lnSpc>
            </a:pPr>
            <a:r>
              <a:rPr lang="en-US" altLang="en-US" b="1" smtClean="0"/>
              <a:t>Transportation</a:t>
            </a:r>
            <a:r>
              <a:rPr lang="en-US" altLang="en-US" smtClean="0"/>
              <a:t> engineers concerned w/ design and construction of highways, railroads, and mass transit systems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Surveyors start construction process by locating property lines and property areas</a:t>
            </a:r>
            <a:endParaRPr lang="en-US" altLang="en-US" b="1" smtClean="0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4B4DE5-AEB0-4295-A7C9-A8547AF46755}" type="slidenum">
              <a:rPr lang="en-US" altLang="en-US">
                <a:latin typeface="Tahoma" pitchFamily="34" charset="0"/>
              </a:rPr>
              <a:pPr/>
              <a:t>32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Computer Engineering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Focuses primarily on computer hardware, not software</a:t>
            </a:r>
          </a:p>
          <a:p>
            <a:r>
              <a:rPr lang="en-US" altLang="en-US" smtClean="0"/>
              <a:t>Work w/ electrical engineers to develop faster ways to transfer information, and to run the computer</a:t>
            </a:r>
          </a:p>
          <a:p>
            <a:r>
              <a:rPr lang="en-US" altLang="en-US" smtClean="0"/>
              <a:t>Responsible for the “architecture” of the computer system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DE9FBE-D6B0-4DD1-ADA5-20D9ADF4F489}" type="slidenum">
              <a:rPr lang="en-US" altLang="en-US">
                <a:latin typeface="Tahoma" pitchFamily="34" charset="0"/>
              </a:rPr>
              <a:pPr/>
              <a:t>33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Electrical Engineering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More engineers are electrical than any other discipline</a:t>
            </a:r>
          </a:p>
          <a:p>
            <a:r>
              <a:rPr lang="en-US" altLang="en-US" smtClean="0"/>
              <a:t>With an ever growing technological society, electrical engineers will ALWAYS have a job</a:t>
            </a:r>
          </a:p>
          <a:p>
            <a:r>
              <a:rPr lang="en-US" altLang="en-US" smtClean="0"/>
              <a:t>Work in communications, microelectronics, signal processing, bioengineering, etc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C025D9-384C-46CA-AD8C-17FEE9DCA848}" type="slidenum">
              <a:rPr lang="en-US" altLang="en-US">
                <a:latin typeface="Tahoma" pitchFamily="34" charset="0"/>
              </a:rPr>
              <a:pPr/>
              <a:t>34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Environmental Engineering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Often coupled with Civil Engineering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3 aspects of environmental engineering: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Disposal:  disposing of industrial/residential waste products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Remediation:  clean up of a contaminated site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Prevention:  working with corporations to reduce and/or prevent emissions and work to find ways to “recycle” products to be used again to reduce waste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7270C7-41D7-4845-9D72-7336C0A5D78A}" type="slidenum">
              <a:rPr lang="en-US" altLang="en-US">
                <a:latin typeface="Tahoma" pitchFamily="34" charset="0"/>
              </a:rPr>
              <a:pPr/>
              <a:t>35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Engineering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“Design, improvement, and installation of integrated systems of people, material, and energy”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Emphasis placed on: Production, Manufacturing, Human Factors Area, and Operations Research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 focuses on plant layout, scheduling, and quality control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Human Factors focuses on the efficient placement of human resources within a plant/facility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CC3959-1699-4A30-9DC2-AA893F5AAEBB}" type="slidenum">
              <a:rPr lang="en-US" altLang="en-US">
                <a:latin typeface="Tahoma" pitchFamily="34" charset="0"/>
              </a:rPr>
              <a:pPr/>
              <a:t>36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Marine and Ocean Engineering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Concerned with the design, development, and operation of ships and boats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Marine engineer designs and maintains the systems that operate ships, I.e. propulsion, communication, steering and navigation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Ocean engineer design and operates marine equipment other than ships, such as submersibles.  O.E.s might also work on submarine pipelines and/or cables and drilling platforms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E9304B-78CF-41FD-9A50-040B3D910210}" type="slidenum">
              <a:rPr lang="en-US" altLang="en-US">
                <a:latin typeface="Tahoma" pitchFamily="34" charset="0"/>
              </a:rPr>
              <a:pPr/>
              <a:t>37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Materials Engineering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Study the structure, as well as other important properties of materials, I.e. strength, hardness, and durability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Run tests to ensure the quality of the performance of the material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Material Engineers also study metallurgy, and the development of composites and alloys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443A5F-7071-4AD6-B968-42950105D730}" type="slidenum">
              <a:rPr lang="en-US" altLang="en-US">
                <a:latin typeface="Tahoma" pitchFamily="34" charset="0"/>
              </a:rPr>
              <a:pPr/>
              <a:t>38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Mining Engineering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Work to maintain constant levels of raw minerals used every day in industrial and commercial settings</a:t>
            </a:r>
          </a:p>
          <a:p>
            <a:r>
              <a:rPr lang="en-US" altLang="en-US" smtClean="0"/>
              <a:t>Must discover, remove, process, and refine such minerals 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F87153-A9C4-4012-81A5-0254FCC1B3B3}" type="slidenum">
              <a:rPr lang="en-US" altLang="en-US">
                <a:latin typeface="Tahoma" pitchFamily="34" charset="0"/>
              </a:rPr>
              <a:pPr/>
              <a:t>39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2.1 Engineers and Scientists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Scientists seek technical answers to understand natural phenomenon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Engineers study technical problems with a practical application always in mind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For example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“Scientists study atomic structure to understand the nature of matter; engineers study atomic structure to make smaller and faster microchips”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4B07D8-9AE3-4515-9940-4B161DCB2406}" type="slidenum">
              <a:rPr lang="en-US" altLang="en-US">
                <a:latin typeface="Tahoma" pitchFamily="34" charset="0"/>
              </a:rPr>
              <a:pPr/>
              <a:t>4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Minerals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Nuclear Engineering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4343400"/>
          </a:xfrm>
        </p:spPr>
        <p:txBody>
          <a:bodyPr/>
          <a:lstStyle/>
          <a:p>
            <a:r>
              <a:rPr lang="en-US" altLang="en-US" smtClean="0"/>
              <a:t>Most concerned with producing and harnessing energy from nuclear sources</a:t>
            </a:r>
          </a:p>
          <a:p>
            <a:r>
              <a:rPr lang="en-US" altLang="en-US" smtClean="0"/>
              <a:t>Propulsion and electricity are the main uses of nuclear power</a:t>
            </a:r>
          </a:p>
          <a:p>
            <a:r>
              <a:rPr lang="en-US" altLang="en-US" smtClean="0"/>
              <a:t>Engineers also responsible for disposal of the nuclear waste byproduct, and how to keep people safe from harmful nuclear products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2DF504-A5E7-470E-8882-EE8F79751D6E}" type="slidenum">
              <a:rPr lang="en-US" altLang="en-US">
                <a:latin typeface="Tahoma" pitchFamily="34" charset="0"/>
              </a:rPr>
              <a:pPr/>
              <a:t>40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2.3 Engineering Majors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Petroleum Engineering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Discover, remove, refine, and transport crude and refined oil around the world</a:t>
            </a:r>
          </a:p>
          <a:p>
            <a:r>
              <a:rPr lang="en-US" altLang="en-US" smtClean="0"/>
              <a:t>PE’s design and operate the machinery used to refine crude oil into its many forms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AF55B5-1891-4FAE-A370-02F66855AC29}" type="slidenum">
              <a:rPr lang="en-US" altLang="en-US">
                <a:latin typeface="Tahoma" pitchFamily="34" charset="0"/>
              </a:rPr>
              <a:pPr/>
              <a:t>41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2.1 The Engineer and the Engineering Technologist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Main difference between the two is: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Engineers design and manufacture machines and systems, while engineering technologists have the technical know-how to use and install the machines properly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An example: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“The technologist identifies the equipment necessary to assemble a new CD player; the engineer designs said CD player”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C90D4F-A480-456B-BC00-9E6642EE9B28}" type="slidenum">
              <a:rPr lang="en-US" altLang="en-US">
                <a:latin typeface="Tahoma" pitchFamily="34" charset="0"/>
              </a:rPr>
              <a:pPr/>
              <a:t>5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2.1 What Do Engineers Do?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Ways to get information about careers:</a:t>
            </a:r>
          </a:p>
          <a:p>
            <a:pPr lvl="1"/>
            <a:r>
              <a:rPr lang="en-US" altLang="en-US" smtClean="0"/>
              <a:t>Visit job fairs</a:t>
            </a:r>
          </a:p>
          <a:p>
            <a:pPr lvl="1"/>
            <a:r>
              <a:rPr lang="en-US" altLang="en-US" smtClean="0"/>
              <a:t>Attend seminars on campus by various employers</a:t>
            </a:r>
          </a:p>
          <a:p>
            <a:pPr lvl="1"/>
            <a:r>
              <a:rPr lang="en-US" altLang="en-US" smtClean="0"/>
              <a:t>Contact faculty with knowledge of engineering fields</a:t>
            </a:r>
          </a:p>
          <a:p>
            <a:pPr lvl="1"/>
            <a:r>
              <a:rPr lang="en-US" altLang="en-US" smtClean="0"/>
              <a:t>Get an intern or co-op position</a:t>
            </a:r>
          </a:p>
          <a:p>
            <a:pPr lvl="1"/>
            <a:r>
              <a:rPr lang="en-US" altLang="en-US" smtClean="0"/>
              <a:t>Enroll in an engineering elective course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EDF4A9-990A-47CF-97BE-6F09534B2EE5}" type="slidenum">
              <a:rPr lang="en-US" altLang="en-US">
                <a:latin typeface="Tahoma" pitchFamily="34" charset="0"/>
              </a:rPr>
              <a:pPr/>
              <a:t>6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 Research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Research engineers are knowledgeable in principles of chemistry, biology, physics, and mathematics</a:t>
            </a:r>
          </a:p>
          <a:p>
            <a:r>
              <a:rPr lang="en-US" altLang="en-US" smtClean="0"/>
              <a:t>Computer know-how is also recommended</a:t>
            </a:r>
          </a:p>
          <a:p>
            <a:r>
              <a:rPr lang="en-US" altLang="en-US" smtClean="0"/>
              <a:t>A Masters Degree is almost always required, and a Ph. D is often strongly recommended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912852-A9DE-42D9-9592-652F8286DA65}" type="slidenum">
              <a:rPr lang="en-US" altLang="en-US">
                <a:latin typeface="Tahoma" pitchFamily="34" charset="0"/>
              </a:rPr>
              <a:pPr/>
              <a:t>7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Development engineers bridge the gap between the laboratory and the production facility</a:t>
            </a:r>
          </a:p>
          <a:p>
            <a:r>
              <a:rPr lang="en-US" altLang="en-US" smtClean="0"/>
              <a:t>They also identify problems in a potential product</a:t>
            </a:r>
          </a:p>
          <a:p>
            <a:r>
              <a:rPr lang="en-US" altLang="en-US" smtClean="0"/>
              <a:t>An example is the development of concept cars for companies like Ford and GM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18BFC0-D5BC-48E5-905A-AFFCB0B5906B}" type="slidenum">
              <a:rPr lang="en-US" altLang="en-US">
                <a:latin typeface="Tahoma" pitchFamily="34" charset="0"/>
              </a:rPr>
              <a:pPr/>
              <a:t>8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2.2 Engineering Functions:</a:t>
            </a:r>
            <a:b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908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Testing engineers are responsible for testing the durability and reliability of a product, making sure that it performs how it is supposed to, every time.  T.E.s simulate instances and environments in which a product would be used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Crash testing of a vehicle to observe effects of an air bag and crumple zone are examples of a testing engineer’s duties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D51CD3-F79B-4C21-852B-43E42AEDC91C}" type="slidenum">
              <a:rPr lang="en-US" altLang="en-US">
                <a:latin typeface="Tahoma" pitchFamily="34" charset="0"/>
              </a:rPr>
              <a:pPr/>
              <a:t>9</a:t>
            </a:fld>
            <a:endParaRPr lang="en-US" alt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2450</TotalTime>
  <Words>1908</Words>
  <Application>Microsoft Office PowerPoint</Application>
  <PresentationFormat>On-screen Show (4:3)</PresentationFormat>
  <Paragraphs>230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Tahoma</vt:lpstr>
      <vt:lpstr>Arial</vt:lpstr>
      <vt:lpstr>Garamond</vt:lpstr>
      <vt:lpstr>Times New Roman</vt:lpstr>
      <vt:lpstr>Wingdings</vt:lpstr>
      <vt:lpstr>Organic</vt:lpstr>
      <vt:lpstr>CHAPTER 2 -Engineering Majors</vt:lpstr>
      <vt:lpstr>Lecture Objectives &amp; Activities</vt:lpstr>
      <vt:lpstr>2.1 Introduction</vt:lpstr>
      <vt:lpstr>2.1 Engineers and Scientists</vt:lpstr>
      <vt:lpstr>2.1 The Engineer and the Engineering Technologist</vt:lpstr>
      <vt:lpstr>2.1 What Do Engineers Do?</vt:lpstr>
      <vt:lpstr>2.2 Engineering Functions: Research</vt:lpstr>
      <vt:lpstr>2.2 Engineering Functions: Development</vt:lpstr>
      <vt:lpstr>2.2 Engineering Functions: Testing</vt:lpstr>
      <vt:lpstr>2.2 Engineering Functions: Design</vt:lpstr>
      <vt:lpstr>2.2 Engineering Functions: Design</vt:lpstr>
      <vt:lpstr>2.2 Engineering Functions: Analysis</vt:lpstr>
      <vt:lpstr>2.2 Engineering Functions: Systems</vt:lpstr>
      <vt:lpstr>2.2 Engineering Functions: Manufacturing &amp; Construction</vt:lpstr>
      <vt:lpstr>2.2 Engineering Functions: Operations &amp; Maintenance</vt:lpstr>
      <vt:lpstr>2.2 Engineering Functions: Technical Support</vt:lpstr>
      <vt:lpstr>2.2 Engineering Functions: Customer Support</vt:lpstr>
      <vt:lpstr>2.2 Engineering Functions: Sales</vt:lpstr>
      <vt:lpstr>2.2 Engineering Functions: Consulting</vt:lpstr>
      <vt:lpstr>2.3 Engineering Majors Mechanical Engineering</vt:lpstr>
      <vt:lpstr>Cooperative Learning: Experts Teaching ME Disciplines (1)</vt:lpstr>
      <vt:lpstr>Cooperative Learning: Experts Teaching ME Disciplines (2)</vt:lpstr>
      <vt:lpstr>Lecture Recap</vt:lpstr>
      <vt:lpstr>Next Lecture and Homework</vt:lpstr>
      <vt:lpstr>2.3 Engineering Majors: Aerospace Engineering</vt:lpstr>
      <vt:lpstr>2.3 Engineering Majors: Aerospace Engineering</vt:lpstr>
      <vt:lpstr>2.3 Engineering Majors: Agricultural Engineering</vt:lpstr>
      <vt:lpstr>2.3 Engineering Majors: Agricultural Engineering</vt:lpstr>
      <vt:lpstr>2.3 Engineering Majors: Architectural Engineering</vt:lpstr>
      <vt:lpstr>2.3 Engineering Majors: Biomedical</vt:lpstr>
      <vt:lpstr>2.3 Engineering Majors: Chemical</vt:lpstr>
      <vt:lpstr>2.3 Engineering Majors Civil Engineering</vt:lpstr>
      <vt:lpstr>2.3 Engineering Majors Computer Engineering</vt:lpstr>
      <vt:lpstr>2.3 Engineering Majors Electrical Engineering</vt:lpstr>
      <vt:lpstr>2.3 Engineering Majors Environmental Engineering</vt:lpstr>
      <vt:lpstr>2.3 Engineering Majors Industrial Engineering</vt:lpstr>
      <vt:lpstr>2.3 Engineering Majors Marine and Ocean Engineering</vt:lpstr>
      <vt:lpstr>2.3 Engineering Majors Materials Engineering</vt:lpstr>
      <vt:lpstr>2.3 Engineering Majors Mining Engineering</vt:lpstr>
      <vt:lpstr>2.3 Engineering Minerals Nuclear Engineering</vt:lpstr>
      <vt:lpstr>2.3 Engineering Majors Petroleum Engineering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YOUR FUTURE</dc:title>
  <dc:creator>Ho, Nhut T</dc:creator>
  <cp:lastModifiedBy>nhuttho</cp:lastModifiedBy>
  <cp:revision>404</cp:revision>
  <dcterms:created xsi:type="dcterms:W3CDTF">2004-03-06T21:00:08Z</dcterms:created>
  <dcterms:modified xsi:type="dcterms:W3CDTF">2014-08-26T19:41:28Z</dcterms:modified>
</cp:coreProperties>
</file>