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3" r:id="rId1"/>
  </p:sldMasterIdLst>
  <p:notesMasterIdLst>
    <p:notesMasterId r:id="rId41"/>
  </p:notesMasterIdLst>
  <p:handoutMasterIdLst>
    <p:handoutMasterId r:id="rId42"/>
  </p:handoutMasterIdLst>
  <p:sldIdLst>
    <p:sldId id="470" r:id="rId2"/>
    <p:sldId id="473" r:id="rId3"/>
    <p:sldId id="488" r:id="rId4"/>
    <p:sldId id="474" r:id="rId5"/>
    <p:sldId id="475" r:id="rId6"/>
    <p:sldId id="471" r:id="rId7"/>
    <p:sldId id="472" r:id="rId8"/>
    <p:sldId id="477" r:id="rId9"/>
    <p:sldId id="478" r:id="rId10"/>
    <p:sldId id="476" r:id="rId11"/>
    <p:sldId id="500" r:id="rId12"/>
    <p:sldId id="501" r:id="rId13"/>
    <p:sldId id="502" r:id="rId14"/>
    <p:sldId id="503" r:id="rId15"/>
    <p:sldId id="504" r:id="rId16"/>
    <p:sldId id="505" r:id="rId17"/>
    <p:sldId id="506" r:id="rId18"/>
    <p:sldId id="507" r:id="rId19"/>
    <p:sldId id="508" r:id="rId20"/>
    <p:sldId id="509" r:id="rId21"/>
    <p:sldId id="510" r:id="rId22"/>
    <p:sldId id="511" r:id="rId23"/>
    <p:sldId id="512" r:id="rId24"/>
    <p:sldId id="513" r:id="rId25"/>
    <p:sldId id="514" r:id="rId26"/>
    <p:sldId id="515" r:id="rId27"/>
    <p:sldId id="516" r:id="rId28"/>
    <p:sldId id="517" r:id="rId29"/>
    <p:sldId id="518" r:id="rId30"/>
    <p:sldId id="479" r:id="rId31"/>
    <p:sldId id="480" r:id="rId32"/>
    <p:sldId id="485" r:id="rId33"/>
    <p:sldId id="486" r:id="rId34"/>
    <p:sldId id="496" r:id="rId35"/>
    <p:sldId id="497" r:id="rId36"/>
    <p:sldId id="498" r:id="rId37"/>
    <p:sldId id="499" r:id="rId38"/>
    <p:sldId id="483" r:id="rId39"/>
    <p:sldId id="487" r:id="rId4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6628" autoAdjust="0"/>
    <p:restoredTop sz="90813" autoAdjust="0"/>
  </p:normalViewPr>
  <p:slideViewPr>
    <p:cSldViewPr>
      <p:cViewPr varScale="1">
        <p:scale>
          <a:sx n="112" d="100"/>
          <a:sy n="112" d="100"/>
        </p:scale>
        <p:origin x="153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131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18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46182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a:p>
        </p:txBody>
      </p:sp>
      <p:sp>
        <p:nvSpPr>
          <p:cNvPr id="46182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46182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defRPr>
            </a:lvl1pPr>
          </a:lstStyle>
          <a:p>
            <a:fld id="{F95E6EDB-4469-41F7-A6E8-2C387E404CF9}" type="slidenum">
              <a:rPr lang="en-US" altLang="en-US"/>
              <a:pPr/>
              <a:t>‹#›</a:t>
            </a:fld>
            <a:endParaRPr lang="en-US" altLang="en-US"/>
          </a:p>
        </p:txBody>
      </p:sp>
    </p:spTree>
    <p:extLst>
      <p:ext uri="{BB962C8B-B14F-4D97-AF65-F5344CB8AC3E}">
        <p14:creationId xmlns:p14="http://schemas.microsoft.com/office/powerpoint/2010/main" val="8715091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64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4464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464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464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4464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defRPr>
            </a:lvl1pPr>
          </a:lstStyle>
          <a:p>
            <a:fld id="{71B374BE-FC9E-41D9-A5ED-426F9378C9C6}" type="slidenum">
              <a:rPr lang="en-US" altLang="en-US"/>
              <a:pPr/>
              <a:t>‹#›</a:t>
            </a:fld>
            <a:endParaRPr lang="en-US" altLang="en-US"/>
          </a:p>
        </p:txBody>
      </p:sp>
    </p:spTree>
    <p:extLst>
      <p:ext uri="{BB962C8B-B14F-4D97-AF65-F5344CB8AC3E}">
        <p14:creationId xmlns:p14="http://schemas.microsoft.com/office/powerpoint/2010/main" val="34461691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5A6B1F59-9540-4A39-A3D0-E8FDA898FBA7}" type="slidenum">
              <a:rPr lang="en-US" altLang="en-US"/>
              <a:pPr/>
              <a:t>2</a:t>
            </a:fld>
            <a:endParaRPr lang="en-US" alt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altLang="en-US" smtClean="0"/>
          </a:p>
        </p:txBody>
      </p:sp>
    </p:spTree>
    <p:extLst>
      <p:ext uri="{BB962C8B-B14F-4D97-AF65-F5344CB8AC3E}">
        <p14:creationId xmlns:p14="http://schemas.microsoft.com/office/powerpoint/2010/main" val="1348860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4313B40E-1BDF-4666-868F-9712296F4577}" type="slidenum">
              <a:rPr lang="en-US" altLang="en-US"/>
              <a:pPr/>
              <a:t>31</a:t>
            </a:fld>
            <a:endParaRPr lang="en-US" alt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altLang="en-US" smtClean="0"/>
          </a:p>
        </p:txBody>
      </p:sp>
    </p:spTree>
    <p:extLst>
      <p:ext uri="{BB962C8B-B14F-4D97-AF65-F5344CB8AC3E}">
        <p14:creationId xmlns:p14="http://schemas.microsoft.com/office/powerpoint/2010/main" val="4079824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E7A02B57-E016-4660-84A2-D8CF3543D06B}" type="slidenum">
              <a:rPr lang="en-US" altLang="en-US"/>
              <a:pPr/>
              <a:t>32</a:t>
            </a:fld>
            <a:endParaRPr lang="en-US" alt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altLang="en-US" smtClean="0"/>
          </a:p>
        </p:txBody>
      </p:sp>
    </p:spTree>
    <p:extLst>
      <p:ext uri="{BB962C8B-B14F-4D97-AF65-F5344CB8AC3E}">
        <p14:creationId xmlns:p14="http://schemas.microsoft.com/office/powerpoint/2010/main" val="3734550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1023BB9F-15C8-4138-AC3A-1BC244E169C6}" type="slidenum">
              <a:rPr lang="en-US" altLang="en-US"/>
              <a:pPr/>
              <a:t>4</a:t>
            </a:fld>
            <a:endParaRPr lang="en-US" alt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altLang="en-US" smtClean="0"/>
          </a:p>
        </p:txBody>
      </p:sp>
    </p:spTree>
    <p:extLst>
      <p:ext uri="{BB962C8B-B14F-4D97-AF65-F5344CB8AC3E}">
        <p14:creationId xmlns:p14="http://schemas.microsoft.com/office/powerpoint/2010/main" val="1461612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636CCFC4-A0F2-4754-BB98-CF554F159807}" type="slidenum">
              <a:rPr lang="en-US" altLang="en-US"/>
              <a:pPr/>
              <a:t>5</a:t>
            </a:fld>
            <a:endParaRPr lang="en-US" alt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altLang="en-US" smtClean="0"/>
          </a:p>
        </p:txBody>
      </p:sp>
    </p:spTree>
    <p:extLst>
      <p:ext uri="{BB962C8B-B14F-4D97-AF65-F5344CB8AC3E}">
        <p14:creationId xmlns:p14="http://schemas.microsoft.com/office/powerpoint/2010/main" val="979448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D7495A23-FD23-4A6D-9CE5-AC423590F62C}" type="slidenum">
              <a:rPr lang="en-US" altLang="en-US"/>
              <a:pPr/>
              <a:t>6</a:t>
            </a:fld>
            <a:endParaRPr lang="en-US" alt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altLang="en-US" smtClean="0"/>
          </a:p>
        </p:txBody>
      </p:sp>
    </p:spTree>
    <p:extLst>
      <p:ext uri="{BB962C8B-B14F-4D97-AF65-F5344CB8AC3E}">
        <p14:creationId xmlns:p14="http://schemas.microsoft.com/office/powerpoint/2010/main" val="279148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55081880-0C71-4E54-961D-377D4E536011}" type="slidenum">
              <a:rPr lang="en-US" altLang="en-US"/>
              <a:pPr/>
              <a:t>7</a:t>
            </a:fld>
            <a:endParaRPr lang="en-US" alt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altLang="en-US" smtClean="0"/>
          </a:p>
        </p:txBody>
      </p:sp>
    </p:spTree>
    <p:extLst>
      <p:ext uri="{BB962C8B-B14F-4D97-AF65-F5344CB8AC3E}">
        <p14:creationId xmlns:p14="http://schemas.microsoft.com/office/powerpoint/2010/main" val="2358054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1396122E-F76A-483C-BDF3-CE764FED4EAC}" type="slidenum">
              <a:rPr lang="en-US" altLang="en-US"/>
              <a:pPr/>
              <a:t>8</a:t>
            </a:fld>
            <a:endParaRPr lang="en-US" alt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altLang="en-US" smtClean="0"/>
          </a:p>
        </p:txBody>
      </p:sp>
    </p:spTree>
    <p:extLst>
      <p:ext uri="{BB962C8B-B14F-4D97-AF65-F5344CB8AC3E}">
        <p14:creationId xmlns:p14="http://schemas.microsoft.com/office/powerpoint/2010/main" val="2600183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C6F07243-0196-42DD-AB13-8CA05252976D}" type="slidenum">
              <a:rPr lang="en-US" altLang="en-US"/>
              <a:pPr/>
              <a:t>9</a:t>
            </a:fld>
            <a:endParaRPr lang="en-US" alt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altLang="en-US" smtClean="0"/>
          </a:p>
        </p:txBody>
      </p:sp>
    </p:spTree>
    <p:extLst>
      <p:ext uri="{BB962C8B-B14F-4D97-AF65-F5344CB8AC3E}">
        <p14:creationId xmlns:p14="http://schemas.microsoft.com/office/powerpoint/2010/main" val="3230432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004A3316-10B2-4A3D-ACA5-AEF86DF1B9D9}" type="slidenum">
              <a:rPr lang="en-US" altLang="en-US"/>
              <a:pPr/>
              <a:t>10</a:t>
            </a:fld>
            <a:endParaRPr lang="en-US" alt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altLang="en-US" smtClean="0"/>
          </a:p>
        </p:txBody>
      </p:sp>
    </p:spTree>
    <p:extLst>
      <p:ext uri="{BB962C8B-B14F-4D97-AF65-F5344CB8AC3E}">
        <p14:creationId xmlns:p14="http://schemas.microsoft.com/office/powerpoint/2010/main" val="951284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C8834EB1-A1AE-40EA-958A-FDCCDB8AD5BC}" type="slidenum">
              <a:rPr lang="en-US" altLang="en-US"/>
              <a:pPr/>
              <a:t>30</a:t>
            </a:fld>
            <a:endParaRPr lang="en-US" alt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ltLang="en-US" smtClean="0"/>
          </a:p>
        </p:txBody>
      </p:sp>
    </p:spTree>
    <p:extLst>
      <p:ext uri="{BB962C8B-B14F-4D97-AF65-F5344CB8AC3E}">
        <p14:creationId xmlns:p14="http://schemas.microsoft.com/office/powerpoint/2010/main" val="19217942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1"/>
          <p:cNvGrpSpPr>
            <a:grpSpLocks/>
          </p:cNvGrpSpPr>
          <p:nvPr/>
        </p:nvGrpSpPr>
        <p:grpSpPr bwMode="auto">
          <a:xfrm>
            <a:off x="0" y="0"/>
            <a:ext cx="9144000" cy="6858000"/>
            <a:chOff x="0" y="0"/>
            <a:chExt cx="9144000" cy="6858000"/>
          </a:xfrm>
        </p:grpSpPr>
        <p:pic>
          <p:nvPicPr>
            <p:cNvPr id="5" name="Picture 12" descr="SD-PanelTitle-V.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 name="Rectangle 5"/>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 name="Picture 14" descr="HDRibbonTitle-UniformTrim.png"/>
            <p:cNvPicPr>
              <a:picLocks noChangeAspect="1"/>
            </p:cNvPicPr>
            <p:nvPr/>
          </p:nvPicPr>
          <p:blipFill>
            <a:blip r:embed="rId3" cstate="print"/>
            <a:srcRect l="-2" r="47958"/>
            <a:stretch>
              <a:fillRect/>
            </a:stretch>
          </p:blipFill>
          <p:spPr bwMode="auto">
            <a:xfrm rot="5400000">
              <a:off x="3739196" y="525780"/>
              <a:ext cx="1664208" cy="612648"/>
            </a:xfrm>
            <a:prstGeom prst="rect">
              <a:avLst/>
            </a:prstGeom>
            <a:noFill/>
            <a:ln w="9525">
              <a:noFill/>
              <a:miter lim="800000"/>
              <a:headEnd/>
              <a:tailEnd/>
            </a:ln>
          </p:spPr>
        </p:pic>
        <p:pic>
          <p:nvPicPr>
            <p:cNvPr id="8" name="Picture 15" descr="HDRibbonTitle-UniformTrim.png"/>
            <p:cNvPicPr>
              <a:picLocks noChangeAspect="1"/>
            </p:cNvPicPr>
            <p:nvPr/>
          </p:nvPicPr>
          <p:blipFill>
            <a:blip r:embed="rId3" cstate="print"/>
            <a:srcRect l="-2" r="47958"/>
            <a:stretch>
              <a:fillRect/>
            </a:stretch>
          </p:blipFill>
          <p:spPr bwMode="auto">
            <a:xfrm rot="5400000">
              <a:off x="3739196" y="5719572"/>
              <a:ext cx="1664208" cy="612648"/>
            </a:xfrm>
            <a:prstGeom prst="rect">
              <a:avLst/>
            </a:prstGeom>
            <a:noFill/>
            <a:ln w="9525">
              <a:noFill/>
              <a:miter lim="800000"/>
              <a:headEnd/>
              <a:tailEnd/>
            </a:ln>
          </p:spPr>
        </p:pic>
      </p:grpSp>
      <p:cxnSp>
        <p:nvCxnSpPr>
          <p:cNvPr id="9" name="Straight Connector 8"/>
          <p:cNvCxnSpPr/>
          <p:nvPr/>
        </p:nvCxnSpPr>
        <p:spPr>
          <a:xfrm>
            <a:off x="2019300" y="3471863"/>
            <a:ext cx="511333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3"/>
          <p:cNvSpPr>
            <a:spLocks noGrp="1"/>
          </p:cNvSpPr>
          <p:nvPr>
            <p:ph type="dt" sz="half" idx="10"/>
          </p:nvPr>
        </p:nvSpPr>
        <p:spPr>
          <a:xfrm>
            <a:off x="6065838" y="5054600"/>
            <a:ext cx="673100" cy="279400"/>
          </a:xfrm>
        </p:spPr>
        <p:txBody>
          <a:bodyPr/>
          <a:lstStyle>
            <a:lvl1pPr>
              <a:defRPr/>
            </a:lvl1pPr>
          </a:lstStyle>
          <a:p>
            <a:pPr>
              <a:defRPr/>
            </a:pPr>
            <a:endParaRPr lang="en-US"/>
          </a:p>
        </p:txBody>
      </p:sp>
      <p:sp>
        <p:nvSpPr>
          <p:cNvPr id="11" name="Footer Placeholder 4"/>
          <p:cNvSpPr>
            <a:spLocks noGrp="1"/>
          </p:cNvSpPr>
          <p:nvPr>
            <p:ph type="ftr" sz="quarter" idx="11"/>
          </p:nvPr>
        </p:nvSpPr>
        <p:spPr>
          <a:xfrm>
            <a:off x="1922463" y="5054600"/>
            <a:ext cx="4064000" cy="279400"/>
          </a:xfrm>
        </p:spPr>
        <p:txBody>
          <a:bodyPr/>
          <a:lstStyle>
            <a:lvl1pPr>
              <a:defRPr/>
            </a:lvl1pPr>
          </a:lstStyle>
          <a:p>
            <a:pPr>
              <a:defRPr/>
            </a:pPr>
            <a:endParaRPr lang="en-US"/>
          </a:p>
        </p:txBody>
      </p:sp>
      <p:sp>
        <p:nvSpPr>
          <p:cNvPr id="12" name="Slide Number Placeholder 5"/>
          <p:cNvSpPr>
            <a:spLocks noGrp="1"/>
          </p:cNvSpPr>
          <p:nvPr>
            <p:ph type="sldNum" sz="quarter" idx="12"/>
          </p:nvPr>
        </p:nvSpPr>
        <p:spPr>
          <a:xfrm>
            <a:off x="6816725" y="5054600"/>
            <a:ext cx="414338" cy="279400"/>
          </a:xfrm>
        </p:spPr>
        <p:txBody>
          <a:bodyPr/>
          <a:lstStyle>
            <a:lvl1pPr>
              <a:defRPr/>
            </a:lvl1pPr>
          </a:lstStyle>
          <a:p>
            <a:fld id="{EB73D7CB-B018-4F55-8765-B711D24F2171}"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76866" y="5382153"/>
            <a:ext cx="6798734" cy="49371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7D4DE67-1A72-4AA6-80A1-186CB6B70DEB}" type="slidenum">
              <a:rPr lang="en-US" altLang="en-US"/>
              <a:pPr/>
              <a:t>‹#›</a:t>
            </a:fld>
            <a:endParaRPr lang="en-US" altLang="en-US"/>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cxnSp>
        <p:nvCxnSpPr>
          <p:cNvPr id="4" name="Straight Connector 3"/>
          <p:cNvCxnSpPr/>
          <p:nvPr/>
        </p:nvCxnSpPr>
        <p:spPr>
          <a:xfrm>
            <a:off x="1277938" y="4140200"/>
            <a:ext cx="660717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06873"/>
            <a:ext cx="6798734" cy="3097860"/>
          </a:xfrm>
        </p:spPr>
        <p:txBody>
          <a:bodyP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0381B4B-4558-4F95-B63A-424D86AD64CF}" type="slidenum">
              <a:rPr lang="en-US" altLang="en-US"/>
              <a:pPr/>
              <a:t>‹#›</a:t>
            </a:fld>
            <a:endParaRPr lang="en-US" altLang="en-US"/>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11"/>
          <p:cNvSpPr txBox="1">
            <a:spLocks noChangeArrowheads="1"/>
          </p:cNvSpPr>
          <p:nvPr/>
        </p:nvSpPr>
        <p:spPr bwMode="auto">
          <a:xfrm>
            <a:off x="849313" y="904875"/>
            <a:ext cx="457200" cy="585788"/>
          </a:xfrm>
          <a:prstGeom prst="rect">
            <a:avLst/>
          </a:prstGeom>
          <a:noFill/>
          <a:ln w="9525">
            <a:noFill/>
            <a:miter lim="800000"/>
            <a:headEnd/>
            <a:tailEnd/>
          </a:ln>
        </p:spPr>
        <p:txBody>
          <a:bodyPr anchor="ctr"/>
          <a:lstStyle/>
          <a:p>
            <a:r>
              <a:rPr lang="en-US" sz="7200"/>
              <a:t>“</a:t>
            </a:r>
          </a:p>
        </p:txBody>
      </p:sp>
      <p:sp>
        <p:nvSpPr>
          <p:cNvPr id="6" name="TextBox 12"/>
          <p:cNvSpPr txBox="1">
            <a:spLocks noChangeArrowheads="1"/>
          </p:cNvSpPr>
          <p:nvPr/>
        </p:nvSpPr>
        <p:spPr bwMode="auto">
          <a:xfrm>
            <a:off x="7634288" y="2827338"/>
            <a:ext cx="457200" cy="585787"/>
          </a:xfrm>
          <a:prstGeom prst="rect">
            <a:avLst/>
          </a:prstGeom>
          <a:noFill/>
          <a:ln w="9525">
            <a:noFill/>
            <a:miter lim="800000"/>
            <a:headEnd/>
            <a:tailEnd/>
          </a:ln>
        </p:spPr>
        <p:txBody>
          <a:bodyPr anchor="ctr"/>
          <a:lstStyle/>
          <a:p>
            <a:pPr algn="r"/>
            <a:r>
              <a:rPr lang="en-US" sz="7200"/>
              <a:t>”</a:t>
            </a:r>
          </a:p>
        </p:txBody>
      </p:sp>
      <p:cxnSp>
        <p:nvCxnSpPr>
          <p:cNvPr id="7" name="Straight Connector 6"/>
          <p:cNvCxnSpPr/>
          <p:nvPr/>
        </p:nvCxnSpPr>
        <p:spPr>
          <a:xfrm>
            <a:off x="1277938" y="4140200"/>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334333" y="982132"/>
            <a:ext cx="6400250" cy="2370668"/>
          </a:xfrm>
        </p:spPr>
        <p:txBody>
          <a:bodyP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4"/>
          </p:nvPr>
        </p:nvSpPr>
        <p:spPr/>
        <p:txBody>
          <a:bodyPr/>
          <a:lstStyle>
            <a:lvl1pPr>
              <a:defRPr/>
            </a:lvl1pPr>
          </a:lstStyle>
          <a:p>
            <a:pPr>
              <a:defRPr/>
            </a:pPr>
            <a:endParaRPr lang="en-US"/>
          </a:p>
        </p:txBody>
      </p:sp>
      <p:sp>
        <p:nvSpPr>
          <p:cNvPr id="9" name="Footer Placeholder 4"/>
          <p:cNvSpPr>
            <a:spLocks noGrp="1"/>
          </p:cNvSpPr>
          <p:nvPr>
            <p:ph type="ftr" sz="quarter" idx="15"/>
          </p:nvPr>
        </p:nvSpPr>
        <p:spPr/>
        <p:txBody>
          <a:bodyPr/>
          <a:lstStyle>
            <a:lvl1pPr>
              <a:defRPr/>
            </a:lvl1pPr>
          </a:lstStyle>
          <a:p>
            <a:pPr>
              <a:defRPr/>
            </a:pPr>
            <a:endParaRPr lang="en-US"/>
          </a:p>
        </p:txBody>
      </p:sp>
      <p:sp>
        <p:nvSpPr>
          <p:cNvPr id="11" name="Slide Number Placeholder 5"/>
          <p:cNvSpPr>
            <a:spLocks noGrp="1"/>
          </p:cNvSpPr>
          <p:nvPr>
            <p:ph type="sldNum" sz="quarter" idx="16"/>
          </p:nvPr>
        </p:nvSpPr>
        <p:spPr/>
        <p:txBody>
          <a:bodyPr/>
          <a:lstStyle>
            <a:lvl1pPr>
              <a:defRPr/>
            </a:lvl1pPr>
          </a:lstStyle>
          <a:p>
            <a:fld id="{34343F2A-2431-4CF3-8E56-1EA1C8DBD3F8}" type="slidenum">
              <a:rPr lang="en-US" altLang="en-US"/>
              <a:pPr/>
              <a:t>‹#›</a:t>
            </a:fld>
            <a:endParaRPr lang="en-US" altLang="en-US"/>
          </a:p>
        </p:txBody>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6B9230E-E658-49EA-BF68-E0075A87AB2F}" type="slidenum">
              <a:rPr lang="en-US" altLang="en-US"/>
              <a:pPr/>
              <a:t>‹#›</a:t>
            </a:fld>
            <a:endParaRPr lang="en-US" altLang="en-US"/>
          </a:p>
        </p:txBody>
      </p:sp>
    </p:spTree>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11"/>
          <p:cNvSpPr txBox="1">
            <a:spLocks noChangeArrowheads="1"/>
          </p:cNvSpPr>
          <p:nvPr/>
        </p:nvSpPr>
        <p:spPr bwMode="auto">
          <a:xfrm>
            <a:off x="877888" y="896938"/>
            <a:ext cx="457200" cy="584200"/>
          </a:xfrm>
          <a:prstGeom prst="rect">
            <a:avLst/>
          </a:prstGeom>
          <a:noFill/>
          <a:ln w="9525">
            <a:noFill/>
            <a:miter lim="800000"/>
            <a:headEnd/>
            <a:tailEnd/>
          </a:ln>
        </p:spPr>
        <p:txBody>
          <a:bodyPr anchor="ctr"/>
          <a:lstStyle/>
          <a:p>
            <a:r>
              <a:rPr lang="en-US" sz="8000"/>
              <a:t>“</a:t>
            </a:r>
          </a:p>
        </p:txBody>
      </p:sp>
      <p:sp>
        <p:nvSpPr>
          <p:cNvPr id="6" name="TextBox 12"/>
          <p:cNvSpPr txBox="1">
            <a:spLocks noChangeArrowheads="1"/>
          </p:cNvSpPr>
          <p:nvPr/>
        </p:nvSpPr>
        <p:spPr bwMode="auto">
          <a:xfrm>
            <a:off x="7650163" y="2608263"/>
            <a:ext cx="457200" cy="584200"/>
          </a:xfrm>
          <a:prstGeom prst="rect">
            <a:avLst/>
          </a:prstGeom>
          <a:noFill/>
          <a:ln w="9525">
            <a:noFill/>
            <a:miter lim="800000"/>
            <a:headEnd/>
            <a:tailEnd/>
          </a:ln>
        </p:spPr>
        <p:txBody>
          <a:bodyPr anchor="ctr"/>
          <a:lstStyle/>
          <a:p>
            <a:pPr algn="r"/>
            <a:r>
              <a:rPr lang="en-US" sz="8000"/>
              <a:t>”</a:t>
            </a:r>
          </a:p>
        </p:txBody>
      </p:sp>
      <p:cxnSp>
        <p:nvCxnSpPr>
          <p:cNvPr id="7" name="Straight Connector 6"/>
          <p:cNvCxnSpPr/>
          <p:nvPr/>
        </p:nvCxnSpPr>
        <p:spPr>
          <a:xfrm>
            <a:off x="1277938" y="3429000"/>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09416" y="982132"/>
            <a:ext cx="6325168" cy="2243668"/>
          </a:xfrm>
        </p:spPr>
        <p:txBody>
          <a:bodyP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4"/>
          </p:nvPr>
        </p:nvSpPr>
        <p:spPr/>
        <p:txBody>
          <a:bodyPr/>
          <a:lstStyle>
            <a:lvl1pPr>
              <a:defRPr/>
            </a:lvl1pPr>
          </a:lstStyle>
          <a:p>
            <a:pPr>
              <a:defRPr/>
            </a:pPr>
            <a:endParaRPr lang="en-US"/>
          </a:p>
        </p:txBody>
      </p:sp>
      <p:sp>
        <p:nvSpPr>
          <p:cNvPr id="9" name="Footer Placeholder 4"/>
          <p:cNvSpPr>
            <a:spLocks noGrp="1"/>
          </p:cNvSpPr>
          <p:nvPr>
            <p:ph type="ftr" sz="quarter" idx="15"/>
          </p:nvPr>
        </p:nvSpPr>
        <p:spPr/>
        <p:txBody>
          <a:bodyPr/>
          <a:lstStyle>
            <a:lvl1pPr>
              <a:defRPr/>
            </a:lvl1pPr>
          </a:lstStyle>
          <a:p>
            <a:pPr>
              <a:defRPr/>
            </a:pPr>
            <a:endParaRPr lang="en-US"/>
          </a:p>
        </p:txBody>
      </p:sp>
      <p:sp>
        <p:nvSpPr>
          <p:cNvPr id="10" name="Slide Number Placeholder 5"/>
          <p:cNvSpPr>
            <a:spLocks noGrp="1"/>
          </p:cNvSpPr>
          <p:nvPr>
            <p:ph type="sldNum" sz="quarter" idx="16"/>
          </p:nvPr>
        </p:nvSpPr>
        <p:spPr/>
        <p:txBody>
          <a:bodyPr/>
          <a:lstStyle>
            <a:lvl1pPr>
              <a:defRPr/>
            </a:lvl1pPr>
          </a:lstStyle>
          <a:p>
            <a:fld id="{9CF64ED1-5217-42DE-A247-134BD4387BDD}" type="slidenum">
              <a:rPr lang="en-US" altLang="en-US"/>
              <a:pPr/>
              <a:t>‹#›</a:t>
            </a:fld>
            <a:endParaRPr lang="en-US" altLang="en-US"/>
          </a:p>
        </p:txBody>
      </p:sp>
    </p:spTree>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cxnSp>
        <p:nvCxnSpPr>
          <p:cNvPr id="5" name="Straight Connector 4"/>
          <p:cNvCxnSpPr/>
          <p:nvPr/>
        </p:nvCxnSpPr>
        <p:spPr>
          <a:xfrm>
            <a:off x="1277938" y="3429000"/>
            <a:ext cx="660717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5" y="982131"/>
            <a:ext cx="6798734" cy="2294467"/>
          </a:xfrm>
        </p:spPr>
        <p:txBody>
          <a:bodyPr rtlCol="0">
            <a:normAutofit/>
          </a:bodyPr>
          <a:lstStyle>
            <a:lvl1pPr>
              <a:defRPr lang="en-US" sz="3200" b="0" dirty="0"/>
            </a:lvl1pPr>
          </a:lstStyle>
          <a:p>
            <a:pPr lvl="0"/>
            <a:r>
              <a:rPr lang="en-US" smtClean="0"/>
              <a:t>Click to edit Master title style</a:t>
            </a:r>
            <a:endParaRPr lang="en-US" dirty="0"/>
          </a:p>
        </p:txBody>
      </p:sp>
      <p:sp>
        <p:nvSpPr>
          <p:cNvPr id="17"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4"/>
          </p:nvPr>
        </p:nvSpPr>
        <p:spPr/>
        <p:txBody>
          <a:bodyPr/>
          <a:lstStyle>
            <a:lvl1pPr>
              <a:defRPr/>
            </a:lvl1pPr>
          </a:lstStyle>
          <a:p>
            <a:pPr>
              <a:defRPr/>
            </a:pPr>
            <a:endParaRPr lang="en-US"/>
          </a:p>
        </p:txBody>
      </p:sp>
      <p:sp>
        <p:nvSpPr>
          <p:cNvPr id="7" name="Footer Placeholder 4"/>
          <p:cNvSpPr>
            <a:spLocks noGrp="1"/>
          </p:cNvSpPr>
          <p:nvPr>
            <p:ph type="ftr" sz="quarter" idx="15"/>
          </p:nvPr>
        </p:nvSpPr>
        <p:spPr/>
        <p:txBody>
          <a:bodyPr/>
          <a:lstStyle>
            <a:lvl1pPr>
              <a:defRPr/>
            </a:lvl1pPr>
          </a:lstStyle>
          <a:p>
            <a:pPr>
              <a:defRPr/>
            </a:pPr>
            <a:endParaRPr lang="en-US"/>
          </a:p>
        </p:txBody>
      </p:sp>
      <p:sp>
        <p:nvSpPr>
          <p:cNvPr id="8" name="Slide Number Placeholder 5"/>
          <p:cNvSpPr>
            <a:spLocks noGrp="1"/>
          </p:cNvSpPr>
          <p:nvPr>
            <p:ph type="sldNum" sz="quarter" idx="16"/>
          </p:nvPr>
        </p:nvSpPr>
        <p:spPr/>
        <p:txBody>
          <a:bodyPr/>
          <a:lstStyle>
            <a:lvl1pPr>
              <a:defRPr/>
            </a:lvl1pPr>
          </a:lstStyle>
          <a:p>
            <a:fld id="{E5D3C3AF-F043-458F-A8F2-6CA6F2967878}" type="slidenum">
              <a:rPr lang="en-US" altLang="en-US"/>
              <a:pPr/>
              <a:t>‹#›</a:t>
            </a:fld>
            <a:endParaRPr lang="en-US" altLang="en-US"/>
          </a:p>
        </p:txBody>
      </p:sp>
    </p:spTree>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1277938" y="2354263"/>
            <a:ext cx="660717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581CD53-B778-49B0-9AFC-7BE86991AA6B}" type="slidenum">
              <a:rPr lang="en-US" altLang="en-US"/>
              <a:pPr/>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cxnSp>
        <p:nvCxnSpPr>
          <p:cNvPr id="4" name="Straight Connector 3"/>
          <p:cNvCxnSpPr/>
          <p:nvPr/>
        </p:nvCxnSpPr>
        <p:spPr>
          <a:xfrm>
            <a:off x="6245225" y="906463"/>
            <a:ext cx="0" cy="4968875"/>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EECD5C2-0E13-4181-850F-5842C3720DFF}"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p:nvCxnSpPr>
        <p:spPr>
          <a:xfrm>
            <a:off x="1277938" y="2354263"/>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070E109-EE78-4102-B07E-92666E371BD3}"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1277938" y="3598863"/>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7077BDE-7B82-41B7-B727-8E71851788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277938" y="2355850"/>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fld id="{73799EC3-590E-4D13-962C-24F99FB379F8}"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1277938" y="2354263"/>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fld id="{316FF652-6626-4F3E-A988-1BA1F2F1EF54}"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277938" y="2354263"/>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fld id="{E4DFE35F-062A-41D4-BA69-D016BD95035E}"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66F4D62A-07A4-47E9-8ADA-2D6510C57B37}"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a:off x="1277938" y="2913063"/>
            <a:ext cx="23336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fld id="{0CE83E96-609E-407F-9564-77A9CE5A7120}"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70"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76865" y="3255432"/>
            <a:ext cx="363220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2A74EB8-C4A2-4844-97A3-974C7D743507}"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9144000" cy="6858000"/>
            <a:chOff x="0" y="0"/>
            <a:chExt cx="9144000" cy="6858001"/>
          </a:xfrm>
        </p:grpSpPr>
        <p:pic>
          <p:nvPicPr>
            <p:cNvPr id="1032" name="Picture 7" descr="SD-PanelContent-V.png"/>
            <p:cNvPicPr>
              <a:picLocks noChangeAspect="1"/>
            </p:cNvPicPr>
            <p:nvPr/>
          </p:nvPicPr>
          <p:blipFill>
            <a:blip r:embed="rId19" cstate="print"/>
            <a:srcRect/>
            <a:stretch>
              <a:fillRect/>
            </a:stretch>
          </p:blipFill>
          <p:spPr bwMode="auto">
            <a:xfrm>
              <a:off x="0" y="0"/>
              <a:ext cx="9144000" cy="6858000"/>
            </a:xfrm>
            <a:prstGeom prst="rect">
              <a:avLst/>
            </a:prstGeom>
            <a:noFill/>
            <a:ln w="9525">
              <a:noFill/>
              <a:miter lim="800000"/>
              <a:headEnd/>
              <a:tailEnd/>
            </a:ln>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36" name="Picture 9" descr="HDRibbonContent-UniformTrim.png"/>
            <p:cNvPicPr>
              <a:picLocks noChangeAspect="1"/>
            </p:cNvPicPr>
            <p:nvPr/>
          </p:nvPicPr>
          <p:blipFill>
            <a:blip r:embed="rId20" cstate="print"/>
            <a:srcRect l="2" r="14240"/>
            <a:stretch>
              <a:fillRect/>
            </a:stretch>
          </p:blipFill>
          <p:spPr bwMode="auto">
            <a:xfrm rot="5400000">
              <a:off x="4221675" y="39689"/>
              <a:ext cx="685800" cy="606425"/>
            </a:xfrm>
            <a:prstGeom prst="rect">
              <a:avLst/>
            </a:prstGeom>
            <a:noFill/>
            <a:ln w="9525">
              <a:noFill/>
              <a:miter lim="800000"/>
              <a:headEnd/>
              <a:tailEnd/>
            </a:ln>
          </p:spPr>
        </p:pic>
        <p:pic>
          <p:nvPicPr>
            <p:cNvPr id="1037" name="Picture 10" descr="HDRibbonContent-UniformTrim.png"/>
            <p:cNvPicPr>
              <a:picLocks noChangeAspect="1"/>
            </p:cNvPicPr>
            <p:nvPr/>
          </p:nvPicPr>
          <p:blipFill>
            <a:blip r:embed="rId20" cstate="print"/>
            <a:srcRect l="2" r="14240"/>
            <a:stretch>
              <a:fillRect/>
            </a:stretch>
          </p:blipFill>
          <p:spPr bwMode="auto">
            <a:xfrm rot="5400000">
              <a:off x="4221675" y="6211888"/>
              <a:ext cx="685800" cy="606425"/>
            </a:xfrm>
            <a:prstGeom prst="rect">
              <a:avLst/>
            </a:prstGeom>
            <a:noFill/>
            <a:ln w="9525">
              <a:noFill/>
              <a:miter lim="800000"/>
              <a:headEnd/>
              <a:tailEnd/>
            </a:ln>
          </p:spPr>
        </p:pic>
      </p:grpSp>
      <p:sp>
        <p:nvSpPr>
          <p:cNvPr id="1027" name="Title Placeholder 1"/>
          <p:cNvSpPr>
            <a:spLocks noGrp="1"/>
          </p:cNvSpPr>
          <p:nvPr>
            <p:ph type="title"/>
          </p:nvPr>
        </p:nvSpPr>
        <p:spPr bwMode="auto">
          <a:xfrm>
            <a:off x="1176338" y="915988"/>
            <a:ext cx="6799262" cy="13033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1176338" y="2490788"/>
            <a:ext cx="6799262" cy="3444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356350" y="5961063"/>
            <a:ext cx="114935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endParaRPr lang="en-US"/>
          </a:p>
        </p:txBody>
      </p:sp>
      <p:sp>
        <p:nvSpPr>
          <p:cNvPr id="5" name="Footer Placeholder 4"/>
          <p:cNvSpPr>
            <a:spLocks noGrp="1"/>
          </p:cNvSpPr>
          <p:nvPr>
            <p:ph type="ftr" sz="quarter" idx="3"/>
          </p:nvPr>
        </p:nvSpPr>
        <p:spPr>
          <a:xfrm>
            <a:off x="1176338" y="5961063"/>
            <a:ext cx="51054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US"/>
          </a:p>
        </p:txBody>
      </p:sp>
      <p:sp>
        <p:nvSpPr>
          <p:cNvPr id="6" name="Slide Number Placeholder 5"/>
          <p:cNvSpPr>
            <a:spLocks noGrp="1"/>
          </p:cNvSpPr>
          <p:nvPr>
            <p:ph type="sldNum" sz="quarter" idx="4"/>
          </p:nvPr>
        </p:nvSpPr>
        <p:spPr>
          <a:xfrm>
            <a:off x="7580313" y="5961063"/>
            <a:ext cx="395287" cy="279400"/>
          </a:xfrm>
          <a:prstGeom prst="rect">
            <a:avLst/>
          </a:prstGeom>
        </p:spPr>
        <p:txBody>
          <a:bodyPr vert="horz" wrap="square" lIns="91440" tIns="45720" rIns="91440" bIns="45720" numCol="1" anchor="ctr" anchorCtr="0" compatLnSpc="1">
            <a:prstTxWarp prst="textNoShape">
              <a:avLst/>
            </a:prstTxWarp>
          </a:bodyPr>
          <a:lstStyle>
            <a:lvl1pPr algn="r">
              <a:defRPr sz="1000">
                <a:latin typeface="Garamond" pitchFamily="18" charset="0"/>
              </a:defRPr>
            </a:lvl1pPr>
          </a:lstStyle>
          <a:p>
            <a:fld id="{56D4FBF8-2375-45FA-8D16-83667803532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44" r:id="rId7"/>
    <p:sldLayoutId id="2147483854" r:id="rId8"/>
    <p:sldLayoutId id="2147483845" r:id="rId9"/>
    <p:sldLayoutId id="2147483846" r:id="rId10"/>
    <p:sldLayoutId id="2147483855" r:id="rId11"/>
    <p:sldLayoutId id="2147483856" r:id="rId12"/>
    <p:sldLayoutId id="2147483847" r:id="rId13"/>
    <p:sldLayoutId id="2147483857" r:id="rId14"/>
    <p:sldLayoutId id="2147483858" r:id="rId15"/>
    <p:sldLayoutId id="2147483859" r:id="rId16"/>
    <p:sldLayoutId id="2147483860" r:id="rId17"/>
  </p:sldLayoutIdLst>
  <p:hf hdr="0" ftr="0" dt="0"/>
  <p:txStyles>
    <p:titleStyle>
      <a:lvl1pPr algn="ctr" defTabSz="457200" rtl="0" fontAlgn="base">
        <a:spcBef>
          <a:spcPct val="0"/>
        </a:spcBef>
        <a:spcAft>
          <a:spcPct val="0"/>
        </a:spcAft>
        <a:defRPr sz="4000" kern="1200">
          <a:ln w="3175" cmpd="sng">
            <a:noFill/>
          </a:ln>
          <a:solidFill>
            <a:srgbClr val="262626"/>
          </a:solidFill>
          <a:latin typeface="+mj-lt"/>
          <a:ea typeface="+mj-ea"/>
          <a:cs typeface="+mj-cs"/>
        </a:defRPr>
      </a:lvl1pPr>
      <a:lvl2pPr algn="ctr" defTabSz="457200" rtl="0" fontAlgn="base">
        <a:spcBef>
          <a:spcPct val="0"/>
        </a:spcBef>
        <a:spcAft>
          <a:spcPct val="0"/>
        </a:spcAft>
        <a:defRPr sz="4000">
          <a:solidFill>
            <a:srgbClr val="262626"/>
          </a:solidFill>
          <a:latin typeface="Garamond" pitchFamily="18" charset="0"/>
        </a:defRPr>
      </a:lvl2pPr>
      <a:lvl3pPr algn="ctr" defTabSz="457200" rtl="0" fontAlgn="base">
        <a:spcBef>
          <a:spcPct val="0"/>
        </a:spcBef>
        <a:spcAft>
          <a:spcPct val="0"/>
        </a:spcAft>
        <a:defRPr sz="4000">
          <a:solidFill>
            <a:srgbClr val="262626"/>
          </a:solidFill>
          <a:latin typeface="Garamond" pitchFamily="18" charset="0"/>
        </a:defRPr>
      </a:lvl3pPr>
      <a:lvl4pPr algn="ctr" defTabSz="457200" rtl="0" fontAlgn="base">
        <a:spcBef>
          <a:spcPct val="0"/>
        </a:spcBef>
        <a:spcAft>
          <a:spcPct val="0"/>
        </a:spcAft>
        <a:defRPr sz="4000">
          <a:solidFill>
            <a:srgbClr val="262626"/>
          </a:solidFill>
          <a:latin typeface="Garamond" pitchFamily="18" charset="0"/>
        </a:defRPr>
      </a:lvl4pPr>
      <a:lvl5pPr algn="ctr" defTabSz="457200" rtl="0" fontAlgn="base">
        <a:spcBef>
          <a:spcPct val="0"/>
        </a:spcBef>
        <a:spcAft>
          <a:spcPct val="0"/>
        </a:spcAft>
        <a:defRPr sz="4000">
          <a:solidFill>
            <a:srgbClr val="262626"/>
          </a:solidFill>
          <a:latin typeface="Garamond"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fontAlgn="base">
        <a:spcBef>
          <a:spcPct val="20000"/>
        </a:spcBef>
        <a:spcAft>
          <a:spcPts val="600"/>
        </a:spcAft>
        <a:buClr>
          <a:schemeClr val="accent1"/>
        </a:buClr>
        <a:buSzPct val="115000"/>
        <a:buFont typeface="Arial" charset="0"/>
        <a:buChar char="•"/>
        <a:defRPr sz="2400" kern="1200">
          <a:solidFill>
            <a:srgbClr val="262626"/>
          </a:solidFill>
          <a:latin typeface="+mn-lt"/>
          <a:ea typeface="+mn-ea"/>
          <a:cs typeface="+mn-cs"/>
        </a:defRPr>
      </a:lvl1pPr>
      <a:lvl2pPr marL="742950" indent="-285750" algn="l" defTabSz="457200" rtl="0" fontAlgn="base">
        <a:spcBef>
          <a:spcPct val="20000"/>
        </a:spcBef>
        <a:spcAft>
          <a:spcPts val="600"/>
        </a:spcAft>
        <a:buClr>
          <a:schemeClr val="accent1"/>
        </a:buClr>
        <a:buSzPct val="115000"/>
        <a:buFont typeface="Arial" charset="0"/>
        <a:buChar char="•"/>
        <a:defRPr sz="2000" kern="1200">
          <a:solidFill>
            <a:srgbClr val="262626"/>
          </a:solidFill>
          <a:latin typeface="+mn-lt"/>
          <a:ea typeface="+mn-ea"/>
          <a:cs typeface="+mn-cs"/>
        </a:defRPr>
      </a:lvl2pPr>
      <a:lvl3pPr marL="1200150" indent="-285750" algn="l" defTabSz="457200" rtl="0" fontAlgn="base">
        <a:spcBef>
          <a:spcPct val="20000"/>
        </a:spcBef>
        <a:spcAft>
          <a:spcPts val="600"/>
        </a:spcAft>
        <a:buClr>
          <a:schemeClr val="accent1"/>
        </a:buClr>
        <a:buSzPct val="115000"/>
        <a:buFont typeface="Arial" charset="0"/>
        <a:buChar char="•"/>
        <a:defRPr kern="1200">
          <a:solidFill>
            <a:srgbClr val="262626"/>
          </a:solidFill>
          <a:latin typeface="+mn-lt"/>
          <a:ea typeface="+mn-ea"/>
          <a:cs typeface="+mn-cs"/>
        </a:defRPr>
      </a:lvl3pPr>
      <a:lvl4pPr marL="1543050" indent="-171450" algn="l" defTabSz="457200" rtl="0" fontAlgn="base">
        <a:spcBef>
          <a:spcPct val="20000"/>
        </a:spcBef>
        <a:spcAft>
          <a:spcPts val="600"/>
        </a:spcAft>
        <a:buClr>
          <a:schemeClr val="accent1"/>
        </a:buClr>
        <a:buSzPct val="115000"/>
        <a:buFont typeface="Arial" charset="0"/>
        <a:buChar char="•"/>
        <a:defRPr sz="1600" kern="1200">
          <a:solidFill>
            <a:srgbClr val="262626"/>
          </a:solidFill>
          <a:latin typeface="+mn-lt"/>
          <a:ea typeface="+mn-ea"/>
          <a:cs typeface="+mn-cs"/>
        </a:defRPr>
      </a:lvl4pPr>
      <a:lvl5pPr marL="2000250" indent="-171450" algn="l" defTabSz="457200" rtl="0" fontAlgn="base">
        <a:spcBef>
          <a:spcPct val="20000"/>
        </a:spcBef>
        <a:spcAft>
          <a:spcPts val="600"/>
        </a:spcAft>
        <a:buClr>
          <a:schemeClr val="accent1"/>
        </a:buClr>
        <a:buSzPct val="115000"/>
        <a:buFont typeface="Arial"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ctrTitle"/>
          </p:nvPr>
        </p:nvSpPr>
        <p:spPr>
          <a:xfrm>
            <a:off x="1922463" y="1811338"/>
            <a:ext cx="5308600" cy="1516062"/>
          </a:xfrm>
        </p:spPr>
        <p:txBody>
          <a:bodyPr/>
          <a:lstStyle/>
          <a:p>
            <a:r>
              <a:rPr lang="en-US" altLang="en-US" dirty="0" smtClean="0">
                <a:ln>
                  <a:noFill/>
                </a:ln>
              </a:rPr>
              <a:t>Chapter </a:t>
            </a:r>
            <a:r>
              <a:rPr lang="en-US" altLang="en-US" dirty="0" smtClean="0">
                <a:ln>
                  <a:noFill/>
                </a:ln>
              </a:rPr>
              <a:t>14</a:t>
            </a:r>
            <a:endParaRPr lang="en-US" altLang="en-US" dirty="0" smtClean="0">
              <a:ln>
                <a:noFill/>
              </a:ln>
            </a:endParaRPr>
          </a:p>
        </p:txBody>
      </p:sp>
      <p:sp>
        <p:nvSpPr>
          <p:cNvPr id="17411" name="Rectangle 5"/>
          <p:cNvSpPr>
            <a:spLocks noGrp="1" noChangeArrowheads="1"/>
          </p:cNvSpPr>
          <p:nvPr>
            <p:ph type="subTitle" idx="1"/>
          </p:nvPr>
        </p:nvSpPr>
        <p:spPr>
          <a:xfrm>
            <a:off x="1922463" y="3598863"/>
            <a:ext cx="5308600" cy="1376362"/>
          </a:xfrm>
        </p:spPr>
        <p:txBody>
          <a:bodyPr/>
          <a:lstStyle/>
          <a:p>
            <a:r>
              <a:rPr lang="en-US" altLang="en-US" smtClean="0"/>
              <a:t>Ethics and Engineering</a:t>
            </a:r>
          </a:p>
        </p:txBody>
      </p:sp>
      <p:sp>
        <p:nvSpPr>
          <p:cNvPr id="17412" name="Rectangle 16"/>
          <p:cNvSpPr>
            <a:spLocks noGrp="1" noChangeArrowheads="1"/>
          </p:cNvSpPr>
          <p:nvPr>
            <p:ph type="sldNum" sz="quarter" idx="12"/>
          </p:nvPr>
        </p:nvSpPr>
        <p:spPr bwMode="auto">
          <a:noFill/>
          <a:ln>
            <a:miter lim="800000"/>
            <a:headEnd/>
            <a:tailEnd/>
          </a:ln>
        </p:spPr>
        <p:txBody>
          <a:bodyPr/>
          <a:lstStyle/>
          <a:p>
            <a:fld id="{0F617C8F-492E-4840-AFFE-888261B3EAA4}" type="slidenum">
              <a:rPr lang="en-US" altLang="en-US">
                <a:solidFill>
                  <a:schemeClr val="bg2"/>
                </a:solidFill>
                <a:latin typeface="Tahoma" pitchFamily="34" charset="0"/>
              </a:rPr>
              <a:pPr/>
              <a:t>1</a:t>
            </a:fld>
            <a:endParaRPr lang="en-US" altLang="en-US">
              <a:solidFill>
                <a:schemeClr val="bg2"/>
              </a:solidFill>
              <a:latin typeface="Tahom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smtClean="0">
                <a:ln>
                  <a:noFill/>
                </a:ln>
              </a:rPr>
              <a:t>Legal vs. Ethical: You and Al</a:t>
            </a:r>
          </a:p>
        </p:txBody>
      </p:sp>
      <p:graphicFrame>
        <p:nvGraphicFramePr>
          <p:cNvPr id="527363" name="Group 3"/>
          <p:cNvGraphicFramePr>
            <a:graphicFrameLocks noGrp="1"/>
          </p:cNvGraphicFramePr>
          <p:nvPr>
            <p:ph idx="1"/>
          </p:nvPr>
        </p:nvGraphicFramePr>
        <p:xfrm>
          <a:off x="685800" y="2514600"/>
          <a:ext cx="7848600" cy="3688104"/>
        </p:xfrm>
        <a:graphic>
          <a:graphicData uri="http://schemas.openxmlformats.org/drawingml/2006/table">
            <a:tbl>
              <a:tblPr/>
              <a:tblGrid>
                <a:gridCol w="2616200"/>
                <a:gridCol w="2616200"/>
                <a:gridCol w="2616200"/>
              </a:tblGrid>
              <a:tr h="510669">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2800" b="0" i="0" u="none" strike="noStrike" cap="none" normalizeH="0" baseline="0" smtClean="0">
                        <a:ln>
                          <a:noFill/>
                        </a:ln>
                        <a:solidFill>
                          <a:schemeClr val="tx1"/>
                        </a:solidFill>
                        <a:effectLst/>
                        <a:latin typeface="Tahoma" pitchFamily="34" charset="0"/>
                      </a:endParaRPr>
                    </a:p>
                  </a:txBody>
                  <a:tcPr marT="45724" marB="4572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rPr>
                        <a:t>“Legal”</a:t>
                      </a: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rPr>
                        <a:t>Illegal</a:t>
                      </a:r>
                    </a:p>
                  </a:txBody>
                  <a:tcPr marT="45724" marB="4572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638479">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rPr>
                        <a:t>Ethical?</a:t>
                      </a:r>
                    </a:p>
                  </a:txBody>
                  <a:tcPr marT="45724" marB="4572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rPr>
                        <a:t>“Al admitted to punching a customer.”</a:t>
                      </a: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rPr>
                        <a:t>[You contact another store, X-Mart, to warn about Al]</a:t>
                      </a:r>
                    </a:p>
                  </a:txBody>
                  <a:tcPr marT="45724" marB="4572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249689">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rPr>
                        <a:t>Unethical?</a:t>
                      </a:r>
                    </a:p>
                  </a:txBody>
                  <a:tcPr marT="45724" marB="4572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rPr>
                        <a:t>“No comment”</a:t>
                      </a: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Tahoma" pitchFamily="34" charset="0"/>
                        </a:rPr>
                        <a:t>“He is great with customers.”</a:t>
                      </a:r>
                    </a:p>
                  </a:txBody>
                  <a:tcPr marT="45724" marB="4572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33813" name="Slide Number Placeholder 5"/>
          <p:cNvSpPr>
            <a:spLocks noGrp="1"/>
          </p:cNvSpPr>
          <p:nvPr>
            <p:ph type="sldNum" sz="quarter" idx="12"/>
          </p:nvPr>
        </p:nvSpPr>
        <p:spPr bwMode="auto">
          <a:noFill/>
          <a:ln>
            <a:miter lim="800000"/>
            <a:headEnd/>
            <a:tailEnd/>
          </a:ln>
        </p:spPr>
        <p:txBody>
          <a:bodyPr/>
          <a:lstStyle/>
          <a:p>
            <a:fld id="{59F2ED3C-C61B-4160-865F-9FF838092570}" type="slidenum">
              <a:rPr lang="en-US" altLang="en-US">
                <a:latin typeface="Tahoma" pitchFamily="34" charset="0"/>
              </a:rPr>
              <a:pPr/>
              <a:t>10</a:t>
            </a:fld>
            <a:endParaRPr lang="en-US" altLang="en-US">
              <a:latin typeface="Tahoma" pitchFamily="34" charset="0"/>
            </a:endParaRPr>
          </a:p>
        </p:txBody>
      </p:sp>
      <p:sp>
        <p:nvSpPr>
          <p:cNvPr id="33814" name="TextBox 4"/>
          <p:cNvSpPr txBox="1">
            <a:spLocks noChangeArrowheads="1"/>
          </p:cNvSpPr>
          <p:nvPr/>
        </p:nvSpPr>
        <p:spPr bwMode="auto">
          <a:xfrm>
            <a:off x="5994400" y="6581775"/>
            <a:ext cx="2692400" cy="276225"/>
          </a:xfrm>
          <a:prstGeom prst="rect">
            <a:avLst/>
          </a:prstGeom>
          <a:noFill/>
          <a:ln w="9525">
            <a:noFill/>
            <a:miter lim="800000"/>
            <a:headEnd/>
            <a:tailEnd/>
          </a:ln>
        </p:spPr>
        <p:txBody>
          <a:bodyPr wrap="none">
            <a:spAutoFit/>
          </a:bodyPr>
          <a:lstStyle/>
          <a:p>
            <a:r>
              <a:rPr lang="en-US" altLang="en-US" sz="1200"/>
              <a:t>From CSUN ME Senior Ethics Lecture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4"/>
          <p:cNvSpPr>
            <a:spLocks noGrp="1"/>
          </p:cNvSpPr>
          <p:nvPr>
            <p:ph type="title"/>
          </p:nvPr>
        </p:nvSpPr>
        <p:spPr>
          <a:xfrm>
            <a:off x="1277938" y="1641475"/>
            <a:ext cx="6596062" cy="1822450"/>
          </a:xfrm>
        </p:spPr>
        <p:txBody>
          <a:bodyPr/>
          <a:lstStyle/>
          <a:p>
            <a:endParaRPr lang="en-US" smtClean="0">
              <a:ln>
                <a:noFill/>
              </a:ln>
            </a:endParaRPr>
          </a:p>
        </p:txBody>
      </p:sp>
      <p:sp>
        <p:nvSpPr>
          <p:cNvPr id="13315" name="Text Placeholder 5"/>
          <p:cNvSpPr>
            <a:spLocks noGrp="1"/>
          </p:cNvSpPr>
          <p:nvPr>
            <p:ph type="body" idx="1"/>
          </p:nvPr>
        </p:nvSpPr>
        <p:spPr>
          <a:xfrm>
            <a:off x="1277938" y="3735388"/>
            <a:ext cx="6596062" cy="1089025"/>
          </a:xfrm>
        </p:spPr>
        <p:txBody>
          <a:bodyPr rtlCol="0">
            <a:normAutofit fontScale="32500" lnSpcReduction="20000"/>
          </a:bodyPr>
          <a:lstStyle/>
          <a:p>
            <a:pPr fontAlgn="auto">
              <a:buFont typeface="Arial"/>
              <a:buNone/>
              <a:defRPr/>
            </a:pPr>
            <a:r>
              <a:rPr lang="en-US" altLang="en-US" b="1" smtClean="0"/>
              <a:t>NCEES Model Rules of</a:t>
            </a:r>
          </a:p>
          <a:p>
            <a:pPr fontAlgn="auto">
              <a:buFont typeface="Arial"/>
              <a:buNone/>
              <a:defRPr/>
            </a:pPr>
            <a:r>
              <a:rPr lang="en-US" altLang="en-US" b="1" smtClean="0"/>
              <a:t>Professional Conduct</a:t>
            </a:r>
          </a:p>
          <a:p>
            <a:pPr fontAlgn="auto">
              <a:buFont typeface="Arial"/>
              <a:buNone/>
              <a:defRPr/>
            </a:pPr>
            <a:r>
              <a:rPr lang="en-US" altLang="en-US" smtClean="0"/>
              <a:t>NCEES is the National Council of Examiners for</a:t>
            </a:r>
          </a:p>
          <a:p>
            <a:pPr fontAlgn="auto">
              <a:buFont typeface="Arial"/>
              <a:buNone/>
              <a:defRPr/>
            </a:pPr>
            <a:r>
              <a:rPr lang="en-US" altLang="en-US" smtClean="0"/>
              <a:t>Engineering and Surveying</a:t>
            </a:r>
          </a:p>
          <a:p>
            <a:pPr fontAlgn="auto">
              <a:buFont typeface="Arial"/>
              <a:buNone/>
              <a:defRPr/>
            </a:pPr>
            <a:r>
              <a:rPr lang="en-US" altLang="en-US" smtClean="0"/>
              <a:t>http://www.ncees.org/</a:t>
            </a:r>
          </a:p>
        </p:txBody>
      </p:sp>
      <p:sp>
        <p:nvSpPr>
          <p:cNvPr id="35844" name="Slide Number Placeholder 3"/>
          <p:cNvSpPr>
            <a:spLocks noGrp="1"/>
          </p:cNvSpPr>
          <p:nvPr>
            <p:ph type="sldNum" sz="quarter" idx="12"/>
          </p:nvPr>
        </p:nvSpPr>
        <p:spPr bwMode="auto">
          <a:noFill/>
          <a:ln>
            <a:miter lim="800000"/>
            <a:headEnd/>
            <a:tailEnd/>
          </a:ln>
        </p:spPr>
        <p:txBody>
          <a:bodyPr/>
          <a:lstStyle/>
          <a:p>
            <a:fld id="{7D436449-38D4-4E70-B733-124467A1F45F}" type="slidenum">
              <a:rPr lang="en-US" altLang="en-US">
                <a:latin typeface="Tahoma" pitchFamily="34" charset="0"/>
              </a:rPr>
              <a:pPr/>
              <a:t>11</a:t>
            </a:fld>
            <a:endParaRPr lang="en-US" altLang="en-US">
              <a:latin typeface="Tahoma"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sz="3600" smtClean="0">
                <a:ln>
                  <a:noFill/>
                </a:ln>
              </a:rPr>
              <a:t>The Preamble</a:t>
            </a:r>
          </a:p>
        </p:txBody>
      </p:sp>
      <p:sp>
        <p:nvSpPr>
          <p:cNvPr id="36867" name="Content Placeholder 2"/>
          <p:cNvSpPr>
            <a:spLocks noGrp="1"/>
          </p:cNvSpPr>
          <p:nvPr>
            <p:ph idx="1"/>
          </p:nvPr>
        </p:nvSpPr>
        <p:spPr/>
        <p:txBody>
          <a:bodyPr/>
          <a:lstStyle/>
          <a:p>
            <a:r>
              <a:rPr lang="en-US" altLang="en-US" smtClean="0"/>
              <a:t>Purpose is to “ … safeguard life, health, and property, to promote the public welfare, and to maintain a high standard of integrity and practice.”</a:t>
            </a:r>
          </a:p>
          <a:p>
            <a:pPr lvl="1"/>
            <a:endParaRPr lang="en-US" altLang="en-US" smtClean="0"/>
          </a:p>
          <a:p>
            <a:pPr lvl="1"/>
            <a:endParaRPr lang="en-US" altLang="en-US" smtClean="0"/>
          </a:p>
          <a:p>
            <a:pPr lvl="1"/>
            <a:endParaRPr lang="en-US" altLang="en-US" smtClean="0"/>
          </a:p>
        </p:txBody>
      </p:sp>
      <p:sp>
        <p:nvSpPr>
          <p:cNvPr id="36868" name="Slide Number Placeholder 3"/>
          <p:cNvSpPr>
            <a:spLocks noGrp="1"/>
          </p:cNvSpPr>
          <p:nvPr>
            <p:ph type="sldNum" sz="quarter" idx="12"/>
          </p:nvPr>
        </p:nvSpPr>
        <p:spPr bwMode="auto">
          <a:noFill/>
          <a:ln>
            <a:miter lim="800000"/>
            <a:headEnd/>
            <a:tailEnd/>
          </a:ln>
        </p:spPr>
        <p:txBody>
          <a:bodyPr/>
          <a:lstStyle/>
          <a:p>
            <a:fld id="{3F8787AB-235F-4B56-9FFE-C89D6BFC2944}" type="slidenum">
              <a:rPr lang="en-US" altLang="en-US">
                <a:latin typeface="Tahoma" pitchFamily="34" charset="0"/>
              </a:rPr>
              <a:pPr/>
              <a:t>12</a:t>
            </a:fld>
            <a:endParaRPr lang="en-US" altLang="en-US">
              <a:latin typeface="Tahoma"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sz="3600" smtClean="0">
                <a:ln>
                  <a:noFill/>
                </a:ln>
              </a:rPr>
              <a:t>Obligation to Society</a:t>
            </a:r>
          </a:p>
        </p:txBody>
      </p:sp>
      <p:sp>
        <p:nvSpPr>
          <p:cNvPr id="3" name="Content Placeholder 2"/>
          <p:cNvSpPr>
            <a:spLocks noGrp="1"/>
          </p:cNvSpPr>
          <p:nvPr>
            <p:ph idx="1"/>
          </p:nvPr>
        </p:nvSpPr>
        <p:spPr>
          <a:xfrm>
            <a:off x="457200" y="1981200"/>
            <a:ext cx="8153400" cy="4495800"/>
          </a:xfrm>
        </p:spPr>
        <p:txBody>
          <a:bodyPr rtlCol="0">
            <a:normAutofit/>
          </a:bodyPr>
          <a:lstStyle/>
          <a:p>
            <a:pPr fontAlgn="auto">
              <a:buFont typeface="Arial"/>
              <a:buChar char="•"/>
              <a:defRPr/>
            </a:pPr>
            <a:r>
              <a:rPr lang="en-US" dirty="0" smtClean="0">
                <a:solidFill>
                  <a:schemeClr val="tx1">
                    <a:lumMod val="85000"/>
                    <a:lumOff val="15000"/>
                  </a:schemeClr>
                </a:solidFill>
              </a:rPr>
              <a:t>Broad context of responsibility</a:t>
            </a:r>
          </a:p>
          <a:p>
            <a:pPr marL="914400" lvl="1" indent="-457200" fontAlgn="auto">
              <a:buFont typeface="+mj-lt"/>
              <a:buAutoNum type="arabicPeriod"/>
              <a:defRPr/>
            </a:pPr>
            <a:r>
              <a:rPr lang="en-US" dirty="0" smtClean="0">
                <a:solidFill>
                  <a:schemeClr val="tx1">
                    <a:lumMod val="85000"/>
                    <a:lumOff val="15000"/>
                  </a:schemeClr>
                </a:solidFill>
              </a:rPr>
              <a:t>“While performing services, the engineer’s foremost responsibility is to the public welfare”</a:t>
            </a:r>
          </a:p>
          <a:p>
            <a:pPr marL="914400" lvl="1" indent="-457200" fontAlgn="auto">
              <a:buFont typeface="+mj-lt"/>
              <a:buAutoNum type="arabicPeriod"/>
              <a:defRPr/>
            </a:pPr>
            <a:r>
              <a:rPr lang="en-US" dirty="0" smtClean="0">
                <a:solidFill>
                  <a:schemeClr val="tx1">
                    <a:lumMod val="85000"/>
                    <a:lumOff val="15000"/>
                  </a:schemeClr>
                </a:solidFill>
              </a:rPr>
              <a:t>“Engineers shall approve only those designs that safeguard the life, health, welfare, and property of the public while conforming to accepted engineering standards”</a:t>
            </a:r>
          </a:p>
          <a:p>
            <a:pPr fontAlgn="auto">
              <a:buFont typeface="Arial"/>
              <a:buChar char="•"/>
              <a:defRPr/>
            </a:pPr>
            <a:r>
              <a:rPr lang="en-US" dirty="0" smtClean="0">
                <a:solidFill>
                  <a:schemeClr val="tx1">
                    <a:lumMod val="85000"/>
                    <a:lumOff val="15000"/>
                  </a:schemeClr>
                </a:solidFill>
              </a:rPr>
              <a:t>Whistle blowing</a:t>
            </a:r>
          </a:p>
          <a:p>
            <a:pPr marL="914400" lvl="1" indent="-457200" fontAlgn="auto">
              <a:buFont typeface="+mj-lt"/>
              <a:buAutoNum type="arabicPeriod" startAt="3"/>
              <a:defRPr/>
            </a:pPr>
            <a:r>
              <a:rPr lang="en-US" dirty="0" smtClean="0">
                <a:solidFill>
                  <a:schemeClr val="tx1">
                    <a:lumMod val="85000"/>
                    <a:lumOff val="15000"/>
                  </a:schemeClr>
                </a:solidFill>
              </a:rPr>
              <a:t>“If an engineer’s professional judgment is overruled resulting in danger to the life, health, welfare, or property of the public, the engineer shall notify his/her employer or client and any appropriate authority”</a:t>
            </a:r>
            <a:endParaRPr lang="en-US" sz="6000" dirty="0" smtClean="0">
              <a:solidFill>
                <a:schemeClr val="tx1">
                  <a:lumMod val="85000"/>
                  <a:lumOff val="15000"/>
                </a:schemeClr>
              </a:solidFill>
            </a:endParaRPr>
          </a:p>
          <a:p>
            <a:pPr lvl="1" fontAlgn="auto">
              <a:buFont typeface="Arial"/>
              <a:buChar char="•"/>
              <a:defRPr/>
            </a:pPr>
            <a:endParaRPr lang="en-US" dirty="0" smtClean="0">
              <a:solidFill>
                <a:schemeClr val="tx1">
                  <a:lumMod val="85000"/>
                  <a:lumOff val="15000"/>
                </a:schemeClr>
              </a:solidFill>
            </a:endParaRPr>
          </a:p>
          <a:p>
            <a:pPr lvl="1" fontAlgn="auto">
              <a:buFont typeface="Arial"/>
              <a:buChar char="•"/>
              <a:defRPr/>
            </a:pPr>
            <a:endParaRPr lang="en-US" dirty="0" smtClean="0">
              <a:solidFill>
                <a:schemeClr val="tx1">
                  <a:lumMod val="85000"/>
                  <a:lumOff val="15000"/>
                </a:schemeClr>
              </a:solidFill>
            </a:endParaRPr>
          </a:p>
        </p:txBody>
      </p:sp>
      <p:sp>
        <p:nvSpPr>
          <p:cNvPr id="37892" name="Slide Number Placeholder 3"/>
          <p:cNvSpPr>
            <a:spLocks noGrp="1"/>
          </p:cNvSpPr>
          <p:nvPr>
            <p:ph type="sldNum" sz="quarter" idx="12"/>
          </p:nvPr>
        </p:nvSpPr>
        <p:spPr bwMode="auto">
          <a:noFill/>
          <a:ln>
            <a:miter lim="800000"/>
            <a:headEnd/>
            <a:tailEnd/>
          </a:ln>
        </p:spPr>
        <p:txBody>
          <a:bodyPr/>
          <a:lstStyle/>
          <a:p>
            <a:fld id="{FD6FAA72-F83A-47B8-8026-DDB98994AD6E}" type="slidenum">
              <a:rPr lang="en-US" altLang="en-US">
                <a:latin typeface="Tahoma" pitchFamily="34" charset="0"/>
              </a:rPr>
              <a:pPr/>
              <a:t>13</a:t>
            </a:fld>
            <a:endParaRPr lang="en-US" altLang="en-US">
              <a:latin typeface="Tahoma"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sz="3600" smtClean="0">
                <a:ln>
                  <a:noFill/>
                </a:ln>
              </a:rPr>
              <a:t>Obligation to Society</a:t>
            </a:r>
          </a:p>
        </p:txBody>
      </p:sp>
      <p:sp>
        <p:nvSpPr>
          <p:cNvPr id="3" name="Content Placeholder 2"/>
          <p:cNvSpPr>
            <a:spLocks noGrp="1"/>
          </p:cNvSpPr>
          <p:nvPr>
            <p:ph idx="1"/>
          </p:nvPr>
        </p:nvSpPr>
        <p:spPr>
          <a:xfrm>
            <a:off x="457200" y="1981200"/>
            <a:ext cx="8153400" cy="4495800"/>
          </a:xfrm>
        </p:spPr>
        <p:txBody>
          <a:bodyPr rtlCol="0">
            <a:normAutofit lnSpcReduction="10000"/>
          </a:bodyPr>
          <a:lstStyle/>
          <a:p>
            <a:pPr fontAlgn="auto">
              <a:buFont typeface="Arial"/>
              <a:buChar char="•"/>
              <a:defRPr/>
            </a:pPr>
            <a:r>
              <a:rPr lang="en-US" dirty="0" smtClean="0">
                <a:solidFill>
                  <a:schemeClr val="tx1">
                    <a:lumMod val="85000"/>
                    <a:lumOff val="15000"/>
                  </a:schemeClr>
                </a:solidFill>
              </a:rPr>
              <a:t>Truth in duties</a:t>
            </a:r>
          </a:p>
          <a:p>
            <a:pPr marL="914400" lvl="1" indent="-457200" fontAlgn="auto">
              <a:buFont typeface="+mj-lt"/>
              <a:buAutoNum type="arabicPeriod" startAt="4"/>
              <a:defRPr/>
            </a:pPr>
            <a:r>
              <a:rPr lang="en-US" dirty="0" smtClean="0">
                <a:solidFill>
                  <a:schemeClr val="tx1">
                    <a:lumMod val="85000"/>
                    <a:lumOff val="15000"/>
                  </a:schemeClr>
                </a:solidFill>
              </a:rPr>
              <a:t>“Engineers shall be objective and truthful in professional reports, statements, or testimonies and shall provide all pertinent supporting information relating to such items”</a:t>
            </a:r>
          </a:p>
          <a:p>
            <a:pPr marL="914400" lvl="1" indent="-457200" fontAlgn="auto">
              <a:buFont typeface="+mj-lt"/>
              <a:buAutoNum type="arabicPeriod" startAt="4"/>
              <a:defRPr/>
            </a:pPr>
            <a:r>
              <a:rPr lang="en-US" dirty="0" smtClean="0">
                <a:solidFill>
                  <a:schemeClr val="tx1">
                    <a:lumMod val="85000"/>
                    <a:lumOff val="15000"/>
                  </a:schemeClr>
                </a:solidFill>
              </a:rPr>
              <a:t>“Engineers shall not express a professional opinion publicly unless it is based upon knowledge of the facts and a competent evaluation of the subject matter”</a:t>
            </a:r>
            <a:endParaRPr lang="en-US" sz="6000" dirty="0" smtClean="0">
              <a:solidFill>
                <a:schemeClr val="tx1">
                  <a:lumMod val="85000"/>
                  <a:lumOff val="15000"/>
                </a:schemeClr>
              </a:solidFill>
            </a:endParaRPr>
          </a:p>
          <a:p>
            <a:pPr fontAlgn="auto">
              <a:buFont typeface="Arial"/>
              <a:buChar char="•"/>
              <a:defRPr/>
            </a:pPr>
            <a:r>
              <a:rPr lang="en-US" dirty="0" smtClean="0">
                <a:solidFill>
                  <a:schemeClr val="tx1">
                    <a:lumMod val="85000"/>
                    <a:lumOff val="15000"/>
                  </a:schemeClr>
                </a:solidFill>
              </a:rPr>
              <a:t>The Duty of Full Disclosure</a:t>
            </a:r>
          </a:p>
          <a:p>
            <a:pPr marL="800100" lvl="1" indent="-342900" fontAlgn="auto">
              <a:buFont typeface="+mj-lt"/>
              <a:buAutoNum type="arabicPeriod" startAt="6"/>
              <a:defRPr/>
            </a:pPr>
            <a:r>
              <a:rPr lang="en-US" dirty="0" smtClean="0">
                <a:solidFill>
                  <a:schemeClr val="tx1">
                    <a:lumMod val="85000"/>
                    <a:lumOff val="15000"/>
                  </a:schemeClr>
                </a:solidFill>
              </a:rPr>
              <a:t>“Engineers shall not express professional opinion on subject matters for which they are motivated or paid, unless they explicitly identify the parties on whose behalf they are expressing the opinion and reveal the parties’ interest in the matters”</a:t>
            </a:r>
          </a:p>
          <a:p>
            <a:pPr lvl="1" fontAlgn="auto">
              <a:buFont typeface="Arial"/>
              <a:buChar char="•"/>
              <a:defRPr/>
            </a:pPr>
            <a:endParaRPr lang="en-US" dirty="0" smtClean="0">
              <a:solidFill>
                <a:schemeClr val="tx1">
                  <a:lumMod val="85000"/>
                  <a:lumOff val="15000"/>
                </a:schemeClr>
              </a:solidFill>
            </a:endParaRPr>
          </a:p>
          <a:p>
            <a:pPr lvl="1" fontAlgn="auto">
              <a:buFont typeface="Arial"/>
              <a:buChar char="•"/>
              <a:defRPr/>
            </a:pPr>
            <a:endParaRPr lang="en-US" sz="6000" dirty="0" smtClean="0">
              <a:solidFill>
                <a:schemeClr val="tx1">
                  <a:lumMod val="85000"/>
                  <a:lumOff val="15000"/>
                </a:schemeClr>
              </a:solidFill>
            </a:endParaRPr>
          </a:p>
          <a:p>
            <a:pPr lvl="1" fontAlgn="auto">
              <a:buFont typeface="Arial"/>
              <a:buChar char="•"/>
              <a:defRPr/>
            </a:pPr>
            <a:endParaRPr lang="en-US" dirty="0" smtClean="0">
              <a:solidFill>
                <a:schemeClr val="tx1">
                  <a:lumMod val="85000"/>
                  <a:lumOff val="15000"/>
                </a:schemeClr>
              </a:solidFill>
            </a:endParaRPr>
          </a:p>
          <a:p>
            <a:pPr lvl="1" fontAlgn="auto">
              <a:buFont typeface="Arial"/>
              <a:buChar char="•"/>
              <a:defRPr/>
            </a:pPr>
            <a:endParaRPr lang="en-US" dirty="0" smtClean="0">
              <a:solidFill>
                <a:schemeClr val="tx1">
                  <a:lumMod val="85000"/>
                  <a:lumOff val="15000"/>
                </a:schemeClr>
              </a:solidFill>
            </a:endParaRPr>
          </a:p>
        </p:txBody>
      </p:sp>
      <p:sp>
        <p:nvSpPr>
          <p:cNvPr id="38916" name="Slide Number Placeholder 3"/>
          <p:cNvSpPr>
            <a:spLocks noGrp="1"/>
          </p:cNvSpPr>
          <p:nvPr>
            <p:ph type="sldNum" sz="quarter" idx="12"/>
          </p:nvPr>
        </p:nvSpPr>
        <p:spPr bwMode="auto">
          <a:noFill/>
          <a:ln>
            <a:miter lim="800000"/>
            <a:headEnd/>
            <a:tailEnd/>
          </a:ln>
        </p:spPr>
        <p:txBody>
          <a:bodyPr/>
          <a:lstStyle/>
          <a:p>
            <a:fld id="{5A620ECC-1C84-4EA8-8C76-AA2DA53A36CB}" type="slidenum">
              <a:rPr lang="en-US" altLang="en-US">
                <a:latin typeface="Tahoma" pitchFamily="34" charset="0"/>
              </a:rPr>
              <a:pPr/>
              <a:t>14</a:t>
            </a:fld>
            <a:endParaRPr lang="en-US" altLang="en-US">
              <a:latin typeface="Tahoma"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sz="3600" smtClean="0">
                <a:ln>
                  <a:noFill/>
                </a:ln>
              </a:rPr>
              <a:t>Obligation to Society</a:t>
            </a:r>
          </a:p>
        </p:txBody>
      </p:sp>
      <p:sp>
        <p:nvSpPr>
          <p:cNvPr id="3" name="Content Placeholder 2"/>
          <p:cNvSpPr>
            <a:spLocks noGrp="1"/>
          </p:cNvSpPr>
          <p:nvPr>
            <p:ph idx="1"/>
          </p:nvPr>
        </p:nvSpPr>
        <p:spPr>
          <a:xfrm>
            <a:off x="457200" y="1981200"/>
            <a:ext cx="8153400" cy="4495800"/>
          </a:xfrm>
        </p:spPr>
        <p:txBody>
          <a:bodyPr rtlCol="0">
            <a:normAutofit/>
          </a:bodyPr>
          <a:lstStyle/>
          <a:p>
            <a:pPr fontAlgn="auto">
              <a:buFont typeface="Arial"/>
              <a:buChar char="•"/>
              <a:defRPr/>
            </a:pPr>
            <a:r>
              <a:rPr lang="en-US" dirty="0" smtClean="0">
                <a:solidFill>
                  <a:schemeClr val="tx1">
                    <a:lumMod val="85000"/>
                    <a:lumOff val="15000"/>
                  </a:schemeClr>
                </a:solidFill>
              </a:rPr>
              <a:t>“Clean Hands” Rule</a:t>
            </a:r>
          </a:p>
          <a:p>
            <a:pPr marL="914400" lvl="1" indent="-457200" fontAlgn="auto">
              <a:buFont typeface="+mj-lt"/>
              <a:buAutoNum type="arabicPeriod" startAt="7"/>
              <a:defRPr/>
            </a:pPr>
            <a:r>
              <a:rPr lang="en-US" dirty="0" smtClean="0">
                <a:solidFill>
                  <a:schemeClr val="tx1">
                    <a:lumMod val="85000"/>
                    <a:lumOff val="15000"/>
                  </a:schemeClr>
                </a:solidFill>
              </a:rPr>
              <a:t>“Engineers shall not enter business ventures or permit their names or their firm’s names to be used by any persons or firm which is engaging in dishonest, fraudulent, or illegal business practice”</a:t>
            </a:r>
            <a:endParaRPr lang="en-US" sz="6000" dirty="0" smtClean="0">
              <a:solidFill>
                <a:schemeClr val="tx1">
                  <a:lumMod val="85000"/>
                  <a:lumOff val="15000"/>
                </a:schemeClr>
              </a:solidFill>
            </a:endParaRPr>
          </a:p>
          <a:p>
            <a:pPr fontAlgn="auto">
              <a:buFont typeface="Arial"/>
              <a:buChar char="•"/>
              <a:defRPr/>
            </a:pPr>
            <a:r>
              <a:rPr lang="en-US" dirty="0" smtClean="0">
                <a:solidFill>
                  <a:schemeClr val="tx1">
                    <a:lumMod val="85000"/>
                    <a:lumOff val="15000"/>
                  </a:schemeClr>
                </a:solidFill>
              </a:rPr>
              <a:t>Final Obligation to Society</a:t>
            </a:r>
          </a:p>
          <a:p>
            <a:pPr marL="800100" lvl="1" indent="-342900" fontAlgn="auto">
              <a:buFont typeface="+mj-lt"/>
              <a:buAutoNum type="arabicPeriod" startAt="8"/>
              <a:defRPr/>
            </a:pPr>
            <a:r>
              <a:rPr lang="en-US" dirty="0" smtClean="0">
                <a:solidFill>
                  <a:schemeClr val="tx1">
                    <a:lumMod val="85000"/>
                    <a:lumOff val="15000"/>
                  </a:schemeClr>
                </a:solidFill>
              </a:rPr>
              <a:t>“Engineers who have knowledge of possible violation of any of the rules listed in this and the following two parts shall provide pertinent information and assist the state board in reaching final determination of the possible violation”</a:t>
            </a:r>
          </a:p>
          <a:p>
            <a:pPr lvl="1" fontAlgn="auto">
              <a:buFont typeface="Arial"/>
              <a:buChar char="•"/>
              <a:defRPr/>
            </a:pPr>
            <a:endParaRPr lang="en-US" sz="6000" dirty="0" smtClean="0">
              <a:solidFill>
                <a:schemeClr val="tx1">
                  <a:lumMod val="85000"/>
                  <a:lumOff val="15000"/>
                </a:schemeClr>
              </a:solidFill>
            </a:endParaRPr>
          </a:p>
          <a:p>
            <a:pPr lvl="1" fontAlgn="auto">
              <a:buFont typeface="Arial"/>
              <a:buChar char="•"/>
              <a:defRPr/>
            </a:pPr>
            <a:endParaRPr lang="en-US" dirty="0" smtClean="0">
              <a:solidFill>
                <a:schemeClr val="tx1">
                  <a:lumMod val="85000"/>
                  <a:lumOff val="15000"/>
                </a:schemeClr>
              </a:solidFill>
            </a:endParaRPr>
          </a:p>
          <a:p>
            <a:pPr lvl="1" fontAlgn="auto">
              <a:buFont typeface="Arial"/>
              <a:buChar char="•"/>
              <a:defRPr/>
            </a:pPr>
            <a:endParaRPr lang="en-US" dirty="0" smtClean="0">
              <a:solidFill>
                <a:schemeClr val="tx1">
                  <a:lumMod val="85000"/>
                  <a:lumOff val="15000"/>
                </a:schemeClr>
              </a:solidFill>
            </a:endParaRPr>
          </a:p>
        </p:txBody>
      </p:sp>
      <p:sp>
        <p:nvSpPr>
          <p:cNvPr id="39940" name="Slide Number Placeholder 3"/>
          <p:cNvSpPr>
            <a:spLocks noGrp="1"/>
          </p:cNvSpPr>
          <p:nvPr>
            <p:ph type="sldNum" sz="quarter" idx="12"/>
          </p:nvPr>
        </p:nvSpPr>
        <p:spPr bwMode="auto">
          <a:noFill/>
          <a:ln>
            <a:miter lim="800000"/>
            <a:headEnd/>
            <a:tailEnd/>
          </a:ln>
        </p:spPr>
        <p:txBody>
          <a:bodyPr/>
          <a:lstStyle/>
          <a:p>
            <a:fld id="{6464475B-0117-48CF-AFE5-23A76938C59D}" type="slidenum">
              <a:rPr lang="en-US" altLang="en-US">
                <a:latin typeface="Tahoma" pitchFamily="34" charset="0"/>
              </a:rPr>
              <a:pPr/>
              <a:t>15</a:t>
            </a:fld>
            <a:endParaRPr lang="en-US" altLang="en-US">
              <a:latin typeface="Tahoma"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sz="3600" smtClean="0">
                <a:ln>
                  <a:noFill/>
                </a:ln>
              </a:rPr>
              <a:t>Engineer’s Obligation to</a:t>
            </a:r>
            <a:br>
              <a:rPr lang="en-US" altLang="en-US" sz="3600" smtClean="0">
                <a:ln>
                  <a:noFill/>
                </a:ln>
              </a:rPr>
            </a:br>
            <a:r>
              <a:rPr lang="en-US" altLang="en-US" sz="3600" smtClean="0">
                <a:ln>
                  <a:noFill/>
                </a:ln>
              </a:rPr>
              <a:t>Employers and Clients</a:t>
            </a:r>
          </a:p>
        </p:txBody>
      </p:sp>
      <p:sp>
        <p:nvSpPr>
          <p:cNvPr id="40963" name="Content Placeholder 2"/>
          <p:cNvSpPr>
            <a:spLocks noGrp="1"/>
          </p:cNvSpPr>
          <p:nvPr>
            <p:ph idx="1"/>
          </p:nvPr>
        </p:nvSpPr>
        <p:spPr/>
        <p:txBody>
          <a:bodyPr/>
          <a:lstStyle/>
          <a:p>
            <a:r>
              <a:rPr lang="en-US" altLang="en-US" smtClean="0"/>
              <a:t>Professional competence</a:t>
            </a:r>
          </a:p>
          <a:p>
            <a:pPr marL="971550" lvl="1" indent="-514350">
              <a:buFont typeface="Tahoma" pitchFamily="34" charset="0"/>
              <a:buAutoNum type="arabicPeriod"/>
            </a:pPr>
            <a:r>
              <a:rPr lang="en-US" altLang="en-US" smtClean="0"/>
              <a:t>“Engineers shall not undertake technical assignments for which they are not qualified”</a:t>
            </a:r>
          </a:p>
          <a:p>
            <a:pPr marL="971550" lvl="1" indent="-514350">
              <a:buFont typeface="Tahoma" pitchFamily="34" charset="0"/>
              <a:buAutoNum type="arabicPeriod"/>
            </a:pPr>
            <a:r>
              <a:rPr lang="en-US" altLang="en-US" smtClean="0"/>
              <a:t>“Engineers shall approve or seal only those plans or designs that deal with subjects in which they are competent and which have been prepared under their direct control and supervision”</a:t>
            </a:r>
            <a:br>
              <a:rPr lang="en-US" altLang="en-US" smtClean="0"/>
            </a:br>
            <a:endParaRPr lang="en-US" altLang="en-US" smtClean="0"/>
          </a:p>
        </p:txBody>
      </p:sp>
      <p:sp>
        <p:nvSpPr>
          <p:cNvPr id="40964" name="Slide Number Placeholder 3"/>
          <p:cNvSpPr>
            <a:spLocks noGrp="1"/>
          </p:cNvSpPr>
          <p:nvPr>
            <p:ph type="sldNum" sz="quarter" idx="12"/>
          </p:nvPr>
        </p:nvSpPr>
        <p:spPr bwMode="auto">
          <a:noFill/>
          <a:ln>
            <a:miter lim="800000"/>
            <a:headEnd/>
            <a:tailEnd/>
          </a:ln>
        </p:spPr>
        <p:txBody>
          <a:bodyPr/>
          <a:lstStyle/>
          <a:p>
            <a:fld id="{52AD15FE-8B9A-45F2-994B-98EA05497FA0}" type="slidenum">
              <a:rPr lang="en-US" altLang="en-US">
                <a:latin typeface="Tahoma" pitchFamily="34" charset="0"/>
              </a:rPr>
              <a:pPr/>
              <a:t>16</a:t>
            </a:fld>
            <a:endParaRPr lang="en-US" altLang="en-US">
              <a:latin typeface="Tahoma"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sz="3600" smtClean="0">
                <a:ln>
                  <a:noFill/>
                </a:ln>
              </a:rPr>
              <a:t>Engineer’s Obligation to</a:t>
            </a:r>
            <a:br>
              <a:rPr lang="en-US" altLang="en-US" sz="3600" smtClean="0">
                <a:ln>
                  <a:noFill/>
                </a:ln>
              </a:rPr>
            </a:br>
            <a:r>
              <a:rPr lang="en-US" altLang="en-US" sz="3600" smtClean="0">
                <a:ln>
                  <a:noFill/>
                </a:ln>
              </a:rPr>
              <a:t>Employers and Clients</a:t>
            </a:r>
          </a:p>
        </p:txBody>
      </p:sp>
      <p:sp>
        <p:nvSpPr>
          <p:cNvPr id="41987" name="Content Placeholder 2"/>
          <p:cNvSpPr>
            <a:spLocks noGrp="1"/>
          </p:cNvSpPr>
          <p:nvPr>
            <p:ph idx="1"/>
          </p:nvPr>
        </p:nvSpPr>
        <p:spPr/>
        <p:txBody>
          <a:bodyPr/>
          <a:lstStyle/>
          <a:p>
            <a:r>
              <a:rPr lang="en-US" altLang="en-US" smtClean="0"/>
              <a:t>Professional competence</a:t>
            </a:r>
          </a:p>
          <a:p>
            <a:pPr marL="971550" lvl="1" indent="-514350">
              <a:buFont typeface="Tahoma" pitchFamily="34" charset="0"/>
              <a:buAutoNum type="arabicPeriod"/>
            </a:pPr>
            <a:r>
              <a:rPr lang="en-US" altLang="en-US" smtClean="0"/>
              <a:t>“Engineers shall not undertake technical assignments for which they are not qualified”</a:t>
            </a:r>
          </a:p>
          <a:p>
            <a:pPr marL="971550" lvl="1" indent="-514350">
              <a:buFont typeface="Tahoma" pitchFamily="34" charset="0"/>
              <a:buAutoNum type="arabicPeriod"/>
            </a:pPr>
            <a:r>
              <a:rPr lang="en-US" altLang="en-US" smtClean="0"/>
              <a:t>“Engineers shall approve or seal only those plans or designs that deal with subjects in which they are competent and which have been prepared under their direct control and supervision”</a:t>
            </a:r>
            <a:br>
              <a:rPr lang="en-US" altLang="en-US" smtClean="0"/>
            </a:br>
            <a:endParaRPr lang="en-US" altLang="en-US" smtClean="0"/>
          </a:p>
        </p:txBody>
      </p:sp>
      <p:sp>
        <p:nvSpPr>
          <p:cNvPr id="41988" name="Slide Number Placeholder 3"/>
          <p:cNvSpPr>
            <a:spLocks noGrp="1"/>
          </p:cNvSpPr>
          <p:nvPr>
            <p:ph type="sldNum" sz="quarter" idx="12"/>
          </p:nvPr>
        </p:nvSpPr>
        <p:spPr bwMode="auto">
          <a:noFill/>
          <a:ln>
            <a:miter lim="800000"/>
            <a:headEnd/>
            <a:tailEnd/>
          </a:ln>
        </p:spPr>
        <p:txBody>
          <a:bodyPr/>
          <a:lstStyle/>
          <a:p>
            <a:fld id="{8A8D443B-27E4-4F21-A78C-0F69CAED8E19}" type="slidenum">
              <a:rPr lang="en-US" altLang="en-US">
                <a:latin typeface="Tahoma" pitchFamily="34" charset="0"/>
              </a:rPr>
              <a:pPr/>
              <a:t>17</a:t>
            </a:fld>
            <a:endParaRPr lang="en-US" altLang="en-US">
              <a:latin typeface="Tahoma"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sz="3600" smtClean="0">
                <a:ln>
                  <a:noFill/>
                </a:ln>
              </a:rPr>
              <a:t>Engineer’s Obligation to</a:t>
            </a:r>
            <a:br>
              <a:rPr lang="en-US" altLang="en-US" sz="3600" smtClean="0">
                <a:ln>
                  <a:noFill/>
                </a:ln>
              </a:rPr>
            </a:br>
            <a:r>
              <a:rPr lang="en-US" altLang="en-US" sz="3600" smtClean="0">
                <a:ln>
                  <a:noFill/>
                </a:ln>
              </a:rPr>
              <a:t>Employers and Clients</a:t>
            </a:r>
          </a:p>
        </p:txBody>
      </p:sp>
      <p:sp>
        <p:nvSpPr>
          <p:cNvPr id="20483" name="Content Placeholder 2"/>
          <p:cNvSpPr>
            <a:spLocks noGrp="1"/>
          </p:cNvSpPr>
          <p:nvPr>
            <p:ph idx="1"/>
          </p:nvPr>
        </p:nvSpPr>
        <p:spPr/>
        <p:txBody>
          <a:bodyPr rtlCol="0">
            <a:normAutofit fontScale="92500" lnSpcReduction="10000"/>
          </a:bodyPr>
          <a:lstStyle/>
          <a:p>
            <a:pPr fontAlgn="auto">
              <a:buFont typeface="Arial"/>
              <a:buChar char="•"/>
              <a:defRPr/>
            </a:pPr>
            <a:r>
              <a:rPr lang="en-US" altLang="en-US" smtClean="0">
                <a:solidFill>
                  <a:schemeClr val="tx1">
                    <a:lumMod val="85000"/>
                    <a:lumOff val="15000"/>
                  </a:schemeClr>
                </a:solidFill>
              </a:rPr>
              <a:t>The Validity of Approvals</a:t>
            </a:r>
          </a:p>
          <a:p>
            <a:pPr fontAlgn="auto">
              <a:buFont typeface="Wingdings" panose="05000000000000000000" pitchFamily="2" charset="2"/>
              <a:buNone/>
              <a:defRPr/>
            </a:pPr>
            <a:r>
              <a:rPr lang="en-US" altLang="en-US" sz="2800" smtClean="0">
                <a:solidFill>
                  <a:schemeClr val="tx1">
                    <a:lumMod val="85000"/>
                    <a:lumOff val="15000"/>
                  </a:schemeClr>
                </a:solidFill>
              </a:rPr>
              <a:t>“Engineers may coordinate an entire</a:t>
            </a:r>
          </a:p>
          <a:p>
            <a:pPr fontAlgn="auto">
              <a:buFont typeface="Wingdings" panose="05000000000000000000" pitchFamily="2" charset="2"/>
              <a:buNone/>
              <a:defRPr/>
            </a:pPr>
            <a:r>
              <a:rPr lang="en-US" altLang="en-US" sz="2800" smtClean="0">
                <a:solidFill>
                  <a:schemeClr val="tx1">
                    <a:lumMod val="85000"/>
                    <a:lumOff val="15000"/>
                  </a:schemeClr>
                </a:solidFill>
              </a:rPr>
              <a:t>project provided that each design</a:t>
            </a:r>
          </a:p>
          <a:p>
            <a:pPr fontAlgn="auto">
              <a:buFont typeface="Wingdings" panose="05000000000000000000" pitchFamily="2" charset="2"/>
              <a:buNone/>
              <a:defRPr/>
            </a:pPr>
            <a:r>
              <a:rPr lang="en-US" altLang="en-US" sz="2800" smtClean="0">
                <a:solidFill>
                  <a:schemeClr val="tx1">
                    <a:lumMod val="85000"/>
                    <a:lumOff val="15000"/>
                  </a:schemeClr>
                </a:solidFill>
              </a:rPr>
              <a:t>component is signed or sealed by the</a:t>
            </a:r>
          </a:p>
          <a:p>
            <a:pPr fontAlgn="auto">
              <a:buFont typeface="Wingdings" panose="05000000000000000000" pitchFamily="2" charset="2"/>
              <a:buNone/>
              <a:defRPr/>
            </a:pPr>
            <a:r>
              <a:rPr lang="en-US" altLang="en-US" sz="2800" smtClean="0">
                <a:solidFill>
                  <a:schemeClr val="tx1">
                    <a:lumMod val="85000"/>
                    <a:lumOff val="15000"/>
                  </a:schemeClr>
                </a:solidFill>
              </a:rPr>
              <a:t>engineer responsible for that design</a:t>
            </a:r>
          </a:p>
          <a:p>
            <a:pPr fontAlgn="auto">
              <a:buFont typeface="Wingdings" panose="05000000000000000000" pitchFamily="2" charset="2"/>
              <a:buNone/>
              <a:defRPr/>
            </a:pPr>
            <a:r>
              <a:rPr lang="en-US" altLang="en-US" sz="2800" smtClean="0">
                <a:solidFill>
                  <a:schemeClr val="tx1">
                    <a:lumMod val="85000"/>
                    <a:lumOff val="15000"/>
                  </a:schemeClr>
                </a:solidFill>
              </a:rPr>
              <a:t>component”</a:t>
            </a:r>
            <a:r>
              <a:rPr lang="en-US" altLang="en-US" smtClean="0">
                <a:solidFill>
                  <a:schemeClr val="tx1">
                    <a:lumMod val="85000"/>
                    <a:lumOff val="15000"/>
                  </a:schemeClr>
                </a:solidFill>
              </a:rPr>
              <a:t/>
            </a:r>
            <a:br>
              <a:rPr lang="en-US" altLang="en-US" smtClean="0">
                <a:solidFill>
                  <a:schemeClr val="tx1">
                    <a:lumMod val="85000"/>
                    <a:lumOff val="15000"/>
                  </a:schemeClr>
                </a:solidFill>
              </a:rPr>
            </a:br>
            <a:endParaRPr lang="en-US" altLang="en-US" smtClean="0">
              <a:solidFill>
                <a:schemeClr val="tx1">
                  <a:lumMod val="85000"/>
                  <a:lumOff val="15000"/>
                </a:schemeClr>
              </a:solidFill>
            </a:endParaRPr>
          </a:p>
        </p:txBody>
      </p:sp>
      <p:sp>
        <p:nvSpPr>
          <p:cNvPr id="43012" name="Slide Number Placeholder 3"/>
          <p:cNvSpPr>
            <a:spLocks noGrp="1"/>
          </p:cNvSpPr>
          <p:nvPr>
            <p:ph type="sldNum" sz="quarter" idx="12"/>
          </p:nvPr>
        </p:nvSpPr>
        <p:spPr bwMode="auto">
          <a:noFill/>
          <a:ln>
            <a:miter lim="800000"/>
            <a:headEnd/>
            <a:tailEnd/>
          </a:ln>
        </p:spPr>
        <p:txBody>
          <a:bodyPr/>
          <a:lstStyle/>
          <a:p>
            <a:fld id="{C119E507-D722-4B34-B733-D920F570E3E8}" type="slidenum">
              <a:rPr lang="en-US" altLang="en-US">
                <a:latin typeface="Tahoma" pitchFamily="34" charset="0"/>
              </a:rPr>
              <a:pPr/>
              <a:t>18</a:t>
            </a:fld>
            <a:endParaRPr lang="en-US" altLang="en-US">
              <a:latin typeface="Tahoma"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sz="3600" smtClean="0">
                <a:ln>
                  <a:noFill/>
                </a:ln>
              </a:rPr>
              <a:t>Engineer’s Obligation to</a:t>
            </a:r>
            <a:br>
              <a:rPr lang="en-US" altLang="en-US" sz="3600" smtClean="0">
                <a:ln>
                  <a:noFill/>
                </a:ln>
              </a:rPr>
            </a:br>
            <a:r>
              <a:rPr lang="en-US" altLang="en-US" sz="3600" smtClean="0">
                <a:ln>
                  <a:noFill/>
                </a:ln>
              </a:rPr>
              <a:t>Employers and Clients</a:t>
            </a:r>
          </a:p>
        </p:txBody>
      </p:sp>
      <p:sp>
        <p:nvSpPr>
          <p:cNvPr id="3" name="Content Placeholder 2"/>
          <p:cNvSpPr>
            <a:spLocks noGrp="1"/>
          </p:cNvSpPr>
          <p:nvPr>
            <p:ph idx="1"/>
          </p:nvPr>
        </p:nvSpPr>
        <p:spPr/>
        <p:txBody>
          <a:bodyPr rtlCol="0">
            <a:normAutofit/>
          </a:bodyPr>
          <a:lstStyle/>
          <a:p>
            <a:pPr fontAlgn="auto">
              <a:buFont typeface="Arial"/>
              <a:buChar char="•"/>
              <a:defRPr/>
            </a:pPr>
            <a:r>
              <a:rPr lang="en-US" dirty="0" smtClean="0">
                <a:solidFill>
                  <a:schemeClr val="tx1">
                    <a:lumMod val="85000"/>
                    <a:lumOff val="15000"/>
                  </a:schemeClr>
                </a:solidFill>
              </a:rPr>
              <a:t>Confidentiality Requirement</a:t>
            </a:r>
          </a:p>
          <a:p>
            <a:pPr fontAlgn="auto">
              <a:buFont typeface="Wingdings" panose="05000000000000000000" pitchFamily="2" charset="2"/>
              <a:buNone/>
              <a:defRPr/>
            </a:pPr>
            <a:r>
              <a:rPr lang="en-US" sz="2800" dirty="0" smtClean="0">
                <a:solidFill>
                  <a:schemeClr val="tx1">
                    <a:lumMod val="85000"/>
                    <a:lumOff val="15000"/>
                  </a:schemeClr>
                </a:solidFill>
              </a:rPr>
              <a:t>“Engineers shall not reveal professional </a:t>
            </a:r>
          </a:p>
          <a:p>
            <a:pPr marL="0" indent="0" fontAlgn="auto">
              <a:buFont typeface="Wingdings" panose="05000000000000000000" pitchFamily="2" charset="2"/>
              <a:buNone/>
              <a:defRPr/>
            </a:pPr>
            <a:r>
              <a:rPr lang="en-US" sz="2800" dirty="0" smtClean="0">
                <a:solidFill>
                  <a:schemeClr val="tx1">
                    <a:lumMod val="85000"/>
                    <a:lumOff val="15000"/>
                  </a:schemeClr>
                </a:solidFill>
              </a:rPr>
              <a:t>information without the employer’s or client’s prior consent except as authorized or required by law”</a:t>
            </a:r>
          </a:p>
          <a:p>
            <a:pPr fontAlgn="auto">
              <a:buFont typeface="Wingdings" panose="05000000000000000000" pitchFamily="2" charset="2"/>
              <a:buNone/>
              <a:defRPr/>
            </a:pPr>
            <a:r>
              <a:rPr lang="en-US" dirty="0" smtClean="0">
                <a:solidFill>
                  <a:schemeClr val="tx1">
                    <a:lumMod val="85000"/>
                    <a:lumOff val="15000"/>
                  </a:schemeClr>
                </a:solidFill>
              </a:rPr>
              <a:t/>
            </a:r>
            <a:br>
              <a:rPr lang="en-US" dirty="0" smtClean="0">
                <a:solidFill>
                  <a:schemeClr val="tx1">
                    <a:lumMod val="85000"/>
                    <a:lumOff val="15000"/>
                  </a:schemeClr>
                </a:solidFill>
              </a:rPr>
            </a:br>
            <a:endParaRPr lang="en-US" dirty="0">
              <a:solidFill>
                <a:schemeClr val="tx1">
                  <a:lumMod val="85000"/>
                  <a:lumOff val="15000"/>
                </a:schemeClr>
              </a:solidFill>
            </a:endParaRPr>
          </a:p>
        </p:txBody>
      </p:sp>
      <p:sp>
        <p:nvSpPr>
          <p:cNvPr id="44036" name="Slide Number Placeholder 3"/>
          <p:cNvSpPr>
            <a:spLocks noGrp="1"/>
          </p:cNvSpPr>
          <p:nvPr>
            <p:ph type="sldNum" sz="quarter" idx="12"/>
          </p:nvPr>
        </p:nvSpPr>
        <p:spPr bwMode="auto">
          <a:noFill/>
          <a:ln>
            <a:miter lim="800000"/>
            <a:headEnd/>
            <a:tailEnd/>
          </a:ln>
        </p:spPr>
        <p:txBody>
          <a:bodyPr/>
          <a:lstStyle/>
          <a:p>
            <a:fld id="{0A834A36-DDA8-4CA4-BAAA-0E77FDD5D7F0}" type="slidenum">
              <a:rPr lang="en-US" altLang="en-US">
                <a:latin typeface="Tahoma" pitchFamily="34" charset="0"/>
              </a:rPr>
              <a:pPr/>
              <a:t>19</a:t>
            </a:fld>
            <a:endParaRPr lang="en-US" altLang="en-US">
              <a:latin typeface="Tahoma"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rtlCol="0">
            <a:normAutofit fontScale="90000"/>
          </a:bodyPr>
          <a:lstStyle/>
          <a:p>
            <a:pPr fontAlgn="auto">
              <a:spcAft>
                <a:spcPts val="0"/>
              </a:spcAft>
              <a:defRPr/>
            </a:pPr>
            <a:r>
              <a:rPr lang="en-US" altLang="en-US" smtClean="0">
                <a:solidFill>
                  <a:schemeClr val="tx1">
                    <a:lumMod val="85000"/>
                    <a:lumOff val="15000"/>
                  </a:schemeClr>
                </a:solidFill>
              </a:rPr>
              <a:t>Lecture Objectives and Activitivies</a:t>
            </a:r>
          </a:p>
        </p:txBody>
      </p:sp>
      <p:sp>
        <p:nvSpPr>
          <p:cNvPr id="4100" name="Rectangle 3"/>
          <p:cNvSpPr>
            <a:spLocks noGrp="1" noChangeArrowheads="1"/>
          </p:cNvSpPr>
          <p:nvPr>
            <p:ph idx="1"/>
          </p:nvPr>
        </p:nvSpPr>
        <p:spPr/>
        <p:txBody>
          <a:bodyPr rtlCol="0">
            <a:normAutofit fontScale="92500" lnSpcReduction="20000"/>
          </a:bodyPr>
          <a:lstStyle/>
          <a:p>
            <a:pPr fontAlgn="auto">
              <a:lnSpc>
                <a:spcPct val="90000"/>
              </a:lnSpc>
              <a:buFont typeface="Arial"/>
              <a:buChar char="•"/>
              <a:defRPr/>
            </a:pPr>
            <a:r>
              <a:rPr lang="en-US" altLang="en-US" sz="2800" smtClean="0">
                <a:solidFill>
                  <a:schemeClr val="tx1">
                    <a:lumMod val="85000"/>
                    <a:lumOff val="15000"/>
                  </a:schemeClr>
                </a:solidFill>
              </a:rPr>
              <a:t>Teach fundamental principles and canons of engineering ethics</a:t>
            </a:r>
          </a:p>
          <a:p>
            <a:pPr lvl="1" fontAlgn="auto">
              <a:lnSpc>
                <a:spcPct val="90000"/>
              </a:lnSpc>
              <a:buFont typeface="Arial"/>
              <a:buChar char="•"/>
              <a:defRPr/>
            </a:pPr>
            <a:r>
              <a:rPr lang="en-US" altLang="en-US" sz="2400" smtClean="0">
                <a:solidFill>
                  <a:schemeClr val="tx1">
                    <a:lumMod val="85000"/>
                    <a:lumOff val="15000"/>
                  </a:schemeClr>
                </a:solidFill>
              </a:rPr>
              <a:t>Clarification of nature of ethics</a:t>
            </a:r>
          </a:p>
          <a:p>
            <a:pPr lvl="1" fontAlgn="auto">
              <a:lnSpc>
                <a:spcPct val="90000"/>
              </a:lnSpc>
              <a:buFont typeface="Arial"/>
              <a:buChar char="•"/>
              <a:defRPr/>
            </a:pPr>
            <a:r>
              <a:rPr lang="en-US" altLang="en-US" sz="2400" smtClean="0">
                <a:solidFill>
                  <a:schemeClr val="tx1">
                    <a:lumMod val="85000"/>
                    <a:lumOff val="15000"/>
                  </a:schemeClr>
                </a:solidFill>
              </a:rPr>
              <a:t>Process to resolve ethical dilemmas</a:t>
            </a:r>
          </a:p>
          <a:p>
            <a:pPr lvl="1" fontAlgn="auto">
              <a:lnSpc>
                <a:spcPct val="90000"/>
              </a:lnSpc>
              <a:buFont typeface="Arial"/>
              <a:buChar char="•"/>
              <a:defRPr/>
            </a:pPr>
            <a:r>
              <a:rPr lang="en-US" altLang="en-US" sz="2400" smtClean="0">
                <a:solidFill>
                  <a:schemeClr val="tx1">
                    <a:lumMod val="85000"/>
                    <a:lumOff val="15000"/>
                  </a:schemeClr>
                </a:solidFill>
              </a:rPr>
              <a:t>NCEES Model Rules of Professional Conduct</a:t>
            </a:r>
          </a:p>
          <a:p>
            <a:pPr lvl="1" fontAlgn="auto">
              <a:lnSpc>
                <a:spcPct val="90000"/>
              </a:lnSpc>
              <a:buFont typeface="Arial"/>
              <a:buChar char="•"/>
              <a:defRPr/>
            </a:pPr>
            <a:r>
              <a:rPr lang="en-US" altLang="en-US" sz="2400" smtClean="0">
                <a:solidFill>
                  <a:schemeClr val="tx1">
                    <a:lumMod val="85000"/>
                    <a:lumOff val="15000"/>
                  </a:schemeClr>
                </a:solidFill>
              </a:rPr>
              <a:t>ASME Code of Ethics</a:t>
            </a:r>
          </a:p>
          <a:p>
            <a:pPr fontAlgn="auto">
              <a:lnSpc>
                <a:spcPct val="90000"/>
              </a:lnSpc>
              <a:buFont typeface="Arial"/>
              <a:buChar char="•"/>
              <a:defRPr/>
            </a:pPr>
            <a:r>
              <a:rPr lang="en-US" altLang="en-US" sz="2800" smtClean="0">
                <a:solidFill>
                  <a:schemeClr val="tx1">
                    <a:lumMod val="85000"/>
                    <a:lumOff val="15000"/>
                  </a:schemeClr>
                </a:solidFill>
              </a:rPr>
              <a:t>Provide case studies to examine issues and resolve problems from a second person perspective</a:t>
            </a:r>
          </a:p>
          <a:p>
            <a:pPr fontAlgn="auto">
              <a:lnSpc>
                <a:spcPct val="90000"/>
              </a:lnSpc>
              <a:buFont typeface="Wingdings" panose="05000000000000000000" pitchFamily="2" charset="2"/>
              <a:buNone/>
              <a:defRPr/>
            </a:pPr>
            <a:endParaRPr lang="en-US" altLang="en-US" sz="2800" smtClean="0">
              <a:solidFill>
                <a:schemeClr val="tx1">
                  <a:lumMod val="85000"/>
                  <a:lumOff val="15000"/>
                </a:schemeClr>
              </a:solidFill>
            </a:endParaRPr>
          </a:p>
        </p:txBody>
      </p:sp>
      <p:sp>
        <p:nvSpPr>
          <p:cNvPr id="18436" name="Slide Number Placeholder 5"/>
          <p:cNvSpPr>
            <a:spLocks noGrp="1"/>
          </p:cNvSpPr>
          <p:nvPr>
            <p:ph type="sldNum" sz="quarter" idx="12"/>
          </p:nvPr>
        </p:nvSpPr>
        <p:spPr bwMode="auto">
          <a:noFill/>
          <a:ln>
            <a:miter lim="800000"/>
            <a:headEnd/>
            <a:tailEnd/>
          </a:ln>
        </p:spPr>
        <p:txBody>
          <a:bodyPr/>
          <a:lstStyle/>
          <a:p>
            <a:fld id="{156D6B03-B05E-4D20-9136-650BA24EB697}" type="slidenum">
              <a:rPr lang="en-US" altLang="en-US">
                <a:latin typeface="Tahoma" pitchFamily="34" charset="0"/>
              </a:rPr>
              <a:pPr/>
              <a:t>2</a:t>
            </a:fld>
            <a:endParaRPr lang="en-US" altLang="en-US">
              <a:latin typeface="Tahoma"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sz="3600" smtClean="0">
                <a:ln>
                  <a:noFill/>
                </a:ln>
              </a:rPr>
              <a:t>Engineer’s Obligation to</a:t>
            </a:r>
            <a:br>
              <a:rPr lang="en-US" altLang="en-US" sz="3600" smtClean="0">
                <a:ln>
                  <a:noFill/>
                </a:ln>
              </a:rPr>
            </a:br>
            <a:r>
              <a:rPr lang="en-US" altLang="en-US" sz="3600" smtClean="0">
                <a:ln>
                  <a:noFill/>
                </a:ln>
              </a:rPr>
              <a:t>Employers and Clients</a:t>
            </a:r>
          </a:p>
        </p:txBody>
      </p:sp>
      <p:sp>
        <p:nvSpPr>
          <p:cNvPr id="3" name="Content Placeholder 2"/>
          <p:cNvSpPr>
            <a:spLocks noGrp="1"/>
          </p:cNvSpPr>
          <p:nvPr>
            <p:ph idx="1"/>
          </p:nvPr>
        </p:nvSpPr>
        <p:spPr/>
        <p:txBody>
          <a:bodyPr rtlCol="0">
            <a:normAutofit fontScale="77500" lnSpcReduction="20000"/>
          </a:bodyPr>
          <a:lstStyle/>
          <a:p>
            <a:pPr fontAlgn="auto">
              <a:buFont typeface="Arial"/>
              <a:buChar char="•"/>
              <a:defRPr/>
            </a:pPr>
            <a:r>
              <a:rPr lang="en-US" dirty="0" smtClean="0">
                <a:solidFill>
                  <a:schemeClr val="tx1">
                    <a:lumMod val="85000"/>
                    <a:lumOff val="15000"/>
                  </a:schemeClr>
                </a:solidFill>
              </a:rPr>
              <a:t>Conflict of Interest</a:t>
            </a:r>
          </a:p>
          <a:p>
            <a:pPr marL="457200" indent="-457200" fontAlgn="auto">
              <a:buFont typeface="+mj-lt"/>
              <a:buAutoNum type="arabicPeriod"/>
              <a:defRPr/>
            </a:pPr>
            <a:r>
              <a:rPr lang="en-US" dirty="0" smtClean="0">
                <a:solidFill>
                  <a:schemeClr val="tx1">
                    <a:lumMod val="85000"/>
                    <a:lumOff val="15000"/>
                  </a:schemeClr>
                </a:solidFill>
              </a:rPr>
              <a:t>“Engineers shall not solicit or accept direct or indirect considerations, financial or otherwise, from contractors, their agents, or other parties while performing work for employers or clients”</a:t>
            </a:r>
          </a:p>
          <a:p>
            <a:pPr marL="457200" indent="-457200" fontAlgn="auto">
              <a:buFont typeface="+mj-lt"/>
              <a:buAutoNum type="arabicPeriod"/>
              <a:defRPr/>
            </a:pPr>
            <a:endParaRPr lang="en-US" sz="1600" dirty="0" smtClean="0">
              <a:solidFill>
                <a:schemeClr val="tx1">
                  <a:lumMod val="85000"/>
                  <a:lumOff val="15000"/>
                </a:schemeClr>
              </a:solidFill>
            </a:endParaRPr>
          </a:p>
          <a:p>
            <a:pPr marL="457200" indent="-457200" fontAlgn="auto">
              <a:buFont typeface="+mj-lt"/>
              <a:buAutoNum type="arabicPeriod"/>
              <a:defRPr/>
            </a:pPr>
            <a:r>
              <a:rPr lang="en-US" dirty="0" smtClean="0">
                <a:solidFill>
                  <a:schemeClr val="tx1">
                    <a:lumMod val="85000"/>
                    <a:lumOff val="15000"/>
                  </a:schemeClr>
                </a:solidFill>
              </a:rPr>
              <a:t>“Engineers shall disclose to their employers or clients potential conflicts of interest or any other circumstances that could influence or appear to influence their professional judgment or their service quality”</a:t>
            </a:r>
          </a:p>
          <a:p>
            <a:pPr fontAlgn="auto">
              <a:buFont typeface="Wingdings" panose="05000000000000000000" pitchFamily="2" charset="2"/>
              <a:buNone/>
              <a:defRPr/>
            </a:pPr>
            <a:r>
              <a:rPr lang="en-US" dirty="0" smtClean="0">
                <a:solidFill>
                  <a:schemeClr val="tx1">
                    <a:lumMod val="85000"/>
                    <a:lumOff val="15000"/>
                  </a:schemeClr>
                </a:solidFill>
              </a:rPr>
              <a:t/>
            </a:r>
            <a:br>
              <a:rPr lang="en-US" dirty="0" smtClean="0">
                <a:solidFill>
                  <a:schemeClr val="tx1">
                    <a:lumMod val="85000"/>
                    <a:lumOff val="15000"/>
                  </a:schemeClr>
                </a:solidFill>
              </a:rPr>
            </a:br>
            <a:endParaRPr lang="en-US" dirty="0">
              <a:solidFill>
                <a:schemeClr val="tx1">
                  <a:lumMod val="85000"/>
                  <a:lumOff val="15000"/>
                </a:schemeClr>
              </a:solidFill>
            </a:endParaRPr>
          </a:p>
        </p:txBody>
      </p:sp>
      <p:sp>
        <p:nvSpPr>
          <p:cNvPr id="45060" name="Slide Number Placeholder 3"/>
          <p:cNvSpPr>
            <a:spLocks noGrp="1"/>
          </p:cNvSpPr>
          <p:nvPr>
            <p:ph type="sldNum" sz="quarter" idx="12"/>
          </p:nvPr>
        </p:nvSpPr>
        <p:spPr bwMode="auto">
          <a:noFill/>
          <a:ln>
            <a:miter lim="800000"/>
            <a:headEnd/>
            <a:tailEnd/>
          </a:ln>
        </p:spPr>
        <p:txBody>
          <a:bodyPr/>
          <a:lstStyle/>
          <a:p>
            <a:fld id="{D89CE77E-576E-4A1F-B175-98738EFC516D}" type="slidenum">
              <a:rPr lang="en-US" altLang="en-US">
                <a:latin typeface="Tahoma" pitchFamily="34" charset="0"/>
              </a:rPr>
              <a:pPr/>
              <a:t>20</a:t>
            </a:fld>
            <a:endParaRPr lang="en-US" altLang="en-US">
              <a:latin typeface="Tahoma"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sz="3600" smtClean="0">
                <a:ln>
                  <a:noFill/>
                </a:ln>
              </a:rPr>
              <a:t>Engineer’s Obligation to</a:t>
            </a:r>
            <a:br>
              <a:rPr lang="en-US" altLang="en-US" sz="3600" smtClean="0">
                <a:ln>
                  <a:noFill/>
                </a:ln>
              </a:rPr>
            </a:br>
            <a:r>
              <a:rPr lang="en-US" altLang="en-US" sz="3600" smtClean="0">
                <a:ln>
                  <a:noFill/>
                </a:ln>
              </a:rPr>
              <a:t>Employers and Clients</a:t>
            </a:r>
          </a:p>
        </p:txBody>
      </p:sp>
      <p:sp>
        <p:nvSpPr>
          <p:cNvPr id="3" name="Content Placeholder 2"/>
          <p:cNvSpPr>
            <a:spLocks noGrp="1"/>
          </p:cNvSpPr>
          <p:nvPr>
            <p:ph idx="1"/>
          </p:nvPr>
        </p:nvSpPr>
        <p:spPr/>
        <p:txBody>
          <a:bodyPr rtlCol="0">
            <a:normAutofit lnSpcReduction="10000"/>
          </a:bodyPr>
          <a:lstStyle/>
          <a:p>
            <a:pPr fontAlgn="auto">
              <a:buFont typeface="Arial"/>
              <a:buChar char="•"/>
              <a:defRPr/>
            </a:pPr>
            <a:r>
              <a:rPr lang="en-US" dirty="0" smtClean="0">
                <a:solidFill>
                  <a:schemeClr val="tx1">
                    <a:lumMod val="85000"/>
                    <a:lumOff val="15000"/>
                  </a:schemeClr>
                </a:solidFill>
              </a:rPr>
              <a:t>Full Disclosure</a:t>
            </a:r>
          </a:p>
          <a:p>
            <a:pPr marL="0" indent="0" fontAlgn="auto">
              <a:buFont typeface="Wingdings" panose="05000000000000000000" pitchFamily="2" charset="2"/>
              <a:buNone/>
              <a:defRPr/>
            </a:pPr>
            <a:r>
              <a:rPr lang="en-US" sz="2800" dirty="0" smtClean="0">
                <a:solidFill>
                  <a:schemeClr val="tx1">
                    <a:lumMod val="85000"/>
                    <a:lumOff val="15000"/>
                  </a:schemeClr>
                </a:solidFill>
              </a:rPr>
              <a:t>“An engineer shall not accept financial or other compensation from more than one party for services rendered on one project unless the details are fully disclosed and agreed by all parties”</a:t>
            </a:r>
          </a:p>
          <a:p>
            <a:pPr fontAlgn="auto">
              <a:buFont typeface="Wingdings" panose="05000000000000000000" pitchFamily="2" charset="2"/>
              <a:buNone/>
              <a:defRPr/>
            </a:pPr>
            <a:r>
              <a:rPr lang="en-US" dirty="0" smtClean="0">
                <a:solidFill>
                  <a:schemeClr val="tx1">
                    <a:lumMod val="85000"/>
                    <a:lumOff val="15000"/>
                  </a:schemeClr>
                </a:solidFill>
              </a:rPr>
              <a:t/>
            </a:r>
            <a:br>
              <a:rPr lang="en-US" dirty="0" smtClean="0">
                <a:solidFill>
                  <a:schemeClr val="tx1">
                    <a:lumMod val="85000"/>
                    <a:lumOff val="15000"/>
                  </a:schemeClr>
                </a:solidFill>
              </a:rPr>
            </a:br>
            <a:endParaRPr lang="en-US" dirty="0">
              <a:solidFill>
                <a:schemeClr val="tx1">
                  <a:lumMod val="85000"/>
                  <a:lumOff val="15000"/>
                </a:schemeClr>
              </a:solidFill>
            </a:endParaRPr>
          </a:p>
        </p:txBody>
      </p:sp>
      <p:sp>
        <p:nvSpPr>
          <p:cNvPr id="46084" name="Slide Number Placeholder 3"/>
          <p:cNvSpPr>
            <a:spLocks noGrp="1"/>
          </p:cNvSpPr>
          <p:nvPr>
            <p:ph type="sldNum" sz="quarter" idx="12"/>
          </p:nvPr>
        </p:nvSpPr>
        <p:spPr bwMode="auto">
          <a:noFill/>
          <a:ln>
            <a:miter lim="800000"/>
            <a:headEnd/>
            <a:tailEnd/>
          </a:ln>
        </p:spPr>
        <p:txBody>
          <a:bodyPr/>
          <a:lstStyle/>
          <a:p>
            <a:fld id="{5F7BEFAA-68DF-414A-B1FF-6EA7A04B553B}" type="slidenum">
              <a:rPr lang="en-US" altLang="en-US">
                <a:latin typeface="Tahoma" pitchFamily="34" charset="0"/>
              </a:rPr>
              <a:pPr/>
              <a:t>21</a:t>
            </a:fld>
            <a:endParaRPr lang="en-US" altLang="en-US">
              <a:latin typeface="Tahoma"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en-US" sz="3600" smtClean="0">
                <a:ln>
                  <a:noFill/>
                </a:ln>
              </a:rPr>
              <a:t>Engineer’s Obligation to</a:t>
            </a:r>
            <a:br>
              <a:rPr lang="en-US" altLang="en-US" sz="3600" smtClean="0">
                <a:ln>
                  <a:noFill/>
                </a:ln>
              </a:rPr>
            </a:br>
            <a:r>
              <a:rPr lang="en-US" altLang="en-US" sz="3600" smtClean="0">
                <a:ln>
                  <a:noFill/>
                </a:ln>
              </a:rPr>
              <a:t>Employers and Clients</a:t>
            </a:r>
          </a:p>
        </p:txBody>
      </p:sp>
      <p:sp>
        <p:nvSpPr>
          <p:cNvPr id="3" name="Content Placeholder 2"/>
          <p:cNvSpPr>
            <a:spLocks noGrp="1"/>
          </p:cNvSpPr>
          <p:nvPr>
            <p:ph idx="1"/>
          </p:nvPr>
        </p:nvSpPr>
        <p:spPr/>
        <p:txBody>
          <a:bodyPr rtlCol="0">
            <a:normAutofit fontScale="92500" lnSpcReduction="20000"/>
          </a:bodyPr>
          <a:lstStyle/>
          <a:p>
            <a:pPr fontAlgn="auto">
              <a:buFont typeface="Arial"/>
              <a:buChar char="•"/>
              <a:defRPr/>
            </a:pPr>
            <a:r>
              <a:rPr lang="en-US" dirty="0" smtClean="0">
                <a:solidFill>
                  <a:schemeClr val="tx1">
                    <a:lumMod val="85000"/>
                    <a:lumOff val="15000"/>
                  </a:schemeClr>
                </a:solidFill>
              </a:rPr>
              <a:t>Government Conflicts of Interest</a:t>
            </a:r>
          </a:p>
          <a:p>
            <a:pPr marL="0" indent="0" fontAlgn="auto">
              <a:buFont typeface="Wingdings" panose="05000000000000000000" pitchFamily="2" charset="2"/>
              <a:buNone/>
              <a:defRPr/>
            </a:pPr>
            <a:r>
              <a:rPr lang="en-US" dirty="0" smtClean="0">
                <a:solidFill>
                  <a:schemeClr val="tx1">
                    <a:lumMod val="85000"/>
                    <a:lumOff val="15000"/>
                  </a:schemeClr>
                </a:solidFill>
              </a:rPr>
              <a:t>“To avoid conflicts of interest, engineers shall not solicit or accept a professional contract from a governmental body on which a principal or officer of their firm serves as a member. An engineer who is a principal or employee of a private firm and who serves as a member of a governmental body shall not participate in decisions relating to the professional services solicited or provided by the firm to the governmental body”</a:t>
            </a:r>
          </a:p>
          <a:p>
            <a:pPr fontAlgn="auto">
              <a:buFont typeface="Wingdings" panose="05000000000000000000" pitchFamily="2" charset="2"/>
              <a:buNone/>
              <a:defRPr/>
            </a:pPr>
            <a:r>
              <a:rPr lang="en-US" dirty="0" smtClean="0">
                <a:solidFill>
                  <a:schemeClr val="tx1">
                    <a:lumMod val="85000"/>
                    <a:lumOff val="15000"/>
                  </a:schemeClr>
                </a:solidFill>
              </a:rPr>
              <a:t/>
            </a:r>
            <a:br>
              <a:rPr lang="en-US" dirty="0" smtClean="0">
                <a:solidFill>
                  <a:schemeClr val="tx1">
                    <a:lumMod val="85000"/>
                    <a:lumOff val="15000"/>
                  </a:schemeClr>
                </a:solidFill>
              </a:rPr>
            </a:br>
            <a:endParaRPr lang="en-US" dirty="0">
              <a:solidFill>
                <a:schemeClr val="tx1">
                  <a:lumMod val="85000"/>
                  <a:lumOff val="15000"/>
                </a:schemeClr>
              </a:solidFill>
            </a:endParaRPr>
          </a:p>
        </p:txBody>
      </p:sp>
      <p:sp>
        <p:nvSpPr>
          <p:cNvPr id="47108" name="Slide Number Placeholder 3"/>
          <p:cNvSpPr>
            <a:spLocks noGrp="1"/>
          </p:cNvSpPr>
          <p:nvPr>
            <p:ph type="sldNum" sz="quarter" idx="12"/>
          </p:nvPr>
        </p:nvSpPr>
        <p:spPr bwMode="auto">
          <a:noFill/>
          <a:ln>
            <a:miter lim="800000"/>
            <a:headEnd/>
            <a:tailEnd/>
          </a:ln>
        </p:spPr>
        <p:txBody>
          <a:bodyPr/>
          <a:lstStyle/>
          <a:p>
            <a:fld id="{B4782A9A-C120-48C9-B36A-3EAF2183087A}" type="slidenum">
              <a:rPr lang="en-US" altLang="en-US">
                <a:latin typeface="Tahoma" pitchFamily="34" charset="0"/>
              </a:rPr>
              <a:pPr/>
              <a:t>22</a:t>
            </a:fld>
            <a:endParaRPr lang="en-US" altLang="en-US">
              <a:latin typeface="Tahoma"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sz="3600" smtClean="0">
                <a:ln>
                  <a:noFill/>
                </a:ln>
              </a:rPr>
              <a:t>Engineer’s Obligations to Other Engineers</a:t>
            </a:r>
          </a:p>
        </p:txBody>
      </p:sp>
      <p:sp>
        <p:nvSpPr>
          <p:cNvPr id="3" name="Content Placeholder 2"/>
          <p:cNvSpPr>
            <a:spLocks noGrp="1"/>
          </p:cNvSpPr>
          <p:nvPr>
            <p:ph idx="1"/>
          </p:nvPr>
        </p:nvSpPr>
        <p:spPr/>
        <p:txBody>
          <a:bodyPr rtlCol="0">
            <a:normAutofit fontScale="92500" lnSpcReduction="20000"/>
          </a:bodyPr>
          <a:lstStyle/>
          <a:p>
            <a:pPr fontAlgn="auto">
              <a:buFont typeface="Arial"/>
              <a:buChar char="•"/>
              <a:defRPr/>
            </a:pPr>
            <a:r>
              <a:rPr lang="en-US" dirty="0" smtClean="0">
                <a:solidFill>
                  <a:schemeClr val="tx1">
                    <a:lumMod val="85000"/>
                    <a:lumOff val="15000"/>
                  </a:schemeClr>
                </a:solidFill>
              </a:rPr>
              <a:t>Obligation to Potential Employers</a:t>
            </a:r>
          </a:p>
          <a:p>
            <a:pPr marL="0" indent="0" fontAlgn="auto">
              <a:buFont typeface="Wingdings" panose="05000000000000000000" pitchFamily="2" charset="2"/>
              <a:buNone/>
              <a:tabLst>
                <a:tab pos="0" algn="l"/>
              </a:tabLst>
              <a:defRPr/>
            </a:pPr>
            <a:r>
              <a:rPr lang="en-US" dirty="0" smtClean="0">
                <a:solidFill>
                  <a:schemeClr val="tx1">
                    <a:lumMod val="85000"/>
                    <a:lumOff val="15000"/>
                  </a:schemeClr>
                </a:solidFill>
              </a:rPr>
              <a:t>“Engineers shall not misrepresent or permit misrepresentation of their or any of their associate’s academic or professional qualifications. They shall not misrepresent their level of responsibility or the complexity of prior assignments. Pertinent facts relating to employers, employees, associates, joint ventures, or past accomplishments shall not be misrepresented when soliciting employment or business”</a:t>
            </a:r>
          </a:p>
          <a:p>
            <a:pPr fontAlgn="auto">
              <a:buFont typeface="Wingdings" panose="05000000000000000000" pitchFamily="2" charset="2"/>
              <a:buNone/>
              <a:defRPr/>
            </a:pPr>
            <a:r>
              <a:rPr lang="en-US" dirty="0" smtClean="0">
                <a:solidFill>
                  <a:schemeClr val="tx1">
                    <a:lumMod val="85000"/>
                    <a:lumOff val="15000"/>
                  </a:schemeClr>
                </a:solidFill>
              </a:rPr>
              <a:t/>
            </a:r>
            <a:br>
              <a:rPr lang="en-US" dirty="0" smtClean="0">
                <a:solidFill>
                  <a:schemeClr val="tx1">
                    <a:lumMod val="85000"/>
                    <a:lumOff val="15000"/>
                  </a:schemeClr>
                </a:solidFill>
              </a:rPr>
            </a:br>
            <a:endParaRPr lang="en-US" dirty="0">
              <a:solidFill>
                <a:schemeClr val="tx1">
                  <a:lumMod val="85000"/>
                  <a:lumOff val="15000"/>
                </a:schemeClr>
              </a:solidFill>
            </a:endParaRPr>
          </a:p>
        </p:txBody>
      </p:sp>
      <p:sp>
        <p:nvSpPr>
          <p:cNvPr id="48132" name="Slide Number Placeholder 3"/>
          <p:cNvSpPr>
            <a:spLocks noGrp="1"/>
          </p:cNvSpPr>
          <p:nvPr>
            <p:ph type="sldNum" sz="quarter" idx="12"/>
          </p:nvPr>
        </p:nvSpPr>
        <p:spPr bwMode="auto">
          <a:noFill/>
          <a:ln>
            <a:miter lim="800000"/>
            <a:headEnd/>
            <a:tailEnd/>
          </a:ln>
        </p:spPr>
        <p:txBody>
          <a:bodyPr/>
          <a:lstStyle/>
          <a:p>
            <a:fld id="{34EE9AFD-4603-4217-98F7-67E94162410A}" type="slidenum">
              <a:rPr lang="en-US" altLang="en-US">
                <a:latin typeface="Tahoma" pitchFamily="34" charset="0"/>
              </a:rPr>
              <a:pPr/>
              <a:t>23</a:t>
            </a:fld>
            <a:endParaRPr lang="en-US" altLang="en-US">
              <a:latin typeface="Tahoma"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en-US" sz="3600" smtClean="0">
                <a:ln>
                  <a:noFill/>
                </a:ln>
              </a:rPr>
              <a:t>Engineer’s Obligations to Other Engineers</a:t>
            </a:r>
          </a:p>
        </p:txBody>
      </p:sp>
      <p:sp>
        <p:nvSpPr>
          <p:cNvPr id="3" name="Content Placeholder 2"/>
          <p:cNvSpPr>
            <a:spLocks noGrp="1"/>
          </p:cNvSpPr>
          <p:nvPr>
            <p:ph idx="1"/>
          </p:nvPr>
        </p:nvSpPr>
        <p:spPr/>
        <p:txBody>
          <a:bodyPr rtlCol="0">
            <a:normAutofit fontScale="92500" lnSpcReduction="10000"/>
          </a:bodyPr>
          <a:lstStyle/>
          <a:p>
            <a:pPr fontAlgn="auto">
              <a:buFont typeface="Arial"/>
              <a:buChar char="•"/>
              <a:defRPr/>
            </a:pPr>
            <a:r>
              <a:rPr lang="en-US" dirty="0" smtClean="0">
                <a:solidFill>
                  <a:schemeClr val="tx1">
                    <a:lumMod val="85000"/>
                    <a:lumOff val="15000"/>
                  </a:schemeClr>
                </a:solidFill>
              </a:rPr>
              <a:t>Conflicts of Interest</a:t>
            </a:r>
          </a:p>
          <a:p>
            <a:pPr marL="0" indent="0" fontAlgn="auto">
              <a:buFont typeface="Wingdings" panose="05000000000000000000" pitchFamily="2" charset="2"/>
              <a:buNone/>
              <a:defRPr/>
            </a:pPr>
            <a:r>
              <a:rPr lang="en-US" sz="2800" dirty="0" smtClean="0">
                <a:solidFill>
                  <a:schemeClr val="tx1">
                    <a:lumMod val="85000"/>
                    <a:lumOff val="15000"/>
                  </a:schemeClr>
                </a:solidFill>
              </a:rPr>
              <a:t>“Engineers shall not directly or indirectly give, solicit, or receive any gift or commission, or other valuable consideration, in order to obtain work, and shall not make contribution to any political body with intent of influencing the award of contract by governmental body”</a:t>
            </a:r>
          </a:p>
          <a:p>
            <a:pPr fontAlgn="auto">
              <a:buFont typeface="Wingdings" panose="05000000000000000000" pitchFamily="2" charset="2"/>
              <a:buNone/>
              <a:defRPr/>
            </a:pPr>
            <a:r>
              <a:rPr lang="en-US" dirty="0" smtClean="0">
                <a:solidFill>
                  <a:schemeClr val="tx1">
                    <a:lumMod val="85000"/>
                    <a:lumOff val="15000"/>
                  </a:schemeClr>
                </a:solidFill>
              </a:rPr>
              <a:t/>
            </a:r>
            <a:br>
              <a:rPr lang="en-US" dirty="0" smtClean="0">
                <a:solidFill>
                  <a:schemeClr val="tx1">
                    <a:lumMod val="85000"/>
                    <a:lumOff val="15000"/>
                  </a:schemeClr>
                </a:solidFill>
              </a:rPr>
            </a:br>
            <a:endParaRPr lang="en-US" dirty="0">
              <a:solidFill>
                <a:schemeClr val="tx1">
                  <a:lumMod val="85000"/>
                  <a:lumOff val="15000"/>
                </a:schemeClr>
              </a:solidFill>
            </a:endParaRPr>
          </a:p>
        </p:txBody>
      </p:sp>
      <p:sp>
        <p:nvSpPr>
          <p:cNvPr id="49156" name="Slide Number Placeholder 3"/>
          <p:cNvSpPr>
            <a:spLocks noGrp="1"/>
          </p:cNvSpPr>
          <p:nvPr>
            <p:ph type="sldNum" sz="quarter" idx="12"/>
          </p:nvPr>
        </p:nvSpPr>
        <p:spPr bwMode="auto">
          <a:noFill/>
          <a:ln>
            <a:miter lim="800000"/>
            <a:headEnd/>
            <a:tailEnd/>
          </a:ln>
        </p:spPr>
        <p:txBody>
          <a:bodyPr/>
          <a:lstStyle/>
          <a:p>
            <a:fld id="{9E2939CF-DB59-44FC-B246-2C234C1E2365}" type="slidenum">
              <a:rPr lang="en-US" altLang="en-US">
                <a:latin typeface="Tahoma" pitchFamily="34" charset="0"/>
              </a:rPr>
              <a:pPr/>
              <a:t>24</a:t>
            </a:fld>
            <a:endParaRPr lang="en-US" altLang="en-US">
              <a:latin typeface="Tahoma"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sz="3600" smtClean="0">
                <a:ln>
                  <a:noFill/>
                </a:ln>
              </a:rPr>
              <a:t>Engineer’s Obligations to Other Engineers</a:t>
            </a:r>
          </a:p>
        </p:txBody>
      </p:sp>
      <p:sp>
        <p:nvSpPr>
          <p:cNvPr id="3" name="Content Placeholder 2"/>
          <p:cNvSpPr>
            <a:spLocks noGrp="1"/>
          </p:cNvSpPr>
          <p:nvPr>
            <p:ph idx="1"/>
          </p:nvPr>
        </p:nvSpPr>
        <p:spPr/>
        <p:txBody>
          <a:bodyPr rtlCol="0">
            <a:normAutofit fontScale="85000" lnSpcReduction="20000"/>
          </a:bodyPr>
          <a:lstStyle/>
          <a:p>
            <a:pPr fontAlgn="auto">
              <a:buFont typeface="Arial"/>
              <a:buChar char="•"/>
              <a:defRPr/>
            </a:pPr>
            <a:r>
              <a:rPr lang="en-US" dirty="0" smtClean="0">
                <a:solidFill>
                  <a:schemeClr val="tx1">
                    <a:lumMod val="85000"/>
                    <a:lumOff val="15000"/>
                  </a:schemeClr>
                </a:solidFill>
              </a:rPr>
              <a:t>Reputations of Other Engineers</a:t>
            </a:r>
          </a:p>
          <a:p>
            <a:pPr marL="514350" indent="-514350" fontAlgn="auto">
              <a:buFont typeface="+mj-lt"/>
              <a:buAutoNum type="arabicPeriod"/>
              <a:defRPr/>
            </a:pPr>
            <a:r>
              <a:rPr lang="en-US" sz="2800" dirty="0" smtClean="0">
                <a:solidFill>
                  <a:schemeClr val="tx1">
                    <a:lumMod val="85000"/>
                    <a:lumOff val="15000"/>
                  </a:schemeClr>
                </a:solidFill>
              </a:rPr>
              <a:t>“Engineers shall not attempt to injure, maliciously or falsely, directly or indirectly, the professional reputations, prospects, practice or employment of other engineers, nor indiscriminately criticize the work of other engineers”</a:t>
            </a:r>
          </a:p>
          <a:p>
            <a:pPr marL="514350" indent="-514350" fontAlgn="auto">
              <a:buFont typeface="+mj-lt"/>
              <a:buAutoNum type="arabicPeriod"/>
              <a:defRPr/>
            </a:pPr>
            <a:r>
              <a:rPr lang="en-US" sz="2800" dirty="0" smtClean="0">
                <a:solidFill>
                  <a:schemeClr val="tx1">
                    <a:lumMod val="85000"/>
                    <a:lumOff val="15000"/>
                  </a:schemeClr>
                </a:solidFill>
              </a:rPr>
              <a:t>Criticize cautiously and objectively with respect to the person’s professional status</a:t>
            </a:r>
          </a:p>
          <a:p>
            <a:pPr fontAlgn="auto">
              <a:buFont typeface="Wingdings" panose="05000000000000000000" pitchFamily="2" charset="2"/>
              <a:buNone/>
              <a:defRPr/>
            </a:pPr>
            <a:r>
              <a:rPr lang="en-US" dirty="0" smtClean="0">
                <a:solidFill>
                  <a:schemeClr val="tx1">
                    <a:lumMod val="85000"/>
                    <a:lumOff val="15000"/>
                  </a:schemeClr>
                </a:solidFill>
              </a:rPr>
              <a:t/>
            </a:r>
            <a:br>
              <a:rPr lang="en-US" dirty="0" smtClean="0">
                <a:solidFill>
                  <a:schemeClr val="tx1">
                    <a:lumMod val="85000"/>
                    <a:lumOff val="15000"/>
                  </a:schemeClr>
                </a:solidFill>
              </a:rPr>
            </a:br>
            <a:endParaRPr lang="en-US" dirty="0">
              <a:solidFill>
                <a:schemeClr val="tx1">
                  <a:lumMod val="85000"/>
                  <a:lumOff val="15000"/>
                </a:schemeClr>
              </a:solidFill>
            </a:endParaRPr>
          </a:p>
        </p:txBody>
      </p:sp>
      <p:sp>
        <p:nvSpPr>
          <p:cNvPr id="50180" name="Slide Number Placeholder 3"/>
          <p:cNvSpPr>
            <a:spLocks noGrp="1"/>
          </p:cNvSpPr>
          <p:nvPr>
            <p:ph type="sldNum" sz="quarter" idx="12"/>
          </p:nvPr>
        </p:nvSpPr>
        <p:spPr bwMode="auto">
          <a:noFill/>
          <a:ln>
            <a:miter lim="800000"/>
            <a:headEnd/>
            <a:tailEnd/>
          </a:ln>
        </p:spPr>
        <p:txBody>
          <a:bodyPr/>
          <a:lstStyle/>
          <a:p>
            <a:fld id="{ADB92370-4921-4B75-A6FF-F55D892C4CB4}" type="slidenum">
              <a:rPr lang="en-US" altLang="en-US">
                <a:latin typeface="Tahoma" pitchFamily="34" charset="0"/>
              </a:rPr>
              <a:pPr/>
              <a:t>25</a:t>
            </a:fld>
            <a:endParaRPr lang="en-US" altLang="en-US">
              <a:latin typeface="Tahoma"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sz="3600" smtClean="0">
                <a:ln>
                  <a:noFill/>
                </a:ln>
              </a:rPr>
              <a:t>Engineering Ethics and Legal Issues</a:t>
            </a:r>
            <a:br>
              <a:rPr lang="en-US" altLang="en-US" sz="3600" smtClean="0">
                <a:ln>
                  <a:noFill/>
                </a:ln>
              </a:rPr>
            </a:br>
            <a:endParaRPr lang="en-US" altLang="en-US" sz="3600" smtClean="0">
              <a:ln>
                <a:noFill/>
              </a:ln>
            </a:endParaRPr>
          </a:p>
        </p:txBody>
      </p:sp>
      <p:sp>
        <p:nvSpPr>
          <p:cNvPr id="3" name="Content Placeholder 2"/>
          <p:cNvSpPr>
            <a:spLocks noGrp="1"/>
          </p:cNvSpPr>
          <p:nvPr>
            <p:ph idx="1"/>
          </p:nvPr>
        </p:nvSpPr>
        <p:spPr/>
        <p:txBody>
          <a:bodyPr rtlCol="0">
            <a:normAutofit fontScale="77500" lnSpcReduction="20000"/>
          </a:bodyPr>
          <a:lstStyle/>
          <a:p>
            <a:pPr fontAlgn="auto">
              <a:buFont typeface="Arial"/>
              <a:buChar char="•"/>
              <a:defRPr/>
            </a:pPr>
            <a:r>
              <a:rPr lang="en-US" dirty="0" smtClean="0">
                <a:solidFill>
                  <a:schemeClr val="tx1">
                    <a:lumMod val="85000"/>
                    <a:lumOff val="15000"/>
                  </a:schemeClr>
                </a:solidFill>
              </a:rPr>
              <a:t>Contract Law</a:t>
            </a:r>
          </a:p>
          <a:p>
            <a:pPr marL="0" indent="0" fontAlgn="auto">
              <a:buFont typeface="Wingdings" panose="05000000000000000000" pitchFamily="2" charset="2"/>
              <a:buNone/>
              <a:defRPr/>
            </a:pPr>
            <a:r>
              <a:rPr lang="en-US" sz="2800" dirty="0" smtClean="0">
                <a:solidFill>
                  <a:schemeClr val="tx1">
                    <a:lumMod val="85000"/>
                    <a:lumOff val="15000"/>
                  </a:schemeClr>
                </a:solidFill>
              </a:rPr>
              <a:t>Mutual agreement between two or more parties to engage in transaction which provides benefits to each of them</a:t>
            </a:r>
          </a:p>
          <a:p>
            <a:pPr marL="514350" indent="-514350" fontAlgn="auto">
              <a:buFont typeface="+mj-lt"/>
              <a:buAutoNum type="arabicPeriod"/>
              <a:defRPr/>
            </a:pPr>
            <a:r>
              <a:rPr lang="en-US" sz="2800" dirty="0" smtClean="0">
                <a:solidFill>
                  <a:schemeClr val="tx1">
                    <a:lumMod val="85000"/>
                    <a:lumOff val="15000"/>
                  </a:schemeClr>
                </a:solidFill>
              </a:rPr>
              <a:t>Mutual consent</a:t>
            </a:r>
          </a:p>
          <a:p>
            <a:pPr marL="514350" indent="-514350" fontAlgn="auto">
              <a:buFont typeface="+mj-lt"/>
              <a:buAutoNum type="arabicPeriod"/>
              <a:defRPr/>
            </a:pPr>
            <a:r>
              <a:rPr lang="en-US" sz="2800" dirty="0" smtClean="0">
                <a:solidFill>
                  <a:schemeClr val="tx1">
                    <a:lumMod val="85000"/>
                    <a:lumOff val="15000"/>
                  </a:schemeClr>
                </a:solidFill>
              </a:rPr>
              <a:t>Offer and acceptance</a:t>
            </a:r>
          </a:p>
          <a:p>
            <a:pPr marL="514350" indent="-514350" fontAlgn="auto">
              <a:buFont typeface="+mj-lt"/>
              <a:buAutoNum type="arabicPeriod"/>
              <a:defRPr/>
            </a:pPr>
            <a:r>
              <a:rPr lang="en-US" sz="2800" dirty="0" smtClean="0">
                <a:solidFill>
                  <a:schemeClr val="tx1">
                    <a:lumMod val="85000"/>
                    <a:lumOff val="15000"/>
                  </a:schemeClr>
                </a:solidFill>
              </a:rPr>
              <a:t>Consideration</a:t>
            </a:r>
          </a:p>
          <a:p>
            <a:pPr marL="0" indent="0" fontAlgn="auto">
              <a:buFont typeface="Wingdings" panose="05000000000000000000" pitchFamily="2" charset="2"/>
              <a:buNone/>
              <a:defRPr/>
            </a:pPr>
            <a:endParaRPr lang="en-US" sz="2800" dirty="0" smtClean="0">
              <a:solidFill>
                <a:schemeClr val="tx1">
                  <a:lumMod val="85000"/>
                  <a:lumOff val="15000"/>
                </a:schemeClr>
              </a:solidFill>
            </a:endParaRPr>
          </a:p>
          <a:p>
            <a:pPr fontAlgn="auto">
              <a:buFont typeface="Wingdings" panose="05000000000000000000" pitchFamily="2" charset="2"/>
              <a:buNone/>
              <a:defRPr/>
            </a:pPr>
            <a:r>
              <a:rPr lang="en-US" dirty="0" smtClean="0">
                <a:solidFill>
                  <a:schemeClr val="tx1">
                    <a:lumMod val="85000"/>
                    <a:lumOff val="15000"/>
                  </a:schemeClr>
                </a:solidFill>
              </a:rPr>
              <a:t/>
            </a:r>
            <a:br>
              <a:rPr lang="en-US" dirty="0" smtClean="0">
                <a:solidFill>
                  <a:schemeClr val="tx1">
                    <a:lumMod val="85000"/>
                    <a:lumOff val="15000"/>
                  </a:schemeClr>
                </a:solidFill>
              </a:rPr>
            </a:br>
            <a:endParaRPr lang="en-US" dirty="0">
              <a:solidFill>
                <a:schemeClr val="tx1">
                  <a:lumMod val="85000"/>
                  <a:lumOff val="15000"/>
                </a:schemeClr>
              </a:solidFill>
            </a:endParaRPr>
          </a:p>
        </p:txBody>
      </p:sp>
      <p:sp>
        <p:nvSpPr>
          <p:cNvPr id="51204" name="Slide Number Placeholder 3"/>
          <p:cNvSpPr>
            <a:spLocks noGrp="1"/>
          </p:cNvSpPr>
          <p:nvPr>
            <p:ph type="sldNum" sz="quarter" idx="12"/>
          </p:nvPr>
        </p:nvSpPr>
        <p:spPr bwMode="auto">
          <a:noFill/>
          <a:ln>
            <a:miter lim="800000"/>
            <a:headEnd/>
            <a:tailEnd/>
          </a:ln>
        </p:spPr>
        <p:txBody>
          <a:bodyPr/>
          <a:lstStyle/>
          <a:p>
            <a:fld id="{DACDBF8A-7D00-4438-B222-DABC0B316A12}" type="slidenum">
              <a:rPr lang="en-US" altLang="en-US">
                <a:latin typeface="Tahoma" pitchFamily="34" charset="0"/>
              </a:rPr>
              <a:pPr/>
              <a:t>26</a:t>
            </a:fld>
            <a:endParaRPr lang="en-US" altLang="en-US">
              <a:latin typeface="Tahoma"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sz="3600" smtClean="0">
                <a:ln>
                  <a:noFill/>
                </a:ln>
              </a:rPr>
              <a:t>Engineering Ethics and Legal Issues</a:t>
            </a:r>
            <a:br>
              <a:rPr lang="en-US" altLang="en-US" sz="3600" smtClean="0">
                <a:ln>
                  <a:noFill/>
                </a:ln>
              </a:rPr>
            </a:br>
            <a:endParaRPr lang="en-US" altLang="en-US" sz="3600" smtClean="0">
              <a:ln>
                <a:noFill/>
              </a:ln>
            </a:endParaRPr>
          </a:p>
        </p:txBody>
      </p:sp>
      <p:sp>
        <p:nvSpPr>
          <p:cNvPr id="3" name="Content Placeholder 2"/>
          <p:cNvSpPr>
            <a:spLocks noGrp="1"/>
          </p:cNvSpPr>
          <p:nvPr>
            <p:ph idx="1"/>
          </p:nvPr>
        </p:nvSpPr>
        <p:spPr/>
        <p:txBody>
          <a:bodyPr rtlCol="0">
            <a:normAutofit fontScale="85000" lnSpcReduction="20000"/>
          </a:bodyPr>
          <a:lstStyle/>
          <a:p>
            <a:pPr fontAlgn="auto">
              <a:buFont typeface="Arial"/>
              <a:buChar char="•"/>
              <a:defRPr/>
            </a:pPr>
            <a:r>
              <a:rPr lang="en-US" dirty="0" smtClean="0">
                <a:solidFill>
                  <a:schemeClr val="tx1">
                    <a:lumMod val="85000"/>
                    <a:lumOff val="15000"/>
                  </a:schemeClr>
                </a:solidFill>
              </a:rPr>
              <a:t>Other Contract Issues</a:t>
            </a:r>
          </a:p>
          <a:p>
            <a:pPr marL="514350" indent="-514350" fontAlgn="auto">
              <a:buFont typeface="+mj-lt"/>
              <a:buAutoNum type="arabicPeriod"/>
              <a:defRPr/>
            </a:pPr>
            <a:r>
              <a:rPr lang="en-US" sz="2800" dirty="0" smtClean="0">
                <a:solidFill>
                  <a:schemeClr val="tx1">
                    <a:lumMod val="85000"/>
                    <a:lumOff val="15000"/>
                  </a:schemeClr>
                </a:solidFill>
              </a:rPr>
              <a:t>Legally enforceable agreement requires a definite promise by each party to do something specific</a:t>
            </a:r>
          </a:p>
          <a:p>
            <a:pPr marL="514350" indent="-514350" fontAlgn="auto">
              <a:buFont typeface="+mj-lt"/>
              <a:buAutoNum type="arabicPeriod"/>
              <a:defRPr/>
            </a:pPr>
            <a:r>
              <a:rPr lang="en-US" sz="2800" dirty="0" smtClean="0">
                <a:solidFill>
                  <a:schemeClr val="tx1">
                    <a:lumMod val="85000"/>
                    <a:lumOff val="15000"/>
                  </a:schemeClr>
                </a:solidFill>
              </a:rPr>
              <a:t>Some benefit received that each did not have before</a:t>
            </a:r>
          </a:p>
          <a:p>
            <a:pPr marL="514350" indent="-514350" fontAlgn="auto">
              <a:buFont typeface="+mj-lt"/>
              <a:buAutoNum type="arabicPeriod"/>
              <a:defRPr/>
            </a:pPr>
            <a:r>
              <a:rPr lang="en-US" sz="2800" dirty="0" smtClean="0">
                <a:solidFill>
                  <a:schemeClr val="tx1">
                    <a:lumMod val="85000"/>
                    <a:lumOff val="15000"/>
                  </a:schemeClr>
                </a:solidFill>
              </a:rPr>
              <a:t>Does not have to be in writing to be valid</a:t>
            </a:r>
          </a:p>
          <a:p>
            <a:pPr marL="0" indent="0" fontAlgn="auto">
              <a:buFont typeface="Wingdings" panose="05000000000000000000" pitchFamily="2" charset="2"/>
              <a:buNone/>
              <a:defRPr/>
            </a:pPr>
            <a:endParaRPr lang="en-US" sz="2800" dirty="0" smtClean="0">
              <a:solidFill>
                <a:schemeClr val="tx1">
                  <a:lumMod val="85000"/>
                  <a:lumOff val="15000"/>
                </a:schemeClr>
              </a:solidFill>
            </a:endParaRPr>
          </a:p>
          <a:p>
            <a:pPr fontAlgn="auto">
              <a:buFont typeface="Wingdings" panose="05000000000000000000" pitchFamily="2" charset="2"/>
              <a:buNone/>
              <a:defRPr/>
            </a:pPr>
            <a:r>
              <a:rPr lang="en-US" dirty="0" smtClean="0">
                <a:solidFill>
                  <a:schemeClr val="tx1">
                    <a:lumMod val="85000"/>
                    <a:lumOff val="15000"/>
                  </a:schemeClr>
                </a:solidFill>
              </a:rPr>
              <a:t/>
            </a:r>
            <a:br>
              <a:rPr lang="en-US" dirty="0" smtClean="0">
                <a:solidFill>
                  <a:schemeClr val="tx1">
                    <a:lumMod val="85000"/>
                    <a:lumOff val="15000"/>
                  </a:schemeClr>
                </a:solidFill>
              </a:rPr>
            </a:br>
            <a:endParaRPr lang="en-US" dirty="0">
              <a:solidFill>
                <a:schemeClr val="tx1">
                  <a:lumMod val="85000"/>
                  <a:lumOff val="15000"/>
                </a:schemeClr>
              </a:solidFill>
            </a:endParaRPr>
          </a:p>
        </p:txBody>
      </p:sp>
      <p:sp>
        <p:nvSpPr>
          <p:cNvPr id="52228" name="Slide Number Placeholder 3"/>
          <p:cNvSpPr>
            <a:spLocks noGrp="1"/>
          </p:cNvSpPr>
          <p:nvPr>
            <p:ph type="sldNum" sz="quarter" idx="12"/>
          </p:nvPr>
        </p:nvSpPr>
        <p:spPr bwMode="auto">
          <a:noFill/>
          <a:ln>
            <a:miter lim="800000"/>
            <a:headEnd/>
            <a:tailEnd/>
          </a:ln>
        </p:spPr>
        <p:txBody>
          <a:bodyPr/>
          <a:lstStyle/>
          <a:p>
            <a:fld id="{4192A0FB-EA24-4101-85DE-F67ABBF036CE}" type="slidenum">
              <a:rPr lang="en-US" altLang="en-US">
                <a:latin typeface="Tahoma" pitchFamily="34" charset="0"/>
              </a:rPr>
              <a:pPr/>
              <a:t>27</a:t>
            </a:fld>
            <a:endParaRPr lang="en-US" altLang="en-US">
              <a:latin typeface="Tahoma"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en-US" sz="3600" smtClean="0">
                <a:ln>
                  <a:noFill/>
                </a:ln>
              </a:rPr>
              <a:t>Engineering Ethics and Legal Issues</a:t>
            </a:r>
            <a:br>
              <a:rPr lang="en-US" altLang="en-US" sz="3600" smtClean="0">
                <a:ln>
                  <a:noFill/>
                </a:ln>
              </a:rPr>
            </a:br>
            <a:endParaRPr lang="en-US" altLang="en-US" sz="3600" smtClean="0">
              <a:ln>
                <a:noFill/>
              </a:ln>
            </a:endParaRPr>
          </a:p>
        </p:txBody>
      </p:sp>
      <p:sp>
        <p:nvSpPr>
          <p:cNvPr id="3" name="Content Placeholder 2"/>
          <p:cNvSpPr>
            <a:spLocks noGrp="1"/>
          </p:cNvSpPr>
          <p:nvPr>
            <p:ph idx="1"/>
          </p:nvPr>
        </p:nvSpPr>
        <p:spPr/>
        <p:txBody>
          <a:bodyPr rtlCol="0">
            <a:normAutofit fontScale="70000" lnSpcReduction="20000"/>
          </a:bodyPr>
          <a:lstStyle/>
          <a:p>
            <a:pPr fontAlgn="auto">
              <a:buFont typeface="Arial"/>
              <a:buChar char="•"/>
              <a:defRPr/>
            </a:pPr>
            <a:r>
              <a:rPr lang="en-US" dirty="0" smtClean="0">
                <a:solidFill>
                  <a:schemeClr val="tx1">
                    <a:lumMod val="85000"/>
                    <a:lumOff val="15000"/>
                  </a:schemeClr>
                </a:solidFill>
              </a:rPr>
              <a:t>Breach of Contract</a:t>
            </a:r>
          </a:p>
          <a:p>
            <a:pPr fontAlgn="auto">
              <a:buFont typeface="Wingdings" panose="05000000000000000000" pitchFamily="2" charset="2"/>
              <a:buNone/>
              <a:defRPr/>
            </a:pPr>
            <a:r>
              <a:rPr lang="en-US" dirty="0" smtClean="0">
                <a:solidFill>
                  <a:schemeClr val="tx1">
                    <a:lumMod val="85000"/>
                    <a:lumOff val="15000"/>
                  </a:schemeClr>
                </a:solidFill>
              </a:rPr>
              <a:t>An actual violation of the terms in the contract</a:t>
            </a:r>
          </a:p>
          <a:p>
            <a:pPr fontAlgn="auto">
              <a:buFont typeface="Wingdings" panose="05000000000000000000" pitchFamily="2" charset="2"/>
              <a:buNone/>
              <a:defRPr/>
            </a:pPr>
            <a:r>
              <a:rPr lang="en-US" dirty="0" smtClean="0">
                <a:solidFill>
                  <a:schemeClr val="tx1">
                    <a:lumMod val="85000"/>
                    <a:lumOff val="15000"/>
                  </a:schemeClr>
                </a:solidFill>
              </a:rPr>
              <a:t>must occur </a:t>
            </a:r>
          </a:p>
          <a:p>
            <a:pPr marL="514350" indent="-514350" fontAlgn="auto">
              <a:buFont typeface="+mj-lt"/>
              <a:buAutoNum type="arabicPeriod"/>
              <a:defRPr/>
            </a:pPr>
            <a:r>
              <a:rPr lang="en-US" dirty="0" smtClean="0">
                <a:solidFill>
                  <a:schemeClr val="tx1">
                    <a:lumMod val="85000"/>
                    <a:lumOff val="15000"/>
                  </a:schemeClr>
                </a:solidFill>
              </a:rPr>
              <a:t>Items not supplied, supplied but of substandard quality, or not supplied until long after a deadline</a:t>
            </a:r>
          </a:p>
          <a:p>
            <a:pPr marL="514350" indent="-514350" fontAlgn="auto">
              <a:buFont typeface="+mj-lt"/>
              <a:buAutoNum type="arabicPeriod"/>
              <a:defRPr/>
            </a:pPr>
            <a:r>
              <a:rPr lang="en-US" dirty="0" smtClean="0">
                <a:solidFill>
                  <a:schemeClr val="tx1">
                    <a:lumMod val="85000"/>
                    <a:lumOff val="15000"/>
                  </a:schemeClr>
                </a:solidFill>
              </a:rPr>
              <a:t>Party required to provide an equivalent value previously offered</a:t>
            </a:r>
          </a:p>
          <a:p>
            <a:pPr marL="514350" indent="-514350" fontAlgn="auto">
              <a:buFont typeface="+mj-lt"/>
              <a:buAutoNum type="arabicPeriod"/>
              <a:defRPr/>
            </a:pPr>
            <a:r>
              <a:rPr lang="en-US" dirty="0" smtClean="0">
                <a:solidFill>
                  <a:schemeClr val="tx1">
                    <a:lumMod val="85000"/>
                    <a:lumOff val="15000"/>
                  </a:schemeClr>
                </a:solidFill>
              </a:rPr>
              <a:t>Inability to fulfill contract is under ethical and legal imperative to do everything possible to provide equivalent value to other party</a:t>
            </a:r>
          </a:p>
          <a:p>
            <a:pPr marL="0" indent="0" fontAlgn="auto">
              <a:buFont typeface="Wingdings" panose="05000000000000000000" pitchFamily="2" charset="2"/>
              <a:buNone/>
              <a:defRPr/>
            </a:pPr>
            <a:endParaRPr lang="en-US" sz="2800" dirty="0" smtClean="0">
              <a:solidFill>
                <a:schemeClr val="tx1">
                  <a:lumMod val="85000"/>
                  <a:lumOff val="15000"/>
                </a:schemeClr>
              </a:solidFill>
            </a:endParaRPr>
          </a:p>
          <a:p>
            <a:pPr fontAlgn="auto">
              <a:buFont typeface="Wingdings" panose="05000000000000000000" pitchFamily="2" charset="2"/>
              <a:buNone/>
              <a:defRPr/>
            </a:pPr>
            <a:r>
              <a:rPr lang="en-US" dirty="0" smtClean="0">
                <a:solidFill>
                  <a:schemeClr val="tx1">
                    <a:lumMod val="85000"/>
                    <a:lumOff val="15000"/>
                  </a:schemeClr>
                </a:solidFill>
              </a:rPr>
              <a:t/>
            </a:r>
            <a:br>
              <a:rPr lang="en-US" dirty="0" smtClean="0">
                <a:solidFill>
                  <a:schemeClr val="tx1">
                    <a:lumMod val="85000"/>
                    <a:lumOff val="15000"/>
                  </a:schemeClr>
                </a:solidFill>
              </a:rPr>
            </a:br>
            <a:endParaRPr lang="en-US" dirty="0">
              <a:solidFill>
                <a:schemeClr val="tx1">
                  <a:lumMod val="85000"/>
                  <a:lumOff val="15000"/>
                </a:schemeClr>
              </a:solidFill>
            </a:endParaRPr>
          </a:p>
        </p:txBody>
      </p:sp>
      <p:sp>
        <p:nvSpPr>
          <p:cNvPr id="53252" name="Slide Number Placeholder 3"/>
          <p:cNvSpPr>
            <a:spLocks noGrp="1"/>
          </p:cNvSpPr>
          <p:nvPr>
            <p:ph type="sldNum" sz="quarter" idx="12"/>
          </p:nvPr>
        </p:nvSpPr>
        <p:spPr bwMode="auto">
          <a:noFill/>
          <a:ln>
            <a:miter lim="800000"/>
            <a:headEnd/>
            <a:tailEnd/>
          </a:ln>
        </p:spPr>
        <p:txBody>
          <a:bodyPr/>
          <a:lstStyle/>
          <a:p>
            <a:fld id="{CE273AB8-6955-41AA-81CB-9FED486C5DEA}" type="slidenum">
              <a:rPr lang="en-US" altLang="en-US">
                <a:latin typeface="Tahoma" pitchFamily="34" charset="0"/>
              </a:rPr>
              <a:pPr/>
              <a:t>28</a:t>
            </a:fld>
            <a:endParaRPr lang="en-US" altLang="en-US">
              <a:latin typeface="Tahoma"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sz="3600" smtClean="0">
                <a:ln>
                  <a:noFill/>
                </a:ln>
              </a:rPr>
              <a:t>Engineering Ethics and Legal Issues</a:t>
            </a:r>
            <a:br>
              <a:rPr lang="en-US" altLang="en-US" sz="3600" smtClean="0">
                <a:ln>
                  <a:noFill/>
                </a:ln>
              </a:rPr>
            </a:br>
            <a:endParaRPr lang="en-US" altLang="en-US" sz="3600" smtClean="0">
              <a:ln>
                <a:noFill/>
              </a:ln>
            </a:endParaRPr>
          </a:p>
        </p:txBody>
      </p:sp>
      <p:sp>
        <p:nvSpPr>
          <p:cNvPr id="3" name="Content Placeholder 2"/>
          <p:cNvSpPr>
            <a:spLocks noGrp="1"/>
          </p:cNvSpPr>
          <p:nvPr>
            <p:ph idx="1"/>
          </p:nvPr>
        </p:nvSpPr>
        <p:spPr/>
        <p:txBody>
          <a:bodyPr rtlCol="0">
            <a:normAutofit/>
          </a:bodyPr>
          <a:lstStyle/>
          <a:p>
            <a:pPr fontAlgn="auto">
              <a:buFont typeface="Arial"/>
              <a:buChar char="•"/>
              <a:defRPr/>
            </a:pPr>
            <a:r>
              <a:rPr lang="en-US" dirty="0" smtClean="0">
                <a:solidFill>
                  <a:schemeClr val="tx1">
                    <a:lumMod val="85000"/>
                    <a:lumOff val="15000"/>
                  </a:schemeClr>
                </a:solidFill>
              </a:rPr>
              <a:t>The Letter vs. Spirit of the Law</a:t>
            </a:r>
          </a:p>
          <a:p>
            <a:pPr marL="0" indent="0" fontAlgn="auto">
              <a:buFont typeface="Wingdings" panose="05000000000000000000" pitchFamily="2" charset="2"/>
              <a:buNone/>
              <a:defRPr/>
            </a:pPr>
            <a:r>
              <a:rPr lang="en-US" sz="2800" dirty="0" smtClean="0">
                <a:solidFill>
                  <a:schemeClr val="tx1">
                    <a:lumMod val="85000"/>
                    <a:lumOff val="15000"/>
                  </a:schemeClr>
                </a:solidFill>
              </a:rPr>
              <a:t>“Read between the lines” in terms of the intent of those documents as understood by those who formulated them”</a:t>
            </a:r>
          </a:p>
          <a:p>
            <a:pPr marL="0" indent="0" fontAlgn="auto">
              <a:buFont typeface="Wingdings" panose="05000000000000000000" pitchFamily="2" charset="2"/>
              <a:buNone/>
              <a:defRPr/>
            </a:pPr>
            <a:endParaRPr lang="en-US" sz="2800" dirty="0" smtClean="0">
              <a:solidFill>
                <a:schemeClr val="tx1">
                  <a:lumMod val="85000"/>
                  <a:lumOff val="15000"/>
                </a:schemeClr>
              </a:solidFill>
            </a:endParaRPr>
          </a:p>
          <a:p>
            <a:pPr fontAlgn="auto">
              <a:buFont typeface="Wingdings" panose="05000000000000000000" pitchFamily="2" charset="2"/>
              <a:buNone/>
              <a:defRPr/>
            </a:pPr>
            <a:r>
              <a:rPr lang="en-US" dirty="0" smtClean="0">
                <a:solidFill>
                  <a:schemeClr val="tx1">
                    <a:lumMod val="85000"/>
                    <a:lumOff val="15000"/>
                  </a:schemeClr>
                </a:solidFill>
              </a:rPr>
              <a:t/>
            </a:r>
            <a:br>
              <a:rPr lang="en-US" dirty="0" smtClean="0">
                <a:solidFill>
                  <a:schemeClr val="tx1">
                    <a:lumMod val="85000"/>
                    <a:lumOff val="15000"/>
                  </a:schemeClr>
                </a:solidFill>
              </a:rPr>
            </a:br>
            <a:endParaRPr lang="en-US" dirty="0">
              <a:solidFill>
                <a:schemeClr val="tx1">
                  <a:lumMod val="85000"/>
                  <a:lumOff val="15000"/>
                </a:schemeClr>
              </a:solidFill>
            </a:endParaRPr>
          </a:p>
        </p:txBody>
      </p:sp>
      <p:sp>
        <p:nvSpPr>
          <p:cNvPr id="54276" name="Slide Number Placeholder 3"/>
          <p:cNvSpPr>
            <a:spLocks noGrp="1"/>
          </p:cNvSpPr>
          <p:nvPr>
            <p:ph type="sldNum" sz="quarter" idx="12"/>
          </p:nvPr>
        </p:nvSpPr>
        <p:spPr bwMode="auto">
          <a:noFill/>
          <a:ln>
            <a:miter lim="800000"/>
            <a:headEnd/>
            <a:tailEnd/>
          </a:ln>
        </p:spPr>
        <p:txBody>
          <a:bodyPr/>
          <a:lstStyle/>
          <a:p>
            <a:fld id="{BEF136DA-5E83-4B34-B510-A8EF08F6B563}" type="slidenum">
              <a:rPr lang="en-US" altLang="en-US">
                <a:latin typeface="Tahoma" pitchFamily="34" charset="0"/>
              </a:rPr>
              <a:pPr/>
              <a:t>29</a:t>
            </a:fld>
            <a:endParaRPr lang="en-US" altLang="en-US">
              <a:latin typeface="Tahoma"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smtClean="0">
                <a:ln>
                  <a:noFill/>
                </a:ln>
              </a:rPr>
              <a:t>The Nature of Ethics</a:t>
            </a:r>
          </a:p>
        </p:txBody>
      </p:sp>
      <p:sp>
        <p:nvSpPr>
          <p:cNvPr id="20483" name="Rectangle 3"/>
          <p:cNvSpPr>
            <a:spLocks noGrp="1" noChangeArrowheads="1"/>
          </p:cNvSpPr>
          <p:nvPr>
            <p:ph idx="1"/>
          </p:nvPr>
        </p:nvSpPr>
        <p:spPr/>
        <p:txBody>
          <a:bodyPr/>
          <a:lstStyle/>
          <a:p>
            <a:r>
              <a:rPr lang="en-US" altLang="en-US" smtClean="0"/>
              <a:t>Ethics is generally concerned with rules or guidelines for morals and/or socially approved conduct</a:t>
            </a:r>
          </a:p>
          <a:p>
            <a:r>
              <a:rPr lang="en-US" altLang="en-US" smtClean="0"/>
              <a:t>Ethical standards generally apply to conduct that can or does have a substantial effect on people’s lives</a:t>
            </a:r>
          </a:p>
        </p:txBody>
      </p:sp>
      <p:sp>
        <p:nvSpPr>
          <p:cNvPr id="20484" name="Slide Number Placeholder 5"/>
          <p:cNvSpPr>
            <a:spLocks noGrp="1"/>
          </p:cNvSpPr>
          <p:nvPr>
            <p:ph type="sldNum" sz="quarter" idx="12"/>
          </p:nvPr>
        </p:nvSpPr>
        <p:spPr bwMode="auto">
          <a:noFill/>
          <a:ln>
            <a:miter lim="800000"/>
            <a:headEnd/>
            <a:tailEnd/>
          </a:ln>
        </p:spPr>
        <p:txBody>
          <a:bodyPr/>
          <a:lstStyle/>
          <a:p>
            <a:fld id="{92F059D9-2CD8-4ECF-838D-6FFC785E73BE}" type="slidenum">
              <a:rPr lang="en-US" altLang="en-US">
                <a:latin typeface="Tahoma" pitchFamily="34" charset="0"/>
              </a:rPr>
              <a:pPr/>
              <a:t>3</a:t>
            </a:fld>
            <a:endParaRPr lang="en-US" altLang="en-US">
              <a:latin typeface="Tahoma"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en-US" sz="3600" smtClean="0">
                <a:ln>
                  <a:noFill/>
                </a:ln>
              </a:rPr>
              <a:t>ASME Code of Ethics of Engineers – Fundamental Principles</a:t>
            </a:r>
          </a:p>
        </p:txBody>
      </p:sp>
      <p:sp>
        <p:nvSpPr>
          <p:cNvPr id="55299" name="Rectangle 3"/>
          <p:cNvSpPr>
            <a:spLocks noGrp="1" noChangeArrowheads="1"/>
          </p:cNvSpPr>
          <p:nvPr>
            <p:ph idx="1"/>
          </p:nvPr>
        </p:nvSpPr>
        <p:spPr>
          <a:xfrm>
            <a:off x="1182688" y="2017713"/>
            <a:ext cx="7275512" cy="4114800"/>
          </a:xfrm>
        </p:spPr>
        <p:txBody>
          <a:bodyPr/>
          <a:lstStyle/>
          <a:p>
            <a:pPr algn="ctr">
              <a:lnSpc>
                <a:spcPct val="80000"/>
              </a:lnSpc>
              <a:buFont typeface="Wingdings" pitchFamily="2" charset="2"/>
              <a:buNone/>
            </a:pPr>
            <a:endParaRPr lang="en-US" altLang="en-US" smtClean="0"/>
          </a:p>
          <a:p>
            <a:pPr>
              <a:lnSpc>
                <a:spcPct val="80000"/>
              </a:lnSpc>
              <a:spcAft>
                <a:spcPct val="70000"/>
              </a:spcAft>
              <a:buFont typeface="Wingdings" pitchFamily="2" charset="2"/>
              <a:buNone/>
            </a:pPr>
            <a:r>
              <a:rPr lang="en-US" altLang="en-US" smtClean="0"/>
              <a:t>Engineers uphold and advance the integrity, honor, and dignity of the Engineering profession by: </a:t>
            </a:r>
          </a:p>
          <a:p>
            <a:pPr>
              <a:lnSpc>
                <a:spcPct val="80000"/>
              </a:lnSpc>
              <a:spcAft>
                <a:spcPct val="50000"/>
              </a:spcAft>
            </a:pPr>
            <a:r>
              <a:rPr lang="en-US" altLang="en-US" smtClean="0"/>
              <a:t>using their knowledge and skill for the enhancement of human welfare; </a:t>
            </a:r>
          </a:p>
          <a:p>
            <a:pPr>
              <a:lnSpc>
                <a:spcPct val="80000"/>
              </a:lnSpc>
              <a:spcAft>
                <a:spcPct val="50000"/>
              </a:spcAft>
            </a:pPr>
            <a:r>
              <a:rPr lang="en-US" altLang="en-US" smtClean="0"/>
              <a:t>being honest and impartial, and serving with fidelity the public, their employers and clients, </a:t>
            </a:r>
          </a:p>
          <a:p>
            <a:pPr>
              <a:lnSpc>
                <a:spcPct val="80000"/>
              </a:lnSpc>
            </a:pPr>
            <a:r>
              <a:rPr lang="en-US" altLang="en-US" smtClean="0"/>
              <a:t>striving to increase the competence and prestige of the engineering profession. </a:t>
            </a:r>
          </a:p>
        </p:txBody>
      </p:sp>
      <p:sp>
        <p:nvSpPr>
          <p:cNvPr id="55300" name="Slide Number Placeholder 5"/>
          <p:cNvSpPr>
            <a:spLocks noGrp="1"/>
          </p:cNvSpPr>
          <p:nvPr>
            <p:ph type="sldNum" sz="quarter" idx="12"/>
          </p:nvPr>
        </p:nvSpPr>
        <p:spPr bwMode="auto">
          <a:noFill/>
          <a:ln>
            <a:miter lim="800000"/>
            <a:headEnd/>
            <a:tailEnd/>
          </a:ln>
        </p:spPr>
        <p:txBody>
          <a:bodyPr/>
          <a:lstStyle/>
          <a:p>
            <a:fld id="{58EA3086-4E33-4BD4-A66D-DE6B98424427}" type="slidenum">
              <a:rPr lang="en-US" altLang="en-US">
                <a:latin typeface="Tahoma" pitchFamily="34" charset="0"/>
              </a:rPr>
              <a:pPr/>
              <a:t>30</a:t>
            </a:fld>
            <a:endParaRPr lang="en-US" altLang="en-US">
              <a:latin typeface="Tahoma"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en-US" sz="3600" smtClean="0">
                <a:ln>
                  <a:noFill/>
                </a:ln>
              </a:rPr>
              <a:t>ASME Code of Ethics of Engineers – Fundamental Canons (1)</a:t>
            </a:r>
          </a:p>
        </p:txBody>
      </p:sp>
      <p:sp>
        <p:nvSpPr>
          <p:cNvPr id="33796" name="Rectangle 3"/>
          <p:cNvSpPr>
            <a:spLocks noGrp="1" noChangeArrowheads="1"/>
          </p:cNvSpPr>
          <p:nvPr>
            <p:ph idx="1"/>
          </p:nvPr>
        </p:nvSpPr>
        <p:spPr>
          <a:xfrm>
            <a:off x="609600" y="2141538"/>
            <a:ext cx="7772400" cy="4183062"/>
          </a:xfrm>
        </p:spPr>
        <p:txBody>
          <a:bodyPr rtlCol="0">
            <a:normAutofit lnSpcReduction="10000"/>
          </a:bodyPr>
          <a:lstStyle/>
          <a:p>
            <a:pPr marL="609600" indent="-609600" fontAlgn="auto">
              <a:lnSpc>
                <a:spcPct val="80000"/>
              </a:lnSpc>
              <a:buFont typeface="Arial"/>
              <a:buChar char="•"/>
              <a:defRPr/>
            </a:pPr>
            <a:endParaRPr lang="en-US" altLang="en-US" sz="2800" dirty="0" smtClean="0">
              <a:solidFill>
                <a:schemeClr val="tx1">
                  <a:lumMod val="85000"/>
                  <a:lumOff val="15000"/>
                </a:schemeClr>
              </a:solidFill>
            </a:endParaRPr>
          </a:p>
          <a:p>
            <a:pPr marL="609600" indent="-609600" fontAlgn="auto">
              <a:lnSpc>
                <a:spcPct val="80000"/>
              </a:lnSpc>
              <a:buFont typeface="Arial"/>
              <a:buChar char="•"/>
              <a:defRPr/>
            </a:pPr>
            <a:r>
              <a:rPr lang="en-US" altLang="en-US" sz="2800" dirty="0" smtClean="0">
                <a:solidFill>
                  <a:schemeClr val="tx1">
                    <a:lumMod val="85000"/>
                    <a:lumOff val="15000"/>
                  </a:schemeClr>
                </a:solidFill>
              </a:rPr>
              <a:t>Engineers shall hold paramount the safety, health and welfare of the public in the performance of their professional duties. </a:t>
            </a:r>
          </a:p>
          <a:p>
            <a:pPr marL="609600" indent="-609600" fontAlgn="auto">
              <a:lnSpc>
                <a:spcPct val="80000"/>
              </a:lnSpc>
              <a:buFont typeface="Arial"/>
              <a:buChar char="•"/>
              <a:defRPr/>
            </a:pPr>
            <a:r>
              <a:rPr lang="en-US" altLang="en-US" sz="2800" dirty="0" smtClean="0">
                <a:solidFill>
                  <a:schemeClr val="tx1">
                    <a:lumMod val="85000"/>
                    <a:lumOff val="15000"/>
                  </a:schemeClr>
                </a:solidFill>
              </a:rPr>
              <a:t>Engineers shall perform services only in the areas of their competence. </a:t>
            </a:r>
          </a:p>
          <a:p>
            <a:pPr marL="609600" indent="-609600" fontAlgn="auto">
              <a:lnSpc>
                <a:spcPct val="80000"/>
              </a:lnSpc>
              <a:buFont typeface="Arial"/>
              <a:buChar char="•"/>
              <a:defRPr/>
            </a:pPr>
            <a:r>
              <a:rPr lang="en-US" altLang="en-US" sz="2800" dirty="0" smtClean="0">
                <a:solidFill>
                  <a:schemeClr val="tx1">
                    <a:lumMod val="85000"/>
                    <a:lumOff val="15000"/>
                  </a:schemeClr>
                </a:solidFill>
              </a:rPr>
              <a:t>Engineers shall continue their professional development throughout their careers and shall provide opportunities for the professional development of those engineers under their supervision. </a:t>
            </a:r>
          </a:p>
        </p:txBody>
      </p:sp>
      <p:sp>
        <p:nvSpPr>
          <p:cNvPr id="57348" name="Slide Number Placeholder 5"/>
          <p:cNvSpPr>
            <a:spLocks noGrp="1"/>
          </p:cNvSpPr>
          <p:nvPr>
            <p:ph type="sldNum" sz="quarter" idx="12"/>
          </p:nvPr>
        </p:nvSpPr>
        <p:spPr bwMode="auto">
          <a:noFill/>
          <a:ln>
            <a:miter lim="800000"/>
            <a:headEnd/>
            <a:tailEnd/>
          </a:ln>
        </p:spPr>
        <p:txBody>
          <a:bodyPr/>
          <a:lstStyle/>
          <a:p>
            <a:fld id="{CB5A1082-B3D5-4358-9E97-4E0AC66DB079}" type="slidenum">
              <a:rPr lang="en-US" altLang="en-US">
                <a:latin typeface="Tahoma" pitchFamily="34" charset="0"/>
              </a:rPr>
              <a:pPr/>
              <a:t>31</a:t>
            </a:fld>
            <a:endParaRPr lang="en-US" altLang="en-US">
              <a:latin typeface="Tahoma"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p:txBody>
          <a:bodyPr rtlCol="0">
            <a:normAutofit fontScale="90000"/>
          </a:bodyPr>
          <a:lstStyle/>
          <a:p>
            <a:pPr fontAlgn="auto">
              <a:spcAft>
                <a:spcPts val="0"/>
              </a:spcAft>
              <a:defRPr/>
            </a:pPr>
            <a:r>
              <a:rPr lang="en-US" altLang="en-US" smtClean="0">
                <a:solidFill>
                  <a:schemeClr val="tx1">
                    <a:lumMod val="85000"/>
                    <a:lumOff val="15000"/>
                  </a:schemeClr>
                </a:solidFill>
              </a:rPr>
              <a:t>ASME Code of Ethics of Engineers – Fundamental Canons (2)</a:t>
            </a:r>
          </a:p>
        </p:txBody>
      </p:sp>
      <p:sp>
        <p:nvSpPr>
          <p:cNvPr id="34820" name="Rectangle 3"/>
          <p:cNvSpPr>
            <a:spLocks noGrp="1" noChangeArrowheads="1"/>
          </p:cNvSpPr>
          <p:nvPr>
            <p:ph idx="1"/>
          </p:nvPr>
        </p:nvSpPr>
        <p:spPr>
          <a:xfrm>
            <a:off x="690563" y="2486025"/>
            <a:ext cx="7772400" cy="3914775"/>
          </a:xfrm>
        </p:spPr>
        <p:txBody>
          <a:bodyPr rtlCol="0">
            <a:normAutofit lnSpcReduction="10000"/>
          </a:bodyPr>
          <a:lstStyle/>
          <a:p>
            <a:pPr marL="609600" indent="-609600" fontAlgn="auto">
              <a:lnSpc>
                <a:spcPct val="80000"/>
              </a:lnSpc>
              <a:buFont typeface="Arial"/>
              <a:buChar char="•"/>
              <a:defRPr/>
            </a:pPr>
            <a:r>
              <a:rPr lang="en-US" altLang="en-US" sz="2800" dirty="0" smtClean="0">
                <a:solidFill>
                  <a:schemeClr val="tx1">
                    <a:lumMod val="85000"/>
                    <a:lumOff val="15000"/>
                  </a:schemeClr>
                </a:solidFill>
              </a:rPr>
              <a:t>Engineers shall act in professional matters for each employer or client as faithful agents or trustees, and shall avoid conflicts of interest. </a:t>
            </a:r>
          </a:p>
          <a:p>
            <a:pPr marL="609600" indent="-609600" fontAlgn="auto">
              <a:lnSpc>
                <a:spcPct val="80000"/>
              </a:lnSpc>
              <a:buFont typeface="Arial"/>
              <a:buChar char="•"/>
              <a:defRPr/>
            </a:pPr>
            <a:r>
              <a:rPr lang="en-US" altLang="en-US" sz="2800" dirty="0" smtClean="0">
                <a:solidFill>
                  <a:schemeClr val="tx1">
                    <a:lumMod val="85000"/>
                    <a:lumOff val="15000"/>
                  </a:schemeClr>
                </a:solidFill>
              </a:rPr>
              <a:t>Engineers shall build their professional reputations on the merit of their services and shall not compete unfairly with others. </a:t>
            </a:r>
          </a:p>
          <a:p>
            <a:pPr marL="609600" indent="-609600" fontAlgn="auto">
              <a:lnSpc>
                <a:spcPct val="80000"/>
              </a:lnSpc>
              <a:buFont typeface="Arial"/>
              <a:buChar char="•"/>
              <a:defRPr/>
            </a:pPr>
            <a:r>
              <a:rPr lang="en-US" altLang="en-US" sz="2800" dirty="0" smtClean="0">
                <a:solidFill>
                  <a:schemeClr val="tx1">
                    <a:lumMod val="85000"/>
                    <a:lumOff val="15000"/>
                  </a:schemeClr>
                </a:solidFill>
              </a:rPr>
              <a:t>Engineers shall associate only with reputable persons or organizations. </a:t>
            </a:r>
          </a:p>
          <a:p>
            <a:pPr marL="609600" indent="-609600" fontAlgn="auto">
              <a:lnSpc>
                <a:spcPct val="80000"/>
              </a:lnSpc>
              <a:buFont typeface="Arial"/>
              <a:buChar char="•"/>
              <a:defRPr/>
            </a:pPr>
            <a:r>
              <a:rPr lang="en-US" altLang="en-US" sz="2800" dirty="0" smtClean="0">
                <a:solidFill>
                  <a:schemeClr val="tx1">
                    <a:lumMod val="85000"/>
                    <a:lumOff val="15000"/>
                  </a:schemeClr>
                </a:solidFill>
              </a:rPr>
              <a:t>Engineers shall issue public statements only in an objective and truthful manner. </a:t>
            </a:r>
          </a:p>
        </p:txBody>
      </p:sp>
      <p:sp>
        <p:nvSpPr>
          <p:cNvPr id="59396" name="Slide Number Placeholder 5"/>
          <p:cNvSpPr>
            <a:spLocks noGrp="1"/>
          </p:cNvSpPr>
          <p:nvPr>
            <p:ph type="sldNum" sz="quarter" idx="12"/>
          </p:nvPr>
        </p:nvSpPr>
        <p:spPr bwMode="auto">
          <a:noFill/>
          <a:ln>
            <a:miter lim="800000"/>
            <a:headEnd/>
            <a:tailEnd/>
          </a:ln>
        </p:spPr>
        <p:txBody>
          <a:bodyPr/>
          <a:lstStyle/>
          <a:p>
            <a:fld id="{2FB897D2-341F-4C98-A860-31BD659EA96C}" type="slidenum">
              <a:rPr lang="en-US" altLang="en-US">
                <a:latin typeface="Tahoma" pitchFamily="34" charset="0"/>
              </a:rPr>
              <a:pPr/>
              <a:t>32</a:t>
            </a:fld>
            <a:endParaRPr lang="en-US" altLang="en-US">
              <a:latin typeface="Tahoma"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en-US" smtClean="0">
                <a:ln>
                  <a:noFill/>
                </a:ln>
              </a:rPr>
              <a:t>Group Exercise</a:t>
            </a:r>
          </a:p>
        </p:txBody>
      </p:sp>
      <p:sp>
        <p:nvSpPr>
          <p:cNvPr id="61443" name="Rectangle 3"/>
          <p:cNvSpPr>
            <a:spLocks noGrp="1" noChangeArrowheads="1"/>
          </p:cNvSpPr>
          <p:nvPr>
            <p:ph idx="1"/>
          </p:nvPr>
        </p:nvSpPr>
        <p:spPr>
          <a:xfrm>
            <a:off x="762000" y="2286000"/>
            <a:ext cx="7772400" cy="4114800"/>
          </a:xfrm>
        </p:spPr>
        <p:txBody>
          <a:bodyPr/>
          <a:lstStyle/>
          <a:p>
            <a:r>
              <a:rPr lang="en-US" altLang="en-US" sz="2000" dirty="0" smtClean="0"/>
              <a:t>Each group is given 10 minutes to discuss and prepare solutions in </a:t>
            </a:r>
            <a:r>
              <a:rPr lang="en-US" altLang="en-US" sz="2000" dirty="0" err="1" smtClean="0"/>
              <a:t>Powerpoint</a:t>
            </a:r>
            <a:r>
              <a:rPr lang="en-US" altLang="en-US" sz="2000" dirty="0" smtClean="0"/>
              <a:t>, and </a:t>
            </a:r>
            <a:r>
              <a:rPr lang="en-US" altLang="en-US" sz="2000" dirty="0" smtClean="0"/>
              <a:t>5 </a:t>
            </a:r>
            <a:r>
              <a:rPr lang="en-US" altLang="en-US" sz="2000" dirty="0" smtClean="0"/>
              <a:t>minutes for presentation to class and Q&amp;A</a:t>
            </a:r>
          </a:p>
          <a:p>
            <a:pPr lvl="1"/>
            <a:r>
              <a:rPr lang="en-US" altLang="en-US" sz="1800" dirty="0" smtClean="0"/>
              <a:t>Group 1: Case 1 (</a:t>
            </a:r>
            <a:r>
              <a:rPr lang="en-US" altLang="en-US" sz="1800" dirty="0" smtClean="0"/>
              <a:t>14.3</a:t>
            </a:r>
            <a:r>
              <a:rPr lang="en-US" altLang="en-US" sz="1800" dirty="0" smtClean="0"/>
              <a:t>)</a:t>
            </a:r>
          </a:p>
          <a:p>
            <a:pPr lvl="1"/>
            <a:r>
              <a:rPr lang="en-US" altLang="en-US" sz="1800" dirty="0" smtClean="0"/>
              <a:t>Group 2: Case 2 (</a:t>
            </a:r>
            <a:r>
              <a:rPr lang="en-US" altLang="en-US" sz="1800" dirty="0" smtClean="0"/>
              <a:t>14.4</a:t>
            </a:r>
            <a:r>
              <a:rPr lang="en-US" altLang="en-US" sz="1800" dirty="0" smtClean="0"/>
              <a:t>)</a:t>
            </a:r>
          </a:p>
          <a:p>
            <a:pPr lvl="1"/>
            <a:r>
              <a:rPr lang="en-US" altLang="en-US" sz="1800" dirty="0" smtClean="0"/>
              <a:t>Group 3: Case 3 (</a:t>
            </a:r>
            <a:r>
              <a:rPr lang="en-US" altLang="en-US" sz="1800" dirty="0" smtClean="0"/>
              <a:t>14.6</a:t>
            </a:r>
            <a:r>
              <a:rPr lang="en-US" altLang="en-US" sz="1800" dirty="0" smtClean="0"/>
              <a:t>)</a:t>
            </a:r>
          </a:p>
          <a:p>
            <a:pPr lvl="1"/>
            <a:r>
              <a:rPr lang="en-US" altLang="en-US" sz="1800" dirty="0" smtClean="0"/>
              <a:t>Group </a:t>
            </a:r>
            <a:r>
              <a:rPr lang="en-US" altLang="en-US" sz="1800" dirty="0" smtClean="0"/>
              <a:t>4: </a:t>
            </a:r>
            <a:r>
              <a:rPr lang="en-US" altLang="en-US" sz="1800" dirty="0" smtClean="0"/>
              <a:t>Case 4 (</a:t>
            </a:r>
            <a:r>
              <a:rPr lang="en-US" altLang="en-US" sz="1800" dirty="0" smtClean="0"/>
              <a:t>14.7)</a:t>
            </a:r>
          </a:p>
          <a:p>
            <a:pPr lvl="1"/>
            <a:r>
              <a:rPr lang="en-US" altLang="en-US" sz="1800" dirty="0"/>
              <a:t>Group </a:t>
            </a:r>
            <a:r>
              <a:rPr lang="en-US" altLang="en-US" sz="1800" dirty="0" smtClean="0"/>
              <a:t>5: </a:t>
            </a:r>
            <a:r>
              <a:rPr lang="en-US" altLang="en-US" sz="1800" dirty="0"/>
              <a:t>Case 4 (14.7)</a:t>
            </a:r>
            <a:endParaRPr lang="en-US" altLang="en-US" sz="1800" dirty="0" smtClean="0"/>
          </a:p>
          <a:p>
            <a:r>
              <a:rPr lang="en-US" altLang="en-US" sz="2000" dirty="0" smtClean="0"/>
              <a:t>Cases are designed as problems for you, so seek resolutions that you personally can live with.</a:t>
            </a:r>
          </a:p>
          <a:p>
            <a:endParaRPr lang="en-US" altLang="en-US" sz="2000" dirty="0" smtClean="0"/>
          </a:p>
          <a:p>
            <a:endParaRPr lang="en-US" altLang="en-US" sz="2000" dirty="0" smtClean="0"/>
          </a:p>
          <a:p>
            <a:endParaRPr lang="en-US" altLang="en-US" sz="2000" dirty="0" smtClean="0"/>
          </a:p>
          <a:p>
            <a:pPr>
              <a:buFont typeface="Wingdings" pitchFamily="2" charset="2"/>
              <a:buNone/>
            </a:pPr>
            <a:endParaRPr lang="en-US" altLang="en-US" sz="2000" dirty="0" smtClean="0"/>
          </a:p>
        </p:txBody>
      </p:sp>
      <p:sp>
        <p:nvSpPr>
          <p:cNvPr id="61444" name="Slide Number Placeholder 5"/>
          <p:cNvSpPr>
            <a:spLocks noGrp="1"/>
          </p:cNvSpPr>
          <p:nvPr>
            <p:ph type="sldNum" sz="quarter" idx="12"/>
          </p:nvPr>
        </p:nvSpPr>
        <p:spPr bwMode="auto">
          <a:noFill/>
          <a:ln>
            <a:miter lim="800000"/>
            <a:headEnd/>
            <a:tailEnd/>
          </a:ln>
        </p:spPr>
        <p:txBody>
          <a:bodyPr/>
          <a:lstStyle/>
          <a:p>
            <a:fld id="{B43F4F9E-4B05-4665-A015-28A13710A621}" type="slidenum">
              <a:rPr lang="en-US" altLang="en-US">
                <a:latin typeface="Tahoma" pitchFamily="34" charset="0"/>
              </a:rPr>
              <a:pPr/>
              <a:t>33</a:t>
            </a:fld>
            <a:endParaRPr lang="en-US" altLang="en-US">
              <a:latin typeface="Tahoma"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ltLang="en-US" smtClean="0">
                <a:ln>
                  <a:noFill/>
                </a:ln>
              </a:rPr>
              <a:t>Case 1</a:t>
            </a:r>
          </a:p>
        </p:txBody>
      </p:sp>
      <p:sp>
        <p:nvSpPr>
          <p:cNvPr id="36867" name="Content Placeholder 2"/>
          <p:cNvSpPr>
            <a:spLocks noGrp="1"/>
          </p:cNvSpPr>
          <p:nvPr>
            <p:ph idx="1"/>
          </p:nvPr>
        </p:nvSpPr>
        <p:spPr/>
        <p:txBody>
          <a:bodyPr rtlCol="0">
            <a:normAutofit fontScale="85000" lnSpcReduction="20000"/>
          </a:bodyPr>
          <a:lstStyle/>
          <a:p>
            <a:pPr fontAlgn="auto">
              <a:buFont typeface="Wingdings" panose="05000000000000000000" pitchFamily="2" charset="2"/>
              <a:buNone/>
              <a:defRPr/>
            </a:pPr>
            <a:r>
              <a:rPr lang="en-US" altLang="en-US" sz="1600" smtClean="0">
                <a:solidFill>
                  <a:schemeClr val="tx1">
                    <a:lumMod val="85000"/>
                    <a:lumOff val="15000"/>
                  </a:schemeClr>
                </a:solidFill>
              </a:rPr>
              <a:t>Newly hired as a production engineer, you find a potential problem on the shop floor: workers are routinely ignoring some of the government mandated safety regulations governing the presses and stamping machines.</a:t>
            </a:r>
          </a:p>
          <a:p>
            <a:pPr fontAlgn="auto">
              <a:buFont typeface="Wingdings" panose="05000000000000000000" pitchFamily="2" charset="2"/>
              <a:buNone/>
              <a:defRPr/>
            </a:pPr>
            <a:r>
              <a:rPr lang="en-US" altLang="en-US" sz="1600" smtClean="0">
                <a:solidFill>
                  <a:schemeClr val="tx1">
                    <a:lumMod val="85000"/>
                    <a:lumOff val="15000"/>
                  </a:schemeClr>
                </a:solidFill>
              </a:rPr>
              <a:t>The workers override the safety features such as guards designed to make it impossible to insert a hand or arm into a machine.  Or they rig up "convenience" controls so they can operate a machine while close to it, instead of using approved safety switches, etc., which requires more movement or operational steps.  Their reason (or excuse) is that if the safety features were strictly followed then production would be very difficult, tiring and inefficient.  They feel that their shortcut still provides adequately safe operation with improved efficiency and worker satisfaction.  </a:t>
            </a:r>
          </a:p>
          <a:p>
            <a:pPr fontAlgn="auto">
              <a:buFont typeface="Wingdings" panose="05000000000000000000" pitchFamily="2" charset="2"/>
              <a:buNone/>
              <a:defRPr/>
            </a:pPr>
            <a:r>
              <a:rPr lang="en-US" altLang="en-US" sz="1600" smtClean="0">
                <a:solidFill>
                  <a:schemeClr val="tx1">
                    <a:lumMod val="85000"/>
                    <a:lumOff val="15000"/>
                  </a:schemeClr>
                </a:solidFill>
              </a:rPr>
              <a:t>Should you immediately insist on full compliance with all the safety regulations, or do the workers have enough of a case so that you would be tempted to ignore the safety violations?  And if you're tempted to ignore the violations, how would you justify doing so to your boss?  </a:t>
            </a:r>
          </a:p>
          <a:p>
            <a:pPr fontAlgn="auto">
              <a:buFont typeface="Wingdings" panose="05000000000000000000" pitchFamily="2" charset="2"/>
              <a:buNone/>
              <a:defRPr/>
            </a:pPr>
            <a:r>
              <a:rPr lang="en-US" altLang="en-US" sz="1600" smtClean="0">
                <a:solidFill>
                  <a:schemeClr val="tx1">
                    <a:lumMod val="85000"/>
                    <a:lumOff val="15000"/>
                  </a:schemeClr>
                </a:solidFill>
              </a:rPr>
              <a:t>Also, how much weight should you give to the workers' clear preference for not following the regulations: ethically, can safety standards be relaxed if those to whom they apply want them to be relaxed? </a:t>
            </a:r>
          </a:p>
        </p:txBody>
      </p:sp>
      <p:sp>
        <p:nvSpPr>
          <p:cNvPr id="62468" name="Slide Number Placeholder 3"/>
          <p:cNvSpPr>
            <a:spLocks noGrp="1"/>
          </p:cNvSpPr>
          <p:nvPr>
            <p:ph type="sldNum" sz="quarter" idx="12"/>
          </p:nvPr>
        </p:nvSpPr>
        <p:spPr bwMode="auto">
          <a:noFill/>
          <a:ln>
            <a:miter lim="800000"/>
            <a:headEnd/>
            <a:tailEnd/>
          </a:ln>
        </p:spPr>
        <p:txBody>
          <a:bodyPr/>
          <a:lstStyle/>
          <a:p>
            <a:fld id="{91EE954A-8FED-40FF-82E0-6EB87A9780A0}" type="slidenum">
              <a:rPr lang="en-US" altLang="en-US">
                <a:latin typeface="Tahoma" pitchFamily="34" charset="0"/>
              </a:rPr>
              <a:pPr/>
              <a:t>34</a:t>
            </a:fld>
            <a:endParaRPr lang="en-US" altLang="en-US">
              <a:latin typeface="Tahoma"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altLang="en-US" smtClean="0">
                <a:ln>
                  <a:noFill/>
                </a:ln>
              </a:rPr>
              <a:t>Case 2</a:t>
            </a:r>
          </a:p>
        </p:txBody>
      </p:sp>
      <p:sp>
        <p:nvSpPr>
          <p:cNvPr id="37891" name="Content Placeholder 2"/>
          <p:cNvSpPr>
            <a:spLocks noGrp="1"/>
          </p:cNvSpPr>
          <p:nvPr>
            <p:ph idx="1"/>
          </p:nvPr>
        </p:nvSpPr>
        <p:spPr/>
        <p:txBody>
          <a:bodyPr rtlCol="0">
            <a:normAutofit fontScale="85000" lnSpcReduction="20000"/>
          </a:bodyPr>
          <a:lstStyle/>
          <a:p>
            <a:pPr fontAlgn="auto">
              <a:buFont typeface="Wingdings" panose="05000000000000000000" pitchFamily="2" charset="2"/>
              <a:buNone/>
              <a:defRPr/>
            </a:pPr>
            <a:r>
              <a:rPr lang="en-US" altLang="en-US" sz="1600" smtClean="0">
                <a:solidFill>
                  <a:schemeClr val="tx1">
                    <a:lumMod val="85000"/>
                    <a:lumOff val="15000"/>
                  </a:schemeClr>
                </a:solidFill>
              </a:rPr>
              <a:t>You and an engineer colleague work closely on designing and implementing procedures for the proper disposal of various waste materials in an industrial plant.  He is responsible for liquid wastes, which are discharged into local rivers.</a:t>
            </a:r>
          </a:p>
          <a:p>
            <a:pPr fontAlgn="auto">
              <a:buFont typeface="Wingdings" panose="05000000000000000000" pitchFamily="2" charset="2"/>
              <a:buNone/>
              <a:defRPr/>
            </a:pPr>
            <a:r>
              <a:rPr lang="en-US" altLang="en-US" sz="1600" smtClean="0">
                <a:solidFill>
                  <a:schemeClr val="tx1">
                    <a:lumMod val="85000"/>
                    <a:lumOff val="15000"/>
                  </a:schemeClr>
                </a:solidFill>
              </a:rPr>
              <a:t>During ongoing discussions with your colleague, you notice that he is habitually allowing levels of some toxic liquid waste chemicals, which are slightly higher than levels permitted by the law of those chemicals.  You tell him that you have noticed this, but he replies that, since the levels are only slightly above the legal limits, any ethical or safety issues are trivial in this case, and not worth the trouble and expense to correct them. </a:t>
            </a:r>
          </a:p>
          <a:p>
            <a:pPr fontAlgn="auto">
              <a:buFont typeface="Wingdings" panose="05000000000000000000" pitchFamily="2" charset="2"/>
              <a:buNone/>
              <a:defRPr/>
            </a:pPr>
            <a:r>
              <a:rPr lang="en-US" altLang="en-US" sz="1600" smtClean="0">
                <a:solidFill>
                  <a:schemeClr val="tx1">
                    <a:lumMod val="85000"/>
                    <a:lumOff val="15000"/>
                  </a:schemeClr>
                </a:solidFill>
              </a:rPr>
              <a:t>Do you agree with your colleague?  If not, should you attempt to get him to correct the excess levels, or is this none of your business since it is he rather than you who is responsible for liquid wastes?</a:t>
            </a:r>
          </a:p>
          <a:p>
            <a:pPr fontAlgn="auto">
              <a:buFont typeface="Wingdings" panose="05000000000000000000" pitchFamily="2" charset="2"/>
              <a:buNone/>
              <a:defRPr/>
            </a:pPr>
            <a:r>
              <a:rPr lang="en-US" altLang="en-US" sz="1600" smtClean="0">
                <a:solidFill>
                  <a:schemeClr val="tx1">
                    <a:lumMod val="85000"/>
                    <a:lumOff val="15000"/>
                  </a:schemeClr>
                </a:solidFill>
              </a:rPr>
              <a:t>If he refuses to correct the problems, should you report this to your boss or higher management?  And if no one in your company will do anything about the problem, should you be prepared to go over their heads and report the problem directly to government inspectors or regulators?  Or should one do that only in a case where a much more serious risk to public health and safety involved?</a:t>
            </a:r>
          </a:p>
        </p:txBody>
      </p:sp>
      <p:sp>
        <p:nvSpPr>
          <p:cNvPr id="63492" name="Slide Number Placeholder 3"/>
          <p:cNvSpPr>
            <a:spLocks noGrp="1"/>
          </p:cNvSpPr>
          <p:nvPr>
            <p:ph type="sldNum" sz="quarter" idx="12"/>
          </p:nvPr>
        </p:nvSpPr>
        <p:spPr bwMode="auto">
          <a:noFill/>
          <a:ln>
            <a:miter lim="800000"/>
            <a:headEnd/>
            <a:tailEnd/>
          </a:ln>
        </p:spPr>
        <p:txBody>
          <a:bodyPr/>
          <a:lstStyle/>
          <a:p>
            <a:fld id="{5270A208-122C-42FE-B840-619D825D6993}" type="slidenum">
              <a:rPr lang="en-US" altLang="en-US">
                <a:latin typeface="Tahoma" pitchFamily="34" charset="0"/>
              </a:rPr>
              <a:pPr/>
              <a:t>35</a:t>
            </a:fld>
            <a:endParaRPr lang="en-US" altLang="en-US">
              <a:latin typeface="Tahoma"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altLang="en-US" smtClean="0">
                <a:ln>
                  <a:noFill/>
                </a:ln>
              </a:rPr>
              <a:t>Case 3</a:t>
            </a:r>
          </a:p>
        </p:txBody>
      </p:sp>
      <p:sp>
        <p:nvSpPr>
          <p:cNvPr id="64515" name="Content Placeholder 2"/>
          <p:cNvSpPr>
            <a:spLocks noGrp="1"/>
          </p:cNvSpPr>
          <p:nvPr>
            <p:ph idx="1"/>
          </p:nvPr>
        </p:nvSpPr>
        <p:spPr>
          <a:xfrm>
            <a:off x="609600" y="2438400"/>
            <a:ext cx="7772400" cy="4114800"/>
          </a:xfrm>
        </p:spPr>
        <p:txBody>
          <a:bodyPr/>
          <a:lstStyle/>
          <a:p>
            <a:pPr>
              <a:buFont typeface="Wingdings" pitchFamily="2" charset="2"/>
              <a:buNone/>
            </a:pPr>
            <a:r>
              <a:rPr lang="en-US" altLang="en-US" sz="1400" smtClean="0"/>
              <a:t>Your company has for some time supplied prefabricated wall sections, which you designed, to construction companies.  Suddenly one day a new idea occurs to you about how these might be fabricated more cheaply using composites of recycled waste materials.  </a:t>
            </a:r>
          </a:p>
          <a:p>
            <a:pPr>
              <a:buFont typeface="Wingdings" pitchFamily="2" charset="2"/>
              <a:buNone/>
            </a:pPr>
            <a:r>
              <a:rPr lang="en-US" altLang="en-US" sz="1400" smtClean="0"/>
              <a:t>Pilot runs for the new fabrication technique are very successful, so it is decided to entirely switch over to the new technique on all future production runs for the prefabricated sections.  But there are managerial debates about how, or even whether, to inform the customers about the fabrication changes.</a:t>
            </a:r>
          </a:p>
          <a:p>
            <a:pPr>
              <a:buFont typeface="Wingdings" pitchFamily="2" charset="2"/>
              <a:buNone/>
            </a:pPr>
            <a:r>
              <a:rPr lang="en-US" altLang="en-US" sz="1400" smtClean="0"/>
              <a:t>The supply contracts were written with specifications and functional terms, so that love bearing capacities and longevity, etc., of the wall sections were specified, but no specific materials or fabrication techniques were identified in the contracts.  Thus it would be possible to make the changeover without any violation of the ongoing contracts with the customers.</a:t>
            </a:r>
          </a:p>
          <a:p>
            <a:pPr>
              <a:buFont typeface="Wingdings" pitchFamily="2" charset="2"/>
              <a:buNone/>
            </a:pPr>
            <a:r>
              <a:rPr lang="en-US" altLang="en-US" sz="1400" smtClean="0"/>
              <a:t>On the other hand, since there is significant cost savings in the new fabrication method, does your company have an ethical obligation to inform the customers of this, and perhaps even to renegotiate supply at reduced cost, so that the customers also share in benefits of the new technique?  More specifically, do you have any special duty, as a professional engineer and designer of the new technique, to be an advocate in your company for the position that customers should be fully informed of the new technique and the associated cost savings? </a:t>
            </a:r>
          </a:p>
          <a:p>
            <a:pPr>
              <a:buFont typeface="Wingdings" pitchFamily="2" charset="2"/>
              <a:buNone/>
            </a:pPr>
            <a:endParaRPr lang="en-US" altLang="en-US" sz="1400" smtClean="0"/>
          </a:p>
        </p:txBody>
      </p:sp>
      <p:sp>
        <p:nvSpPr>
          <p:cNvPr id="64516" name="Slide Number Placeholder 3"/>
          <p:cNvSpPr>
            <a:spLocks noGrp="1"/>
          </p:cNvSpPr>
          <p:nvPr>
            <p:ph type="sldNum" sz="quarter" idx="12"/>
          </p:nvPr>
        </p:nvSpPr>
        <p:spPr bwMode="auto">
          <a:noFill/>
          <a:ln>
            <a:miter lim="800000"/>
            <a:headEnd/>
            <a:tailEnd/>
          </a:ln>
        </p:spPr>
        <p:txBody>
          <a:bodyPr/>
          <a:lstStyle/>
          <a:p>
            <a:fld id="{D48CEA64-B7AC-444A-AA3E-1F70B94468F6}" type="slidenum">
              <a:rPr lang="en-US" altLang="en-US">
                <a:latin typeface="Tahoma" pitchFamily="34" charset="0"/>
              </a:rPr>
              <a:pPr/>
              <a:t>36</a:t>
            </a:fld>
            <a:endParaRPr lang="en-US" altLang="en-US">
              <a:latin typeface="Tahoma"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altLang="en-US" smtClean="0">
                <a:ln>
                  <a:noFill/>
                </a:ln>
              </a:rPr>
              <a:t>Case 4</a:t>
            </a:r>
          </a:p>
        </p:txBody>
      </p:sp>
      <p:sp>
        <p:nvSpPr>
          <p:cNvPr id="3" name="Content Placeholder 2"/>
          <p:cNvSpPr>
            <a:spLocks noGrp="1"/>
          </p:cNvSpPr>
          <p:nvPr>
            <p:ph idx="1"/>
          </p:nvPr>
        </p:nvSpPr>
        <p:spPr/>
        <p:txBody>
          <a:bodyPr rtlCol="0">
            <a:normAutofit fontScale="47500" lnSpcReduction="20000"/>
          </a:bodyPr>
          <a:lstStyle/>
          <a:p>
            <a:pPr fontAlgn="auto">
              <a:buFont typeface="Wingdings" panose="05000000000000000000" pitchFamily="2" charset="2"/>
              <a:buNone/>
              <a:defRPr/>
            </a:pPr>
            <a:r>
              <a:rPr lang="en-US" dirty="0" smtClean="0">
                <a:solidFill>
                  <a:schemeClr val="tx1">
                    <a:lumMod val="85000"/>
                    <a:lumOff val="15000"/>
                  </a:schemeClr>
                </a:solidFill>
              </a:rPr>
              <a:t>Your company manufactures security systems.  Up to now these have raised few ethical problems, since your products were confined to traditional forms of security, using armed guards, locks, reinforced alloys which are hard to cut or drill, and similar methods.</a:t>
            </a:r>
          </a:p>
          <a:p>
            <a:pPr fontAlgn="auto">
              <a:buFont typeface="Wingdings" panose="05000000000000000000" pitchFamily="2" charset="2"/>
              <a:buNone/>
              <a:defRPr/>
            </a:pPr>
            <a:r>
              <a:rPr lang="en-US" dirty="0" smtClean="0">
                <a:solidFill>
                  <a:schemeClr val="tx1">
                    <a:lumMod val="85000"/>
                    <a:lumOff val="15000"/>
                  </a:schemeClr>
                </a:solidFill>
              </a:rPr>
              <a:t>However, as a design engineer you realize that this modern technology much more comprehensive security packages could be provided to your customers.  These could also include extensive video and audio surveillance equipment, along with biometric monitoring devices of employees or other personnel seeking entry to secure areas which would make use of highly personal data such as a person’s fingerprints, or retinal or voice patterns.</a:t>
            </a:r>
          </a:p>
          <a:p>
            <a:pPr fontAlgn="auto">
              <a:buFont typeface="Wingdings" panose="05000000000000000000" pitchFamily="2" charset="2"/>
              <a:buNone/>
              <a:defRPr/>
            </a:pPr>
            <a:r>
              <a:rPr lang="en-US" dirty="0" smtClean="0">
                <a:solidFill>
                  <a:schemeClr val="tx1">
                    <a:lumMod val="85000"/>
                    <a:lumOff val="15000"/>
                  </a:schemeClr>
                </a:solidFill>
              </a:rPr>
              <a:t>But there is a problem to be considered.  A literature search reveals that there are many ethical concerns about the collection and use of such personal data.  For example, these high-tech forms of surveillance could easily become a form of spying, carried out without the knowledge of employees and violating their privacy.  Or the data collected for security reasons could easily be sold or otherwise used outside legitimate workplace contexts by unscrupulous customers of your surveillance systems.</a:t>
            </a:r>
          </a:p>
          <a:p>
            <a:pPr fontAlgn="auto">
              <a:buFont typeface="Wingdings" panose="05000000000000000000" pitchFamily="2" charset="2"/>
              <a:buNone/>
              <a:defRPr/>
            </a:pPr>
            <a:r>
              <a:rPr lang="en-US" dirty="0" smtClean="0">
                <a:solidFill>
                  <a:schemeClr val="tx1">
                    <a:lumMod val="85000"/>
                    <a:lumOff val="15000"/>
                  </a:schemeClr>
                </a:solidFill>
              </a:rPr>
              <a:t>Your boss wants you to include as much of this advanced technology as possible in future systems, because customers like these new features and are willing to pay well for them.</a:t>
            </a:r>
          </a:p>
          <a:p>
            <a:pPr fontAlgn="auto">
              <a:buFont typeface="Wingdings" panose="05000000000000000000" pitchFamily="2" charset="2"/>
              <a:buNone/>
              <a:defRPr/>
            </a:pPr>
            <a:r>
              <a:rPr lang="en-US" dirty="0" smtClean="0">
                <a:solidFill>
                  <a:schemeClr val="tx1">
                    <a:lumMod val="85000"/>
                    <a:lumOff val="15000"/>
                  </a:schemeClr>
                </a:solidFill>
              </a:rPr>
              <a:t>However, you are concerned about the ethical issues involved in making these new technologies available.  As an engineer, do you have any ethical responsibility to not include any such ethically questionable technologies in products which you design and sell, or to include them only in forms which are difficult to misuse? Or is the misuse of such technologies an ethical problem only for the customers who are buying your equipment, rather than it being your ethical responsibility as an engineer?</a:t>
            </a:r>
            <a:endParaRPr lang="en-US" dirty="0">
              <a:solidFill>
                <a:schemeClr val="tx1">
                  <a:lumMod val="85000"/>
                  <a:lumOff val="15000"/>
                </a:schemeClr>
              </a:solidFill>
            </a:endParaRPr>
          </a:p>
        </p:txBody>
      </p:sp>
      <p:sp>
        <p:nvSpPr>
          <p:cNvPr id="65540" name="Slide Number Placeholder 3"/>
          <p:cNvSpPr>
            <a:spLocks noGrp="1"/>
          </p:cNvSpPr>
          <p:nvPr>
            <p:ph type="sldNum" sz="quarter" idx="12"/>
          </p:nvPr>
        </p:nvSpPr>
        <p:spPr bwMode="auto">
          <a:noFill/>
          <a:ln>
            <a:miter lim="800000"/>
            <a:headEnd/>
            <a:tailEnd/>
          </a:ln>
        </p:spPr>
        <p:txBody>
          <a:bodyPr/>
          <a:lstStyle/>
          <a:p>
            <a:fld id="{6B4172A7-1AF9-4F09-ABCB-37FDB0AAB265}" type="slidenum">
              <a:rPr lang="en-US" altLang="en-US">
                <a:latin typeface="Tahoma" pitchFamily="34" charset="0"/>
              </a:rPr>
              <a:pPr/>
              <a:t>37</a:t>
            </a:fld>
            <a:endParaRPr lang="en-US" altLang="en-US">
              <a:latin typeface="Tahoma"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p:txBody>
          <a:bodyPr rtlCol="0">
            <a:normAutofit fontScale="90000"/>
          </a:bodyPr>
          <a:lstStyle/>
          <a:p>
            <a:pPr fontAlgn="auto">
              <a:spcAft>
                <a:spcPts val="0"/>
              </a:spcAft>
              <a:defRPr/>
            </a:pPr>
            <a:r>
              <a:rPr lang="en-US" altLang="en-US" smtClean="0">
                <a:solidFill>
                  <a:schemeClr val="tx1">
                    <a:lumMod val="85000"/>
                    <a:lumOff val="15000"/>
                  </a:schemeClr>
                </a:solidFill>
              </a:rPr>
              <a:t>Lecture Recap, Homework, and Next Lecture</a:t>
            </a:r>
          </a:p>
        </p:txBody>
      </p:sp>
      <p:sp>
        <p:nvSpPr>
          <p:cNvPr id="66563" name="Rectangle 3"/>
          <p:cNvSpPr>
            <a:spLocks noGrp="1" noChangeArrowheads="1"/>
          </p:cNvSpPr>
          <p:nvPr>
            <p:ph idx="1"/>
          </p:nvPr>
        </p:nvSpPr>
        <p:spPr/>
        <p:txBody>
          <a:bodyPr/>
          <a:lstStyle/>
          <a:p>
            <a:r>
              <a:rPr lang="en-US" altLang="en-US" smtClean="0"/>
              <a:t>Ethics is generally concerned with rules or guidelines for morals and/or socially approved conduct</a:t>
            </a:r>
          </a:p>
          <a:p>
            <a:r>
              <a:rPr lang="en-US" altLang="en-US" smtClean="0"/>
              <a:t>Ethical standards generally apply to conduct that can or does have a substantial effect on people’s lives</a:t>
            </a:r>
          </a:p>
          <a:p>
            <a:endParaRPr lang="en-US" altLang="en-US" smtClean="0"/>
          </a:p>
          <a:p>
            <a:r>
              <a:rPr lang="en-US" altLang="en-US" smtClean="0"/>
              <a:t>Assignments: 15.1,15.2,15.5,15.10</a:t>
            </a:r>
          </a:p>
          <a:p>
            <a:endParaRPr lang="en-US" altLang="en-US" smtClean="0"/>
          </a:p>
        </p:txBody>
      </p:sp>
      <p:sp>
        <p:nvSpPr>
          <p:cNvPr id="66564" name="Slide Number Placeholder 5"/>
          <p:cNvSpPr>
            <a:spLocks noGrp="1"/>
          </p:cNvSpPr>
          <p:nvPr>
            <p:ph type="sldNum" sz="quarter" idx="12"/>
          </p:nvPr>
        </p:nvSpPr>
        <p:spPr bwMode="auto">
          <a:noFill/>
          <a:ln>
            <a:miter lim="800000"/>
            <a:headEnd/>
            <a:tailEnd/>
          </a:ln>
        </p:spPr>
        <p:txBody>
          <a:bodyPr/>
          <a:lstStyle/>
          <a:p>
            <a:fld id="{3BFF7D44-9D49-4522-8C04-65EDC9A98742}" type="slidenum">
              <a:rPr lang="en-US" altLang="en-US">
                <a:latin typeface="Tahoma" pitchFamily="34" charset="0"/>
              </a:rPr>
              <a:pPr/>
              <a:t>38</a:t>
            </a:fld>
            <a:endParaRPr lang="en-US" altLang="en-US">
              <a:latin typeface="Tahoma"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altLang="en-US" smtClean="0">
                <a:ln>
                  <a:noFill/>
                </a:ln>
              </a:rPr>
              <a:t>References</a:t>
            </a:r>
          </a:p>
        </p:txBody>
      </p:sp>
      <p:sp>
        <p:nvSpPr>
          <p:cNvPr id="67587" name="Content Placeholder 2"/>
          <p:cNvSpPr>
            <a:spLocks noGrp="1"/>
          </p:cNvSpPr>
          <p:nvPr>
            <p:ph idx="1"/>
          </p:nvPr>
        </p:nvSpPr>
        <p:spPr>
          <a:xfrm>
            <a:off x="609600" y="2438400"/>
            <a:ext cx="7772400" cy="4114800"/>
          </a:xfrm>
        </p:spPr>
        <p:txBody>
          <a:bodyPr/>
          <a:lstStyle/>
          <a:p>
            <a:r>
              <a:rPr lang="en-US" altLang="en-US" sz="2800" smtClean="0"/>
              <a:t>CSUN ME Senior Design Lecture notes</a:t>
            </a:r>
          </a:p>
          <a:p>
            <a:r>
              <a:rPr lang="en-US" altLang="en-US" sz="2800" smtClean="0"/>
              <a:t>Engineering Your Future, A Comprehensive Approach, Sixth Edition, by Oakes, Leone, Gunn.  Publisher: Great Lake Press</a:t>
            </a:r>
          </a:p>
          <a:p>
            <a:r>
              <a:rPr lang="en-US" altLang="en-US" sz="2800" smtClean="0"/>
              <a:t>http://www.asme.org/Education/PreCollege/TeacherResources/Code_Ethics_Engineers.cfm</a:t>
            </a:r>
          </a:p>
          <a:p>
            <a:endParaRPr lang="en-US" altLang="en-US" sz="2800" smtClean="0"/>
          </a:p>
          <a:p>
            <a:endParaRPr lang="en-US" altLang="en-US" sz="2800" smtClean="0"/>
          </a:p>
        </p:txBody>
      </p:sp>
      <p:sp>
        <p:nvSpPr>
          <p:cNvPr id="67588" name="Slide Number Placeholder 3"/>
          <p:cNvSpPr>
            <a:spLocks noGrp="1"/>
          </p:cNvSpPr>
          <p:nvPr>
            <p:ph type="sldNum" sz="quarter" idx="12"/>
          </p:nvPr>
        </p:nvSpPr>
        <p:spPr bwMode="auto">
          <a:noFill/>
          <a:ln>
            <a:miter lim="800000"/>
            <a:headEnd/>
            <a:tailEnd/>
          </a:ln>
        </p:spPr>
        <p:txBody>
          <a:bodyPr/>
          <a:lstStyle/>
          <a:p>
            <a:fld id="{AF057119-F348-47C5-A13E-219345587B42}" type="slidenum">
              <a:rPr lang="en-US" altLang="en-US">
                <a:latin typeface="Tahoma" pitchFamily="34" charset="0"/>
              </a:rPr>
              <a:pPr/>
              <a:t>39</a:t>
            </a:fld>
            <a:endParaRPr lang="en-US" altLang="en-US">
              <a:latin typeface="Tahoma"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176338" y="915988"/>
            <a:ext cx="6799262" cy="1303337"/>
          </a:xfrm>
        </p:spPr>
        <p:txBody>
          <a:bodyPr/>
          <a:lstStyle/>
          <a:p>
            <a:r>
              <a:rPr lang="en-US" altLang="en-US" smtClean="0">
                <a:ln>
                  <a:noFill/>
                </a:ln>
              </a:rPr>
              <a:t>Law vs. Ethics</a:t>
            </a:r>
          </a:p>
        </p:txBody>
      </p:sp>
      <p:sp>
        <p:nvSpPr>
          <p:cNvPr id="21507" name="Rectangle 3"/>
          <p:cNvSpPr>
            <a:spLocks noGrp="1" noChangeArrowheads="1"/>
          </p:cNvSpPr>
          <p:nvPr>
            <p:ph sz="half" idx="1"/>
          </p:nvPr>
        </p:nvSpPr>
        <p:spPr>
          <a:xfrm>
            <a:off x="533400" y="1905000"/>
            <a:ext cx="3810000" cy="4114800"/>
          </a:xfrm>
        </p:spPr>
        <p:txBody>
          <a:bodyPr/>
          <a:lstStyle/>
          <a:p>
            <a:r>
              <a:rPr lang="en-US" altLang="en-US" smtClean="0"/>
              <a:t>LAW</a:t>
            </a:r>
          </a:p>
          <a:p>
            <a:pPr lvl="1"/>
            <a:r>
              <a:rPr lang="en-US" altLang="en-US" smtClean="0"/>
              <a:t>Creates rules to guide conduct</a:t>
            </a:r>
          </a:p>
          <a:p>
            <a:pPr lvl="1"/>
            <a:r>
              <a:rPr lang="en-US" altLang="en-US" smtClean="0"/>
              <a:t>Balances competing values</a:t>
            </a:r>
          </a:p>
          <a:p>
            <a:pPr lvl="1"/>
            <a:r>
              <a:rPr lang="en-US" altLang="en-US" smtClean="0"/>
              <a:t>Punishes conduct that is “illegal” through formal structures</a:t>
            </a:r>
          </a:p>
        </p:txBody>
      </p:sp>
      <p:sp>
        <p:nvSpPr>
          <p:cNvPr id="21508" name="Rectangle 4"/>
          <p:cNvSpPr>
            <a:spLocks noGrp="1" noChangeArrowheads="1"/>
          </p:cNvSpPr>
          <p:nvPr>
            <p:ph sz="half" idx="2"/>
          </p:nvPr>
        </p:nvSpPr>
        <p:spPr>
          <a:xfrm>
            <a:off x="4495800" y="1905000"/>
            <a:ext cx="3810000" cy="4114800"/>
          </a:xfrm>
        </p:spPr>
        <p:txBody>
          <a:bodyPr/>
          <a:lstStyle/>
          <a:p>
            <a:r>
              <a:rPr lang="en-US" altLang="en-US" smtClean="0"/>
              <a:t>ETHICS</a:t>
            </a:r>
          </a:p>
          <a:p>
            <a:pPr lvl="1"/>
            <a:r>
              <a:rPr lang="en-US" altLang="en-US" smtClean="0"/>
              <a:t>Offers guidance on conduct </a:t>
            </a:r>
          </a:p>
          <a:p>
            <a:pPr lvl="1"/>
            <a:r>
              <a:rPr lang="en-US" altLang="en-US" smtClean="0"/>
              <a:t>Addresses situations in which competing values clash</a:t>
            </a:r>
          </a:p>
          <a:p>
            <a:pPr lvl="1"/>
            <a:r>
              <a:rPr lang="en-US" altLang="en-US" smtClean="0"/>
              <a:t>Incentives and disincentives may be created by “group” (formal or informal)</a:t>
            </a:r>
          </a:p>
        </p:txBody>
      </p:sp>
      <p:sp>
        <p:nvSpPr>
          <p:cNvPr id="21509" name="Slide Number Placeholder 6"/>
          <p:cNvSpPr>
            <a:spLocks noGrp="1"/>
          </p:cNvSpPr>
          <p:nvPr>
            <p:ph type="sldNum" sz="quarter" idx="12"/>
          </p:nvPr>
        </p:nvSpPr>
        <p:spPr bwMode="auto">
          <a:noFill/>
          <a:ln>
            <a:miter lim="800000"/>
            <a:headEnd/>
            <a:tailEnd/>
          </a:ln>
        </p:spPr>
        <p:txBody>
          <a:bodyPr/>
          <a:lstStyle/>
          <a:p>
            <a:fld id="{76B1DDAE-E23B-47EC-B295-0EEA16DF1AA6}" type="slidenum">
              <a:rPr lang="en-US" altLang="en-US">
                <a:latin typeface="Tahoma" pitchFamily="34" charset="0"/>
              </a:rPr>
              <a:pPr/>
              <a:t>4</a:t>
            </a:fld>
            <a:endParaRPr lang="en-US" altLang="en-US">
              <a:latin typeface="Tahoma" pitchFamily="34" charset="0"/>
            </a:endParaRPr>
          </a:p>
        </p:txBody>
      </p:sp>
      <p:sp>
        <p:nvSpPr>
          <p:cNvPr id="21510" name="TextBox 5"/>
          <p:cNvSpPr txBox="1">
            <a:spLocks noChangeArrowheads="1"/>
          </p:cNvSpPr>
          <p:nvPr/>
        </p:nvSpPr>
        <p:spPr bwMode="auto">
          <a:xfrm>
            <a:off x="5943600" y="6581775"/>
            <a:ext cx="2692400" cy="276225"/>
          </a:xfrm>
          <a:prstGeom prst="rect">
            <a:avLst/>
          </a:prstGeom>
          <a:noFill/>
          <a:ln w="9525">
            <a:noFill/>
            <a:miter lim="800000"/>
            <a:headEnd/>
            <a:tailEnd/>
          </a:ln>
        </p:spPr>
        <p:txBody>
          <a:bodyPr wrap="none">
            <a:spAutoFit/>
          </a:bodyPr>
          <a:lstStyle/>
          <a:p>
            <a:r>
              <a:rPr lang="en-US" altLang="en-US" sz="1200"/>
              <a:t>From CSUN ME Senior Ethics Lecture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176338" y="915988"/>
            <a:ext cx="6799262" cy="1303337"/>
          </a:xfrm>
        </p:spPr>
        <p:txBody>
          <a:bodyPr/>
          <a:lstStyle/>
          <a:p>
            <a:r>
              <a:rPr lang="en-US" altLang="en-US" smtClean="0">
                <a:ln>
                  <a:noFill/>
                </a:ln>
              </a:rPr>
              <a:t>Is “legal” the same as “ethical?”</a:t>
            </a:r>
          </a:p>
        </p:txBody>
      </p:sp>
      <p:sp>
        <p:nvSpPr>
          <p:cNvPr id="7172" name="Rectangle 3"/>
          <p:cNvSpPr>
            <a:spLocks noGrp="1" noChangeArrowheads="1"/>
          </p:cNvSpPr>
          <p:nvPr>
            <p:ph sz="half" idx="1"/>
          </p:nvPr>
        </p:nvSpPr>
        <p:spPr>
          <a:xfrm>
            <a:off x="609600" y="2017713"/>
            <a:ext cx="3810000" cy="3011487"/>
          </a:xfrm>
        </p:spPr>
        <p:txBody>
          <a:bodyPr rtlCol="0">
            <a:normAutofit fontScale="92500" lnSpcReduction="10000"/>
          </a:bodyPr>
          <a:lstStyle/>
          <a:p>
            <a:pPr fontAlgn="auto">
              <a:buFont typeface="Arial"/>
              <a:buChar char="•"/>
              <a:defRPr/>
            </a:pPr>
            <a:r>
              <a:rPr lang="en-US" altLang="en-US" smtClean="0">
                <a:solidFill>
                  <a:schemeClr val="tx1">
                    <a:lumMod val="85000"/>
                    <a:lumOff val="15000"/>
                  </a:schemeClr>
                </a:solidFill>
              </a:rPr>
              <a:t>YES:</a:t>
            </a:r>
          </a:p>
          <a:p>
            <a:pPr lvl="1" fontAlgn="auto">
              <a:buFont typeface="Arial"/>
              <a:buChar char="•"/>
              <a:defRPr/>
            </a:pPr>
            <a:r>
              <a:rPr lang="en-US" altLang="en-US" smtClean="0">
                <a:solidFill>
                  <a:schemeClr val="tx1">
                    <a:lumMod val="85000"/>
                    <a:lumOff val="15000"/>
                  </a:schemeClr>
                </a:solidFill>
              </a:rPr>
              <a:t>Law defines duties, rights, “allowable conduct.”</a:t>
            </a:r>
          </a:p>
          <a:p>
            <a:pPr lvl="1" fontAlgn="auto">
              <a:buFont typeface="Arial"/>
              <a:buChar char="•"/>
              <a:defRPr/>
            </a:pPr>
            <a:r>
              <a:rPr lang="en-US" altLang="en-US" smtClean="0">
                <a:solidFill>
                  <a:schemeClr val="tx1">
                    <a:lumMod val="85000"/>
                    <a:lumOff val="15000"/>
                  </a:schemeClr>
                </a:solidFill>
              </a:rPr>
              <a:t>Compliance approach to business ethics: fulfill legally recognized duties, and don’t go further.</a:t>
            </a:r>
          </a:p>
        </p:txBody>
      </p:sp>
      <p:sp>
        <p:nvSpPr>
          <p:cNvPr id="7173" name="Rectangle 4"/>
          <p:cNvSpPr>
            <a:spLocks noGrp="1" noChangeArrowheads="1"/>
          </p:cNvSpPr>
          <p:nvPr>
            <p:ph sz="half" idx="2"/>
          </p:nvPr>
        </p:nvSpPr>
        <p:spPr>
          <a:xfrm>
            <a:off x="4572000" y="2017713"/>
            <a:ext cx="3810000" cy="3011487"/>
          </a:xfrm>
        </p:spPr>
        <p:txBody>
          <a:bodyPr rtlCol="0">
            <a:normAutofit fontScale="92500" lnSpcReduction="10000"/>
          </a:bodyPr>
          <a:lstStyle/>
          <a:p>
            <a:pPr fontAlgn="auto">
              <a:buFont typeface="Arial"/>
              <a:buChar char="•"/>
              <a:defRPr/>
            </a:pPr>
            <a:r>
              <a:rPr lang="en-US" altLang="en-US" smtClean="0">
                <a:solidFill>
                  <a:schemeClr val="tx1">
                    <a:lumMod val="85000"/>
                    <a:lumOff val="15000"/>
                  </a:schemeClr>
                </a:solidFill>
              </a:rPr>
              <a:t>NO:</a:t>
            </a:r>
          </a:p>
          <a:p>
            <a:pPr lvl="1" fontAlgn="auto">
              <a:buFont typeface="Arial"/>
              <a:buChar char="•"/>
              <a:defRPr/>
            </a:pPr>
            <a:r>
              <a:rPr lang="en-US" altLang="en-US" smtClean="0">
                <a:solidFill>
                  <a:schemeClr val="tx1">
                    <a:lumMod val="85000"/>
                    <a:lumOff val="15000"/>
                  </a:schemeClr>
                </a:solidFill>
              </a:rPr>
              <a:t>Law does not address all ethical dilemmas</a:t>
            </a:r>
          </a:p>
          <a:p>
            <a:pPr lvl="1" fontAlgn="auto">
              <a:buFont typeface="Arial"/>
              <a:buChar char="•"/>
              <a:defRPr/>
            </a:pPr>
            <a:r>
              <a:rPr lang="en-US" altLang="en-US" smtClean="0">
                <a:solidFill>
                  <a:schemeClr val="tx1">
                    <a:lumMod val="85000"/>
                    <a:lumOff val="15000"/>
                  </a:schemeClr>
                </a:solidFill>
              </a:rPr>
              <a:t>Legal duties may not meet standard of ethical conduct</a:t>
            </a:r>
          </a:p>
          <a:p>
            <a:pPr lvl="1" fontAlgn="auto">
              <a:buFont typeface="Arial"/>
              <a:buChar char="•"/>
              <a:defRPr/>
            </a:pPr>
            <a:r>
              <a:rPr lang="en-US" altLang="en-US" smtClean="0">
                <a:solidFill>
                  <a:schemeClr val="tx1">
                    <a:lumMod val="85000"/>
                    <a:lumOff val="15000"/>
                  </a:schemeClr>
                </a:solidFill>
              </a:rPr>
              <a:t>“Beyond Compliance” approach: fulfill legally recognized duties, but don’t stop there.</a:t>
            </a:r>
          </a:p>
        </p:txBody>
      </p:sp>
      <p:sp>
        <p:nvSpPr>
          <p:cNvPr id="23557" name="Slide Number Placeholder 6"/>
          <p:cNvSpPr>
            <a:spLocks noGrp="1"/>
          </p:cNvSpPr>
          <p:nvPr>
            <p:ph type="sldNum" sz="quarter" idx="12"/>
          </p:nvPr>
        </p:nvSpPr>
        <p:spPr bwMode="auto">
          <a:noFill/>
          <a:ln>
            <a:miter lim="800000"/>
            <a:headEnd/>
            <a:tailEnd/>
          </a:ln>
        </p:spPr>
        <p:txBody>
          <a:bodyPr/>
          <a:lstStyle/>
          <a:p>
            <a:fld id="{A4824A62-1E2E-4F5C-9588-E76580DBC0D0}" type="slidenum">
              <a:rPr lang="en-US" altLang="en-US">
                <a:latin typeface="Tahoma" pitchFamily="34" charset="0"/>
              </a:rPr>
              <a:pPr/>
              <a:t>5</a:t>
            </a:fld>
            <a:endParaRPr lang="en-US" altLang="en-US">
              <a:latin typeface="Tahoma" pitchFamily="34" charset="0"/>
            </a:endParaRPr>
          </a:p>
        </p:txBody>
      </p:sp>
      <p:sp>
        <p:nvSpPr>
          <p:cNvPr id="23558" name="TextBox 5"/>
          <p:cNvSpPr txBox="1">
            <a:spLocks noChangeArrowheads="1"/>
          </p:cNvSpPr>
          <p:nvPr/>
        </p:nvSpPr>
        <p:spPr bwMode="auto">
          <a:xfrm>
            <a:off x="5918200" y="6581775"/>
            <a:ext cx="2692400" cy="276225"/>
          </a:xfrm>
          <a:prstGeom prst="rect">
            <a:avLst/>
          </a:prstGeom>
          <a:noFill/>
          <a:ln w="9525">
            <a:noFill/>
            <a:miter lim="800000"/>
            <a:headEnd/>
            <a:tailEnd/>
          </a:ln>
        </p:spPr>
        <p:txBody>
          <a:bodyPr wrap="none">
            <a:spAutoFit/>
          </a:bodyPr>
          <a:lstStyle/>
          <a:p>
            <a:r>
              <a:rPr lang="en-US" altLang="en-US" sz="1200"/>
              <a:t>From CSUN ME Senior Ethics Lecture</a:t>
            </a:r>
          </a:p>
        </p:txBody>
      </p:sp>
      <p:sp>
        <p:nvSpPr>
          <p:cNvPr id="23559" name="TextBox 6"/>
          <p:cNvSpPr txBox="1">
            <a:spLocks noChangeArrowheads="1"/>
          </p:cNvSpPr>
          <p:nvPr/>
        </p:nvSpPr>
        <p:spPr bwMode="auto">
          <a:xfrm>
            <a:off x="1981200" y="5410200"/>
            <a:ext cx="5103813" cy="646113"/>
          </a:xfrm>
          <a:prstGeom prst="rect">
            <a:avLst/>
          </a:prstGeom>
          <a:noFill/>
          <a:ln w="9525">
            <a:noFill/>
            <a:miter lim="800000"/>
            <a:headEnd/>
            <a:tailEnd/>
          </a:ln>
        </p:spPr>
        <p:txBody>
          <a:bodyPr wrap="none">
            <a:spAutoFit/>
          </a:bodyPr>
          <a:lstStyle/>
          <a:p>
            <a:r>
              <a:rPr lang="en-US" altLang="en-US"/>
              <a:t>In case of conflicts, it’s generally held that legal </a:t>
            </a:r>
          </a:p>
          <a:p>
            <a:r>
              <a:rPr lang="en-US" altLang="en-US"/>
              <a:t>standards must give way to ethical standards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smtClean="0">
                <a:ln>
                  <a:noFill/>
                </a:ln>
              </a:rPr>
              <a:t>Consider This: “You and Al”</a:t>
            </a:r>
          </a:p>
        </p:txBody>
      </p:sp>
      <p:sp>
        <p:nvSpPr>
          <p:cNvPr id="8196" name="Rectangle 3"/>
          <p:cNvSpPr>
            <a:spLocks noGrp="1" noChangeArrowheads="1"/>
          </p:cNvSpPr>
          <p:nvPr>
            <p:ph idx="1"/>
          </p:nvPr>
        </p:nvSpPr>
        <p:spPr/>
        <p:txBody>
          <a:bodyPr rtlCol="0">
            <a:normAutofit fontScale="92500" lnSpcReduction="20000"/>
          </a:bodyPr>
          <a:lstStyle/>
          <a:p>
            <a:pPr fontAlgn="auto">
              <a:lnSpc>
                <a:spcPct val="90000"/>
              </a:lnSpc>
              <a:buFont typeface="Arial"/>
              <a:buChar char="•"/>
              <a:defRPr/>
            </a:pPr>
            <a:r>
              <a:rPr lang="en-US" altLang="en-US" sz="2800" smtClean="0">
                <a:solidFill>
                  <a:schemeClr val="tx1">
                    <a:lumMod val="85000"/>
                    <a:lumOff val="15000"/>
                  </a:schemeClr>
                </a:solidFill>
              </a:rPr>
              <a:t>You are the manager for Big-Mart, a large discount retailer.  You recently fired Al, a sales clerk, after Al punched a customer during a dispute in the store (Al admitted this after the customer complained).</a:t>
            </a:r>
          </a:p>
          <a:p>
            <a:pPr fontAlgn="auto">
              <a:lnSpc>
                <a:spcPct val="90000"/>
              </a:lnSpc>
              <a:buFont typeface="Arial"/>
              <a:buChar char="•"/>
              <a:defRPr/>
            </a:pPr>
            <a:r>
              <a:rPr lang="en-US" altLang="en-US" sz="2800" smtClean="0">
                <a:solidFill>
                  <a:schemeClr val="tx1">
                    <a:lumMod val="85000"/>
                    <a:lumOff val="15000"/>
                  </a:schemeClr>
                </a:solidFill>
              </a:rPr>
              <a:t>Sue, manager of your competitor, Mega-Mart, calls you to tell you that Al has applied for a job at Mega-Mart, and to ask you whether Al is “good with customers.” </a:t>
            </a:r>
          </a:p>
          <a:p>
            <a:pPr fontAlgn="auto">
              <a:lnSpc>
                <a:spcPct val="90000"/>
              </a:lnSpc>
              <a:buFont typeface="Arial"/>
              <a:buChar char="•"/>
              <a:defRPr/>
            </a:pPr>
            <a:r>
              <a:rPr lang="en-US" altLang="en-US" sz="2800" i="1" smtClean="0">
                <a:solidFill>
                  <a:schemeClr val="tx1">
                    <a:lumMod val="85000"/>
                    <a:lumOff val="15000"/>
                  </a:schemeClr>
                </a:solidFill>
              </a:rPr>
              <a:t>WHAT DO YOU DO</a:t>
            </a:r>
            <a:r>
              <a:rPr lang="en-US" altLang="en-US" sz="2800" smtClean="0">
                <a:solidFill>
                  <a:schemeClr val="tx1">
                    <a:lumMod val="85000"/>
                    <a:lumOff val="15000"/>
                  </a:schemeClr>
                </a:solidFill>
              </a:rPr>
              <a:t>?</a:t>
            </a:r>
          </a:p>
        </p:txBody>
      </p:sp>
      <p:sp>
        <p:nvSpPr>
          <p:cNvPr id="25604" name="Slide Number Placeholder 5"/>
          <p:cNvSpPr>
            <a:spLocks noGrp="1"/>
          </p:cNvSpPr>
          <p:nvPr>
            <p:ph type="sldNum" sz="quarter" idx="12"/>
          </p:nvPr>
        </p:nvSpPr>
        <p:spPr bwMode="auto">
          <a:noFill/>
          <a:ln>
            <a:miter lim="800000"/>
            <a:headEnd/>
            <a:tailEnd/>
          </a:ln>
        </p:spPr>
        <p:txBody>
          <a:bodyPr/>
          <a:lstStyle/>
          <a:p>
            <a:fld id="{5C7DCD97-66D7-463D-B006-E28820441E90}" type="slidenum">
              <a:rPr lang="en-US" altLang="en-US">
                <a:latin typeface="Tahoma" pitchFamily="34" charset="0"/>
              </a:rPr>
              <a:pPr/>
              <a:t>6</a:t>
            </a:fld>
            <a:endParaRPr lang="en-US" altLang="en-US">
              <a:latin typeface="Tahoma" pitchFamily="34" charset="0"/>
            </a:endParaRPr>
          </a:p>
        </p:txBody>
      </p:sp>
      <p:sp>
        <p:nvSpPr>
          <p:cNvPr id="25605" name="TextBox 4"/>
          <p:cNvSpPr txBox="1">
            <a:spLocks noChangeArrowheads="1"/>
          </p:cNvSpPr>
          <p:nvPr/>
        </p:nvSpPr>
        <p:spPr bwMode="auto">
          <a:xfrm>
            <a:off x="5994400" y="6581775"/>
            <a:ext cx="2692400" cy="276225"/>
          </a:xfrm>
          <a:prstGeom prst="rect">
            <a:avLst/>
          </a:prstGeom>
          <a:noFill/>
          <a:ln w="9525">
            <a:noFill/>
            <a:miter lim="800000"/>
            <a:headEnd/>
            <a:tailEnd/>
          </a:ln>
        </p:spPr>
        <p:txBody>
          <a:bodyPr wrap="none">
            <a:spAutoFit/>
          </a:bodyPr>
          <a:lstStyle/>
          <a:p>
            <a:r>
              <a:rPr lang="en-US" altLang="en-US" sz="1200"/>
              <a:t>From CSUN ME Senior Ethics Lecture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smtClean="0">
                <a:ln>
                  <a:noFill/>
                </a:ln>
              </a:rPr>
              <a:t>“An ethical dilemma?”</a:t>
            </a:r>
          </a:p>
        </p:txBody>
      </p:sp>
      <p:sp>
        <p:nvSpPr>
          <p:cNvPr id="27651" name="Rectangle 3"/>
          <p:cNvSpPr>
            <a:spLocks noGrp="1" noChangeArrowheads="1"/>
          </p:cNvSpPr>
          <p:nvPr>
            <p:ph idx="1"/>
          </p:nvPr>
        </p:nvSpPr>
        <p:spPr/>
        <p:txBody>
          <a:bodyPr/>
          <a:lstStyle/>
          <a:p>
            <a:r>
              <a:rPr lang="en-US" altLang="en-US" smtClean="0"/>
              <a:t>Choice to be made </a:t>
            </a:r>
          </a:p>
          <a:p>
            <a:r>
              <a:rPr lang="en-US" altLang="en-US" smtClean="0"/>
              <a:t>Implicates competing values, rights, &amp; goals</a:t>
            </a:r>
          </a:p>
          <a:p>
            <a:r>
              <a:rPr lang="en-US" altLang="en-US" smtClean="0"/>
              <a:t>Potential harm to decision maker?</a:t>
            </a:r>
          </a:p>
          <a:p>
            <a:r>
              <a:rPr lang="en-US" altLang="en-US" smtClean="0"/>
              <a:t>Potential harm to others?</a:t>
            </a:r>
          </a:p>
          <a:p>
            <a:r>
              <a:rPr lang="en-US" altLang="en-US" smtClean="0"/>
              <a:t>“Ripple effect:” long-term, far reaching implications of decision to be made.</a:t>
            </a:r>
          </a:p>
        </p:txBody>
      </p:sp>
      <p:sp>
        <p:nvSpPr>
          <p:cNvPr id="27652" name="Slide Number Placeholder 5"/>
          <p:cNvSpPr>
            <a:spLocks noGrp="1"/>
          </p:cNvSpPr>
          <p:nvPr>
            <p:ph type="sldNum" sz="quarter" idx="12"/>
          </p:nvPr>
        </p:nvSpPr>
        <p:spPr bwMode="auto">
          <a:noFill/>
          <a:ln>
            <a:miter lim="800000"/>
            <a:headEnd/>
            <a:tailEnd/>
          </a:ln>
        </p:spPr>
        <p:txBody>
          <a:bodyPr/>
          <a:lstStyle/>
          <a:p>
            <a:fld id="{BA244284-4568-4DB1-A6DC-C76A0AB5B985}" type="slidenum">
              <a:rPr lang="en-US" altLang="en-US">
                <a:latin typeface="Tahoma" pitchFamily="34" charset="0"/>
              </a:rPr>
              <a:pPr/>
              <a:t>7</a:t>
            </a:fld>
            <a:endParaRPr lang="en-US" altLang="en-US">
              <a:latin typeface="Tahoma" pitchFamily="34" charset="0"/>
            </a:endParaRPr>
          </a:p>
        </p:txBody>
      </p:sp>
      <p:sp>
        <p:nvSpPr>
          <p:cNvPr id="27653" name="TextBox 4"/>
          <p:cNvSpPr txBox="1">
            <a:spLocks noChangeArrowheads="1"/>
          </p:cNvSpPr>
          <p:nvPr/>
        </p:nvSpPr>
        <p:spPr bwMode="auto">
          <a:xfrm>
            <a:off x="5994400" y="6581775"/>
            <a:ext cx="2692400" cy="276225"/>
          </a:xfrm>
          <a:prstGeom prst="rect">
            <a:avLst/>
          </a:prstGeom>
          <a:noFill/>
          <a:ln w="9525">
            <a:noFill/>
            <a:miter lim="800000"/>
            <a:headEnd/>
            <a:tailEnd/>
          </a:ln>
        </p:spPr>
        <p:txBody>
          <a:bodyPr wrap="none">
            <a:spAutoFit/>
          </a:bodyPr>
          <a:lstStyle/>
          <a:p>
            <a:r>
              <a:rPr lang="en-US" altLang="en-US" sz="1200"/>
              <a:t>From CSUN ME Senior Ethics Lecture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rtlCol="0">
            <a:normAutofit fontScale="90000"/>
          </a:bodyPr>
          <a:lstStyle/>
          <a:p>
            <a:pPr fontAlgn="auto">
              <a:spcAft>
                <a:spcPts val="0"/>
              </a:spcAft>
              <a:defRPr/>
            </a:pPr>
            <a:r>
              <a:rPr lang="en-US" altLang="en-US" smtClean="0">
                <a:solidFill>
                  <a:schemeClr val="tx1">
                    <a:lumMod val="85000"/>
                    <a:lumOff val="15000"/>
                  </a:schemeClr>
                </a:solidFill>
              </a:rPr>
              <a:t>How to Resolve Ethical Dilemmas</a:t>
            </a:r>
          </a:p>
        </p:txBody>
      </p:sp>
      <p:sp>
        <p:nvSpPr>
          <p:cNvPr id="10244" name="Rectangle 3"/>
          <p:cNvSpPr>
            <a:spLocks noGrp="1" noChangeArrowheads="1"/>
          </p:cNvSpPr>
          <p:nvPr>
            <p:ph idx="1"/>
          </p:nvPr>
        </p:nvSpPr>
        <p:spPr>
          <a:xfrm>
            <a:off x="1371600" y="2295525"/>
            <a:ext cx="7239000" cy="4114800"/>
          </a:xfrm>
        </p:spPr>
        <p:txBody>
          <a:bodyPr rtlCol="0">
            <a:normAutofit fontScale="92500" lnSpcReduction="10000"/>
          </a:bodyPr>
          <a:lstStyle/>
          <a:p>
            <a:pPr fontAlgn="auto">
              <a:buFont typeface="Arial"/>
              <a:buChar char="•"/>
              <a:defRPr/>
            </a:pPr>
            <a:r>
              <a:rPr lang="en-US" altLang="en-US" sz="2800" dirty="0" smtClean="0">
                <a:solidFill>
                  <a:schemeClr val="tx1">
                    <a:lumMod val="85000"/>
                    <a:lumOff val="15000"/>
                  </a:schemeClr>
                </a:solidFill>
              </a:rPr>
              <a:t>Identify relevant facts</a:t>
            </a:r>
          </a:p>
          <a:p>
            <a:pPr fontAlgn="auto">
              <a:buFont typeface="Arial"/>
              <a:buChar char="•"/>
              <a:defRPr/>
            </a:pPr>
            <a:r>
              <a:rPr lang="en-US" altLang="en-US" sz="2800" dirty="0" smtClean="0">
                <a:solidFill>
                  <a:schemeClr val="tx1">
                    <a:lumMod val="85000"/>
                    <a:lumOff val="15000"/>
                  </a:schemeClr>
                </a:solidFill>
              </a:rPr>
              <a:t>Identify relevant issue(s)</a:t>
            </a:r>
          </a:p>
          <a:p>
            <a:pPr fontAlgn="auto">
              <a:buFont typeface="Arial"/>
              <a:buChar char="•"/>
              <a:defRPr/>
            </a:pPr>
            <a:r>
              <a:rPr lang="en-US" altLang="en-US" sz="2800" dirty="0" smtClean="0">
                <a:solidFill>
                  <a:schemeClr val="tx1">
                    <a:lumMod val="85000"/>
                    <a:lumOff val="15000"/>
                  </a:schemeClr>
                </a:solidFill>
              </a:rPr>
              <a:t>Identify primary stakeholders</a:t>
            </a:r>
          </a:p>
          <a:p>
            <a:pPr fontAlgn="auto">
              <a:buFont typeface="Arial"/>
              <a:buChar char="•"/>
              <a:defRPr/>
            </a:pPr>
            <a:r>
              <a:rPr lang="en-US" altLang="en-US" sz="2800" dirty="0" smtClean="0">
                <a:solidFill>
                  <a:schemeClr val="tx1">
                    <a:lumMod val="85000"/>
                    <a:lumOff val="15000"/>
                  </a:schemeClr>
                </a:solidFill>
              </a:rPr>
              <a:t>Identify possible solutions</a:t>
            </a:r>
          </a:p>
          <a:p>
            <a:pPr fontAlgn="auto">
              <a:buFont typeface="Arial"/>
              <a:buChar char="•"/>
              <a:defRPr/>
            </a:pPr>
            <a:r>
              <a:rPr lang="en-US" altLang="en-US" sz="2800" dirty="0" smtClean="0">
                <a:solidFill>
                  <a:schemeClr val="tx1">
                    <a:lumMod val="85000"/>
                    <a:lumOff val="15000"/>
                  </a:schemeClr>
                </a:solidFill>
              </a:rPr>
              <a:t>Evaluate each possible solution</a:t>
            </a:r>
          </a:p>
          <a:p>
            <a:pPr fontAlgn="auto">
              <a:buFont typeface="Arial"/>
              <a:buChar char="•"/>
              <a:defRPr/>
            </a:pPr>
            <a:r>
              <a:rPr lang="en-US" altLang="en-US" sz="2800" dirty="0" smtClean="0">
                <a:solidFill>
                  <a:schemeClr val="tx1">
                    <a:lumMod val="85000"/>
                    <a:lumOff val="15000"/>
                  </a:schemeClr>
                </a:solidFill>
              </a:rPr>
              <a:t>Compare and assess consequences</a:t>
            </a:r>
          </a:p>
          <a:p>
            <a:pPr fontAlgn="auto">
              <a:buFont typeface="Arial"/>
              <a:buChar char="•"/>
              <a:defRPr/>
            </a:pPr>
            <a:r>
              <a:rPr lang="en-US" altLang="en-US" sz="2800" dirty="0" smtClean="0">
                <a:solidFill>
                  <a:schemeClr val="tx1">
                    <a:lumMod val="85000"/>
                    <a:lumOff val="15000"/>
                  </a:schemeClr>
                </a:solidFill>
              </a:rPr>
              <a:t>Decide on solution</a:t>
            </a:r>
          </a:p>
          <a:p>
            <a:pPr fontAlgn="auto">
              <a:buFont typeface="Arial"/>
              <a:buChar char="•"/>
              <a:defRPr/>
            </a:pPr>
            <a:r>
              <a:rPr lang="en-US" altLang="en-US" sz="2800" dirty="0" smtClean="0">
                <a:solidFill>
                  <a:schemeClr val="tx1">
                    <a:lumMod val="85000"/>
                    <a:lumOff val="15000"/>
                  </a:schemeClr>
                </a:solidFill>
              </a:rPr>
              <a:t>Take action</a:t>
            </a:r>
          </a:p>
          <a:p>
            <a:pPr fontAlgn="auto">
              <a:buFont typeface="Arial"/>
              <a:buChar char="•"/>
              <a:defRPr/>
            </a:pPr>
            <a:endParaRPr lang="en-US" altLang="en-US" sz="2800" dirty="0" smtClean="0">
              <a:solidFill>
                <a:schemeClr val="tx1">
                  <a:lumMod val="85000"/>
                  <a:lumOff val="15000"/>
                </a:schemeClr>
              </a:solidFill>
            </a:endParaRPr>
          </a:p>
        </p:txBody>
      </p:sp>
      <p:sp>
        <p:nvSpPr>
          <p:cNvPr id="29700" name="Slide Number Placeholder 5"/>
          <p:cNvSpPr>
            <a:spLocks noGrp="1"/>
          </p:cNvSpPr>
          <p:nvPr>
            <p:ph type="sldNum" sz="quarter" idx="12"/>
          </p:nvPr>
        </p:nvSpPr>
        <p:spPr bwMode="auto">
          <a:noFill/>
          <a:ln>
            <a:miter lim="800000"/>
            <a:headEnd/>
            <a:tailEnd/>
          </a:ln>
        </p:spPr>
        <p:txBody>
          <a:bodyPr/>
          <a:lstStyle/>
          <a:p>
            <a:fld id="{0D87F772-C2FA-4D44-9014-A46A2F3BED2D}" type="slidenum">
              <a:rPr lang="en-US" altLang="en-US">
                <a:latin typeface="Tahoma" pitchFamily="34" charset="0"/>
              </a:rPr>
              <a:pPr/>
              <a:t>8</a:t>
            </a:fld>
            <a:endParaRPr lang="en-US" altLang="en-US">
              <a:latin typeface="Tahoma" pitchFamily="34" charset="0"/>
            </a:endParaRPr>
          </a:p>
        </p:txBody>
      </p:sp>
      <p:sp>
        <p:nvSpPr>
          <p:cNvPr id="29701" name="TextBox 4"/>
          <p:cNvSpPr txBox="1">
            <a:spLocks noChangeArrowheads="1"/>
          </p:cNvSpPr>
          <p:nvPr/>
        </p:nvSpPr>
        <p:spPr bwMode="auto">
          <a:xfrm>
            <a:off x="5918200" y="6581775"/>
            <a:ext cx="2692400" cy="276225"/>
          </a:xfrm>
          <a:prstGeom prst="rect">
            <a:avLst/>
          </a:prstGeom>
          <a:noFill/>
          <a:ln w="9525">
            <a:noFill/>
            <a:miter lim="800000"/>
            <a:headEnd/>
            <a:tailEnd/>
          </a:ln>
        </p:spPr>
        <p:txBody>
          <a:bodyPr wrap="none">
            <a:spAutoFit/>
          </a:bodyPr>
          <a:lstStyle/>
          <a:p>
            <a:r>
              <a:rPr lang="en-US" altLang="en-US" sz="1200"/>
              <a:t>From CSUN ME Senior Ethics Lecture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990600" y="304800"/>
            <a:ext cx="8001000" cy="1143000"/>
          </a:xfrm>
        </p:spPr>
        <p:txBody>
          <a:bodyPr/>
          <a:lstStyle/>
          <a:p>
            <a:r>
              <a:rPr lang="en-US" altLang="en-US" sz="3200" smtClean="0">
                <a:ln>
                  <a:noFill/>
                </a:ln>
              </a:rPr>
              <a:t>How to Evaluate Solutions: Some Theories</a:t>
            </a:r>
          </a:p>
        </p:txBody>
      </p:sp>
      <p:sp>
        <p:nvSpPr>
          <p:cNvPr id="31747" name="Rectangle 3"/>
          <p:cNvSpPr>
            <a:spLocks noGrp="1" noChangeArrowheads="1"/>
          </p:cNvSpPr>
          <p:nvPr>
            <p:ph idx="1"/>
          </p:nvPr>
        </p:nvSpPr>
        <p:spPr>
          <a:xfrm>
            <a:off x="533400" y="2057400"/>
            <a:ext cx="7772400" cy="4114800"/>
          </a:xfrm>
        </p:spPr>
        <p:txBody>
          <a:bodyPr/>
          <a:lstStyle/>
          <a:p>
            <a:pPr lvl="1">
              <a:lnSpc>
                <a:spcPct val="80000"/>
              </a:lnSpc>
            </a:pPr>
            <a:r>
              <a:rPr lang="en-US" altLang="en-US" sz="2400" b="1" smtClean="0"/>
              <a:t>Stakeholder/utilitarian theory</a:t>
            </a:r>
            <a:r>
              <a:rPr lang="en-US" altLang="en-US" sz="2400" smtClean="0"/>
              <a:t>: greatest good to the greatest number</a:t>
            </a:r>
          </a:p>
          <a:p>
            <a:pPr lvl="1">
              <a:lnSpc>
                <a:spcPct val="80000"/>
              </a:lnSpc>
            </a:pPr>
            <a:r>
              <a:rPr lang="en-US" altLang="en-US" sz="2400" b="1" smtClean="0"/>
              <a:t>Rights Theory</a:t>
            </a:r>
            <a:r>
              <a:rPr lang="en-US" altLang="en-US" sz="2400" smtClean="0"/>
              <a:t>: Respecting and protecting individual rights to fair and equal treatment, privacy, freedom to advance, etc.</a:t>
            </a:r>
          </a:p>
          <a:p>
            <a:pPr lvl="1">
              <a:lnSpc>
                <a:spcPct val="80000"/>
              </a:lnSpc>
            </a:pPr>
            <a:r>
              <a:rPr lang="en-US" altLang="en-US" sz="2400" b="1" smtClean="0"/>
              <a:t>Justice Theory</a:t>
            </a:r>
            <a:r>
              <a:rPr lang="en-US" altLang="en-US" sz="2400" smtClean="0"/>
              <a:t>: fair distribution of benefits and burdens: can harm to individual be justifiable?</a:t>
            </a:r>
          </a:p>
          <a:p>
            <a:pPr lvl="1">
              <a:lnSpc>
                <a:spcPct val="80000"/>
              </a:lnSpc>
            </a:pPr>
            <a:r>
              <a:rPr lang="en-US" altLang="en-US" sz="2400" b="1" smtClean="0"/>
              <a:t>Categorical Imperative</a:t>
            </a:r>
            <a:r>
              <a:rPr lang="en-US" altLang="en-US" sz="2400" smtClean="0"/>
              <a:t>: “what if everyone took such action?”</a:t>
            </a:r>
          </a:p>
          <a:p>
            <a:pPr lvl="1">
              <a:lnSpc>
                <a:spcPct val="80000"/>
              </a:lnSpc>
            </a:pPr>
            <a:r>
              <a:rPr lang="en-US" altLang="en-US" sz="2400" smtClean="0"/>
              <a:t>“</a:t>
            </a:r>
            <a:r>
              <a:rPr lang="en-US" altLang="en-US" sz="2400" b="1" smtClean="0"/>
              <a:t>Front Page Test</a:t>
            </a:r>
            <a:r>
              <a:rPr lang="en-US" altLang="en-US" sz="2400" smtClean="0"/>
              <a:t>:” What if my decision was reported on the front page of the </a:t>
            </a:r>
            <a:r>
              <a:rPr lang="en-US" altLang="en-US" sz="2400" i="1" smtClean="0"/>
              <a:t>Los Angeles Times</a:t>
            </a:r>
            <a:r>
              <a:rPr lang="en-US" altLang="en-US" sz="2400" smtClean="0"/>
              <a:t>?</a:t>
            </a:r>
          </a:p>
        </p:txBody>
      </p:sp>
      <p:sp>
        <p:nvSpPr>
          <p:cNvPr id="31748" name="Slide Number Placeholder 5"/>
          <p:cNvSpPr>
            <a:spLocks noGrp="1"/>
          </p:cNvSpPr>
          <p:nvPr>
            <p:ph type="sldNum" sz="quarter" idx="12"/>
          </p:nvPr>
        </p:nvSpPr>
        <p:spPr bwMode="auto">
          <a:noFill/>
          <a:ln>
            <a:miter lim="800000"/>
            <a:headEnd/>
            <a:tailEnd/>
          </a:ln>
        </p:spPr>
        <p:txBody>
          <a:bodyPr/>
          <a:lstStyle/>
          <a:p>
            <a:fld id="{67C40B4B-1B73-42A0-B8C2-4A0FC208EB1F}" type="slidenum">
              <a:rPr lang="en-US" altLang="en-US">
                <a:latin typeface="Tahoma" pitchFamily="34" charset="0"/>
              </a:rPr>
              <a:pPr/>
              <a:t>9</a:t>
            </a:fld>
            <a:endParaRPr lang="en-US" altLang="en-US">
              <a:latin typeface="Tahoma" pitchFamily="34" charset="0"/>
            </a:endParaRPr>
          </a:p>
        </p:txBody>
      </p:sp>
      <p:sp>
        <p:nvSpPr>
          <p:cNvPr id="31749" name="TextBox 4"/>
          <p:cNvSpPr txBox="1">
            <a:spLocks noChangeArrowheads="1"/>
          </p:cNvSpPr>
          <p:nvPr/>
        </p:nvSpPr>
        <p:spPr bwMode="auto">
          <a:xfrm>
            <a:off x="5918200" y="6581775"/>
            <a:ext cx="2692400" cy="276225"/>
          </a:xfrm>
          <a:prstGeom prst="rect">
            <a:avLst/>
          </a:prstGeom>
          <a:noFill/>
          <a:ln w="9525">
            <a:noFill/>
            <a:miter lim="800000"/>
            <a:headEnd/>
            <a:tailEnd/>
          </a:ln>
        </p:spPr>
        <p:txBody>
          <a:bodyPr wrap="none">
            <a:spAutoFit/>
          </a:bodyPr>
          <a:lstStyle/>
          <a:p>
            <a:r>
              <a:rPr lang="en-US" altLang="en-US" sz="1200"/>
              <a:t>From CSUN ME Senior Ethics Lecture</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2675</TotalTime>
  <Words>2849</Words>
  <Application>Microsoft Office PowerPoint</Application>
  <PresentationFormat>On-screen Show (4:3)</PresentationFormat>
  <Paragraphs>282</Paragraphs>
  <Slides>39</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Garamond</vt:lpstr>
      <vt:lpstr>Tahoma</vt:lpstr>
      <vt:lpstr>Times New Roman</vt:lpstr>
      <vt:lpstr>Wingdings</vt:lpstr>
      <vt:lpstr>Organic</vt:lpstr>
      <vt:lpstr>Chapter 14</vt:lpstr>
      <vt:lpstr>Lecture Objectives and Activitivies</vt:lpstr>
      <vt:lpstr>The Nature of Ethics</vt:lpstr>
      <vt:lpstr>Law vs. Ethics</vt:lpstr>
      <vt:lpstr>Is “legal” the same as “ethical?”</vt:lpstr>
      <vt:lpstr>Consider This: “You and Al”</vt:lpstr>
      <vt:lpstr>“An ethical dilemma?”</vt:lpstr>
      <vt:lpstr>How to Resolve Ethical Dilemmas</vt:lpstr>
      <vt:lpstr>How to Evaluate Solutions: Some Theories</vt:lpstr>
      <vt:lpstr>Legal vs. Ethical: You and Al</vt:lpstr>
      <vt:lpstr>PowerPoint Presentation</vt:lpstr>
      <vt:lpstr>The Preamble</vt:lpstr>
      <vt:lpstr>Obligation to Society</vt:lpstr>
      <vt:lpstr>Obligation to Society</vt:lpstr>
      <vt:lpstr>Obligation to Society</vt:lpstr>
      <vt:lpstr>Engineer’s Obligation to Employers and Clients</vt:lpstr>
      <vt:lpstr>Engineer’s Obligation to Employers and Clients</vt:lpstr>
      <vt:lpstr>Engineer’s Obligation to Employers and Clients</vt:lpstr>
      <vt:lpstr>Engineer’s Obligation to Employers and Clients</vt:lpstr>
      <vt:lpstr>Engineer’s Obligation to Employers and Clients</vt:lpstr>
      <vt:lpstr>Engineer’s Obligation to Employers and Clients</vt:lpstr>
      <vt:lpstr>Engineer’s Obligation to Employers and Clients</vt:lpstr>
      <vt:lpstr>Engineer’s Obligations to Other Engineers</vt:lpstr>
      <vt:lpstr>Engineer’s Obligations to Other Engineers</vt:lpstr>
      <vt:lpstr>Engineer’s Obligations to Other Engineers</vt:lpstr>
      <vt:lpstr>Engineering Ethics and Legal Issues </vt:lpstr>
      <vt:lpstr>Engineering Ethics and Legal Issues </vt:lpstr>
      <vt:lpstr>Engineering Ethics and Legal Issues </vt:lpstr>
      <vt:lpstr>Engineering Ethics and Legal Issues </vt:lpstr>
      <vt:lpstr>ASME Code of Ethics of Engineers – Fundamental Principles</vt:lpstr>
      <vt:lpstr>ASME Code of Ethics of Engineers – Fundamental Canons (1)</vt:lpstr>
      <vt:lpstr>ASME Code of Ethics of Engineers – Fundamental Canons (2)</vt:lpstr>
      <vt:lpstr>Group Exercise</vt:lpstr>
      <vt:lpstr>Case 1</vt:lpstr>
      <vt:lpstr>Case 2</vt:lpstr>
      <vt:lpstr>Case 3</vt:lpstr>
      <vt:lpstr>Case 4</vt:lpstr>
      <vt:lpstr>Lecture Recap, Homework, and Next Lecture</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ENGINEERING YOUR FUTURE</dc:title>
  <dc:creator>Ho, Nhut T</dc:creator>
  <cp:lastModifiedBy>Ho, Nhut T</cp:lastModifiedBy>
  <cp:revision>443</cp:revision>
  <dcterms:created xsi:type="dcterms:W3CDTF">2004-03-06T21:00:08Z</dcterms:created>
  <dcterms:modified xsi:type="dcterms:W3CDTF">2014-10-06T16:44:55Z</dcterms:modified>
</cp:coreProperties>
</file>