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7" r:id="rId1"/>
  </p:sldMasterIdLst>
  <p:notesMasterIdLst>
    <p:notesMasterId r:id="rId22"/>
  </p:notesMasterIdLst>
  <p:sldIdLst>
    <p:sldId id="257" r:id="rId2"/>
    <p:sldId id="296" r:id="rId3"/>
    <p:sldId id="259" r:id="rId4"/>
    <p:sldId id="263" r:id="rId5"/>
    <p:sldId id="265" r:id="rId6"/>
    <p:sldId id="261" r:id="rId7"/>
    <p:sldId id="286" r:id="rId8"/>
    <p:sldId id="268" r:id="rId9"/>
    <p:sldId id="288" r:id="rId10"/>
    <p:sldId id="287" r:id="rId11"/>
    <p:sldId id="264" r:id="rId12"/>
    <p:sldId id="260" r:id="rId13"/>
    <p:sldId id="284" r:id="rId14"/>
    <p:sldId id="290" r:id="rId15"/>
    <p:sldId id="291" r:id="rId16"/>
    <p:sldId id="292" r:id="rId17"/>
    <p:sldId id="297" r:id="rId18"/>
    <p:sldId id="289" r:id="rId19"/>
    <p:sldId id="293" r:id="rId20"/>
    <p:sldId id="295" r:id="rId2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016">
          <p15:clr>
            <a:srgbClr val="A4A3A4"/>
          </p15:clr>
        </p15:guide>
        <p15:guide id="2" pos="45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1" autoAdjust="0"/>
    <p:restoredTop sz="85049" autoAdjust="0"/>
  </p:normalViewPr>
  <p:slideViewPr>
    <p:cSldViewPr>
      <p:cViewPr varScale="1">
        <p:scale>
          <a:sx n="113" d="100"/>
          <a:sy n="113" d="100"/>
        </p:scale>
        <p:origin x="750" y="96"/>
      </p:cViewPr>
      <p:guideLst>
        <p:guide orient="horz" pos="2016"/>
        <p:guide pos="45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43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43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4A1E3A1-8242-468B-B0E9-4889C50D4FE3}" type="slidenum">
              <a:rPr lang="en-US" altLang="en-US"/>
              <a:pPr/>
              <a:t>‹#›</a:t>
            </a:fld>
            <a:endParaRPr lang="en-US" altLang="en-US"/>
          </a:p>
        </p:txBody>
      </p:sp>
    </p:spTree>
    <p:extLst>
      <p:ext uri="{BB962C8B-B14F-4D97-AF65-F5344CB8AC3E}">
        <p14:creationId xmlns:p14="http://schemas.microsoft.com/office/powerpoint/2010/main" val="26759902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B599EA56-5038-432A-A178-805E0746385A}" type="slidenum">
              <a:rPr lang="en-US" altLang="en-US"/>
              <a:pPr/>
              <a:t>1</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r>
              <a:rPr lang="en-US" altLang="en-US" smtClean="0"/>
              <a:t>Placed a distinctive header on all pages…Titles are short and sweet, helps students map what the presentation structure is, and where they are in it</a:t>
            </a:r>
          </a:p>
        </p:txBody>
      </p:sp>
    </p:spTree>
    <p:extLst>
      <p:ext uri="{BB962C8B-B14F-4D97-AF65-F5344CB8AC3E}">
        <p14:creationId xmlns:p14="http://schemas.microsoft.com/office/powerpoint/2010/main" val="3012357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307B38A8-87AF-49A4-8A3F-E52E39D429B9}" type="slidenum">
              <a:rPr lang="en-US" altLang="en-US"/>
              <a:pPr/>
              <a:t>17</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1932964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F2116E4-5BC0-415C-B843-039D81AFCECB}" type="slidenum">
              <a:rPr lang="en-US" altLang="en-US"/>
              <a:pPr/>
              <a:t>2</a:t>
            </a:fld>
            <a:endParaRPr lang="en-US"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r>
              <a:rPr lang="en-US" altLang="en-US" smtClean="0"/>
              <a:t>Constantly aligning outline text to the left, and limiting text on each slide. Using red for passion :)</a:t>
            </a:r>
          </a:p>
        </p:txBody>
      </p:sp>
    </p:spTree>
    <p:extLst>
      <p:ext uri="{BB962C8B-B14F-4D97-AF65-F5344CB8AC3E}">
        <p14:creationId xmlns:p14="http://schemas.microsoft.com/office/powerpoint/2010/main" val="2335444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92700BFA-5554-4C6B-A591-AE0A9D6892B1}" type="slidenum">
              <a:rPr lang="en-US" altLang="en-US"/>
              <a:pPr/>
              <a:t>3</a:t>
            </a:fld>
            <a:endParaRPr lang="en-US"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altLang="en-US" smtClean="0"/>
              <a:t>Constantly aligning outline text to the left, and limiting text on each slide. Using red for passion :)</a:t>
            </a:r>
          </a:p>
        </p:txBody>
      </p:sp>
    </p:spTree>
    <p:extLst>
      <p:ext uri="{BB962C8B-B14F-4D97-AF65-F5344CB8AC3E}">
        <p14:creationId xmlns:p14="http://schemas.microsoft.com/office/powerpoint/2010/main" val="3257834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2532A742-92CC-4DBF-AF95-187EB5044418}" type="slidenum">
              <a:rPr lang="en-US" altLang="en-US"/>
              <a:pPr/>
              <a:t>4</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altLang="en-US" smtClean="0"/>
              <a:t>An introduction or thesis slide…</a:t>
            </a:r>
          </a:p>
        </p:txBody>
      </p:sp>
    </p:spTree>
    <p:extLst>
      <p:ext uri="{BB962C8B-B14F-4D97-AF65-F5344CB8AC3E}">
        <p14:creationId xmlns:p14="http://schemas.microsoft.com/office/powerpoint/2010/main" val="2421715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BA675BF4-034F-41BE-922D-423704EB72D1}" type="slidenum">
              <a:rPr lang="en-US" altLang="en-US"/>
              <a:pPr/>
              <a:t>5</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US" altLang="en-US" smtClean="0"/>
              <a:t>Using font size and alignment to show different blocks of text. The image aligns with its corresponding quote text, and the images info text. This comes from the Gestalt Theory principles of Proximity and Closure/Continuation, some  of the most effective organizers of a page. </a:t>
            </a:r>
          </a:p>
        </p:txBody>
      </p:sp>
    </p:spTree>
    <p:extLst>
      <p:ext uri="{BB962C8B-B14F-4D97-AF65-F5344CB8AC3E}">
        <p14:creationId xmlns:p14="http://schemas.microsoft.com/office/powerpoint/2010/main" val="1498700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C19F24BB-27AB-4D47-997E-B6ED1FED9051}" type="slidenum">
              <a:rPr lang="en-US" altLang="en-US"/>
              <a:pPr/>
              <a:t>6</a:t>
            </a:fld>
            <a:endParaRPr lang="en-US"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altLang="en-US" smtClean="0"/>
              <a:t>See email…</a:t>
            </a:r>
          </a:p>
        </p:txBody>
      </p:sp>
    </p:spTree>
    <p:extLst>
      <p:ext uri="{BB962C8B-B14F-4D97-AF65-F5344CB8AC3E}">
        <p14:creationId xmlns:p14="http://schemas.microsoft.com/office/powerpoint/2010/main" val="2101919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6C4AD92B-CED8-4480-AF58-32D6872DF714}" type="slidenum">
              <a:rPr lang="en-US" altLang="en-US"/>
              <a:pPr/>
              <a:t>7</a:t>
            </a:fld>
            <a:endParaRPr lang="en-US"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altLang="en-US" smtClean="0"/>
              <a:t>See email…</a:t>
            </a:r>
          </a:p>
        </p:txBody>
      </p:sp>
    </p:spTree>
    <p:extLst>
      <p:ext uri="{BB962C8B-B14F-4D97-AF65-F5344CB8AC3E}">
        <p14:creationId xmlns:p14="http://schemas.microsoft.com/office/powerpoint/2010/main" val="2340896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1555783-3538-4AC4-A17D-F11AEF13E3F9}" type="slidenum">
              <a:rPr lang="en-US" altLang="en-US"/>
              <a:pPr/>
              <a:t>10</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2647655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D91482D-F56E-4D13-B63F-835B6177B5EE}" type="slidenum">
              <a:rPr lang="en-US" altLang="en-US"/>
              <a:pPr/>
              <a:t>11</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30873838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4"/>
          <p:cNvGrpSpPr>
            <a:grpSpLocks/>
          </p:cNvGrpSpPr>
          <p:nvPr/>
        </p:nvGrpSpPr>
        <p:grpSpPr bwMode="auto">
          <a:xfrm>
            <a:off x="0" y="0"/>
            <a:ext cx="9144000" cy="6858000"/>
            <a:chOff x="0" y="0"/>
            <a:chExt cx="9144000" cy="6858000"/>
          </a:xfrm>
        </p:grpSpPr>
        <p:pic>
          <p:nvPicPr>
            <p:cNvPr id="5" name="Picture 15" descr="SD-PanelTitle-V.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 name="Picture 17" descr="HDRibbonTitle-UniformTrim.png"/>
            <p:cNvPicPr>
              <a:picLocks noChangeAspect="1"/>
            </p:cNvPicPr>
            <p:nvPr/>
          </p:nvPicPr>
          <p:blipFill>
            <a:blip r:embed="rId3" cstate="print"/>
            <a:srcRect l="-2" r="47958"/>
            <a:stretch>
              <a:fillRect/>
            </a:stretch>
          </p:blipFill>
          <p:spPr bwMode="auto">
            <a:xfrm rot="5400000">
              <a:off x="3739196" y="525780"/>
              <a:ext cx="1664208" cy="612648"/>
            </a:xfrm>
            <a:prstGeom prst="rect">
              <a:avLst/>
            </a:prstGeom>
            <a:noFill/>
            <a:ln w="9525">
              <a:noFill/>
              <a:miter lim="800000"/>
              <a:headEnd/>
              <a:tailEnd/>
            </a:ln>
          </p:spPr>
        </p:pic>
        <p:pic>
          <p:nvPicPr>
            <p:cNvPr id="8" name="Picture 18" descr="HDRibbonTitle-UniformTrim.png"/>
            <p:cNvPicPr>
              <a:picLocks noChangeAspect="1"/>
            </p:cNvPicPr>
            <p:nvPr/>
          </p:nvPicPr>
          <p:blipFill>
            <a:blip r:embed="rId3" cstate="print"/>
            <a:srcRect l="-2" r="47958"/>
            <a:stretch>
              <a:fillRect/>
            </a:stretch>
          </p:blipFill>
          <p:spPr bwMode="auto">
            <a:xfrm rot="5400000">
              <a:off x="3739196" y="5719572"/>
              <a:ext cx="1664208" cy="612648"/>
            </a:xfrm>
            <a:prstGeom prst="rect">
              <a:avLst/>
            </a:prstGeom>
            <a:noFill/>
            <a:ln w="9525">
              <a:noFill/>
              <a:miter lim="800000"/>
              <a:headEnd/>
              <a:tailEnd/>
            </a:ln>
          </p:spPr>
        </p:pic>
      </p:grpSp>
      <p:cxnSp>
        <p:nvCxnSpPr>
          <p:cNvPr id="9" name="Straight Connector 8"/>
          <p:cNvCxnSpPr/>
          <p:nvPr/>
        </p:nvCxnSpPr>
        <p:spPr>
          <a:xfrm>
            <a:off x="2019300" y="3471863"/>
            <a:ext cx="511333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3"/>
          <p:cNvSpPr>
            <a:spLocks noGrp="1"/>
          </p:cNvSpPr>
          <p:nvPr>
            <p:ph type="dt" sz="half" idx="10"/>
          </p:nvPr>
        </p:nvSpPr>
        <p:spPr>
          <a:xfrm>
            <a:off x="6065838" y="5054600"/>
            <a:ext cx="673100" cy="279400"/>
          </a:xfrm>
        </p:spPr>
        <p:txBody>
          <a:bodyPr/>
          <a:lstStyle>
            <a:lvl1pPr>
              <a:defRPr/>
            </a:lvl1pPr>
          </a:lstStyle>
          <a:p>
            <a:pPr>
              <a:defRPr/>
            </a:pPr>
            <a:fld id="{19E09F10-42B4-4DEE-BAEE-BF6A47A0D6A5}" type="datetimeFigureOut">
              <a:rPr lang="en-US"/>
              <a:pPr>
                <a:defRPr/>
              </a:pPr>
              <a:t>9/15/2014</a:t>
            </a:fld>
            <a:endParaRPr lang="en-US" dirty="0"/>
          </a:p>
        </p:txBody>
      </p:sp>
      <p:sp>
        <p:nvSpPr>
          <p:cNvPr id="11" name="Footer Placeholder 4"/>
          <p:cNvSpPr>
            <a:spLocks noGrp="1"/>
          </p:cNvSpPr>
          <p:nvPr>
            <p:ph type="ftr" sz="quarter" idx="11"/>
          </p:nvPr>
        </p:nvSpPr>
        <p:spPr>
          <a:xfrm>
            <a:off x="1922463" y="5054600"/>
            <a:ext cx="4064000" cy="279400"/>
          </a:xfrm>
        </p:spPr>
        <p:txBody>
          <a:bodyPr/>
          <a:lstStyle>
            <a:lvl1pPr>
              <a:defRPr/>
            </a:lvl1pPr>
          </a:lstStyle>
          <a:p>
            <a:pPr>
              <a:defRPr/>
            </a:pPr>
            <a:endParaRPr lang="en-US"/>
          </a:p>
        </p:txBody>
      </p:sp>
      <p:sp>
        <p:nvSpPr>
          <p:cNvPr id="12" name="Slide Number Placeholder 5"/>
          <p:cNvSpPr>
            <a:spLocks noGrp="1"/>
          </p:cNvSpPr>
          <p:nvPr>
            <p:ph type="sldNum" sz="quarter" idx="12"/>
          </p:nvPr>
        </p:nvSpPr>
        <p:spPr>
          <a:xfrm>
            <a:off x="6816725" y="5054600"/>
            <a:ext cx="414338" cy="279400"/>
          </a:xfrm>
        </p:spPr>
        <p:txBody>
          <a:bodyPr/>
          <a:lstStyle>
            <a:lvl1pPr>
              <a:defRPr/>
            </a:lvl1pPr>
          </a:lstStyle>
          <a:p>
            <a:pPr>
              <a:defRPr/>
            </a:pPr>
            <a:r>
              <a:rPr lang="en-US"/>
              <a:t>1</a:t>
            </a:r>
            <a:endParaRPr lang="en-US">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76866" y="5382153"/>
            <a:ext cx="6798734" cy="49371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A43083B-53D5-4DB9-BE21-457ABF84F0DB}" type="datetimeFigureOut">
              <a:rPr lang="en-US"/>
              <a:pPr>
                <a:defRPr/>
              </a:pPr>
              <a:t>9/15/2014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1</a:t>
            </a:r>
            <a:endParaRPr lang="en-US">
              <a:solidFill>
                <a:schemeClr val="bg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cxnSp>
        <p:nvCxnSpPr>
          <p:cNvPr id="4" name="Straight Connector 3"/>
          <p:cNvCxnSpPr/>
          <p:nvPr/>
        </p:nvCxnSpPr>
        <p:spPr>
          <a:xfrm>
            <a:off x="1277938" y="41402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06873"/>
            <a:ext cx="6798734" cy="3097860"/>
          </a:xfrm>
        </p:spPr>
        <p:txBody>
          <a:bodyP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9AD7F7-C5F2-4EA6-80AD-0C5780EA6E2F}" type="datetimeFigureOut">
              <a:rPr lang="en-US"/>
              <a:pPr>
                <a:defRPr/>
              </a:pPr>
              <a:t>9/15/2014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1</a:t>
            </a:r>
            <a:endParaRPr lang="en-US">
              <a:solidFill>
                <a:schemeClr val="bg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4"/>
          <p:cNvSpPr txBox="1">
            <a:spLocks noChangeArrowheads="1"/>
          </p:cNvSpPr>
          <p:nvPr/>
        </p:nvSpPr>
        <p:spPr bwMode="auto">
          <a:xfrm>
            <a:off x="849313" y="904875"/>
            <a:ext cx="457200" cy="585788"/>
          </a:xfrm>
          <a:prstGeom prst="rect">
            <a:avLst/>
          </a:prstGeom>
          <a:noFill/>
          <a:ln w="9525">
            <a:noFill/>
            <a:miter lim="800000"/>
            <a:headEnd/>
            <a:tailEnd/>
          </a:ln>
        </p:spPr>
        <p:txBody>
          <a:bodyPr anchor="ctr"/>
          <a:lstStyle/>
          <a:p>
            <a:r>
              <a:rPr lang="en-US" sz="7200"/>
              <a:t>“</a:t>
            </a:r>
          </a:p>
        </p:txBody>
      </p:sp>
      <p:sp>
        <p:nvSpPr>
          <p:cNvPr id="6" name="TextBox 15"/>
          <p:cNvSpPr txBox="1">
            <a:spLocks noChangeArrowheads="1"/>
          </p:cNvSpPr>
          <p:nvPr/>
        </p:nvSpPr>
        <p:spPr bwMode="auto">
          <a:xfrm>
            <a:off x="7634288" y="2827338"/>
            <a:ext cx="457200" cy="585787"/>
          </a:xfrm>
          <a:prstGeom prst="rect">
            <a:avLst/>
          </a:prstGeom>
          <a:noFill/>
          <a:ln w="9525">
            <a:noFill/>
            <a:miter lim="800000"/>
            <a:headEnd/>
            <a:tailEnd/>
          </a:ln>
        </p:spPr>
        <p:txBody>
          <a:bodyPr anchor="ctr"/>
          <a:lstStyle/>
          <a:p>
            <a:pPr algn="r"/>
            <a:r>
              <a:rPr lang="en-US" sz="7200"/>
              <a:t>”</a:t>
            </a:r>
          </a:p>
        </p:txBody>
      </p:sp>
      <p:cxnSp>
        <p:nvCxnSpPr>
          <p:cNvPr id="7" name="Straight Connector 6"/>
          <p:cNvCxnSpPr/>
          <p:nvPr/>
        </p:nvCxnSpPr>
        <p:spPr>
          <a:xfrm>
            <a:off x="1277938" y="414020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34333" y="982132"/>
            <a:ext cx="6400250" cy="2370668"/>
          </a:xfrm>
        </p:spPr>
        <p:txBody>
          <a:bodyP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fld id="{5AA4DE1F-E35D-4BA0-9BA6-BCF48A48A81B}" type="datetimeFigureOut">
              <a:rPr lang="en-US"/>
              <a:pPr>
                <a:defRPr/>
              </a:pPr>
              <a:t>9/15/2014</a:t>
            </a:fld>
            <a:endParaRPr lang="en-US" dirty="0"/>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1" name="Slide Number Placeholder 5"/>
          <p:cNvSpPr>
            <a:spLocks noGrp="1"/>
          </p:cNvSpPr>
          <p:nvPr>
            <p:ph type="sldNum" sz="quarter" idx="16"/>
          </p:nvPr>
        </p:nvSpPr>
        <p:spPr/>
        <p:txBody>
          <a:bodyPr/>
          <a:lstStyle>
            <a:lvl1pPr>
              <a:defRPr/>
            </a:lvl1pPr>
          </a:lstStyle>
          <a:p>
            <a:pPr>
              <a:defRPr/>
            </a:pPr>
            <a:r>
              <a:rPr lang="en-US"/>
              <a:t>1</a:t>
            </a:r>
            <a:endParaRPr lang="en-US">
              <a:solidFill>
                <a:schemeClr val="bg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2A065BC-2F1B-4CF8-AD72-310D040CB39F}" type="datetimeFigureOut">
              <a:rPr lang="en-US"/>
              <a:pPr>
                <a:defRPr/>
              </a:pPr>
              <a:t>9/15/2014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1</a:t>
            </a:r>
            <a:endParaRPr lang="en-US">
              <a:solidFill>
                <a:schemeClr val="bg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14"/>
          <p:cNvSpPr txBox="1">
            <a:spLocks noChangeArrowheads="1"/>
          </p:cNvSpPr>
          <p:nvPr/>
        </p:nvSpPr>
        <p:spPr bwMode="auto">
          <a:xfrm>
            <a:off x="877888" y="896938"/>
            <a:ext cx="457200" cy="584200"/>
          </a:xfrm>
          <a:prstGeom prst="rect">
            <a:avLst/>
          </a:prstGeom>
          <a:noFill/>
          <a:ln w="9525">
            <a:noFill/>
            <a:miter lim="800000"/>
            <a:headEnd/>
            <a:tailEnd/>
          </a:ln>
        </p:spPr>
        <p:txBody>
          <a:bodyPr anchor="ctr"/>
          <a:lstStyle/>
          <a:p>
            <a:r>
              <a:rPr lang="en-US" sz="8000"/>
              <a:t>“</a:t>
            </a:r>
          </a:p>
        </p:txBody>
      </p:sp>
      <p:sp>
        <p:nvSpPr>
          <p:cNvPr id="6" name="TextBox 15"/>
          <p:cNvSpPr txBox="1">
            <a:spLocks noChangeArrowheads="1"/>
          </p:cNvSpPr>
          <p:nvPr/>
        </p:nvSpPr>
        <p:spPr bwMode="auto">
          <a:xfrm>
            <a:off x="7650163" y="2608263"/>
            <a:ext cx="457200" cy="584200"/>
          </a:xfrm>
          <a:prstGeom prst="rect">
            <a:avLst/>
          </a:prstGeom>
          <a:noFill/>
          <a:ln w="9525">
            <a:noFill/>
            <a:miter lim="800000"/>
            <a:headEnd/>
            <a:tailEnd/>
          </a:ln>
        </p:spPr>
        <p:txBody>
          <a:bodyPr anchor="ctr"/>
          <a:lstStyle/>
          <a:p>
            <a:pPr algn="r"/>
            <a:r>
              <a:rPr lang="en-US" sz="8000"/>
              <a:t>”</a:t>
            </a:r>
          </a:p>
        </p:txBody>
      </p:sp>
      <p:cxnSp>
        <p:nvCxnSpPr>
          <p:cNvPr id="7" name="Straight Connector 6"/>
          <p:cNvCxnSpPr/>
          <p:nvPr/>
        </p:nvCxnSpPr>
        <p:spPr>
          <a:xfrm>
            <a:off x="1277938" y="342900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09416" y="982132"/>
            <a:ext cx="6325168" cy="2243668"/>
          </a:xfrm>
        </p:spPr>
        <p:txBody>
          <a:bodyP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fld id="{DC00CBC7-9A24-4597-87DD-1D610C98EDDE}" type="datetimeFigureOut">
              <a:rPr lang="en-US"/>
              <a:pPr>
                <a:defRPr/>
              </a:pPr>
              <a:t>9/15/2014</a:t>
            </a:fld>
            <a:endParaRPr lang="en-US" dirty="0"/>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r>
              <a:rPr lang="en-US"/>
              <a:t>1</a:t>
            </a:r>
            <a:endParaRPr lang="en-US">
              <a:solidFill>
                <a:schemeClr val="bg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cxnSp>
        <p:nvCxnSpPr>
          <p:cNvPr id="5" name="Straight Connector 4"/>
          <p:cNvCxnSpPr/>
          <p:nvPr/>
        </p:nvCxnSpPr>
        <p:spPr>
          <a:xfrm>
            <a:off x="1277938" y="34290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82131"/>
            <a:ext cx="6798734" cy="2294467"/>
          </a:xfrm>
        </p:spPr>
        <p:txBody>
          <a:bodyPr rtlCol="0">
            <a:normAutofit/>
          </a:bodyPr>
          <a:lstStyle>
            <a:lvl1pPr>
              <a:defRPr lang="en-US" sz="3200" b="0" dirty="0"/>
            </a:lvl1pPr>
          </a:lstStyle>
          <a:p>
            <a:pPr lvl="0"/>
            <a:r>
              <a:rPr lang="en-US" smtClean="0"/>
              <a:t>Click to edit Master title style</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4"/>
          </p:nvPr>
        </p:nvSpPr>
        <p:spPr/>
        <p:txBody>
          <a:bodyPr/>
          <a:lstStyle>
            <a:lvl1pPr>
              <a:defRPr/>
            </a:lvl1pPr>
          </a:lstStyle>
          <a:p>
            <a:pPr>
              <a:defRPr/>
            </a:pPr>
            <a:fld id="{3112172B-B645-45F1-BD32-568E8C2B7C90}" type="datetimeFigureOut">
              <a:rPr lang="en-US"/>
              <a:pPr>
                <a:defRPr/>
              </a:pPr>
              <a:t>9/15/2014</a:t>
            </a:fld>
            <a:endParaRPr lang="en-US" dirty="0"/>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r>
              <a:rPr lang="en-US"/>
              <a:t>1</a:t>
            </a:r>
            <a:endParaRPr lang="en-US">
              <a:solidFill>
                <a:schemeClr val="bg1"/>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1277938" y="2354263"/>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43B144EC-EA85-4098-B1AF-65D99FE95DDE}" type="datetimeFigureOut">
              <a:rPr lang="en-US"/>
              <a:pPr>
                <a:defRPr/>
              </a:pPr>
              <a:t>9/15/2014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1</a:t>
            </a:r>
            <a:endParaRPr lang="en-US">
              <a:solidFill>
                <a:schemeClr val="bg1"/>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p:nvCxnSpPr>
        <p:spPr>
          <a:xfrm>
            <a:off x="6245225" y="906463"/>
            <a:ext cx="0" cy="4968875"/>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89C974CA-F644-4C88-802E-07255061BA94}" type="datetimeFigureOut">
              <a:rPr lang="en-US"/>
              <a:pPr>
                <a:defRPr/>
              </a:pPr>
              <a:t>9/15/2014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1</a:t>
            </a:r>
            <a:endParaRPr lang="en-US">
              <a:solidFill>
                <a:schemeClr val="bg1"/>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US" noProof="0" smtClean="0"/>
          </a:p>
        </p:txBody>
      </p:sp>
      <p:sp>
        <p:nvSpPr>
          <p:cNvPr id="4" name="Rectangle 5"/>
          <p:cNvSpPr>
            <a:spLocks noGrp="1" noChangeArrowheads="1"/>
          </p:cNvSpPr>
          <p:nvPr>
            <p:ph type="ftr" sz="quarter" idx="10"/>
          </p:nvPr>
        </p:nvSpPr>
        <p:spPr/>
        <p:txBody>
          <a:bodyPr/>
          <a:lstStyle>
            <a:lvl1pPr>
              <a:defRPr/>
            </a:lvl1pPr>
          </a:lstStyle>
          <a:p>
            <a:pPr>
              <a:defRPr/>
            </a:pPr>
            <a:endParaRPr lang="en-US"/>
          </a:p>
        </p:txBody>
      </p:sp>
      <p:sp>
        <p:nvSpPr>
          <p:cNvPr id="5" name="Rectangle 6"/>
          <p:cNvSpPr>
            <a:spLocks noGrp="1" noChangeArrowheads="1"/>
          </p:cNvSpPr>
          <p:nvPr>
            <p:ph type="sldNum" sz="quarter" idx="11"/>
          </p:nvPr>
        </p:nvSpPr>
        <p:spPr/>
        <p:txBody>
          <a:bodyPr/>
          <a:lstStyle>
            <a:lvl1pPr>
              <a:defRPr/>
            </a:lvl1pPr>
          </a:lstStyle>
          <a:p>
            <a:pPr>
              <a:defRPr/>
            </a:pPr>
            <a:r>
              <a:rPr lang="en-US"/>
              <a:t>1</a:t>
            </a:r>
            <a:endParaRPr lang="en-US">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C7089772-98DB-450A-98AB-9970B75AD268}" type="datetimeFigureOut">
              <a:rPr lang="en-US"/>
              <a:pPr>
                <a:defRPr/>
              </a:pPr>
              <a:t>9/15/2014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1</a:t>
            </a:r>
            <a:endParaRPr lang="en-US">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1277938" y="35988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1EE49B-C50C-4765-B158-A8810CA46613}" type="datetimeFigureOut">
              <a:rPr lang="en-US"/>
              <a:pPr>
                <a:defRPr/>
              </a:pPr>
              <a:t>9/15/2014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1</a:t>
            </a:r>
            <a:endParaRPr lang="en-US">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277938" y="235585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D362508E-C68B-498D-AA71-FE1D97A7E7F3}" type="datetimeFigureOut">
              <a:rPr lang="en-US"/>
              <a:pPr>
                <a:defRPr/>
              </a:pPr>
              <a:t>9/15/2014</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r>
              <a:rPr lang="en-US"/>
              <a:t>1</a:t>
            </a:r>
            <a:endParaRPr lang="en-US">
              <a:solidFill>
                <a:schemeClr val="bg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5F3B9795-A0BC-4F08-8A08-740AD802F79D}" type="datetimeFigureOut">
              <a:rPr lang="en-US"/>
              <a:pPr>
                <a:defRPr/>
              </a:pPr>
              <a:t>9/15/2014</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r>
              <a:rPr lang="en-US"/>
              <a:t>1</a:t>
            </a:r>
            <a:endParaRPr lang="en-US">
              <a:solidFill>
                <a:schemeClr val="bg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2BFA62BC-9061-4082-984C-33AD83612587}" type="datetimeFigureOut">
              <a:rPr lang="en-US"/>
              <a:pPr>
                <a:defRPr/>
              </a:pPr>
              <a:t>9/15/2014</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r>
              <a:rPr lang="en-US"/>
              <a:t>1</a:t>
            </a:r>
            <a:endParaRPr lang="en-US">
              <a:solidFill>
                <a:schemeClr val="bg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4C01C86-941B-44EB-92CF-6BB124CB5B2E}" type="datetimeFigureOut">
              <a:rPr lang="en-US"/>
              <a:pPr>
                <a:defRPr/>
              </a:pPr>
              <a:t>9/15/2014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r>
              <a:rPr lang="en-US"/>
              <a:t>1</a:t>
            </a:r>
            <a:endParaRPr lang="en-US">
              <a:solidFill>
                <a:schemeClr val="bg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a:off x="1277938" y="2913063"/>
            <a:ext cx="23336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62E64CDF-6A8D-4588-9AB4-0EB7FE8D1A49}" type="datetimeFigureOut">
              <a:rPr lang="en-US"/>
              <a:pPr>
                <a:defRPr/>
              </a:pPr>
              <a:t>9/15/2014</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r>
              <a:rPr lang="en-US"/>
              <a:t>1</a:t>
            </a:r>
            <a:endParaRPr lang="en-US">
              <a:solidFill>
                <a:schemeClr val="bg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76865" y="3255432"/>
            <a:ext cx="363220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DDD5D98-9DAD-44AE-AF5D-92230BC850B7}" type="datetimeFigureOut">
              <a:rPr lang="en-US"/>
              <a:pPr>
                <a:defRPr/>
              </a:pPr>
              <a:t>9/15/2014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1</a:t>
            </a:r>
            <a:endParaRPr lang="en-US">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144000" cy="6858000"/>
            <a:chOff x="0" y="0"/>
            <a:chExt cx="9144000" cy="6858001"/>
          </a:xfrm>
        </p:grpSpPr>
        <p:pic>
          <p:nvPicPr>
            <p:cNvPr id="1035" name="Picture 7" descr="SD-PanelContent-V.png"/>
            <p:cNvPicPr>
              <a:picLocks noChangeAspect="1"/>
            </p:cNvPicPr>
            <p:nvPr/>
          </p:nvPicPr>
          <p:blipFill>
            <a:blip r:embed="rId20" cstate="print"/>
            <a:srcRect/>
            <a:stretch>
              <a:fillRect/>
            </a:stretch>
          </p:blipFill>
          <p:spPr bwMode="auto">
            <a:xfrm>
              <a:off x="0" y="0"/>
              <a:ext cx="9144000" cy="6858000"/>
            </a:xfrm>
            <a:prstGeom prst="rect">
              <a:avLst/>
            </a:prstGeom>
            <a:noFill/>
            <a:ln w="9525">
              <a:noFill/>
              <a:miter lim="800000"/>
              <a:headEnd/>
              <a:tailEnd/>
            </a:ln>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9" name="Picture 9" descr="HDRibbonContent-UniformTrim.png"/>
            <p:cNvPicPr>
              <a:picLocks noChangeAspect="1"/>
            </p:cNvPicPr>
            <p:nvPr/>
          </p:nvPicPr>
          <p:blipFill>
            <a:blip r:embed="rId21" cstate="print"/>
            <a:srcRect l="2" r="14240"/>
            <a:stretch>
              <a:fillRect/>
            </a:stretch>
          </p:blipFill>
          <p:spPr bwMode="auto">
            <a:xfrm rot="5400000">
              <a:off x="4221675" y="39689"/>
              <a:ext cx="685800" cy="606425"/>
            </a:xfrm>
            <a:prstGeom prst="rect">
              <a:avLst/>
            </a:prstGeom>
            <a:noFill/>
            <a:ln w="9525">
              <a:noFill/>
              <a:miter lim="800000"/>
              <a:headEnd/>
              <a:tailEnd/>
            </a:ln>
          </p:spPr>
        </p:pic>
        <p:pic>
          <p:nvPicPr>
            <p:cNvPr id="1040" name="Picture 10" descr="HDRibbonContent-UniformTrim.png"/>
            <p:cNvPicPr>
              <a:picLocks noChangeAspect="1"/>
            </p:cNvPicPr>
            <p:nvPr/>
          </p:nvPicPr>
          <p:blipFill>
            <a:blip r:embed="rId21" cstate="print"/>
            <a:srcRect l="2" r="14240"/>
            <a:stretch>
              <a:fillRect/>
            </a:stretch>
          </p:blipFill>
          <p:spPr bwMode="auto">
            <a:xfrm rot="5400000">
              <a:off x="4221675" y="6211888"/>
              <a:ext cx="685800" cy="606425"/>
            </a:xfrm>
            <a:prstGeom prst="rect">
              <a:avLst/>
            </a:prstGeom>
            <a:noFill/>
            <a:ln w="9525">
              <a:noFill/>
              <a:miter lim="800000"/>
              <a:headEnd/>
              <a:tailEnd/>
            </a:ln>
          </p:spPr>
        </p:pic>
      </p:grpSp>
      <p:sp>
        <p:nvSpPr>
          <p:cNvPr id="1027" name="Title Placeholder 1"/>
          <p:cNvSpPr>
            <a:spLocks noGrp="1"/>
          </p:cNvSpPr>
          <p:nvPr>
            <p:ph type="title"/>
          </p:nvPr>
        </p:nvSpPr>
        <p:spPr bwMode="auto">
          <a:xfrm>
            <a:off x="1176338" y="915988"/>
            <a:ext cx="6799262" cy="13033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1176338" y="2490788"/>
            <a:ext cx="6799262" cy="3444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56350" y="5961063"/>
            <a:ext cx="1149350" cy="279400"/>
          </a:xfrm>
          <a:prstGeom prst="rect">
            <a:avLst/>
          </a:prstGeom>
        </p:spPr>
        <p:txBody>
          <a:bodyPr vert="horz" lIns="91440" tIns="45720" rIns="91440" bIns="45720" rtlCol="0" anchor="ctr"/>
          <a:lstStyle>
            <a:lvl1pPr algn="r">
              <a:defRPr sz="1000" b="0" i="0" smtClean="0">
                <a:solidFill>
                  <a:schemeClr val="tx1"/>
                </a:solidFill>
                <a:effectLst/>
                <a:latin typeface="+mn-lt"/>
              </a:defRPr>
            </a:lvl1pPr>
          </a:lstStyle>
          <a:p>
            <a:pPr>
              <a:defRPr/>
            </a:pPr>
            <a:fld id="{395E1F60-723B-4D72-86BA-ECE7F5E4F5E6}" type="datetimeFigureOut">
              <a:rPr lang="en-US"/>
              <a:pPr>
                <a:defRPr/>
              </a:pPr>
              <a:t>9/15/2014</a:t>
            </a:fld>
            <a:endParaRPr lang="en-US" dirty="0"/>
          </a:p>
        </p:txBody>
      </p:sp>
      <p:sp>
        <p:nvSpPr>
          <p:cNvPr id="5" name="Footer Placeholder 4"/>
          <p:cNvSpPr>
            <a:spLocks noGrp="1"/>
          </p:cNvSpPr>
          <p:nvPr>
            <p:ph type="ftr" sz="quarter" idx="3"/>
          </p:nvPr>
        </p:nvSpPr>
        <p:spPr>
          <a:xfrm>
            <a:off x="1176338" y="5961063"/>
            <a:ext cx="51054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580313" y="5961063"/>
            <a:ext cx="395287" cy="279400"/>
          </a:xfrm>
          <a:prstGeom prst="rect">
            <a:avLst/>
          </a:prstGeom>
        </p:spPr>
        <p:txBody>
          <a:bodyPr vert="horz" lIns="91440" tIns="45720" rIns="91440" bIns="45720" rtlCol="0" anchor="ctr"/>
          <a:lstStyle>
            <a:lvl1pPr algn="r">
              <a:defRPr sz="1000" b="0" i="0" smtClean="0">
                <a:solidFill>
                  <a:schemeClr val="tx1"/>
                </a:solidFill>
                <a:effectLst/>
                <a:latin typeface="+mn-lt"/>
              </a:defRPr>
            </a:lvl1pPr>
          </a:lstStyle>
          <a:p>
            <a:pPr>
              <a:defRPr/>
            </a:pPr>
            <a:r>
              <a:rPr lang="en-US"/>
              <a:t>1</a:t>
            </a:r>
            <a:endParaRPr lang="en-US">
              <a:solidFill>
                <a:schemeClr val="bg1"/>
              </a:solidFill>
            </a:endParaRPr>
          </a:p>
        </p:txBody>
      </p:sp>
      <p:sp>
        <p:nvSpPr>
          <p:cNvPr id="1032" name="Rectangle 8"/>
          <p:cNvSpPr>
            <a:spLocks noChangeArrowheads="1"/>
          </p:cNvSpPr>
          <p:nvPr userDrawn="1"/>
        </p:nvSpPr>
        <p:spPr bwMode="auto">
          <a:xfrm>
            <a:off x="0" y="0"/>
            <a:ext cx="9144000" cy="1371600"/>
          </a:xfrm>
          <a:prstGeom prst="rect">
            <a:avLst/>
          </a:prstGeom>
          <a:solidFill>
            <a:schemeClr val="bg2"/>
          </a:solidFill>
          <a:ln w="9525">
            <a:solidFill>
              <a:schemeClr val="tx1"/>
            </a:solidFill>
            <a:miter lim="800000"/>
            <a:headEnd/>
            <a:tailEnd/>
          </a:ln>
        </p:spPr>
        <p:txBody>
          <a:bodyPr wrap="none" anchor="ctr"/>
          <a:lstStyle/>
          <a:p>
            <a:pPr algn="ctr"/>
            <a:endParaRPr lang="en-US"/>
          </a:p>
        </p:txBody>
      </p:sp>
      <p:sp>
        <p:nvSpPr>
          <p:cNvPr id="1033" name="Rectangle 9"/>
          <p:cNvSpPr>
            <a:spLocks noChangeArrowheads="1"/>
          </p:cNvSpPr>
          <p:nvPr userDrawn="1"/>
        </p:nvSpPr>
        <p:spPr bwMode="auto">
          <a:xfrm>
            <a:off x="8305800" y="838200"/>
            <a:ext cx="838200" cy="533400"/>
          </a:xfrm>
          <a:prstGeom prst="rect">
            <a:avLst/>
          </a:prstGeom>
          <a:solidFill>
            <a:schemeClr val="bg2"/>
          </a:solidFill>
          <a:ln w="9525">
            <a:noFill/>
            <a:miter lim="800000"/>
            <a:headEnd/>
            <a:tailEnd/>
          </a:ln>
        </p:spPr>
        <p:txBody>
          <a:bodyPr wrap="none" anchor="ctr"/>
          <a:lstStyle/>
          <a:p>
            <a:endParaRPr lang="en-US"/>
          </a:p>
        </p:txBody>
      </p:sp>
      <p:sp>
        <p:nvSpPr>
          <p:cNvPr id="1034" name="Rectangle 26"/>
          <p:cNvSpPr>
            <a:spLocks noChangeArrowheads="1"/>
          </p:cNvSpPr>
          <p:nvPr userDrawn="1"/>
        </p:nvSpPr>
        <p:spPr bwMode="auto">
          <a:xfrm>
            <a:off x="0" y="762000"/>
            <a:ext cx="9144000" cy="609600"/>
          </a:xfrm>
          <a:prstGeom prst="rect">
            <a:avLst/>
          </a:prstGeom>
          <a:solidFill>
            <a:schemeClr val="tx1"/>
          </a:solidFill>
          <a:ln w="9525">
            <a:solidFill>
              <a:schemeClr val="tx1"/>
            </a:solidFill>
            <a:miter lim="800000"/>
            <a:headEnd/>
            <a:tailEnd/>
          </a:ln>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70" r:id="rId7"/>
    <p:sldLayoutId id="2147483780" r:id="rId8"/>
    <p:sldLayoutId id="2147483771" r:id="rId9"/>
    <p:sldLayoutId id="2147483772" r:id="rId10"/>
    <p:sldLayoutId id="2147483781" r:id="rId11"/>
    <p:sldLayoutId id="2147483782" r:id="rId12"/>
    <p:sldLayoutId id="2147483773" r:id="rId13"/>
    <p:sldLayoutId id="2147483783" r:id="rId14"/>
    <p:sldLayoutId id="2147483784" r:id="rId15"/>
    <p:sldLayoutId id="2147483785" r:id="rId16"/>
    <p:sldLayoutId id="2147483786" r:id="rId17"/>
    <p:sldLayoutId id="2147483787" r:id="rId18"/>
  </p:sldLayoutIdLst>
  <p:txStyles>
    <p:titleStyle>
      <a:lvl1pPr algn="ctr" defTabSz="457200" rtl="0" fontAlgn="base">
        <a:spcBef>
          <a:spcPct val="0"/>
        </a:spcBef>
        <a:spcAft>
          <a:spcPct val="0"/>
        </a:spcAft>
        <a:defRPr sz="4000" kern="1200">
          <a:ln w="3175" cmpd="sng">
            <a:noFill/>
          </a:ln>
          <a:solidFill>
            <a:srgbClr val="262626"/>
          </a:solidFill>
          <a:latin typeface="+mj-lt"/>
          <a:ea typeface="+mj-ea"/>
          <a:cs typeface="+mj-cs"/>
        </a:defRPr>
      </a:lvl1pPr>
      <a:lvl2pPr algn="ctr" defTabSz="457200" rtl="0" fontAlgn="base">
        <a:spcBef>
          <a:spcPct val="0"/>
        </a:spcBef>
        <a:spcAft>
          <a:spcPct val="0"/>
        </a:spcAft>
        <a:defRPr sz="4000">
          <a:solidFill>
            <a:srgbClr val="262626"/>
          </a:solidFill>
          <a:latin typeface="Garamond" pitchFamily="18" charset="0"/>
        </a:defRPr>
      </a:lvl2pPr>
      <a:lvl3pPr algn="ctr" defTabSz="457200" rtl="0" fontAlgn="base">
        <a:spcBef>
          <a:spcPct val="0"/>
        </a:spcBef>
        <a:spcAft>
          <a:spcPct val="0"/>
        </a:spcAft>
        <a:defRPr sz="4000">
          <a:solidFill>
            <a:srgbClr val="262626"/>
          </a:solidFill>
          <a:latin typeface="Garamond" pitchFamily="18" charset="0"/>
        </a:defRPr>
      </a:lvl3pPr>
      <a:lvl4pPr algn="ctr" defTabSz="457200" rtl="0" fontAlgn="base">
        <a:spcBef>
          <a:spcPct val="0"/>
        </a:spcBef>
        <a:spcAft>
          <a:spcPct val="0"/>
        </a:spcAft>
        <a:defRPr sz="4000">
          <a:solidFill>
            <a:srgbClr val="262626"/>
          </a:solidFill>
          <a:latin typeface="Garamond" pitchFamily="18" charset="0"/>
        </a:defRPr>
      </a:lvl4pPr>
      <a:lvl5pPr algn="ctr" defTabSz="457200" rtl="0" fontAlgn="base">
        <a:spcBef>
          <a:spcPct val="0"/>
        </a:spcBef>
        <a:spcAft>
          <a:spcPct val="0"/>
        </a:spcAft>
        <a:defRPr sz="4000">
          <a:solidFill>
            <a:srgbClr val="262626"/>
          </a:solidFill>
          <a:latin typeface="Garamond"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fontAlgn="base">
        <a:spcBef>
          <a:spcPct val="20000"/>
        </a:spcBef>
        <a:spcAft>
          <a:spcPts val="600"/>
        </a:spcAft>
        <a:buClr>
          <a:schemeClr val="accent1"/>
        </a:buClr>
        <a:buSzPct val="115000"/>
        <a:buFont typeface="Arial" charset="0"/>
        <a:buChar char="•"/>
        <a:defRPr sz="2400" kern="1200">
          <a:solidFill>
            <a:srgbClr val="262626"/>
          </a:solidFill>
          <a:latin typeface="+mn-lt"/>
          <a:ea typeface="+mn-ea"/>
          <a:cs typeface="+mn-cs"/>
        </a:defRPr>
      </a:lvl1pPr>
      <a:lvl2pPr marL="742950" indent="-285750" algn="l" defTabSz="457200" rtl="0" fontAlgn="base">
        <a:spcBef>
          <a:spcPct val="20000"/>
        </a:spcBef>
        <a:spcAft>
          <a:spcPts val="600"/>
        </a:spcAft>
        <a:buClr>
          <a:schemeClr val="accent1"/>
        </a:buClr>
        <a:buSzPct val="115000"/>
        <a:buFont typeface="Arial" charset="0"/>
        <a:buChar char="•"/>
        <a:defRPr sz="2000" kern="1200">
          <a:solidFill>
            <a:srgbClr val="262626"/>
          </a:solidFill>
          <a:latin typeface="+mn-lt"/>
          <a:ea typeface="+mn-ea"/>
          <a:cs typeface="+mn-cs"/>
        </a:defRPr>
      </a:lvl2pPr>
      <a:lvl3pPr marL="1200150" indent="-285750" algn="l" defTabSz="457200" rtl="0" fontAlgn="base">
        <a:spcBef>
          <a:spcPct val="20000"/>
        </a:spcBef>
        <a:spcAft>
          <a:spcPts val="600"/>
        </a:spcAft>
        <a:buClr>
          <a:schemeClr val="accent1"/>
        </a:buClr>
        <a:buSzPct val="115000"/>
        <a:buFont typeface="Arial" charset="0"/>
        <a:buChar char="•"/>
        <a:defRPr kern="1200">
          <a:solidFill>
            <a:srgbClr val="262626"/>
          </a:solidFill>
          <a:latin typeface="+mn-lt"/>
          <a:ea typeface="+mn-ea"/>
          <a:cs typeface="+mn-cs"/>
        </a:defRPr>
      </a:lvl3pPr>
      <a:lvl4pPr marL="1543050" indent="-171450" algn="l" defTabSz="457200" rtl="0" fontAlgn="base">
        <a:spcBef>
          <a:spcPct val="20000"/>
        </a:spcBef>
        <a:spcAft>
          <a:spcPts val="600"/>
        </a:spcAft>
        <a:buClr>
          <a:schemeClr val="accent1"/>
        </a:buClr>
        <a:buSzPct val="115000"/>
        <a:buFont typeface="Arial" charset="0"/>
        <a:buChar char="•"/>
        <a:defRPr sz="1600" kern="1200">
          <a:solidFill>
            <a:srgbClr val="262626"/>
          </a:solidFill>
          <a:latin typeface="+mn-lt"/>
          <a:ea typeface="+mn-ea"/>
          <a:cs typeface="+mn-cs"/>
        </a:defRPr>
      </a:lvl4pPr>
      <a:lvl5pPr marL="2000250" indent="-171450" algn="l" defTabSz="457200" rtl="0" fontAlgn="base">
        <a:spcBef>
          <a:spcPct val="20000"/>
        </a:spcBef>
        <a:spcAft>
          <a:spcPts val="600"/>
        </a:spcAft>
        <a:buClr>
          <a:schemeClr val="accent1"/>
        </a:buClr>
        <a:buSzPct val="115000"/>
        <a:buFont typeface="Arial"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39.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04800" y="827088"/>
            <a:ext cx="4841875" cy="461962"/>
          </a:xfrm>
          <a:prstGeom prst="rect">
            <a:avLst/>
          </a:prstGeom>
          <a:noFill/>
          <a:ln w="9525">
            <a:noFill/>
            <a:miter lim="800000"/>
            <a:headEnd/>
            <a:tailEnd/>
          </a:ln>
        </p:spPr>
        <p:txBody>
          <a:bodyPr wrap="none">
            <a:spAutoFit/>
          </a:bodyPr>
          <a:lstStyle/>
          <a:p>
            <a:r>
              <a:rPr lang="en-US" altLang="en-US" dirty="0">
                <a:solidFill>
                  <a:schemeClr val="bg1"/>
                </a:solidFill>
                <a:latin typeface="Arial" charset="0"/>
              </a:rPr>
              <a:t>Design is a Process with </a:t>
            </a:r>
            <a:r>
              <a:rPr lang="en-US" altLang="en-US" dirty="0" smtClean="0">
                <a:solidFill>
                  <a:srgbClr val="FF0000"/>
                </a:solidFill>
                <a:latin typeface="Arial" charset="0"/>
              </a:rPr>
              <a:t>Passion</a:t>
            </a:r>
            <a:endParaRPr lang="en-US" altLang="en-US" dirty="0">
              <a:latin typeface="Arial" charset="0"/>
            </a:endParaRPr>
          </a:p>
        </p:txBody>
      </p:sp>
      <p:sp>
        <p:nvSpPr>
          <p:cNvPr id="17411" name="Text Box 3"/>
          <p:cNvSpPr txBox="1">
            <a:spLocks noChangeArrowheads="1"/>
          </p:cNvSpPr>
          <p:nvPr/>
        </p:nvSpPr>
        <p:spPr bwMode="auto">
          <a:xfrm>
            <a:off x="1219200" y="2895600"/>
            <a:ext cx="6477000" cy="2027158"/>
          </a:xfrm>
          <a:prstGeom prst="rect">
            <a:avLst/>
          </a:prstGeom>
          <a:noFill/>
          <a:ln w="9525">
            <a:noFill/>
            <a:miter lim="800000"/>
            <a:headEnd/>
            <a:tailEnd/>
          </a:ln>
        </p:spPr>
        <p:txBody>
          <a:bodyPr>
            <a:spAutoFit/>
          </a:bodyPr>
          <a:lstStyle/>
          <a:p>
            <a:pPr algn="r">
              <a:lnSpc>
                <a:spcPct val="70000"/>
              </a:lnSpc>
              <a:spcBef>
                <a:spcPct val="50000"/>
              </a:spcBef>
            </a:pPr>
            <a:r>
              <a:rPr lang="en-US" altLang="en-US" sz="2800" dirty="0">
                <a:latin typeface="Arial" charset="0"/>
              </a:rPr>
              <a:t>Professor Nhut Tan Ho</a:t>
            </a:r>
          </a:p>
          <a:p>
            <a:pPr algn="r">
              <a:lnSpc>
                <a:spcPct val="70000"/>
              </a:lnSpc>
              <a:spcBef>
                <a:spcPct val="50000"/>
              </a:spcBef>
            </a:pPr>
            <a:r>
              <a:rPr lang="en-US" altLang="en-US" sz="2800" dirty="0">
                <a:latin typeface="Arial" charset="0"/>
              </a:rPr>
              <a:t>Department of Mechanical Engineering</a:t>
            </a:r>
          </a:p>
          <a:p>
            <a:pPr algn="r">
              <a:lnSpc>
                <a:spcPct val="70000"/>
              </a:lnSpc>
              <a:spcBef>
                <a:spcPct val="50000"/>
              </a:spcBef>
            </a:pPr>
            <a:r>
              <a:rPr lang="en-US" altLang="en-US" dirty="0">
                <a:latin typeface="Arial" charset="0"/>
              </a:rPr>
              <a:t>California State University, Northridge</a:t>
            </a:r>
          </a:p>
          <a:p>
            <a:pPr algn="r">
              <a:lnSpc>
                <a:spcPct val="70000"/>
              </a:lnSpc>
              <a:spcBef>
                <a:spcPct val="50000"/>
              </a:spcBef>
            </a:pPr>
            <a:endParaRPr lang="en-US" altLang="en-US" sz="3600" dirty="0">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MZ1"/>
          <p:cNvPicPr>
            <a:picLocks noChangeAspect="1" noChangeArrowheads="1"/>
          </p:cNvPicPr>
          <p:nvPr/>
        </p:nvPicPr>
        <p:blipFill>
          <a:blip r:embed="rId3" cstate="print"/>
          <a:srcRect l="33334" r="33333"/>
          <a:stretch>
            <a:fillRect/>
          </a:stretch>
        </p:blipFill>
        <p:spPr bwMode="auto">
          <a:xfrm>
            <a:off x="1006475" y="3200400"/>
            <a:ext cx="1268413" cy="2057400"/>
          </a:xfrm>
          <a:prstGeom prst="rect">
            <a:avLst/>
          </a:prstGeom>
          <a:noFill/>
          <a:ln w="9525">
            <a:noFill/>
            <a:miter lim="800000"/>
            <a:headEnd/>
            <a:tailEnd/>
          </a:ln>
        </p:spPr>
      </p:pic>
      <p:pic>
        <p:nvPicPr>
          <p:cNvPr id="33795" name="Picture 3" descr="HMZ1"/>
          <p:cNvPicPr>
            <a:picLocks noChangeAspect="1" noChangeArrowheads="1"/>
          </p:cNvPicPr>
          <p:nvPr/>
        </p:nvPicPr>
        <p:blipFill>
          <a:blip r:embed="rId3" cstate="print"/>
          <a:srcRect l="66667"/>
          <a:stretch>
            <a:fillRect/>
          </a:stretch>
        </p:blipFill>
        <p:spPr bwMode="auto">
          <a:xfrm>
            <a:off x="6645275" y="3505200"/>
            <a:ext cx="1127125" cy="1828800"/>
          </a:xfrm>
          <a:prstGeom prst="rect">
            <a:avLst/>
          </a:prstGeom>
          <a:noFill/>
          <a:ln w="9525">
            <a:noFill/>
            <a:miter lim="800000"/>
            <a:headEnd/>
            <a:tailEnd/>
          </a:ln>
        </p:spPr>
      </p:pic>
      <p:sp>
        <p:nvSpPr>
          <p:cNvPr id="33796" name="Text Box 4"/>
          <p:cNvSpPr txBox="1">
            <a:spLocks noChangeArrowheads="1"/>
          </p:cNvSpPr>
          <p:nvPr/>
        </p:nvSpPr>
        <p:spPr bwMode="auto">
          <a:xfrm>
            <a:off x="304800" y="827088"/>
            <a:ext cx="6629400" cy="457200"/>
          </a:xfrm>
          <a:prstGeom prst="rect">
            <a:avLst/>
          </a:prstGeom>
          <a:noFill/>
          <a:ln w="9525">
            <a:noFill/>
            <a:miter lim="800000"/>
            <a:headEnd/>
            <a:tailEnd/>
          </a:ln>
        </p:spPr>
        <p:txBody>
          <a:bodyPr wrap="none">
            <a:spAutoFit/>
          </a:bodyPr>
          <a:lstStyle/>
          <a:p>
            <a:r>
              <a:rPr lang="en-US" altLang="en-US">
                <a:solidFill>
                  <a:schemeClr val="bg1"/>
                </a:solidFill>
                <a:latin typeface="Arial" charset="0"/>
              </a:rPr>
              <a:t>Case Study – Fall 2005 Yoyo Design Challenge</a:t>
            </a:r>
            <a:endParaRPr lang="en-US" altLang="en-US">
              <a:latin typeface="Arial" charset="0"/>
            </a:endParaRPr>
          </a:p>
        </p:txBody>
      </p:sp>
      <p:sp>
        <p:nvSpPr>
          <p:cNvPr id="62469" name="Text Box 5"/>
          <p:cNvSpPr txBox="1">
            <a:spLocks noChangeArrowheads="1"/>
          </p:cNvSpPr>
          <p:nvPr/>
        </p:nvSpPr>
        <p:spPr bwMode="auto">
          <a:xfrm>
            <a:off x="658813" y="5310188"/>
            <a:ext cx="7924800" cy="1006475"/>
          </a:xfrm>
          <a:prstGeom prst="rect">
            <a:avLst/>
          </a:prstGeom>
          <a:noFill/>
          <a:ln w="9525">
            <a:noFill/>
            <a:miter lim="800000"/>
            <a:headEnd/>
            <a:tailEnd/>
          </a:ln>
          <a:effectLst/>
        </p:spPr>
        <p:txBody>
          <a:bodyPr>
            <a:spAutoFit/>
          </a:bodyPr>
          <a:lstStyle/>
          <a:p>
            <a:pPr>
              <a:spcBef>
                <a:spcPct val="50000"/>
              </a:spcBef>
              <a:buFont typeface="Times" pitchFamily="18" charset="0"/>
              <a:buNone/>
              <a:defRPr/>
            </a:pPr>
            <a:r>
              <a:rPr lang="en-US" sz="2000" b="1" dirty="0">
                <a:solidFill>
                  <a:srgbClr val="FF0000"/>
                </a:solidFill>
                <a:effectLst>
                  <a:outerShdw blurRad="38100" dist="38100" dir="2700000" algn="tl">
                    <a:srgbClr val="C0C0C0"/>
                  </a:outerShdw>
                </a:effectLst>
                <a:latin typeface="Arial" charset="0"/>
              </a:rPr>
              <a:t>Your team is charged with the task of developing a new yoyo for fast food companies.  The yoyo will be a toy in kid meals (e.g., McDonalds’ Happy Meal).</a:t>
            </a:r>
          </a:p>
        </p:txBody>
      </p:sp>
      <p:pic>
        <p:nvPicPr>
          <p:cNvPr id="33798" name="Picture 6" descr="i_humorbug_ceed05b34e"/>
          <p:cNvPicPr>
            <a:picLocks noChangeAspect="1" noChangeArrowheads="1"/>
          </p:cNvPicPr>
          <p:nvPr/>
        </p:nvPicPr>
        <p:blipFill>
          <a:blip r:embed="rId4" cstate="print"/>
          <a:srcRect/>
          <a:stretch>
            <a:fillRect/>
          </a:stretch>
        </p:blipFill>
        <p:spPr bwMode="auto">
          <a:xfrm>
            <a:off x="930275" y="1676400"/>
            <a:ext cx="1087438" cy="1143000"/>
          </a:xfrm>
          <a:prstGeom prst="rect">
            <a:avLst/>
          </a:prstGeom>
          <a:noFill/>
          <a:ln w="9525">
            <a:noFill/>
            <a:miter lim="800000"/>
            <a:headEnd/>
            <a:tailEnd/>
          </a:ln>
        </p:spPr>
      </p:pic>
      <p:pic>
        <p:nvPicPr>
          <p:cNvPr id="33799" name="Picture 7" descr="HMZ1"/>
          <p:cNvPicPr>
            <a:picLocks noChangeAspect="1" noChangeArrowheads="1"/>
          </p:cNvPicPr>
          <p:nvPr/>
        </p:nvPicPr>
        <p:blipFill>
          <a:blip r:embed="rId3" cstate="print"/>
          <a:srcRect r="66667"/>
          <a:stretch>
            <a:fillRect/>
          </a:stretch>
        </p:blipFill>
        <p:spPr bwMode="auto">
          <a:xfrm>
            <a:off x="6645275" y="1524000"/>
            <a:ext cx="1079500" cy="1752600"/>
          </a:xfrm>
          <a:prstGeom prst="rect">
            <a:avLst/>
          </a:prstGeom>
          <a:noFill/>
          <a:ln w="9525">
            <a:noFill/>
            <a:miter lim="800000"/>
            <a:headEnd/>
            <a:tailEnd/>
          </a:ln>
        </p:spPr>
      </p:pic>
      <p:pic>
        <p:nvPicPr>
          <p:cNvPr id="33800" name="Picture 9" descr="yoyo contest logo"/>
          <p:cNvPicPr>
            <a:picLocks noChangeAspect="1" noChangeArrowheads="1"/>
          </p:cNvPicPr>
          <p:nvPr/>
        </p:nvPicPr>
        <p:blipFill>
          <a:blip r:embed="rId5" cstate="print"/>
          <a:srcRect/>
          <a:stretch>
            <a:fillRect/>
          </a:stretch>
        </p:blipFill>
        <p:spPr bwMode="auto">
          <a:xfrm>
            <a:off x="2835275" y="2209800"/>
            <a:ext cx="3200400" cy="2549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609600" y="1778000"/>
            <a:ext cx="6096000" cy="1069975"/>
          </a:xfrm>
          <a:prstGeom prst="rect">
            <a:avLst/>
          </a:prstGeom>
          <a:noFill/>
          <a:ln w="9525">
            <a:noFill/>
            <a:miter lim="800000"/>
            <a:headEnd/>
            <a:tailEnd/>
          </a:ln>
        </p:spPr>
        <p:txBody>
          <a:bodyPr>
            <a:spAutoFit/>
          </a:bodyPr>
          <a:lstStyle/>
          <a:p>
            <a:pPr>
              <a:spcBef>
                <a:spcPct val="50000"/>
              </a:spcBef>
              <a:buFont typeface="Times" pitchFamily="18" charset="0"/>
              <a:buNone/>
            </a:pPr>
            <a:r>
              <a:rPr lang="en-US" altLang="en-US" sz="1600">
                <a:solidFill>
                  <a:srgbClr val="FF0000"/>
                </a:solidFill>
                <a:latin typeface="Arial" charset="0"/>
              </a:rPr>
              <a:t>Passion </a:t>
            </a:r>
            <a:r>
              <a:rPr lang="en-US" altLang="en-US" sz="1600">
                <a:latin typeface="Arial" charset="0"/>
              </a:rPr>
              <a:t>is a </a:t>
            </a:r>
            <a:r>
              <a:rPr lang="en-US" altLang="en-US" sz="1600">
                <a:solidFill>
                  <a:srgbClr val="FF0000"/>
                </a:solidFill>
                <a:latin typeface="Arial" charset="0"/>
              </a:rPr>
              <a:t>LOVE </a:t>
            </a:r>
            <a:r>
              <a:rPr lang="en-US" altLang="en-US" sz="1600">
                <a:latin typeface="Arial" charset="0"/>
              </a:rPr>
              <a:t>for creating:</a:t>
            </a:r>
          </a:p>
          <a:p>
            <a:pPr>
              <a:spcBef>
                <a:spcPct val="50000"/>
              </a:spcBef>
              <a:buFont typeface="Times" pitchFamily="18" charset="0"/>
              <a:buNone/>
            </a:pPr>
            <a:endParaRPr lang="en-US" altLang="en-US" sz="1600">
              <a:latin typeface="Arial" charset="0"/>
            </a:endParaRPr>
          </a:p>
          <a:p>
            <a:pPr>
              <a:spcBef>
                <a:spcPct val="50000"/>
              </a:spcBef>
              <a:buFont typeface="Times" pitchFamily="18" charset="0"/>
              <a:buNone/>
            </a:pPr>
            <a:endParaRPr lang="en-US" altLang="en-US" sz="1600">
              <a:latin typeface="Arial" charset="0"/>
            </a:endParaRPr>
          </a:p>
        </p:txBody>
      </p:sp>
      <p:sp>
        <p:nvSpPr>
          <p:cNvPr id="35843" name="Text Box 3"/>
          <p:cNvSpPr txBox="1">
            <a:spLocks noChangeArrowheads="1"/>
          </p:cNvSpPr>
          <p:nvPr/>
        </p:nvSpPr>
        <p:spPr bwMode="auto">
          <a:xfrm>
            <a:off x="304800" y="827088"/>
            <a:ext cx="6100763" cy="457200"/>
          </a:xfrm>
          <a:prstGeom prst="rect">
            <a:avLst/>
          </a:prstGeom>
          <a:noFill/>
          <a:ln w="9525">
            <a:noFill/>
            <a:miter lim="800000"/>
            <a:headEnd/>
            <a:tailEnd/>
          </a:ln>
        </p:spPr>
        <p:txBody>
          <a:bodyPr wrap="none">
            <a:spAutoFit/>
          </a:bodyPr>
          <a:lstStyle/>
          <a:p>
            <a:r>
              <a:rPr lang="en-US" altLang="en-US">
                <a:solidFill>
                  <a:schemeClr val="bg1"/>
                </a:solidFill>
                <a:latin typeface="Arial" charset="0"/>
              </a:rPr>
              <a:t>What does</a:t>
            </a:r>
            <a:r>
              <a:rPr lang="en-US" altLang="en-US">
                <a:solidFill>
                  <a:srgbClr val="FF0000"/>
                </a:solidFill>
                <a:latin typeface="Arial" charset="0"/>
              </a:rPr>
              <a:t> Passion </a:t>
            </a:r>
            <a:r>
              <a:rPr lang="en-US" altLang="en-US">
                <a:solidFill>
                  <a:schemeClr val="bg1"/>
                </a:solidFill>
                <a:latin typeface="Arial" charset="0"/>
              </a:rPr>
              <a:t>have to do with design?</a:t>
            </a:r>
          </a:p>
        </p:txBody>
      </p:sp>
      <p:sp>
        <p:nvSpPr>
          <p:cNvPr id="35844" name="Text Box 5"/>
          <p:cNvSpPr txBox="1">
            <a:spLocks noChangeArrowheads="1"/>
          </p:cNvSpPr>
          <p:nvPr/>
        </p:nvSpPr>
        <p:spPr bwMode="auto">
          <a:xfrm>
            <a:off x="533400" y="3090863"/>
            <a:ext cx="3962400" cy="2243137"/>
          </a:xfrm>
          <a:prstGeom prst="rect">
            <a:avLst/>
          </a:prstGeom>
          <a:noFill/>
          <a:ln w="9525">
            <a:noFill/>
            <a:miter lim="800000"/>
            <a:headEnd/>
            <a:tailEnd/>
          </a:ln>
        </p:spPr>
        <p:txBody>
          <a:bodyPr>
            <a:spAutoFit/>
          </a:bodyPr>
          <a:lstStyle/>
          <a:p>
            <a:pPr algn="just">
              <a:lnSpc>
                <a:spcPct val="120000"/>
              </a:lnSpc>
              <a:spcBef>
                <a:spcPct val="50000"/>
              </a:spcBef>
            </a:pPr>
            <a:r>
              <a:rPr lang="en-US" altLang="en-US" sz="1400">
                <a:latin typeface="Arial" charset="0"/>
              </a:rPr>
              <a:t>“Enthusiasm is one of the most powerful engines of success. When you do a thing, do it with all your might. Put your whole soul into it. Stamp it with your own personality. Be active, be energetic, be enthusiastic and faithful and you will accomplish your object. Nothing great was ever achieved without enthusiasm.”</a:t>
            </a:r>
          </a:p>
          <a:p>
            <a:pPr algn="r">
              <a:lnSpc>
                <a:spcPct val="120000"/>
              </a:lnSpc>
              <a:spcBef>
                <a:spcPct val="50000"/>
              </a:spcBef>
            </a:pPr>
            <a:r>
              <a:rPr lang="en-US" altLang="en-US" sz="1400" i="1">
                <a:latin typeface="Arial" charset="0"/>
              </a:rPr>
              <a:t>Ralph Waldo Emerson</a:t>
            </a:r>
            <a:endParaRPr lang="en-US" altLang="en-US" sz="1600">
              <a:latin typeface="Arial" charset="0"/>
            </a:endParaRPr>
          </a:p>
        </p:txBody>
      </p:sp>
      <p:pic>
        <p:nvPicPr>
          <p:cNvPr id="35845" name="Picture 7"/>
          <p:cNvPicPr>
            <a:picLocks noChangeAspect="1" noChangeArrowheads="1"/>
          </p:cNvPicPr>
          <p:nvPr/>
        </p:nvPicPr>
        <p:blipFill>
          <a:blip r:embed="rId3" cstate="print"/>
          <a:srcRect/>
          <a:stretch>
            <a:fillRect/>
          </a:stretch>
        </p:blipFill>
        <p:spPr bwMode="auto">
          <a:xfrm>
            <a:off x="4724400" y="1295400"/>
            <a:ext cx="1187450" cy="1295400"/>
          </a:xfrm>
          <a:prstGeom prst="rect">
            <a:avLst/>
          </a:prstGeom>
          <a:noFill/>
          <a:ln w="9525">
            <a:noFill/>
            <a:miter lim="800000"/>
            <a:headEnd/>
            <a:tailEnd/>
          </a:ln>
        </p:spPr>
      </p:pic>
      <p:pic>
        <p:nvPicPr>
          <p:cNvPr id="35846" name="Picture 8"/>
          <p:cNvPicPr>
            <a:picLocks noChangeAspect="1" noChangeArrowheads="1"/>
          </p:cNvPicPr>
          <p:nvPr/>
        </p:nvPicPr>
        <p:blipFill>
          <a:blip r:embed="rId4" cstate="print"/>
          <a:srcRect/>
          <a:stretch>
            <a:fillRect/>
          </a:stretch>
        </p:blipFill>
        <p:spPr bwMode="auto">
          <a:xfrm>
            <a:off x="5715000" y="1752600"/>
            <a:ext cx="1252538" cy="1295400"/>
          </a:xfrm>
          <a:prstGeom prst="rect">
            <a:avLst/>
          </a:prstGeom>
          <a:noFill/>
          <a:ln w="9525">
            <a:noFill/>
            <a:miter lim="800000"/>
            <a:headEnd/>
            <a:tailEnd/>
          </a:ln>
        </p:spPr>
      </p:pic>
      <p:pic>
        <p:nvPicPr>
          <p:cNvPr id="35847" name="Picture 9"/>
          <p:cNvPicPr>
            <a:picLocks noChangeAspect="1" noChangeArrowheads="1"/>
          </p:cNvPicPr>
          <p:nvPr/>
        </p:nvPicPr>
        <p:blipFill>
          <a:blip r:embed="rId5" cstate="print"/>
          <a:srcRect/>
          <a:stretch>
            <a:fillRect/>
          </a:stretch>
        </p:blipFill>
        <p:spPr bwMode="auto">
          <a:xfrm>
            <a:off x="6705600" y="2209800"/>
            <a:ext cx="1303338" cy="1447800"/>
          </a:xfrm>
          <a:prstGeom prst="rect">
            <a:avLst/>
          </a:prstGeom>
          <a:noFill/>
          <a:ln w="9525">
            <a:noFill/>
            <a:miter lim="800000"/>
            <a:headEnd/>
            <a:tailEnd/>
          </a:ln>
        </p:spPr>
      </p:pic>
      <p:pic>
        <p:nvPicPr>
          <p:cNvPr id="35848" name="Picture 10" descr="skate"/>
          <p:cNvPicPr>
            <a:picLocks noChangeAspect="1" noChangeArrowheads="1"/>
          </p:cNvPicPr>
          <p:nvPr/>
        </p:nvPicPr>
        <p:blipFill>
          <a:blip r:embed="rId6" cstate="print"/>
          <a:srcRect/>
          <a:stretch>
            <a:fillRect/>
          </a:stretch>
        </p:blipFill>
        <p:spPr bwMode="auto">
          <a:xfrm>
            <a:off x="4648200" y="2819400"/>
            <a:ext cx="1425575" cy="1447800"/>
          </a:xfrm>
          <a:prstGeom prst="rect">
            <a:avLst/>
          </a:prstGeom>
          <a:noFill/>
          <a:ln w="9525">
            <a:noFill/>
            <a:miter lim="800000"/>
            <a:headEnd/>
            <a:tailEnd/>
          </a:ln>
        </p:spPr>
      </p:pic>
      <p:pic>
        <p:nvPicPr>
          <p:cNvPr id="35849" name="Picture 11" descr="slide cover"/>
          <p:cNvPicPr>
            <a:picLocks noChangeAspect="1" noChangeArrowheads="1"/>
          </p:cNvPicPr>
          <p:nvPr/>
        </p:nvPicPr>
        <p:blipFill>
          <a:blip r:embed="rId7" cstate="print"/>
          <a:srcRect/>
          <a:stretch>
            <a:fillRect/>
          </a:stretch>
        </p:blipFill>
        <p:spPr bwMode="auto">
          <a:xfrm>
            <a:off x="5791200" y="3429000"/>
            <a:ext cx="1752600" cy="1428750"/>
          </a:xfrm>
          <a:prstGeom prst="rect">
            <a:avLst/>
          </a:prstGeom>
          <a:noFill/>
          <a:ln w="9525">
            <a:noFill/>
            <a:miter lim="800000"/>
            <a:headEnd/>
            <a:tailEnd/>
          </a:ln>
        </p:spPr>
      </p:pic>
      <p:pic>
        <p:nvPicPr>
          <p:cNvPr id="35850" name="Picture 12" descr="slide cover explode"/>
          <p:cNvPicPr>
            <a:picLocks noChangeAspect="1" noChangeArrowheads="1"/>
          </p:cNvPicPr>
          <p:nvPr/>
        </p:nvPicPr>
        <p:blipFill>
          <a:blip r:embed="rId8" cstate="print"/>
          <a:srcRect/>
          <a:stretch>
            <a:fillRect/>
          </a:stretch>
        </p:blipFill>
        <p:spPr bwMode="auto">
          <a:xfrm>
            <a:off x="4876800" y="4724400"/>
            <a:ext cx="3657600" cy="144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609600" y="1676400"/>
            <a:ext cx="6096000" cy="336550"/>
          </a:xfrm>
          <a:prstGeom prst="rect">
            <a:avLst/>
          </a:prstGeom>
          <a:noFill/>
          <a:ln w="9525">
            <a:noFill/>
            <a:miter lim="800000"/>
            <a:headEnd/>
            <a:tailEnd/>
          </a:ln>
        </p:spPr>
        <p:txBody>
          <a:bodyPr>
            <a:spAutoFit/>
          </a:bodyPr>
          <a:lstStyle/>
          <a:p>
            <a:pPr>
              <a:spcBef>
                <a:spcPct val="50000"/>
              </a:spcBef>
              <a:buFont typeface="Times" pitchFamily="18" charset="0"/>
              <a:buNone/>
            </a:pPr>
            <a:r>
              <a:rPr lang="en-US" altLang="en-US" sz="1600">
                <a:solidFill>
                  <a:srgbClr val="FF0000"/>
                </a:solidFill>
                <a:latin typeface="Arial" charset="0"/>
              </a:rPr>
              <a:t>Passion</a:t>
            </a:r>
            <a:r>
              <a:rPr lang="en-US" altLang="en-US" sz="1600">
                <a:latin typeface="Arial" charset="0"/>
              </a:rPr>
              <a:t> drives perfection and creates </a:t>
            </a:r>
            <a:r>
              <a:rPr lang="en-US" altLang="en-US" sz="1600">
                <a:solidFill>
                  <a:srgbClr val="FF0000"/>
                </a:solidFill>
                <a:latin typeface="Arial" charset="0"/>
              </a:rPr>
              <a:t>PLAY</a:t>
            </a:r>
          </a:p>
        </p:txBody>
      </p:sp>
      <p:sp>
        <p:nvSpPr>
          <p:cNvPr id="37891" name="Text Box 3"/>
          <p:cNvSpPr txBox="1">
            <a:spLocks noChangeArrowheads="1"/>
          </p:cNvSpPr>
          <p:nvPr/>
        </p:nvSpPr>
        <p:spPr bwMode="auto">
          <a:xfrm>
            <a:off x="304800" y="827088"/>
            <a:ext cx="6100763" cy="457200"/>
          </a:xfrm>
          <a:prstGeom prst="rect">
            <a:avLst/>
          </a:prstGeom>
          <a:noFill/>
          <a:ln w="9525">
            <a:noFill/>
            <a:miter lim="800000"/>
            <a:headEnd/>
            <a:tailEnd/>
          </a:ln>
        </p:spPr>
        <p:txBody>
          <a:bodyPr wrap="none">
            <a:spAutoFit/>
          </a:bodyPr>
          <a:lstStyle/>
          <a:p>
            <a:r>
              <a:rPr lang="en-US" altLang="en-US">
                <a:solidFill>
                  <a:schemeClr val="bg1"/>
                </a:solidFill>
                <a:latin typeface="Arial" charset="0"/>
              </a:rPr>
              <a:t>What does</a:t>
            </a:r>
            <a:r>
              <a:rPr lang="en-US" altLang="en-US">
                <a:solidFill>
                  <a:srgbClr val="FF0000"/>
                </a:solidFill>
                <a:latin typeface="Arial" charset="0"/>
              </a:rPr>
              <a:t> Passion </a:t>
            </a:r>
            <a:r>
              <a:rPr lang="en-US" altLang="en-US">
                <a:solidFill>
                  <a:schemeClr val="bg1"/>
                </a:solidFill>
                <a:latin typeface="Arial" charset="0"/>
              </a:rPr>
              <a:t>have to do with design?</a:t>
            </a:r>
          </a:p>
        </p:txBody>
      </p:sp>
      <p:pic>
        <p:nvPicPr>
          <p:cNvPr id="37892" name="Picture 34"/>
          <p:cNvPicPr>
            <a:picLocks noChangeAspect="1" noChangeArrowheads="1"/>
          </p:cNvPicPr>
          <p:nvPr/>
        </p:nvPicPr>
        <p:blipFill>
          <a:blip r:embed="rId2" cstate="print"/>
          <a:srcRect/>
          <a:stretch>
            <a:fillRect/>
          </a:stretch>
        </p:blipFill>
        <p:spPr bwMode="auto">
          <a:xfrm>
            <a:off x="1295400" y="1981200"/>
            <a:ext cx="6629400" cy="4244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685800" y="1600200"/>
            <a:ext cx="6096000" cy="336550"/>
          </a:xfrm>
          <a:prstGeom prst="rect">
            <a:avLst/>
          </a:prstGeom>
          <a:noFill/>
          <a:ln w="9525">
            <a:noFill/>
            <a:miter lim="800000"/>
            <a:headEnd/>
            <a:tailEnd/>
          </a:ln>
        </p:spPr>
        <p:txBody>
          <a:bodyPr>
            <a:spAutoFit/>
          </a:bodyPr>
          <a:lstStyle/>
          <a:p>
            <a:pPr>
              <a:spcBef>
                <a:spcPct val="50000"/>
              </a:spcBef>
              <a:buFont typeface="Times" pitchFamily="18" charset="0"/>
              <a:buNone/>
            </a:pPr>
            <a:r>
              <a:rPr lang="en-US" altLang="en-US" sz="1600">
                <a:solidFill>
                  <a:srgbClr val="FF0000"/>
                </a:solidFill>
                <a:latin typeface="Arial" charset="0"/>
              </a:rPr>
              <a:t>Passion</a:t>
            </a:r>
            <a:r>
              <a:rPr lang="en-US" altLang="en-US" sz="1600">
                <a:latin typeface="Arial" charset="0"/>
              </a:rPr>
              <a:t> drives perfection and creates </a:t>
            </a:r>
            <a:r>
              <a:rPr lang="en-US" altLang="en-US" sz="1600">
                <a:solidFill>
                  <a:srgbClr val="FF0000"/>
                </a:solidFill>
                <a:latin typeface="Arial" charset="0"/>
              </a:rPr>
              <a:t>PLAY</a:t>
            </a:r>
          </a:p>
        </p:txBody>
      </p:sp>
      <p:sp>
        <p:nvSpPr>
          <p:cNvPr id="38915" name="Text Box 3"/>
          <p:cNvSpPr txBox="1">
            <a:spLocks noChangeArrowheads="1"/>
          </p:cNvSpPr>
          <p:nvPr/>
        </p:nvSpPr>
        <p:spPr bwMode="auto">
          <a:xfrm>
            <a:off x="304800" y="827088"/>
            <a:ext cx="6100763" cy="457200"/>
          </a:xfrm>
          <a:prstGeom prst="rect">
            <a:avLst/>
          </a:prstGeom>
          <a:noFill/>
          <a:ln w="9525">
            <a:noFill/>
            <a:miter lim="800000"/>
            <a:headEnd/>
            <a:tailEnd/>
          </a:ln>
        </p:spPr>
        <p:txBody>
          <a:bodyPr wrap="none">
            <a:spAutoFit/>
          </a:bodyPr>
          <a:lstStyle/>
          <a:p>
            <a:r>
              <a:rPr lang="en-US" altLang="en-US">
                <a:solidFill>
                  <a:schemeClr val="bg1"/>
                </a:solidFill>
                <a:latin typeface="Arial" charset="0"/>
              </a:rPr>
              <a:t>What does</a:t>
            </a:r>
            <a:r>
              <a:rPr lang="en-US" altLang="en-US">
                <a:solidFill>
                  <a:srgbClr val="FF0000"/>
                </a:solidFill>
                <a:latin typeface="Arial" charset="0"/>
              </a:rPr>
              <a:t> Passion </a:t>
            </a:r>
            <a:r>
              <a:rPr lang="en-US" altLang="en-US">
                <a:solidFill>
                  <a:schemeClr val="bg1"/>
                </a:solidFill>
                <a:latin typeface="Arial" charset="0"/>
              </a:rPr>
              <a:t>have to do with design?</a:t>
            </a:r>
          </a:p>
        </p:txBody>
      </p:sp>
      <p:pic>
        <p:nvPicPr>
          <p:cNvPr id="38916" name="Picture 26"/>
          <p:cNvPicPr>
            <a:picLocks noChangeAspect="1" noChangeArrowheads="1"/>
          </p:cNvPicPr>
          <p:nvPr/>
        </p:nvPicPr>
        <p:blipFill>
          <a:blip r:embed="rId2" cstate="print"/>
          <a:srcRect/>
          <a:stretch>
            <a:fillRect/>
          </a:stretch>
        </p:blipFill>
        <p:spPr bwMode="auto">
          <a:xfrm>
            <a:off x="1517650" y="2133600"/>
            <a:ext cx="6407150" cy="398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721" name="Group 89"/>
          <p:cNvGraphicFramePr>
            <a:graphicFrameLocks noGrp="1"/>
          </p:cNvGraphicFramePr>
          <p:nvPr>
            <p:ph type="tbl" idx="1"/>
          </p:nvPr>
        </p:nvGraphicFramePr>
        <p:xfrm>
          <a:off x="533400" y="1371600"/>
          <a:ext cx="8077200" cy="5022850"/>
        </p:xfrm>
        <a:graphic>
          <a:graphicData uri="http://schemas.openxmlformats.org/drawingml/2006/table">
            <a:tbl>
              <a:tblPr/>
              <a:tblGrid>
                <a:gridCol w="1531883"/>
                <a:gridCol w="1159066"/>
                <a:gridCol w="1338947"/>
                <a:gridCol w="1212741"/>
                <a:gridCol w="1275118"/>
                <a:gridCol w="1559446"/>
              </a:tblGrid>
              <a:tr h="92319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pitchFamily="18" charset="0"/>
                          <a:cs typeface="Arial" charset="0"/>
                        </a:rPr>
                        <a:t>Functional Requirements</a:t>
                      </a:r>
                      <a:endParaRPr kumimoji="0" lang="en-US" sz="3200" b="1" i="0" u="none" strike="noStrike" cap="none" normalizeH="0" baseline="0" dirty="0" smtClean="0">
                        <a:ln>
                          <a:noFill/>
                        </a:ln>
                        <a:solidFill>
                          <a:schemeClr val="tx1"/>
                        </a:solidFill>
                        <a:effectLst/>
                        <a:latin typeface="Times" pitchFamily="18" charset="0"/>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pitchFamily="18" charset="0"/>
                          <a:cs typeface="Arial" charset="0"/>
                        </a:rPr>
                        <a:t>Design Parameters</a:t>
                      </a:r>
                      <a:endParaRPr kumimoji="0" lang="en-US" sz="3200" b="1" i="0" u="none" strike="noStrike" cap="none" normalizeH="0" baseline="0" smtClean="0">
                        <a:ln>
                          <a:noFill/>
                        </a:ln>
                        <a:solidFill>
                          <a:schemeClr val="tx1"/>
                        </a:solidFill>
                        <a:effectLst/>
                        <a:latin typeface="Times" pitchFamily="18" charset="0"/>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pitchFamily="18" charset="0"/>
                          <a:cs typeface="Arial" charset="0"/>
                        </a:rPr>
                        <a:t>Analysis</a:t>
                      </a:r>
                      <a:endParaRPr kumimoji="0" lang="en-US" sz="3200" b="1" i="0" u="none" strike="noStrike" cap="none" normalizeH="0" baseline="0" smtClean="0">
                        <a:ln>
                          <a:noFill/>
                        </a:ln>
                        <a:solidFill>
                          <a:schemeClr val="tx1"/>
                        </a:solidFill>
                        <a:effectLst/>
                        <a:latin typeface="Times" pitchFamily="18" charset="0"/>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pitchFamily="18" charset="0"/>
                          <a:cs typeface="Arial" charset="0"/>
                        </a:rPr>
                        <a:t>References</a:t>
                      </a:r>
                      <a:endParaRPr kumimoji="0" lang="en-US" sz="3200" b="1" i="0" u="none" strike="noStrike" cap="none" normalizeH="0" baseline="0" smtClean="0">
                        <a:ln>
                          <a:noFill/>
                        </a:ln>
                        <a:solidFill>
                          <a:schemeClr val="tx1"/>
                        </a:solidFill>
                        <a:effectLst/>
                        <a:latin typeface="Times" pitchFamily="18" charset="0"/>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pitchFamily="18" charset="0"/>
                          <a:cs typeface="Arial" charset="0"/>
                        </a:rPr>
                        <a:t>Risk</a:t>
                      </a:r>
                      <a:endParaRPr kumimoji="0" lang="en-US" sz="3200" b="1" i="0" u="none" strike="noStrike" cap="none" normalizeH="0" baseline="0" smtClean="0">
                        <a:ln>
                          <a:noFill/>
                        </a:ln>
                        <a:solidFill>
                          <a:schemeClr val="tx1"/>
                        </a:solidFill>
                        <a:effectLst/>
                        <a:latin typeface="Times" pitchFamily="18" charset="0"/>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pitchFamily="18" charset="0"/>
                          <a:cs typeface="Arial" charset="0"/>
                        </a:rPr>
                        <a:t>Counter Measures</a:t>
                      </a:r>
                      <a:endParaRPr kumimoji="0" lang="en-US" sz="3200" b="1" i="0" u="none" strike="noStrike" cap="none" normalizeH="0" baseline="0" smtClean="0">
                        <a:ln>
                          <a:noFill/>
                        </a:ln>
                        <a:solidFill>
                          <a:schemeClr val="tx1"/>
                        </a:solidFill>
                        <a:effectLst/>
                        <a:latin typeface="Times" pitchFamily="18" charset="0"/>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69427">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pitchFamily="18" charset="0"/>
                          <a:cs typeface="Arial" charset="0"/>
                        </a:rPr>
                        <a:t>Attractive Appearance</a:t>
                      </a:r>
                      <a:endParaRPr kumimoji="0" lang="en-US" sz="3200" b="0" i="0" u="none" strike="noStrike" cap="none" normalizeH="0" baseline="0" smtClean="0">
                        <a:ln>
                          <a:noFill/>
                        </a:ln>
                        <a:solidFill>
                          <a:schemeClr val="tx1"/>
                        </a:solidFill>
                        <a:effectLst/>
                        <a:latin typeface="Times" pitchFamily="18"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pitchFamily="18" charset="0"/>
                          <a:cs typeface="Arial" charset="0"/>
                        </a:rPr>
                        <a:t>make it appealing to kids - glow in the dark; neat shapes…</a:t>
                      </a:r>
                      <a:endParaRPr kumimoji="0" lang="en-US" sz="2800" b="0" i="0" u="none" strike="noStrike" cap="none" normalizeH="0" baseline="0" smtClean="0">
                        <a:ln>
                          <a:noFill/>
                        </a:ln>
                        <a:solidFill>
                          <a:schemeClr val="tx1"/>
                        </a:solidFill>
                        <a:effectLst/>
                        <a:latin typeface="Times" pitchFamily="18"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pitchFamily="18" charset="0"/>
                          <a:cs typeface="Arial" charset="0"/>
                        </a:rPr>
                        <a:t>Surveys and customer profiling</a:t>
                      </a:r>
                      <a:endParaRPr kumimoji="0" lang="en-US" sz="2800" b="0" i="0" u="none" strike="noStrike" cap="none" normalizeH="0" baseline="0" smtClean="0">
                        <a:ln>
                          <a:noFill/>
                        </a:ln>
                        <a:solidFill>
                          <a:schemeClr val="tx1"/>
                        </a:solidFill>
                        <a:effectLst/>
                        <a:latin typeface="Times" pitchFamily="18"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pitchFamily="18" charset="0"/>
                          <a:cs typeface="Arial" charset="0"/>
                        </a:rPr>
                        <a:t>Research different types of yoyo designs</a:t>
                      </a:r>
                      <a:endParaRPr kumimoji="0" lang="en-US" sz="2800" b="0" i="0" u="none" strike="noStrike" cap="none" normalizeH="0" baseline="0" smtClean="0">
                        <a:ln>
                          <a:noFill/>
                        </a:ln>
                        <a:solidFill>
                          <a:schemeClr val="tx1"/>
                        </a:solidFill>
                        <a:effectLst/>
                        <a:latin typeface="Times" pitchFamily="18"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pitchFamily="18" charset="0"/>
                          <a:cs typeface="Arial" charset="0"/>
                        </a:rPr>
                        <a:t>Mold becomes more complicated; harder to machine</a:t>
                      </a:r>
                      <a:endParaRPr kumimoji="0" lang="en-US" sz="2800" b="0" i="0" u="none" strike="noStrike" cap="none" normalizeH="0" baseline="0" smtClean="0">
                        <a:ln>
                          <a:noFill/>
                        </a:ln>
                        <a:solidFill>
                          <a:schemeClr val="tx1"/>
                        </a:solidFill>
                        <a:effectLst/>
                        <a:latin typeface="Times" pitchFamily="18"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pitchFamily="18" charset="0"/>
                          <a:cs typeface="Arial" charset="0"/>
                        </a:rPr>
                        <a:t>Make the design as simple as possible; try various colors</a:t>
                      </a:r>
                      <a:endParaRPr kumimoji="0" lang="en-US" sz="2800" b="0" i="0" u="none" strike="noStrike" cap="none" normalizeH="0" baseline="0" smtClean="0">
                        <a:ln>
                          <a:noFill/>
                        </a:ln>
                        <a:solidFill>
                          <a:schemeClr val="tx1"/>
                        </a:solidFill>
                        <a:effectLst/>
                        <a:latin typeface="Times" pitchFamily="18"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0798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pitchFamily="18" charset="0"/>
                          <a:cs typeface="Arial" charset="0"/>
                        </a:rPr>
                        <a:t>Function Well</a:t>
                      </a:r>
                      <a:endParaRPr kumimoji="0" lang="en-US" sz="3200" b="0" i="0" u="none" strike="noStrike" cap="none" normalizeH="0" baseline="0" dirty="0" smtClean="0">
                        <a:ln>
                          <a:noFill/>
                        </a:ln>
                        <a:solidFill>
                          <a:schemeClr val="tx1"/>
                        </a:solidFill>
                        <a:effectLst/>
                        <a:latin typeface="Times" pitchFamily="18"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pitchFamily="18" charset="0"/>
                          <a:cs typeface="Arial" charset="0"/>
                        </a:rPr>
                        <a:t>Must perform in a typical manner; Simple, standard design</a:t>
                      </a:r>
                      <a:endParaRPr kumimoji="0" lang="en-US" sz="2800" b="0" i="0" u="none" strike="noStrike" cap="none" normalizeH="0" baseline="0" smtClean="0">
                        <a:ln>
                          <a:noFill/>
                        </a:ln>
                        <a:solidFill>
                          <a:schemeClr val="tx1"/>
                        </a:solidFill>
                        <a:effectLst/>
                        <a:latin typeface="Times" pitchFamily="18"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pitchFamily="18" charset="0"/>
                          <a:cs typeface="Arial" charset="0"/>
                        </a:rPr>
                        <a:t>a = g / (I/mr</a:t>
                      </a:r>
                      <a:r>
                        <a:rPr kumimoji="0" lang="en-US" sz="1600" b="0" i="0" u="none" strike="noStrike" cap="none" normalizeH="0" baseline="30000" smtClean="0">
                          <a:ln>
                            <a:noFill/>
                          </a:ln>
                          <a:solidFill>
                            <a:schemeClr val="tx1"/>
                          </a:solidFill>
                          <a:effectLst/>
                          <a:latin typeface="Times" pitchFamily="18" charset="0"/>
                          <a:cs typeface="Arial" charset="0"/>
                        </a:rPr>
                        <a:t>2</a:t>
                      </a:r>
                      <a:r>
                        <a:rPr kumimoji="0" lang="en-US" sz="1600" b="0" i="0" u="none" strike="noStrike" cap="none" normalizeH="0" baseline="0" smtClean="0">
                          <a:ln>
                            <a:noFill/>
                          </a:ln>
                          <a:solidFill>
                            <a:schemeClr val="tx1"/>
                          </a:solidFill>
                          <a:effectLst/>
                          <a:latin typeface="Times" pitchFamily="18" charset="0"/>
                          <a:cs typeface="Arial" charset="0"/>
                        </a:rPr>
                        <a:t> + 1)                  </a:t>
                      </a:r>
                      <a:r>
                        <a:rPr kumimoji="0" lang="en-US" sz="1600" b="0" i="0" u="none" strike="noStrike" cap="none" normalizeH="0" baseline="0" smtClean="0">
                          <a:ln>
                            <a:noFill/>
                          </a:ln>
                          <a:solidFill>
                            <a:schemeClr val="tx1"/>
                          </a:solidFill>
                          <a:effectLst/>
                          <a:latin typeface="Symbol" pitchFamily="18" charset="2"/>
                          <a:cs typeface="Arial" charset="0"/>
                        </a:rPr>
                        <a:t>w</a:t>
                      </a:r>
                      <a:r>
                        <a:rPr kumimoji="0" lang="en-US" sz="1600" b="0" i="0" u="none" strike="noStrike" cap="none" normalizeH="0" baseline="0" smtClean="0">
                          <a:ln>
                            <a:noFill/>
                          </a:ln>
                          <a:solidFill>
                            <a:schemeClr val="tx1"/>
                          </a:solidFill>
                          <a:effectLst/>
                          <a:latin typeface="Times" pitchFamily="18" charset="0"/>
                          <a:cs typeface="Arial" charset="0"/>
                        </a:rPr>
                        <a:t> = [2gx / (I/m+r</a:t>
                      </a:r>
                      <a:r>
                        <a:rPr kumimoji="0" lang="en-US" sz="1600" b="0" i="0" u="none" strike="noStrike" cap="none" normalizeH="0" baseline="30000" smtClean="0">
                          <a:ln>
                            <a:noFill/>
                          </a:ln>
                          <a:solidFill>
                            <a:schemeClr val="tx1"/>
                          </a:solidFill>
                          <a:effectLst/>
                          <a:latin typeface="Times" pitchFamily="18" charset="0"/>
                          <a:cs typeface="Arial" charset="0"/>
                        </a:rPr>
                        <a:t>2</a:t>
                      </a:r>
                      <a:r>
                        <a:rPr kumimoji="0" lang="en-US" sz="1600" b="0" i="0" u="none" strike="noStrike" cap="none" normalizeH="0" baseline="0" smtClean="0">
                          <a:ln>
                            <a:noFill/>
                          </a:ln>
                          <a:solidFill>
                            <a:schemeClr val="tx1"/>
                          </a:solidFill>
                          <a:effectLst/>
                          <a:latin typeface="Times" pitchFamily="18" charset="0"/>
                          <a:cs typeface="Arial" charset="0"/>
                        </a:rPr>
                        <a:t>)]</a:t>
                      </a:r>
                      <a:r>
                        <a:rPr kumimoji="0" lang="en-US" sz="1600" b="0" i="0" u="none" strike="noStrike" cap="none" normalizeH="0" baseline="30000" smtClean="0">
                          <a:ln>
                            <a:noFill/>
                          </a:ln>
                          <a:solidFill>
                            <a:schemeClr val="tx1"/>
                          </a:solidFill>
                          <a:effectLst/>
                          <a:latin typeface="Times" pitchFamily="18" charset="0"/>
                          <a:cs typeface="Arial" charset="0"/>
                        </a:rPr>
                        <a:t>1/2</a:t>
                      </a:r>
                      <a:r>
                        <a:rPr kumimoji="0" lang="en-US" sz="1600" b="0" i="0" u="none" strike="noStrike" cap="none" normalizeH="0" baseline="0" smtClean="0">
                          <a:ln>
                            <a:noFill/>
                          </a:ln>
                          <a:solidFill>
                            <a:schemeClr val="tx1"/>
                          </a:solidFill>
                          <a:effectLst/>
                          <a:latin typeface="Times" pitchFamily="18" charset="0"/>
                          <a:cs typeface="Arial" charset="0"/>
                        </a:rPr>
                        <a:t>              t = (2L/g)</a:t>
                      </a:r>
                      <a:r>
                        <a:rPr kumimoji="0" lang="en-US" sz="1600" b="0" i="0" u="none" strike="noStrike" cap="none" normalizeH="0" baseline="30000" smtClean="0">
                          <a:ln>
                            <a:noFill/>
                          </a:ln>
                          <a:solidFill>
                            <a:schemeClr val="tx1"/>
                          </a:solidFill>
                          <a:effectLst/>
                          <a:latin typeface="Times" pitchFamily="18" charset="0"/>
                          <a:cs typeface="Arial" charset="0"/>
                        </a:rPr>
                        <a:t>1/2</a:t>
                      </a:r>
                      <a:r>
                        <a:rPr kumimoji="0" lang="en-US" sz="1600" b="0" i="0" u="none" strike="noStrike" cap="none" normalizeH="0" baseline="0" smtClean="0">
                          <a:ln>
                            <a:noFill/>
                          </a:ln>
                          <a:solidFill>
                            <a:schemeClr val="tx1"/>
                          </a:solidFill>
                          <a:effectLst/>
                          <a:latin typeface="Times" pitchFamily="18" charset="0"/>
                          <a:cs typeface="Arial" charset="0"/>
                        </a:rPr>
                        <a:t> (1+I/mr</a:t>
                      </a:r>
                      <a:r>
                        <a:rPr kumimoji="0" lang="en-US" sz="1600" b="0" i="0" u="none" strike="noStrike" cap="none" normalizeH="0" baseline="30000" smtClean="0">
                          <a:ln>
                            <a:noFill/>
                          </a:ln>
                          <a:solidFill>
                            <a:schemeClr val="tx1"/>
                          </a:solidFill>
                          <a:effectLst/>
                          <a:latin typeface="Times" pitchFamily="18" charset="0"/>
                          <a:cs typeface="Arial" charset="0"/>
                        </a:rPr>
                        <a:t>2</a:t>
                      </a:r>
                      <a:r>
                        <a:rPr kumimoji="0" lang="en-US" sz="1600" b="0" i="0" u="none" strike="noStrike" cap="none" normalizeH="0" baseline="0" smtClean="0">
                          <a:ln>
                            <a:noFill/>
                          </a:ln>
                          <a:solidFill>
                            <a:schemeClr val="tx1"/>
                          </a:solidFill>
                          <a:effectLst/>
                          <a:latin typeface="Times" pitchFamily="18" charset="0"/>
                          <a:cs typeface="Arial" charset="0"/>
                        </a:rPr>
                        <a:t>)</a:t>
                      </a:r>
                      <a:r>
                        <a:rPr kumimoji="0" lang="en-US" sz="1600" b="0" i="0" u="none" strike="noStrike" cap="none" normalizeH="0" baseline="30000" smtClean="0">
                          <a:ln>
                            <a:noFill/>
                          </a:ln>
                          <a:solidFill>
                            <a:schemeClr val="tx1"/>
                          </a:solidFill>
                          <a:effectLst/>
                          <a:latin typeface="Times" pitchFamily="18" charset="0"/>
                          <a:cs typeface="Arial" charset="0"/>
                        </a:rPr>
                        <a:t>1/2 </a:t>
                      </a:r>
                      <a:r>
                        <a:rPr kumimoji="0" lang="en-US" sz="1600" b="0" i="0" u="none" strike="noStrike" cap="none" normalizeH="0" baseline="0" smtClean="0">
                          <a:ln>
                            <a:noFill/>
                          </a:ln>
                          <a:solidFill>
                            <a:schemeClr val="tx1"/>
                          </a:solidFill>
                          <a:effectLst/>
                          <a:latin typeface="Times" pitchFamily="18" charset="0"/>
                          <a:cs typeface="Arial" charset="0"/>
                        </a:rPr>
                        <a:t>            v = [2gx / (1+I/mr</a:t>
                      </a:r>
                      <a:r>
                        <a:rPr kumimoji="0" lang="en-US" sz="1600" b="0" i="0" u="none" strike="noStrike" cap="none" normalizeH="0" baseline="30000" smtClean="0">
                          <a:ln>
                            <a:noFill/>
                          </a:ln>
                          <a:solidFill>
                            <a:schemeClr val="tx1"/>
                          </a:solidFill>
                          <a:effectLst/>
                          <a:latin typeface="Times" pitchFamily="18" charset="0"/>
                          <a:cs typeface="Arial" charset="0"/>
                        </a:rPr>
                        <a:t>2</a:t>
                      </a:r>
                      <a:r>
                        <a:rPr kumimoji="0" lang="en-US" sz="1600" b="0" i="0" u="none" strike="noStrike" cap="none" normalizeH="0" baseline="0" smtClean="0">
                          <a:ln>
                            <a:noFill/>
                          </a:ln>
                          <a:solidFill>
                            <a:schemeClr val="tx1"/>
                          </a:solidFill>
                          <a:effectLst/>
                          <a:latin typeface="Times" pitchFamily="18" charset="0"/>
                          <a:cs typeface="Arial" charset="0"/>
                        </a:rPr>
                        <a:t>)]</a:t>
                      </a:r>
                      <a:r>
                        <a:rPr kumimoji="0" lang="en-US" sz="1600" b="0" i="0" u="none" strike="noStrike" cap="none" normalizeH="0" baseline="30000" smtClean="0">
                          <a:ln>
                            <a:noFill/>
                          </a:ln>
                          <a:solidFill>
                            <a:schemeClr val="tx1"/>
                          </a:solidFill>
                          <a:effectLst/>
                          <a:latin typeface="Times" pitchFamily="18" charset="0"/>
                          <a:cs typeface="Arial" charset="0"/>
                        </a:rPr>
                        <a:t>1/2</a:t>
                      </a:r>
                      <a:r>
                        <a:rPr kumimoji="0" lang="en-US" sz="1600" b="0" i="0" u="none" strike="noStrike" cap="none" normalizeH="0" baseline="0" smtClean="0">
                          <a:ln>
                            <a:noFill/>
                          </a:ln>
                          <a:solidFill>
                            <a:schemeClr val="tx1"/>
                          </a:solidFill>
                          <a:effectLst/>
                          <a:latin typeface="Times" pitchFamily="18" charset="0"/>
                          <a:cs typeface="Arial" charset="0"/>
                        </a:rPr>
                        <a:t>       </a:t>
                      </a:r>
                      <a:endParaRPr kumimoji="0" lang="en-US" sz="2800" b="0" i="0" u="none" strike="noStrike" cap="none" normalizeH="0" baseline="0" smtClean="0">
                        <a:ln>
                          <a:noFill/>
                        </a:ln>
                        <a:solidFill>
                          <a:schemeClr val="tx1"/>
                        </a:solidFill>
                        <a:effectLst/>
                        <a:latin typeface="Times" pitchFamily="18"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pitchFamily="18" charset="0"/>
                          <a:cs typeface="Arial" charset="0"/>
                        </a:rPr>
                        <a:t>Experimental Investigation of Yoyo Design by Alma Bardon; Physics and Dynamics books</a:t>
                      </a:r>
                      <a:endParaRPr kumimoji="0" lang="en-US" sz="2800" b="0" i="0" u="none" strike="noStrike" cap="none" normalizeH="0" baseline="0" smtClean="0">
                        <a:ln>
                          <a:noFill/>
                        </a:ln>
                        <a:solidFill>
                          <a:schemeClr val="tx1"/>
                        </a:solidFill>
                        <a:effectLst/>
                        <a:latin typeface="Times" pitchFamily="18"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pitchFamily="18" charset="0"/>
                          <a:cs typeface="Arial" charset="0"/>
                        </a:rPr>
                        <a:t>improper application of equations; unbalanced design</a:t>
                      </a:r>
                      <a:endParaRPr kumimoji="0" lang="en-US" sz="2800" b="0" i="0" u="none" strike="noStrike" cap="none" normalizeH="0" baseline="0" smtClean="0">
                        <a:ln>
                          <a:noFill/>
                        </a:ln>
                        <a:solidFill>
                          <a:schemeClr val="tx1"/>
                        </a:solidFill>
                        <a:effectLst/>
                        <a:latin typeface="Times" pitchFamily="18"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pitchFamily="18" charset="0"/>
                          <a:cs typeface="Arial" charset="0"/>
                        </a:rPr>
                        <a:t>Study references; Design a good symmetrical design; Bench-level experiments</a:t>
                      </a:r>
                      <a:endParaRPr kumimoji="0" lang="en-US" sz="2800" b="0" i="0" u="none" strike="noStrike" cap="none" normalizeH="0" baseline="0" dirty="0" smtClean="0">
                        <a:ln>
                          <a:noFill/>
                        </a:ln>
                        <a:solidFill>
                          <a:schemeClr val="tx1"/>
                        </a:solidFill>
                        <a:effectLst/>
                        <a:latin typeface="Times" pitchFamily="18"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9968" name="Text Box 73"/>
          <p:cNvSpPr txBox="1">
            <a:spLocks noChangeArrowheads="1"/>
          </p:cNvSpPr>
          <p:nvPr/>
        </p:nvSpPr>
        <p:spPr bwMode="auto">
          <a:xfrm>
            <a:off x="61913" y="827088"/>
            <a:ext cx="6302375" cy="457200"/>
          </a:xfrm>
          <a:prstGeom prst="rect">
            <a:avLst/>
          </a:prstGeom>
          <a:noFill/>
          <a:ln w="9525">
            <a:noFill/>
            <a:miter lim="800000"/>
            <a:headEnd/>
            <a:tailEnd/>
          </a:ln>
        </p:spPr>
        <p:txBody>
          <a:bodyPr wrap="none">
            <a:spAutoFit/>
          </a:bodyPr>
          <a:lstStyle/>
          <a:p>
            <a:r>
              <a:rPr lang="en-US" altLang="en-US">
                <a:solidFill>
                  <a:schemeClr val="bg1"/>
                </a:solidFill>
                <a:latin typeface="Arial" charset="0"/>
              </a:rPr>
              <a:t>EXAMPLE – FRDPARRC Sheet (incomplete)</a:t>
            </a:r>
            <a:endParaRPr lang="en-US" altLang="en-US">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8"/>
          <p:cNvSpPr>
            <a:spLocks noChangeArrowheads="1"/>
          </p:cNvSpPr>
          <p:nvPr/>
        </p:nvSpPr>
        <p:spPr bwMode="auto">
          <a:xfrm>
            <a:off x="0" y="0"/>
            <a:ext cx="9144000" cy="4114800"/>
          </a:xfrm>
          <a:prstGeom prst="rect">
            <a:avLst/>
          </a:prstGeom>
          <a:solidFill>
            <a:schemeClr val="bg1"/>
          </a:solidFill>
          <a:ln w="9525">
            <a:noFill/>
            <a:miter lim="800000"/>
            <a:headEnd/>
            <a:tailEnd/>
          </a:ln>
        </p:spPr>
        <p:txBody>
          <a:bodyPr wrap="none" anchor="ctr"/>
          <a:lstStyle/>
          <a:p>
            <a:pPr algn="ctr"/>
            <a:endParaRPr lang="en-US" altLang="en-US">
              <a:solidFill>
                <a:schemeClr val="bg1"/>
              </a:solidFill>
            </a:endParaRPr>
          </a:p>
        </p:txBody>
      </p:sp>
      <p:sp>
        <p:nvSpPr>
          <p:cNvPr id="73730" name="Text Box 2"/>
          <p:cNvSpPr txBox="1">
            <a:spLocks noChangeArrowheads="1"/>
          </p:cNvSpPr>
          <p:nvPr/>
        </p:nvSpPr>
        <p:spPr bwMode="auto">
          <a:xfrm>
            <a:off x="1343025" y="152400"/>
            <a:ext cx="6400800" cy="461963"/>
          </a:xfrm>
          <a:prstGeom prst="rect">
            <a:avLst/>
          </a:prstGeom>
          <a:noFill/>
          <a:ln w="9525">
            <a:noFill/>
            <a:miter lim="800000"/>
            <a:headEnd/>
            <a:tailEnd/>
          </a:ln>
          <a:effectLst/>
        </p:spPr>
        <p:txBody>
          <a:bodyPr>
            <a:spAutoFit/>
          </a:bodyPr>
          <a:lstStyle/>
          <a:p>
            <a:pPr algn="ctr" eaLnBrk="1" hangingPunct="1">
              <a:spcBef>
                <a:spcPct val="50000"/>
              </a:spcBef>
              <a:defRPr/>
            </a:pPr>
            <a:r>
              <a:rPr lang="en-US" b="1" i="1" u="sng" dirty="0">
                <a:solidFill>
                  <a:srgbClr val="0033CC"/>
                </a:solidFill>
                <a:effectLst>
                  <a:outerShdw blurRad="38100" dist="38100" dir="2700000" algn="tl">
                    <a:srgbClr val="C0C0C0"/>
                  </a:outerShdw>
                </a:effectLst>
                <a:latin typeface="Times New Roman" pitchFamily="18" charset="0"/>
              </a:rPr>
              <a:t>CHOOSING THE BEST  DESIGN CONCEPTS</a:t>
            </a:r>
          </a:p>
        </p:txBody>
      </p:sp>
      <p:pic>
        <p:nvPicPr>
          <p:cNvPr id="40964" name="Picture 3" descr="design_john_n_5_point_holes"/>
          <p:cNvPicPr>
            <a:picLocks noChangeAspect="1" noChangeArrowheads="1"/>
          </p:cNvPicPr>
          <p:nvPr/>
        </p:nvPicPr>
        <p:blipFill>
          <a:blip r:embed="rId2" cstate="print"/>
          <a:srcRect l="21429" t="17532" r="17999" b="11147"/>
          <a:stretch>
            <a:fillRect/>
          </a:stretch>
        </p:blipFill>
        <p:spPr bwMode="auto">
          <a:xfrm>
            <a:off x="454025" y="762000"/>
            <a:ext cx="1612900" cy="1670050"/>
          </a:xfrm>
          <a:prstGeom prst="rect">
            <a:avLst/>
          </a:prstGeom>
          <a:noFill/>
          <a:ln w="9525">
            <a:noFill/>
            <a:miter lim="800000"/>
            <a:headEnd/>
            <a:tailEnd/>
          </a:ln>
        </p:spPr>
      </p:pic>
      <p:sp>
        <p:nvSpPr>
          <p:cNvPr id="40965" name="Text Box 4"/>
          <p:cNvSpPr txBox="1">
            <a:spLocks noChangeArrowheads="1"/>
          </p:cNvSpPr>
          <p:nvPr/>
        </p:nvSpPr>
        <p:spPr bwMode="auto">
          <a:xfrm>
            <a:off x="381000" y="2514600"/>
            <a:ext cx="1676400" cy="336550"/>
          </a:xfrm>
          <a:prstGeom prst="rect">
            <a:avLst/>
          </a:prstGeom>
          <a:noFill/>
          <a:ln w="9525">
            <a:noFill/>
            <a:miter lim="800000"/>
            <a:headEnd/>
            <a:tailEnd/>
          </a:ln>
        </p:spPr>
        <p:txBody>
          <a:bodyPr>
            <a:spAutoFit/>
          </a:bodyPr>
          <a:lstStyle/>
          <a:p>
            <a:pPr algn="ctr" eaLnBrk="1" hangingPunct="1">
              <a:spcBef>
                <a:spcPct val="50000"/>
              </a:spcBef>
            </a:pPr>
            <a:r>
              <a:rPr lang="en-US" altLang="en-US" sz="1600" b="1">
                <a:latin typeface="Times New Roman" pitchFamily="18" charset="0"/>
              </a:rPr>
              <a:t>“5 Point Holes”</a:t>
            </a:r>
          </a:p>
        </p:txBody>
      </p:sp>
      <p:sp>
        <p:nvSpPr>
          <p:cNvPr id="40966" name="Text Box 5"/>
          <p:cNvSpPr txBox="1">
            <a:spLocks noChangeArrowheads="1"/>
          </p:cNvSpPr>
          <p:nvPr/>
        </p:nvSpPr>
        <p:spPr bwMode="auto">
          <a:xfrm>
            <a:off x="2362200" y="2514600"/>
            <a:ext cx="2209800" cy="336550"/>
          </a:xfrm>
          <a:prstGeom prst="rect">
            <a:avLst/>
          </a:prstGeom>
          <a:noFill/>
          <a:ln w="9525">
            <a:noFill/>
            <a:miter lim="800000"/>
            <a:headEnd/>
            <a:tailEnd/>
          </a:ln>
        </p:spPr>
        <p:txBody>
          <a:bodyPr>
            <a:spAutoFit/>
          </a:bodyPr>
          <a:lstStyle/>
          <a:p>
            <a:pPr algn="ctr" eaLnBrk="1" hangingPunct="1">
              <a:spcBef>
                <a:spcPct val="50000"/>
              </a:spcBef>
            </a:pPr>
            <a:r>
              <a:rPr lang="en-US" altLang="en-US" sz="1600" b="1">
                <a:latin typeface="Times New Roman" pitchFamily="18" charset="0"/>
              </a:rPr>
              <a:t>“Blades with Lights”</a:t>
            </a:r>
          </a:p>
        </p:txBody>
      </p:sp>
      <p:sp>
        <p:nvSpPr>
          <p:cNvPr id="40967" name="Oval 6"/>
          <p:cNvSpPr>
            <a:spLocks noChangeArrowheads="1"/>
          </p:cNvSpPr>
          <p:nvPr/>
        </p:nvSpPr>
        <p:spPr bwMode="auto">
          <a:xfrm>
            <a:off x="1066800" y="2819400"/>
            <a:ext cx="304800" cy="304800"/>
          </a:xfrm>
          <a:prstGeom prst="ellipse">
            <a:avLst/>
          </a:prstGeom>
          <a:noFill/>
          <a:ln w="15875">
            <a:solidFill>
              <a:srgbClr val="0033CC"/>
            </a:solidFill>
            <a:round/>
            <a:headEnd/>
            <a:tailEnd/>
          </a:ln>
        </p:spPr>
        <p:txBody>
          <a:bodyPr wrap="none" anchor="ctr"/>
          <a:lstStyle/>
          <a:p>
            <a:pPr algn="ctr" eaLnBrk="1" hangingPunct="1"/>
            <a:r>
              <a:rPr lang="en-US" altLang="en-US" sz="1800">
                <a:solidFill>
                  <a:srgbClr val="0033CC"/>
                </a:solidFill>
                <a:latin typeface="Times New Roman" pitchFamily="18" charset="0"/>
              </a:rPr>
              <a:t>1</a:t>
            </a:r>
          </a:p>
        </p:txBody>
      </p:sp>
      <p:sp>
        <p:nvSpPr>
          <p:cNvPr id="40968" name="Oval 7"/>
          <p:cNvSpPr>
            <a:spLocks noChangeArrowheads="1"/>
          </p:cNvSpPr>
          <p:nvPr/>
        </p:nvSpPr>
        <p:spPr bwMode="auto">
          <a:xfrm>
            <a:off x="3124200" y="2819400"/>
            <a:ext cx="304800" cy="304800"/>
          </a:xfrm>
          <a:prstGeom prst="ellipse">
            <a:avLst/>
          </a:prstGeom>
          <a:noFill/>
          <a:ln w="15875">
            <a:solidFill>
              <a:srgbClr val="0033CC"/>
            </a:solidFill>
            <a:round/>
            <a:headEnd/>
            <a:tailEnd/>
          </a:ln>
        </p:spPr>
        <p:txBody>
          <a:bodyPr wrap="none" anchor="ctr"/>
          <a:lstStyle/>
          <a:p>
            <a:pPr algn="ctr" eaLnBrk="1" hangingPunct="1"/>
            <a:r>
              <a:rPr lang="en-US" altLang="en-US" sz="1800">
                <a:solidFill>
                  <a:srgbClr val="0033CC"/>
                </a:solidFill>
                <a:latin typeface="Times New Roman" pitchFamily="18" charset="0"/>
              </a:rPr>
              <a:t>2</a:t>
            </a:r>
          </a:p>
        </p:txBody>
      </p:sp>
      <p:sp>
        <p:nvSpPr>
          <p:cNvPr id="40969" name="Text Box 8"/>
          <p:cNvSpPr txBox="1">
            <a:spLocks noChangeArrowheads="1"/>
          </p:cNvSpPr>
          <p:nvPr/>
        </p:nvSpPr>
        <p:spPr bwMode="auto">
          <a:xfrm>
            <a:off x="4724400" y="2514600"/>
            <a:ext cx="1676400" cy="336550"/>
          </a:xfrm>
          <a:prstGeom prst="rect">
            <a:avLst/>
          </a:prstGeom>
          <a:noFill/>
          <a:ln w="9525">
            <a:noFill/>
            <a:miter lim="800000"/>
            <a:headEnd/>
            <a:tailEnd/>
          </a:ln>
        </p:spPr>
        <p:txBody>
          <a:bodyPr>
            <a:spAutoFit/>
          </a:bodyPr>
          <a:lstStyle/>
          <a:p>
            <a:pPr algn="ctr" eaLnBrk="1" hangingPunct="1">
              <a:spcBef>
                <a:spcPct val="50000"/>
              </a:spcBef>
            </a:pPr>
            <a:r>
              <a:rPr lang="en-US" altLang="en-US" sz="1600" b="1">
                <a:latin typeface="Times New Roman" pitchFamily="18" charset="0"/>
              </a:rPr>
              <a:t>“Hourglass”</a:t>
            </a:r>
          </a:p>
        </p:txBody>
      </p:sp>
      <p:sp>
        <p:nvSpPr>
          <p:cNvPr id="40970" name="Text Box 9"/>
          <p:cNvSpPr txBox="1">
            <a:spLocks noChangeArrowheads="1"/>
          </p:cNvSpPr>
          <p:nvPr/>
        </p:nvSpPr>
        <p:spPr bwMode="auto">
          <a:xfrm>
            <a:off x="6934200" y="2514600"/>
            <a:ext cx="1676400" cy="336550"/>
          </a:xfrm>
          <a:prstGeom prst="rect">
            <a:avLst/>
          </a:prstGeom>
          <a:noFill/>
          <a:ln w="9525">
            <a:noFill/>
            <a:miter lim="800000"/>
            <a:headEnd/>
            <a:tailEnd/>
          </a:ln>
        </p:spPr>
        <p:txBody>
          <a:bodyPr>
            <a:spAutoFit/>
          </a:bodyPr>
          <a:lstStyle/>
          <a:p>
            <a:pPr algn="ctr" eaLnBrk="1" hangingPunct="1">
              <a:spcBef>
                <a:spcPct val="50000"/>
              </a:spcBef>
            </a:pPr>
            <a:r>
              <a:rPr lang="en-US" altLang="en-US" sz="1600" b="1">
                <a:latin typeface="Times New Roman" pitchFamily="18" charset="0"/>
              </a:rPr>
              <a:t>“Pokeball”</a:t>
            </a:r>
          </a:p>
        </p:txBody>
      </p:sp>
      <p:sp>
        <p:nvSpPr>
          <p:cNvPr id="40971" name="Oval 10"/>
          <p:cNvSpPr>
            <a:spLocks noChangeArrowheads="1"/>
          </p:cNvSpPr>
          <p:nvPr/>
        </p:nvSpPr>
        <p:spPr bwMode="auto">
          <a:xfrm>
            <a:off x="5410200" y="2819400"/>
            <a:ext cx="304800" cy="304800"/>
          </a:xfrm>
          <a:prstGeom prst="ellipse">
            <a:avLst/>
          </a:prstGeom>
          <a:noFill/>
          <a:ln w="15875">
            <a:solidFill>
              <a:srgbClr val="0033CC"/>
            </a:solidFill>
            <a:round/>
            <a:headEnd/>
            <a:tailEnd/>
          </a:ln>
        </p:spPr>
        <p:txBody>
          <a:bodyPr wrap="none" anchor="ctr"/>
          <a:lstStyle/>
          <a:p>
            <a:pPr algn="ctr" eaLnBrk="1" hangingPunct="1"/>
            <a:r>
              <a:rPr lang="en-US" altLang="en-US" sz="1800">
                <a:solidFill>
                  <a:srgbClr val="0033CC"/>
                </a:solidFill>
                <a:latin typeface="Times New Roman" pitchFamily="18" charset="0"/>
              </a:rPr>
              <a:t>3</a:t>
            </a:r>
          </a:p>
        </p:txBody>
      </p:sp>
      <p:sp>
        <p:nvSpPr>
          <p:cNvPr id="40972" name="Oval 11"/>
          <p:cNvSpPr>
            <a:spLocks noChangeArrowheads="1"/>
          </p:cNvSpPr>
          <p:nvPr/>
        </p:nvSpPr>
        <p:spPr bwMode="auto">
          <a:xfrm>
            <a:off x="7620000" y="2819400"/>
            <a:ext cx="304800" cy="304800"/>
          </a:xfrm>
          <a:prstGeom prst="ellipse">
            <a:avLst/>
          </a:prstGeom>
          <a:noFill/>
          <a:ln w="15875">
            <a:solidFill>
              <a:srgbClr val="0033CC"/>
            </a:solidFill>
            <a:round/>
            <a:headEnd/>
            <a:tailEnd/>
          </a:ln>
        </p:spPr>
        <p:txBody>
          <a:bodyPr wrap="none" anchor="ctr"/>
          <a:lstStyle/>
          <a:p>
            <a:pPr algn="ctr" eaLnBrk="1" hangingPunct="1"/>
            <a:r>
              <a:rPr lang="en-US" altLang="en-US" sz="1800">
                <a:solidFill>
                  <a:srgbClr val="0033CC"/>
                </a:solidFill>
                <a:latin typeface="Times New Roman" pitchFamily="18" charset="0"/>
              </a:rPr>
              <a:t>4</a:t>
            </a:r>
          </a:p>
        </p:txBody>
      </p:sp>
      <p:sp>
        <p:nvSpPr>
          <p:cNvPr id="40973" name="Text Box 12"/>
          <p:cNvSpPr txBox="1">
            <a:spLocks noChangeArrowheads="1"/>
          </p:cNvSpPr>
          <p:nvPr/>
        </p:nvSpPr>
        <p:spPr bwMode="auto">
          <a:xfrm>
            <a:off x="381000" y="5410200"/>
            <a:ext cx="1676400" cy="336550"/>
          </a:xfrm>
          <a:prstGeom prst="rect">
            <a:avLst/>
          </a:prstGeom>
          <a:noFill/>
          <a:ln w="9525">
            <a:noFill/>
            <a:miter lim="800000"/>
            <a:headEnd/>
            <a:tailEnd/>
          </a:ln>
        </p:spPr>
        <p:txBody>
          <a:bodyPr>
            <a:spAutoFit/>
          </a:bodyPr>
          <a:lstStyle/>
          <a:p>
            <a:pPr algn="ctr" eaLnBrk="1" hangingPunct="1">
              <a:spcBef>
                <a:spcPct val="50000"/>
              </a:spcBef>
            </a:pPr>
            <a:r>
              <a:rPr lang="en-US" altLang="en-US" sz="1600" b="1">
                <a:latin typeface="Times New Roman" pitchFamily="18" charset="0"/>
              </a:rPr>
              <a:t>“Push Button”</a:t>
            </a:r>
          </a:p>
        </p:txBody>
      </p:sp>
      <p:sp>
        <p:nvSpPr>
          <p:cNvPr id="40974" name="Text Box 13"/>
          <p:cNvSpPr txBox="1">
            <a:spLocks noChangeArrowheads="1"/>
          </p:cNvSpPr>
          <p:nvPr/>
        </p:nvSpPr>
        <p:spPr bwMode="auto">
          <a:xfrm>
            <a:off x="2438400" y="5410200"/>
            <a:ext cx="1676400" cy="336550"/>
          </a:xfrm>
          <a:prstGeom prst="rect">
            <a:avLst/>
          </a:prstGeom>
          <a:noFill/>
          <a:ln w="9525">
            <a:noFill/>
            <a:miter lim="800000"/>
            <a:headEnd/>
            <a:tailEnd/>
          </a:ln>
        </p:spPr>
        <p:txBody>
          <a:bodyPr>
            <a:spAutoFit/>
          </a:bodyPr>
          <a:lstStyle/>
          <a:p>
            <a:pPr algn="ctr" eaLnBrk="1" hangingPunct="1">
              <a:spcBef>
                <a:spcPct val="50000"/>
              </a:spcBef>
            </a:pPr>
            <a:r>
              <a:rPr lang="en-US" altLang="en-US" sz="1600" b="1">
                <a:latin typeface="Times New Roman" pitchFamily="18" charset="0"/>
              </a:rPr>
              <a:t>“Tire”</a:t>
            </a:r>
          </a:p>
        </p:txBody>
      </p:sp>
      <p:sp>
        <p:nvSpPr>
          <p:cNvPr id="40975" name="Oval 14"/>
          <p:cNvSpPr>
            <a:spLocks noChangeArrowheads="1"/>
          </p:cNvSpPr>
          <p:nvPr/>
        </p:nvSpPr>
        <p:spPr bwMode="auto">
          <a:xfrm>
            <a:off x="1066800" y="5715000"/>
            <a:ext cx="304800" cy="304800"/>
          </a:xfrm>
          <a:prstGeom prst="ellipse">
            <a:avLst/>
          </a:prstGeom>
          <a:noFill/>
          <a:ln w="15875">
            <a:solidFill>
              <a:srgbClr val="0033CC"/>
            </a:solidFill>
            <a:round/>
            <a:headEnd/>
            <a:tailEnd/>
          </a:ln>
        </p:spPr>
        <p:txBody>
          <a:bodyPr wrap="none" anchor="ctr"/>
          <a:lstStyle/>
          <a:p>
            <a:pPr algn="ctr" eaLnBrk="1" hangingPunct="1"/>
            <a:r>
              <a:rPr lang="en-US" altLang="en-US" sz="1800">
                <a:solidFill>
                  <a:srgbClr val="0033CC"/>
                </a:solidFill>
                <a:latin typeface="Times New Roman" pitchFamily="18" charset="0"/>
              </a:rPr>
              <a:t>5</a:t>
            </a:r>
          </a:p>
        </p:txBody>
      </p:sp>
      <p:sp>
        <p:nvSpPr>
          <p:cNvPr id="40976" name="Oval 15"/>
          <p:cNvSpPr>
            <a:spLocks noChangeArrowheads="1"/>
          </p:cNvSpPr>
          <p:nvPr/>
        </p:nvSpPr>
        <p:spPr bwMode="auto">
          <a:xfrm>
            <a:off x="3124200" y="5715000"/>
            <a:ext cx="304800" cy="304800"/>
          </a:xfrm>
          <a:prstGeom prst="ellipse">
            <a:avLst/>
          </a:prstGeom>
          <a:noFill/>
          <a:ln w="15875">
            <a:solidFill>
              <a:srgbClr val="0033CC"/>
            </a:solidFill>
            <a:round/>
            <a:headEnd/>
            <a:tailEnd/>
          </a:ln>
        </p:spPr>
        <p:txBody>
          <a:bodyPr wrap="none" anchor="ctr"/>
          <a:lstStyle/>
          <a:p>
            <a:pPr algn="ctr" eaLnBrk="1" hangingPunct="1"/>
            <a:r>
              <a:rPr lang="en-US" altLang="en-US" sz="1800">
                <a:solidFill>
                  <a:srgbClr val="0033CC"/>
                </a:solidFill>
                <a:latin typeface="Times New Roman" pitchFamily="18" charset="0"/>
              </a:rPr>
              <a:t>6</a:t>
            </a:r>
          </a:p>
        </p:txBody>
      </p:sp>
      <p:sp>
        <p:nvSpPr>
          <p:cNvPr id="40977" name="Text Box 16"/>
          <p:cNvSpPr txBox="1">
            <a:spLocks noChangeArrowheads="1"/>
          </p:cNvSpPr>
          <p:nvPr/>
        </p:nvSpPr>
        <p:spPr bwMode="auto">
          <a:xfrm>
            <a:off x="4724400" y="5410200"/>
            <a:ext cx="1676400" cy="336550"/>
          </a:xfrm>
          <a:prstGeom prst="rect">
            <a:avLst/>
          </a:prstGeom>
          <a:noFill/>
          <a:ln w="9525">
            <a:noFill/>
            <a:miter lim="800000"/>
            <a:headEnd/>
            <a:tailEnd/>
          </a:ln>
        </p:spPr>
        <p:txBody>
          <a:bodyPr>
            <a:spAutoFit/>
          </a:bodyPr>
          <a:lstStyle/>
          <a:p>
            <a:pPr algn="ctr" eaLnBrk="1" hangingPunct="1">
              <a:spcBef>
                <a:spcPct val="50000"/>
              </a:spcBef>
            </a:pPr>
            <a:r>
              <a:rPr lang="en-US" altLang="en-US" sz="1600" b="1">
                <a:latin typeface="Times New Roman" pitchFamily="18" charset="0"/>
              </a:rPr>
              <a:t>“Basic”</a:t>
            </a:r>
          </a:p>
        </p:txBody>
      </p:sp>
      <p:sp>
        <p:nvSpPr>
          <p:cNvPr id="40978" name="Text Box 17"/>
          <p:cNvSpPr txBox="1">
            <a:spLocks noChangeArrowheads="1"/>
          </p:cNvSpPr>
          <p:nvPr/>
        </p:nvSpPr>
        <p:spPr bwMode="auto">
          <a:xfrm>
            <a:off x="6934200" y="5410200"/>
            <a:ext cx="1676400" cy="336550"/>
          </a:xfrm>
          <a:prstGeom prst="rect">
            <a:avLst/>
          </a:prstGeom>
          <a:noFill/>
          <a:ln w="9525">
            <a:noFill/>
            <a:miter lim="800000"/>
            <a:headEnd/>
            <a:tailEnd/>
          </a:ln>
        </p:spPr>
        <p:txBody>
          <a:bodyPr>
            <a:spAutoFit/>
          </a:bodyPr>
          <a:lstStyle/>
          <a:p>
            <a:pPr algn="ctr" eaLnBrk="1" hangingPunct="1">
              <a:spcBef>
                <a:spcPct val="50000"/>
              </a:spcBef>
            </a:pPr>
            <a:r>
              <a:rPr lang="en-US" altLang="en-US" sz="1600" b="1">
                <a:latin typeface="Times New Roman" pitchFamily="18" charset="0"/>
              </a:rPr>
              <a:t>“Hamburger”</a:t>
            </a:r>
          </a:p>
        </p:txBody>
      </p:sp>
      <p:sp>
        <p:nvSpPr>
          <p:cNvPr id="40979" name="Oval 18"/>
          <p:cNvSpPr>
            <a:spLocks noChangeArrowheads="1"/>
          </p:cNvSpPr>
          <p:nvPr/>
        </p:nvSpPr>
        <p:spPr bwMode="auto">
          <a:xfrm>
            <a:off x="5410200" y="5715000"/>
            <a:ext cx="304800" cy="304800"/>
          </a:xfrm>
          <a:prstGeom prst="ellipse">
            <a:avLst/>
          </a:prstGeom>
          <a:noFill/>
          <a:ln w="15875">
            <a:solidFill>
              <a:srgbClr val="0033CC"/>
            </a:solidFill>
            <a:round/>
            <a:headEnd/>
            <a:tailEnd/>
          </a:ln>
        </p:spPr>
        <p:txBody>
          <a:bodyPr wrap="none" anchor="ctr"/>
          <a:lstStyle/>
          <a:p>
            <a:pPr algn="ctr" eaLnBrk="1" hangingPunct="1"/>
            <a:r>
              <a:rPr lang="en-US" altLang="en-US" sz="1800">
                <a:solidFill>
                  <a:srgbClr val="0033CC"/>
                </a:solidFill>
                <a:latin typeface="Times New Roman" pitchFamily="18" charset="0"/>
              </a:rPr>
              <a:t>7</a:t>
            </a:r>
          </a:p>
        </p:txBody>
      </p:sp>
      <p:sp>
        <p:nvSpPr>
          <p:cNvPr id="40980" name="Oval 19"/>
          <p:cNvSpPr>
            <a:spLocks noChangeArrowheads="1"/>
          </p:cNvSpPr>
          <p:nvPr/>
        </p:nvSpPr>
        <p:spPr bwMode="auto">
          <a:xfrm>
            <a:off x="7620000" y="5715000"/>
            <a:ext cx="304800" cy="304800"/>
          </a:xfrm>
          <a:prstGeom prst="ellipse">
            <a:avLst/>
          </a:prstGeom>
          <a:noFill/>
          <a:ln w="15875">
            <a:solidFill>
              <a:srgbClr val="0033CC"/>
            </a:solidFill>
            <a:round/>
            <a:headEnd/>
            <a:tailEnd/>
          </a:ln>
        </p:spPr>
        <p:txBody>
          <a:bodyPr wrap="none" anchor="ctr"/>
          <a:lstStyle/>
          <a:p>
            <a:pPr algn="ctr" eaLnBrk="1" hangingPunct="1"/>
            <a:r>
              <a:rPr lang="en-US" altLang="en-US" sz="1800">
                <a:solidFill>
                  <a:srgbClr val="0033CC"/>
                </a:solidFill>
                <a:latin typeface="Times New Roman" pitchFamily="18" charset="0"/>
              </a:rPr>
              <a:t>8</a:t>
            </a:r>
          </a:p>
        </p:txBody>
      </p:sp>
      <p:pic>
        <p:nvPicPr>
          <p:cNvPr id="40981" name="Picture 20" descr="design_john_n_hourglass0400"/>
          <p:cNvPicPr>
            <a:picLocks noChangeAspect="1" noChangeArrowheads="1"/>
          </p:cNvPicPr>
          <p:nvPr/>
        </p:nvPicPr>
        <p:blipFill>
          <a:blip r:embed="rId3" cstate="print"/>
          <a:srcRect l="16667" t="17049" r="18333" b="9076"/>
          <a:stretch>
            <a:fillRect/>
          </a:stretch>
        </p:blipFill>
        <p:spPr bwMode="auto">
          <a:xfrm>
            <a:off x="4800600" y="838200"/>
            <a:ext cx="1600200" cy="1600200"/>
          </a:xfrm>
          <a:prstGeom prst="rect">
            <a:avLst/>
          </a:prstGeom>
          <a:noFill/>
          <a:ln w="9525">
            <a:noFill/>
            <a:miter lim="800000"/>
            <a:headEnd/>
            <a:tailEnd/>
          </a:ln>
        </p:spPr>
      </p:pic>
      <p:pic>
        <p:nvPicPr>
          <p:cNvPr id="40982" name="Picture 21" descr="design_john_n_pokeball0400"/>
          <p:cNvPicPr>
            <a:picLocks noChangeAspect="1" noChangeArrowheads="1"/>
          </p:cNvPicPr>
          <p:nvPr/>
        </p:nvPicPr>
        <p:blipFill>
          <a:blip r:embed="rId4" cstate="print"/>
          <a:srcRect l="25000" t="23480" r="25000" b="14009"/>
          <a:stretch>
            <a:fillRect/>
          </a:stretch>
        </p:blipFill>
        <p:spPr bwMode="auto">
          <a:xfrm>
            <a:off x="7010400" y="914400"/>
            <a:ext cx="1455738" cy="1600200"/>
          </a:xfrm>
          <a:prstGeom prst="rect">
            <a:avLst/>
          </a:prstGeom>
          <a:noFill/>
          <a:ln w="9525">
            <a:noFill/>
            <a:miter lim="800000"/>
            <a:headEnd/>
            <a:tailEnd/>
          </a:ln>
        </p:spPr>
      </p:pic>
      <p:pic>
        <p:nvPicPr>
          <p:cNvPr id="40983" name="Picture 22" descr="design_john_n_push-button0400"/>
          <p:cNvPicPr>
            <a:picLocks noChangeAspect="1" noChangeArrowheads="1"/>
          </p:cNvPicPr>
          <p:nvPr/>
        </p:nvPicPr>
        <p:blipFill>
          <a:blip r:embed="rId5" cstate="print"/>
          <a:srcRect l="21667" t="19691" r="21666" b="10220"/>
          <a:stretch>
            <a:fillRect/>
          </a:stretch>
        </p:blipFill>
        <p:spPr bwMode="auto">
          <a:xfrm>
            <a:off x="457200" y="3657600"/>
            <a:ext cx="1539875" cy="1676400"/>
          </a:xfrm>
          <a:prstGeom prst="rect">
            <a:avLst/>
          </a:prstGeom>
          <a:noFill/>
          <a:ln w="9525">
            <a:noFill/>
            <a:miter lim="800000"/>
            <a:headEnd/>
            <a:tailEnd/>
          </a:ln>
        </p:spPr>
      </p:pic>
      <p:pic>
        <p:nvPicPr>
          <p:cNvPr id="40984" name="Picture 23" descr="design_john_n_tire0400"/>
          <p:cNvPicPr>
            <a:picLocks noChangeAspect="1" noChangeArrowheads="1"/>
          </p:cNvPicPr>
          <p:nvPr/>
        </p:nvPicPr>
        <p:blipFill>
          <a:blip r:embed="rId6" cstate="print"/>
          <a:srcRect l="21667" t="17798" r="20000" b="12115"/>
          <a:stretch>
            <a:fillRect/>
          </a:stretch>
        </p:blipFill>
        <p:spPr bwMode="auto">
          <a:xfrm>
            <a:off x="2514600" y="3657600"/>
            <a:ext cx="1585913" cy="1676400"/>
          </a:xfrm>
          <a:prstGeom prst="rect">
            <a:avLst/>
          </a:prstGeom>
          <a:noFill/>
          <a:ln w="9525">
            <a:noFill/>
            <a:miter lim="800000"/>
            <a:headEnd/>
            <a:tailEnd/>
          </a:ln>
        </p:spPr>
      </p:pic>
      <p:pic>
        <p:nvPicPr>
          <p:cNvPr id="40985" name="Picture 24" descr="Basic"/>
          <p:cNvPicPr>
            <a:picLocks noChangeAspect="1" noChangeArrowheads="1"/>
          </p:cNvPicPr>
          <p:nvPr/>
        </p:nvPicPr>
        <p:blipFill>
          <a:blip r:embed="rId7" cstate="print"/>
          <a:srcRect l="30000" t="25227" r="30000" b="24278"/>
          <a:stretch>
            <a:fillRect/>
          </a:stretch>
        </p:blipFill>
        <p:spPr bwMode="auto">
          <a:xfrm>
            <a:off x="4872038" y="3733800"/>
            <a:ext cx="1433512" cy="1524000"/>
          </a:xfrm>
          <a:prstGeom prst="rect">
            <a:avLst/>
          </a:prstGeom>
          <a:noFill/>
          <a:ln w="9525">
            <a:noFill/>
            <a:miter lim="800000"/>
            <a:headEnd/>
            <a:tailEnd/>
          </a:ln>
        </p:spPr>
      </p:pic>
      <p:pic>
        <p:nvPicPr>
          <p:cNvPr id="40986" name="Picture 25" descr="hamburger_yoyo0400"/>
          <p:cNvPicPr>
            <a:picLocks noChangeAspect="1" noChangeArrowheads="1"/>
          </p:cNvPicPr>
          <p:nvPr/>
        </p:nvPicPr>
        <p:blipFill>
          <a:blip r:embed="rId8" cstate="print"/>
          <a:srcRect l="33333" t="22299" r="31667" b="22301"/>
          <a:stretch>
            <a:fillRect/>
          </a:stretch>
        </p:blipFill>
        <p:spPr bwMode="auto">
          <a:xfrm>
            <a:off x="7162800" y="3657600"/>
            <a:ext cx="1257300" cy="1676400"/>
          </a:xfrm>
          <a:prstGeom prst="rect">
            <a:avLst/>
          </a:prstGeom>
          <a:noFill/>
          <a:ln w="9525">
            <a:noFill/>
            <a:miter lim="800000"/>
            <a:headEnd/>
            <a:tailEnd/>
          </a:ln>
        </p:spPr>
      </p:pic>
      <p:sp>
        <p:nvSpPr>
          <p:cNvPr id="73754" name="Text Box 26"/>
          <p:cNvSpPr txBox="1">
            <a:spLocks noChangeArrowheads="1"/>
          </p:cNvSpPr>
          <p:nvPr/>
        </p:nvSpPr>
        <p:spPr bwMode="auto">
          <a:xfrm>
            <a:off x="5372100" y="5899150"/>
            <a:ext cx="3048000" cy="457200"/>
          </a:xfrm>
          <a:prstGeom prst="rect">
            <a:avLst/>
          </a:prstGeom>
          <a:noFill/>
          <a:ln w="9525">
            <a:noFill/>
            <a:miter lim="800000"/>
            <a:headEnd/>
            <a:tailEnd/>
          </a:ln>
          <a:effectLst/>
        </p:spPr>
        <p:txBody>
          <a:bodyPr>
            <a:spAutoFit/>
          </a:bodyPr>
          <a:lstStyle/>
          <a:p>
            <a:pPr algn="r" eaLnBrk="1" hangingPunct="1">
              <a:spcBef>
                <a:spcPct val="50000"/>
              </a:spcBef>
              <a:defRPr/>
            </a:pPr>
            <a:r>
              <a:rPr lang="en-US" b="1" i="1" u="sng" dirty="0">
                <a:solidFill>
                  <a:srgbClr val="0033CC"/>
                </a:solidFill>
                <a:effectLst>
                  <a:outerShdw blurRad="38100" dist="38100" dir="2700000" algn="tl">
                    <a:srgbClr val="C0C0C0"/>
                  </a:outerShdw>
                </a:effectLst>
                <a:latin typeface="Times New Roman" pitchFamily="18" charset="0"/>
              </a:rPr>
              <a:t>CONCEPTS CONT…</a:t>
            </a:r>
          </a:p>
        </p:txBody>
      </p:sp>
      <p:pic>
        <p:nvPicPr>
          <p:cNvPr id="40988" name="Picture 27"/>
          <p:cNvPicPr>
            <a:picLocks noChangeAspect="1" noChangeArrowheads="1"/>
          </p:cNvPicPr>
          <p:nvPr/>
        </p:nvPicPr>
        <p:blipFill>
          <a:blip r:embed="rId9" cstate="print"/>
          <a:srcRect/>
          <a:stretch>
            <a:fillRect/>
          </a:stretch>
        </p:blipFill>
        <p:spPr bwMode="auto">
          <a:xfrm>
            <a:off x="2438400" y="838200"/>
            <a:ext cx="1905000" cy="1608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4"/>
          <p:cNvSpPr>
            <a:spLocks noChangeArrowheads="1"/>
          </p:cNvSpPr>
          <p:nvPr/>
        </p:nvSpPr>
        <p:spPr bwMode="auto">
          <a:xfrm>
            <a:off x="0" y="0"/>
            <a:ext cx="9144000" cy="4114800"/>
          </a:xfrm>
          <a:prstGeom prst="rect">
            <a:avLst/>
          </a:prstGeom>
          <a:solidFill>
            <a:schemeClr val="bg1"/>
          </a:solidFill>
          <a:ln w="9525">
            <a:noFill/>
            <a:miter lim="800000"/>
            <a:headEnd/>
            <a:tailEnd/>
          </a:ln>
        </p:spPr>
        <p:txBody>
          <a:bodyPr wrap="none" anchor="ctr"/>
          <a:lstStyle/>
          <a:p>
            <a:pPr algn="ctr"/>
            <a:endParaRPr lang="en-US" altLang="en-US">
              <a:solidFill>
                <a:schemeClr val="bg1"/>
              </a:solidFill>
            </a:endParaRPr>
          </a:p>
        </p:txBody>
      </p:sp>
      <p:sp>
        <p:nvSpPr>
          <p:cNvPr id="74754" name="Text Box 2"/>
          <p:cNvSpPr txBox="1">
            <a:spLocks noChangeArrowheads="1"/>
          </p:cNvSpPr>
          <p:nvPr/>
        </p:nvSpPr>
        <p:spPr bwMode="auto">
          <a:xfrm>
            <a:off x="2743200" y="0"/>
            <a:ext cx="3505200" cy="457200"/>
          </a:xfrm>
          <a:prstGeom prst="rect">
            <a:avLst/>
          </a:prstGeom>
          <a:noFill/>
          <a:ln w="9525">
            <a:noFill/>
            <a:miter lim="800000"/>
            <a:headEnd/>
            <a:tailEnd/>
          </a:ln>
          <a:effectLst/>
        </p:spPr>
        <p:txBody>
          <a:bodyPr>
            <a:spAutoFit/>
          </a:bodyPr>
          <a:lstStyle/>
          <a:p>
            <a:pPr algn="ctr" eaLnBrk="1" hangingPunct="1">
              <a:spcBef>
                <a:spcPct val="50000"/>
              </a:spcBef>
              <a:defRPr/>
            </a:pPr>
            <a:r>
              <a:rPr lang="en-US" b="1" i="1" u="sng">
                <a:solidFill>
                  <a:srgbClr val="0033CC"/>
                </a:solidFill>
                <a:effectLst>
                  <a:outerShdw blurRad="38100" dist="38100" dir="2700000" algn="tl">
                    <a:srgbClr val="C0C0C0"/>
                  </a:outerShdw>
                </a:effectLst>
                <a:latin typeface="Times New Roman" pitchFamily="18" charset="0"/>
              </a:rPr>
              <a:t>15 DESIGN CONCEPTS</a:t>
            </a:r>
          </a:p>
        </p:txBody>
      </p:sp>
      <p:sp>
        <p:nvSpPr>
          <p:cNvPr id="41988" name="Text Box 3"/>
          <p:cNvSpPr txBox="1">
            <a:spLocks noChangeArrowheads="1"/>
          </p:cNvSpPr>
          <p:nvPr/>
        </p:nvSpPr>
        <p:spPr bwMode="auto">
          <a:xfrm>
            <a:off x="381000" y="2362200"/>
            <a:ext cx="1676400" cy="336550"/>
          </a:xfrm>
          <a:prstGeom prst="rect">
            <a:avLst/>
          </a:prstGeom>
          <a:noFill/>
          <a:ln w="9525">
            <a:noFill/>
            <a:miter lim="800000"/>
            <a:headEnd/>
            <a:tailEnd/>
          </a:ln>
        </p:spPr>
        <p:txBody>
          <a:bodyPr>
            <a:spAutoFit/>
          </a:bodyPr>
          <a:lstStyle/>
          <a:p>
            <a:pPr algn="ctr" eaLnBrk="1" hangingPunct="1">
              <a:spcBef>
                <a:spcPct val="50000"/>
              </a:spcBef>
            </a:pPr>
            <a:r>
              <a:rPr lang="en-US" altLang="en-US" sz="1600" b="1">
                <a:latin typeface="Times New Roman" pitchFamily="18" charset="0"/>
              </a:rPr>
              <a:t>“McD’s Logo”</a:t>
            </a:r>
          </a:p>
        </p:txBody>
      </p:sp>
      <p:sp>
        <p:nvSpPr>
          <p:cNvPr id="41989" name="Text Box 4"/>
          <p:cNvSpPr txBox="1">
            <a:spLocks noChangeArrowheads="1"/>
          </p:cNvSpPr>
          <p:nvPr/>
        </p:nvSpPr>
        <p:spPr bwMode="auto">
          <a:xfrm>
            <a:off x="2438400" y="2362200"/>
            <a:ext cx="1676400" cy="336550"/>
          </a:xfrm>
          <a:prstGeom prst="rect">
            <a:avLst/>
          </a:prstGeom>
          <a:noFill/>
          <a:ln w="9525">
            <a:noFill/>
            <a:miter lim="800000"/>
            <a:headEnd/>
            <a:tailEnd/>
          </a:ln>
        </p:spPr>
        <p:txBody>
          <a:bodyPr>
            <a:spAutoFit/>
          </a:bodyPr>
          <a:lstStyle/>
          <a:p>
            <a:pPr algn="ctr" eaLnBrk="1" hangingPunct="1">
              <a:spcBef>
                <a:spcPct val="50000"/>
              </a:spcBef>
            </a:pPr>
            <a:r>
              <a:rPr lang="en-US" altLang="en-US" sz="1600" b="1">
                <a:latin typeface="Times New Roman" pitchFamily="18" charset="0"/>
              </a:rPr>
              <a:t>“Team C”</a:t>
            </a:r>
          </a:p>
        </p:txBody>
      </p:sp>
      <p:sp>
        <p:nvSpPr>
          <p:cNvPr id="41990" name="Oval 5"/>
          <p:cNvSpPr>
            <a:spLocks noChangeArrowheads="1"/>
          </p:cNvSpPr>
          <p:nvPr/>
        </p:nvSpPr>
        <p:spPr bwMode="auto">
          <a:xfrm>
            <a:off x="1066800" y="2667000"/>
            <a:ext cx="304800" cy="304800"/>
          </a:xfrm>
          <a:prstGeom prst="ellipse">
            <a:avLst/>
          </a:prstGeom>
          <a:noFill/>
          <a:ln w="15875">
            <a:solidFill>
              <a:srgbClr val="0033CC"/>
            </a:solidFill>
            <a:round/>
            <a:headEnd/>
            <a:tailEnd/>
          </a:ln>
        </p:spPr>
        <p:txBody>
          <a:bodyPr wrap="none" anchor="ctr"/>
          <a:lstStyle/>
          <a:p>
            <a:pPr algn="ctr" eaLnBrk="1" hangingPunct="1"/>
            <a:r>
              <a:rPr lang="en-US" altLang="en-US" sz="1800">
                <a:solidFill>
                  <a:srgbClr val="0033CC"/>
                </a:solidFill>
                <a:latin typeface="Times New Roman" pitchFamily="18" charset="0"/>
              </a:rPr>
              <a:t>9</a:t>
            </a:r>
          </a:p>
        </p:txBody>
      </p:sp>
      <p:sp>
        <p:nvSpPr>
          <p:cNvPr id="41991" name="Oval 6"/>
          <p:cNvSpPr>
            <a:spLocks noChangeArrowheads="1"/>
          </p:cNvSpPr>
          <p:nvPr/>
        </p:nvSpPr>
        <p:spPr bwMode="auto">
          <a:xfrm>
            <a:off x="3124200" y="2667000"/>
            <a:ext cx="304800" cy="304800"/>
          </a:xfrm>
          <a:prstGeom prst="ellipse">
            <a:avLst/>
          </a:prstGeom>
          <a:noFill/>
          <a:ln w="15875">
            <a:solidFill>
              <a:srgbClr val="0033CC"/>
            </a:solidFill>
            <a:round/>
            <a:headEnd/>
            <a:tailEnd/>
          </a:ln>
        </p:spPr>
        <p:txBody>
          <a:bodyPr wrap="none" anchor="ctr"/>
          <a:lstStyle/>
          <a:p>
            <a:pPr algn="ctr" eaLnBrk="1" hangingPunct="1"/>
            <a:r>
              <a:rPr lang="en-US" altLang="en-US" sz="1800">
                <a:solidFill>
                  <a:srgbClr val="0033CC"/>
                </a:solidFill>
                <a:latin typeface="Times New Roman" pitchFamily="18" charset="0"/>
              </a:rPr>
              <a:t>10</a:t>
            </a:r>
          </a:p>
        </p:txBody>
      </p:sp>
      <p:sp>
        <p:nvSpPr>
          <p:cNvPr id="41992" name="Text Box 7"/>
          <p:cNvSpPr txBox="1">
            <a:spLocks noChangeArrowheads="1"/>
          </p:cNvSpPr>
          <p:nvPr/>
        </p:nvSpPr>
        <p:spPr bwMode="auto">
          <a:xfrm>
            <a:off x="4724400" y="2362200"/>
            <a:ext cx="1676400" cy="336550"/>
          </a:xfrm>
          <a:prstGeom prst="rect">
            <a:avLst/>
          </a:prstGeom>
          <a:noFill/>
          <a:ln w="9525">
            <a:noFill/>
            <a:miter lim="800000"/>
            <a:headEnd/>
            <a:tailEnd/>
          </a:ln>
        </p:spPr>
        <p:txBody>
          <a:bodyPr>
            <a:spAutoFit/>
          </a:bodyPr>
          <a:lstStyle/>
          <a:p>
            <a:pPr algn="ctr" eaLnBrk="1" hangingPunct="1">
              <a:spcBef>
                <a:spcPct val="50000"/>
              </a:spcBef>
            </a:pPr>
            <a:r>
              <a:rPr lang="en-US" altLang="en-US" sz="1600" b="1">
                <a:latin typeface="Times New Roman" pitchFamily="18" charset="0"/>
              </a:rPr>
              <a:t>“Football”</a:t>
            </a:r>
          </a:p>
        </p:txBody>
      </p:sp>
      <p:sp>
        <p:nvSpPr>
          <p:cNvPr id="41993" name="Text Box 8"/>
          <p:cNvSpPr txBox="1">
            <a:spLocks noChangeArrowheads="1"/>
          </p:cNvSpPr>
          <p:nvPr/>
        </p:nvSpPr>
        <p:spPr bwMode="auto">
          <a:xfrm>
            <a:off x="6934200" y="2362200"/>
            <a:ext cx="1676400" cy="336550"/>
          </a:xfrm>
          <a:prstGeom prst="rect">
            <a:avLst/>
          </a:prstGeom>
          <a:noFill/>
          <a:ln w="9525">
            <a:noFill/>
            <a:miter lim="800000"/>
            <a:headEnd/>
            <a:tailEnd/>
          </a:ln>
        </p:spPr>
        <p:txBody>
          <a:bodyPr>
            <a:spAutoFit/>
          </a:bodyPr>
          <a:lstStyle/>
          <a:p>
            <a:pPr algn="ctr" eaLnBrk="1" hangingPunct="1">
              <a:spcBef>
                <a:spcPct val="50000"/>
              </a:spcBef>
            </a:pPr>
            <a:r>
              <a:rPr lang="en-US" altLang="en-US" sz="1600" b="1">
                <a:latin typeface="Times New Roman" pitchFamily="18" charset="0"/>
              </a:rPr>
              <a:t>“Sombrero”</a:t>
            </a:r>
          </a:p>
        </p:txBody>
      </p:sp>
      <p:sp>
        <p:nvSpPr>
          <p:cNvPr id="41994" name="Oval 9"/>
          <p:cNvSpPr>
            <a:spLocks noChangeArrowheads="1"/>
          </p:cNvSpPr>
          <p:nvPr/>
        </p:nvSpPr>
        <p:spPr bwMode="auto">
          <a:xfrm>
            <a:off x="5410200" y="2667000"/>
            <a:ext cx="304800" cy="304800"/>
          </a:xfrm>
          <a:prstGeom prst="ellipse">
            <a:avLst/>
          </a:prstGeom>
          <a:noFill/>
          <a:ln w="15875">
            <a:solidFill>
              <a:srgbClr val="0033CC"/>
            </a:solidFill>
            <a:round/>
            <a:headEnd/>
            <a:tailEnd/>
          </a:ln>
        </p:spPr>
        <p:txBody>
          <a:bodyPr wrap="none" anchor="ctr"/>
          <a:lstStyle/>
          <a:p>
            <a:pPr algn="ctr" eaLnBrk="1" hangingPunct="1"/>
            <a:r>
              <a:rPr lang="en-US" altLang="en-US" sz="1800">
                <a:solidFill>
                  <a:srgbClr val="0033CC"/>
                </a:solidFill>
                <a:latin typeface="Times New Roman" pitchFamily="18" charset="0"/>
              </a:rPr>
              <a:t>11</a:t>
            </a:r>
          </a:p>
        </p:txBody>
      </p:sp>
      <p:sp>
        <p:nvSpPr>
          <p:cNvPr id="41995" name="Oval 10"/>
          <p:cNvSpPr>
            <a:spLocks noChangeArrowheads="1"/>
          </p:cNvSpPr>
          <p:nvPr/>
        </p:nvSpPr>
        <p:spPr bwMode="auto">
          <a:xfrm>
            <a:off x="7620000" y="2667000"/>
            <a:ext cx="304800" cy="304800"/>
          </a:xfrm>
          <a:prstGeom prst="ellipse">
            <a:avLst/>
          </a:prstGeom>
          <a:noFill/>
          <a:ln w="15875">
            <a:solidFill>
              <a:srgbClr val="0033CC"/>
            </a:solidFill>
            <a:round/>
            <a:headEnd/>
            <a:tailEnd/>
          </a:ln>
        </p:spPr>
        <p:txBody>
          <a:bodyPr wrap="none" anchor="ctr"/>
          <a:lstStyle/>
          <a:p>
            <a:pPr algn="ctr" eaLnBrk="1" hangingPunct="1"/>
            <a:r>
              <a:rPr lang="en-US" altLang="en-US" sz="1800">
                <a:solidFill>
                  <a:srgbClr val="0033CC"/>
                </a:solidFill>
                <a:latin typeface="Times New Roman" pitchFamily="18" charset="0"/>
              </a:rPr>
              <a:t>12</a:t>
            </a:r>
          </a:p>
        </p:txBody>
      </p:sp>
      <p:sp>
        <p:nvSpPr>
          <p:cNvPr id="41996" name="Text Box 11"/>
          <p:cNvSpPr txBox="1">
            <a:spLocks noChangeArrowheads="1"/>
          </p:cNvSpPr>
          <p:nvPr/>
        </p:nvSpPr>
        <p:spPr bwMode="auto">
          <a:xfrm>
            <a:off x="381000" y="5257800"/>
            <a:ext cx="1676400" cy="336550"/>
          </a:xfrm>
          <a:prstGeom prst="rect">
            <a:avLst/>
          </a:prstGeom>
          <a:noFill/>
          <a:ln w="9525">
            <a:noFill/>
            <a:miter lim="800000"/>
            <a:headEnd/>
            <a:tailEnd/>
          </a:ln>
        </p:spPr>
        <p:txBody>
          <a:bodyPr>
            <a:spAutoFit/>
          </a:bodyPr>
          <a:lstStyle/>
          <a:p>
            <a:pPr algn="ctr" eaLnBrk="1" hangingPunct="1">
              <a:spcBef>
                <a:spcPct val="50000"/>
              </a:spcBef>
            </a:pPr>
            <a:r>
              <a:rPr lang="en-US" altLang="en-US" sz="1600" b="1">
                <a:latin typeface="Times New Roman" pitchFamily="18" charset="0"/>
              </a:rPr>
              <a:t>“Turtle Shell”</a:t>
            </a:r>
          </a:p>
        </p:txBody>
      </p:sp>
      <p:sp>
        <p:nvSpPr>
          <p:cNvPr id="41997" name="Text Box 12"/>
          <p:cNvSpPr txBox="1">
            <a:spLocks noChangeArrowheads="1"/>
          </p:cNvSpPr>
          <p:nvPr/>
        </p:nvSpPr>
        <p:spPr bwMode="auto">
          <a:xfrm>
            <a:off x="2438400" y="5257800"/>
            <a:ext cx="1676400" cy="336550"/>
          </a:xfrm>
          <a:prstGeom prst="rect">
            <a:avLst/>
          </a:prstGeom>
          <a:noFill/>
          <a:ln w="9525">
            <a:noFill/>
            <a:miter lim="800000"/>
            <a:headEnd/>
            <a:tailEnd/>
          </a:ln>
        </p:spPr>
        <p:txBody>
          <a:bodyPr>
            <a:spAutoFit/>
          </a:bodyPr>
          <a:lstStyle/>
          <a:p>
            <a:pPr algn="ctr" eaLnBrk="1" hangingPunct="1">
              <a:spcBef>
                <a:spcPct val="50000"/>
              </a:spcBef>
            </a:pPr>
            <a:r>
              <a:rPr lang="en-US" altLang="en-US" sz="1600" b="1">
                <a:latin typeface="Times New Roman" pitchFamily="18" charset="0"/>
              </a:rPr>
              <a:t>“Metroid”</a:t>
            </a:r>
          </a:p>
        </p:txBody>
      </p:sp>
      <p:sp>
        <p:nvSpPr>
          <p:cNvPr id="41998" name="Oval 13"/>
          <p:cNvSpPr>
            <a:spLocks noChangeArrowheads="1"/>
          </p:cNvSpPr>
          <p:nvPr/>
        </p:nvSpPr>
        <p:spPr bwMode="auto">
          <a:xfrm>
            <a:off x="1066800" y="5562600"/>
            <a:ext cx="304800" cy="304800"/>
          </a:xfrm>
          <a:prstGeom prst="ellipse">
            <a:avLst/>
          </a:prstGeom>
          <a:noFill/>
          <a:ln w="15875">
            <a:solidFill>
              <a:srgbClr val="0033CC"/>
            </a:solidFill>
            <a:round/>
            <a:headEnd/>
            <a:tailEnd/>
          </a:ln>
        </p:spPr>
        <p:txBody>
          <a:bodyPr wrap="none" anchor="ctr"/>
          <a:lstStyle/>
          <a:p>
            <a:pPr algn="ctr" eaLnBrk="1" hangingPunct="1"/>
            <a:r>
              <a:rPr lang="en-US" altLang="en-US" sz="1800">
                <a:solidFill>
                  <a:srgbClr val="0033CC"/>
                </a:solidFill>
                <a:latin typeface="Times New Roman" pitchFamily="18" charset="0"/>
              </a:rPr>
              <a:t>13</a:t>
            </a:r>
          </a:p>
        </p:txBody>
      </p:sp>
      <p:sp>
        <p:nvSpPr>
          <p:cNvPr id="41999" name="Oval 14"/>
          <p:cNvSpPr>
            <a:spLocks noChangeArrowheads="1"/>
          </p:cNvSpPr>
          <p:nvPr/>
        </p:nvSpPr>
        <p:spPr bwMode="auto">
          <a:xfrm>
            <a:off x="3124200" y="5562600"/>
            <a:ext cx="304800" cy="304800"/>
          </a:xfrm>
          <a:prstGeom prst="ellipse">
            <a:avLst/>
          </a:prstGeom>
          <a:noFill/>
          <a:ln w="15875">
            <a:solidFill>
              <a:srgbClr val="0033CC"/>
            </a:solidFill>
            <a:round/>
            <a:headEnd/>
            <a:tailEnd/>
          </a:ln>
        </p:spPr>
        <p:txBody>
          <a:bodyPr wrap="none" anchor="ctr"/>
          <a:lstStyle/>
          <a:p>
            <a:pPr algn="ctr" eaLnBrk="1" hangingPunct="1"/>
            <a:r>
              <a:rPr lang="en-US" altLang="en-US" sz="1800">
                <a:solidFill>
                  <a:srgbClr val="0033CC"/>
                </a:solidFill>
                <a:latin typeface="Times New Roman" pitchFamily="18" charset="0"/>
              </a:rPr>
              <a:t>14</a:t>
            </a:r>
          </a:p>
        </p:txBody>
      </p:sp>
      <p:sp>
        <p:nvSpPr>
          <p:cNvPr id="42000" name="Text Box 15"/>
          <p:cNvSpPr txBox="1">
            <a:spLocks noChangeArrowheads="1"/>
          </p:cNvSpPr>
          <p:nvPr/>
        </p:nvSpPr>
        <p:spPr bwMode="auto">
          <a:xfrm>
            <a:off x="4724400" y="5257800"/>
            <a:ext cx="1676400" cy="336550"/>
          </a:xfrm>
          <a:prstGeom prst="rect">
            <a:avLst/>
          </a:prstGeom>
          <a:noFill/>
          <a:ln w="9525">
            <a:noFill/>
            <a:miter lim="800000"/>
            <a:headEnd/>
            <a:tailEnd/>
          </a:ln>
        </p:spPr>
        <p:txBody>
          <a:bodyPr>
            <a:spAutoFit/>
          </a:bodyPr>
          <a:lstStyle/>
          <a:p>
            <a:pPr algn="ctr" eaLnBrk="1" hangingPunct="1">
              <a:spcBef>
                <a:spcPct val="50000"/>
              </a:spcBef>
            </a:pPr>
            <a:r>
              <a:rPr lang="en-US" altLang="en-US" sz="1600" b="1">
                <a:latin typeface="Times New Roman" pitchFamily="18" charset="0"/>
              </a:rPr>
              <a:t>“Rick’s Rim”</a:t>
            </a:r>
          </a:p>
        </p:txBody>
      </p:sp>
      <p:sp>
        <p:nvSpPr>
          <p:cNvPr id="42001" name="Oval 16"/>
          <p:cNvSpPr>
            <a:spLocks noChangeArrowheads="1"/>
          </p:cNvSpPr>
          <p:nvPr/>
        </p:nvSpPr>
        <p:spPr bwMode="auto">
          <a:xfrm>
            <a:off x="5410200" y="5562600"/>
            <a:ext cx="304800" cy="304800"/>
          </a:xfrm>
          <a:prstGeom prst="ellipse">
            <a:avLst/>
          </a:prstGeom>
          <a:noFill/>
          <a:ln w="15875">
            <a:solidFill>
              <a:srgbClr val="0033CC"/>
            </a:solidFill>
            <a:round/>
            <a:headEnd/>
            <a:tailEnd/>
          </a:ln>
        </p:spPr>
        <p:txBody>
          <a:bodyPr wrap="none" anchor="ctr"/>
          <a:lstStyle/>
          <a:p>
            <a:pPr algn="ctr" eaLnBrk="1" hangingPunct="1"/>
            <a:r>
              <a:rPr lang="en-US" altLang="en-US" sz="1800">
                <a:solidFill>
                  <a:srgbClr val="0033CC"/>
                </a:solidFill>
                <a:latin typeface="Times New Roman" pitchFamily="18" charset="0"/>
              </a:rPr>
              <a:t>15</a:t>
            </a:r>
          </a:p>
        </p:txBody>
      </p:sp>
      <p:pic>
        <p:nvPicPr>
          <p:cNvPr id="42002" name="Picture 17" descr="engrave"/>
          <p:cNvPicPr>
            <a:picLocks noChangeAspect="1" noChangeArrowheads="1"/>
          </p:cNvPicPr>
          <p:nvPr/>
        </p:nvPicPr>
        <p:blipFill>
          <a:blip r:embed="rId2" cstate="print"/>
          <a:srcRect l="24829" t="18831" r="24829" b="20129"/>
          <a:stretch>
            <a:fillRect/>
          </a:stretch>
        </p:blipFill>
        <p:spPr bwMode="auto">
          <a:xfrm>
            <a:off x="531813" y="762000"/>
            <a:ext cx="1490662" cy="1524000"/>
          </a:xfrm>
          <a:prstGeom prst="rect">
            <a:avLst/>
          </a:prstGeom>
          <a:noFill/>
          <a:ln w="9525">
            <a:noFill/>
            <a:miter lim="800000"/>
            <a:headEnd/>
            <a:tailEnd/>
          </a:ln>
        </p:spPr>
      </p:pic>
      <p:pic>
        <p:nvPicPr>
          <p:cNvPr id="42003" name="Picture 18" descr="team_c_yoyo"/>
          <p:cNvPicPr>
            <a:picLocks noChangeAspect="1" noChangeArrowheads="1"/>
          </p:cNvPicPr>
          <p:nvPr/>
        </p:nvPicPr>
        <p:blipFill>
          <a:blip r:embed="rId3" cstate="print"/>
          <a:srcRect l="24829" t="22726" r="24829" b="22728"/>
          <a:stretch>
            <a:fillRect/>
          </a:stretch>
        </p:blipFill>
        <p:spPr bwMode="auto">
          <a:xfrm>
            <a:off x="2514600" y="914400"/>
            <a:ext cx="1524000" cy="1392238"/>
          </a:xfrm>
          <a:prstGeom prst="rect">
            <a:avLst/>
          </a:prstGeom>
          <a:noFill/>
          <a:ln w="9525">
            <a:noFill/>
            <a:miter lim="800000"/>
            <a:headEnd/>
            <a:tailEnd/>
          </a:ln>
        </p:spPr>
      </p:pic>
      <p:pic>
        <p:nvPicPr>
          <p:cNvPr id="42004" name="Picture 19" descr="1footballyoyo"/>
          <p:cNvPicPr>
            <a:picLocks noChangeAspect="1" noChangeArrowheads="1"/>
          </p:cNvPicPr>
          <p:nvPr/>
        </p:nvPicPr>
        <p:blipFill>
          <a:blip r:embed="rId4" cstate="print"/>
          <a:srcRect/>
          <a:stretch>
            <a:fillRect/>
          </a:stretch>
        </p:blipFill>
        <p:spPr bwMode="auto">
          <a:xfrm>
            <a:off x="4495800" y="1066800"/>
            <a:ext cx="1752600" cy="1235075"/>
          </a:xfrm>
          <a:prstGeom prst="rect">
            <a:avLst/>
          </a:prstGeom>
          <a:noFill/>
          <a:ln w="9525">
            <a:noFill/>
            <a:miter lim="800000"/>
            <a:headEnd/>
            <a:tailEnd/>
          </a:ln>
        </p:spPr>
      </p:pic>
      <p:pic>
        <p:nvPicPr>
          <p:cNvPr id="42005" name="Picture 20" descr="Sombrero"/>
          <p:cNvPicPr>
            <a:picLocks noChangeAspect="1" noChangeArrowheads="1"/>
          </p:cNvPicPr>
          <p:nvPr/>
        </p:nvPicPr>
        <p:blipFill>
          <a:blip r:embed="rId5" cstate="print"/>
          <a:srcRect/>
          <a:stretch>
            <a:fillRect/>
          </a:stretch>
        </p:blipFill>
        <p:spPr bwMode="auto">
          <a:xfrm>
            <a:off x="6934200" y="838200"/>
            <a:ext cx="1498600" cy="1628775"/>
          </a:xfrm>
          <a:prstGeom prst="rect">
            <a:avLst/>
          </a:prstGeom>
          <a:noFill/>
          <a:ln w="9525">
            <a:noFill/>
            <a:miter lim="800000"/>
            <a:headEnd/>
            <a:tailEnd/>
          </a:ln>
        </p:spPr>
      </p:pic>
      <p:pic>
        <p:nvPicPr>
          <p:cNvPr id="42006" name="Picture 21" descr="assemturtle0400"/>
          <p:cNvPicPr>
            <a:picLocks noChangeAspect="1" noChangeArrowheads="1"/>
          </p:cNvPicPr>
          <p:nvPr/>
        </p:nvPicPr>
        <p:blipFill>
          <a:blip r:embed="rId6" cstate="print"/>
          <a:srcRect l="25000" t="17131" r="21666" b="8315"/>
          <a:stretch>
            <a:fillRect/>
          </a:stretch>
        </p:blipFill>
        <p:spPr bwMode="auto">
          <a:xfrm>
            <a:off x="533400" y="3657600"/>
            <a:ext cx="1362075" cy="1447800"/>
          </a:xfrm>
          <a:prstGeom prst="rect">
            <a:avLst/>
          </a:prstGeom>
          <a:noFill/>
          <a:ln w="9525">
            <a:noFill/>
            <a:miter lim="800000"/>
            <a:headEnd/>
            <a:tailEnd/>
          </a:ln>
        </p:spPr>
      </p:pic>
      <p:pic>
        <p:nvPicPr>
          <p:cNvPr id="42007" name="Picture 22"/>
          <p:cNvPicPr>
            <a:picLocks noChangeAspect="1" noChangeArrowheads="1"/>
          </p:cNvPicPr>
          <p:nvPr/>
        </p:nvPicPr>
        <p:blipFill>
          <a:blip r:embed="rId7" cstate="print"/>
          <a:srcRect/>
          <a:stretch>
            <a:fillRect/>
          </a:stretch>
        </p:blipFill>
        <p:spPr bwMode="auto">
          <a:xfrm>
            <a:off x="2514600" y="3733800"/>
            <a:ext cx="1457325" cy="1366838"/>
          </a:xfrm>
          <a:prstGeom prst="rect">
            <a:avLst/>
          </a:prstGeom>
          <a:noFill/>
          <a:ln w="9525">
            <a:noFill/>
            <a:miter lim="800000"/>
            <a:headEnd/>
            <a:tailEnd/>
          </a:ln>
        </p:spPr>
      </p:pic>
      <p:pic>
        <p:nvPicPr>
          <p:cNvPr id="42008" name="Picture 23"/>
          <p:cNvPicPr>
            <a:picLocks noChangeAspect="1" noChangeArrowheads="1"/>
          </p:cNvPicPr>
          <p:nvPr/>
        </p:nvPicPr>
        <p:blipFill>
          <a:blip r:embed="rId8" cstate="print"/>
          <a:srcRect/>
          <a:stretch>
            <a:fillRect/>
          </a:stretch>
        </p:blipFill>
        <p:spPr bwMode="auto">
          <a:xfrm>
            <a:off x="4876800" y="3733800"/>
            <a:ext cx="1185863" cy="1377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304800" y="827088"/>
            <a:ext cx="4676775" cy="457200"/>
          </a:xfrm>
          <a:prstGeom prst="rect">
            <a:avLst/>
          </a:prstGeom>
          <a:noFill/>
          <a:ln w="9525">
            <a:noFill/>
            <a:miter lim="800000"/>
            <a:headEnd/>
            <a:tailEnd/>
          </a:ln>
        </p:spPr>
        <p:txBody>
          <a:bodyPr wrap="none">
            <a:spAutoFit/>
          </a:bodyPr>
          <a:lstStyle/>
          <a:p>
            <a:r>
              <a:rPr lang="en-US" altLang="en-US">
                <a:solidFill>
                  <a:schemeClr val="bg1"/>
                </a:solidFill>
                <a:latin typeface="Arial" charset="0"/>
              </a:rPr>
              <a:t>Design is a Process with </a:t>
            </a:r>
            <a:r>
              <a:rPr lang="en-US" altLang="en-US">
                <a:solidFill>
                  <a:srgbClr val="FF0000"/>
                </a:solidFill>
                <a:latin typeface="Arial" charset="0"/>
              </a:rPr>
              <a:t>Passion</a:t>
            </a:r>
            <a:endParaRPr lang="en-US" altLang="en-US">
              <a:latin typeface="Arial" charset="0"/>
            </a:endParaRPr>
          </a:p>
        </p:txBody>
      </p:sp>
      <p:sp>
        <p:nvSpPr>
          <p:cNvPr id="43011" name="Text Box 3"/>
          <p:cNvSpPr txBox="1">
            <a:spLocks noChangeArrowheads="1"/>
          </p:cNvSpPr>
          <p:nvPr/>
        </p:nvSpPr>
        <p:spPr bwMode="auto">
          <a:xfrm>
            <a:off x="1219200" y="2895600"/>
            <a:ext cx="6477000" cy="401638"/>
          </a:xfrm>
          <a:prstGeom prst="rect">
            <a:avLst/>
          </a:prstGeom>
          <a:noFill/>
          <a:ln w="9525">
            <a:noFill/>
            <a:miter lim="800000"/>
            <a:headEnd/>
            <a:tailEnd/>
          </a:ln>
        </p:spPr>
        <p:txBody>
          <a:bodyPr>
            <a:spAutoFit/>
          </a:bodyPr>
          <a:lstStyle/>
          <a:p>
            <a:pPr algn="r">
              <a:lnSpc>
                <a:spcPct val="70000"/>
              </a:lnSpc>
              <a:spcBef>
                <a:spcPct val="50000"/>
              </a:spcBef>
            </a:pPr>
            <a:r>
              <a:rPr lang="en-US" altLang="en-US" sz="2800">
                <a:latin typeface="Arial" charset="0"/>
              </a:rPr>
              <a:t>Which one is the best concept?</a:t>
            </a:r>
            <a:endParaRPr lang="en-US" altLang="en-US" sz="36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ChangeArrowheads="1"/>
          </p:cNvSpPr>
          <p:nvPr/>
        </p:nvSpPr>
        <p:spPr bwMode="auto">
          <a:xfrm>
            <a:off x="0" y="0"/>
            <a:ext cx="9144000" cy="3505200"/>
          </a:xfrm>
          <a:prstGeom prst="rect">
            <a:avLst/>
          </a:prstGeom>
          <a:solidFill>
            <a:schemeClr val="bg1"/>
          </a:solidFill>
          <a:ln w="9525">
            <a:noFill/>
            <a:miter lim="800000"/>
            <a:headEnd/>
            <a:tailEnd/>
          </a:ln>
        </p:spPr>
        <p:txBody>
          <a:bodyPr wrap="none" anchor="ctr"/>
          <a:lstStyle/>
          <a:p>
            <a:endParaRPr lang="en-US" altLang="en-US"/>
          </a:p>
        </p:txBody>
      </p:sp>
      <p:graphicFrame>
        <p:nvGraphicFramePr>
          <p:cNvPr id="45059" name="Object 2"/>
          <p:cNvGraphicFramePr>
            <a:graphicFrameLocks noChangeAspect="1"/>
          </p:cNvGraphicFramePr>
          <p:nvPr/>
        </p:nvGraphicFramePr>
        <p:xfrm>
          <a:off x="114300" y="85725"/>
          <a:ext cx="8858250" cy="6724650"/>
        </p:xfrm>
        <a:graphic>
          <a:graphicData uri="http://schemas.openxmlformats.org/presentationml/2006/ole">
            <mc:AlternateContent xmlns:mc="http://schemas.openxmlformats.org/markup-compatibility/2006">
              <mc:Choice xmlns:v="urn:schemas-microsoft-com:vml" Requires="v">
                <p:oleObj spid="_x0000_s45064" name="Worksheet" r:id="rId3" imgW="8858520" imgH="6724950" progId="Excel.Sheet.8">
                  <p:embed/>
                </p:oleObj>
              </mc:Choice>
              <mc:Fallback>
                <p:oleObj name="Worksheet" r:id="rId3" imgW="8858520" imgH="6724950" progId="Excel.Shee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 y="85725"/>
                        <a:ext cx="8858250" cy="6724650"/>
                      </a:xfrm>
                      <a:prstGeom prst="rect">
                        <a:avLst/>
                      </a:prstGeom>
                      <a:solidFill>
                        <a:schemeClr val="bg1"/>
                      </a:solidFill>
                    </p:spPr>
                  </p:pic>
                </p:oleObj>
              </mc:Fallback>
            </mc:AlternateContent>
          </a:graphicData>
        </a:graphic>
      </p:graphicFrame>
      <p:sp>
        <p:nvSpPr>
          <p:cNvPr id="45060" name="Rectangle 5"/>
          <p:cNvSpPr>
            <a:spLocks noChangeArrowheads="1"/>
          </p:cNvSpPr>
          <p:nvPr/>
        </p:nvSpPr>
        <p:spPr bwMode="auto">
          <a:xfrm>
            <a:off x="150813" y="5870575"/>
            <a:ext cx="915987" cy="911225"/>
          </a:xfrm>
          <a:prstGeom prst="rect">
            <a:avLst/>
          </a:prstGeom>
          <a:solidFill>
            <a:schemeClr val="bg1"/>
          </a:solidFill>
          <a:ln w="9525" algn="ctr">
            <a:noFill/>
            <a:round/>
            <a:headEnd/>
            <a:tailEnd/>
          </a:ln>
        </p:spPr>
        <p:txBody>
          <a:bodyPr/>
          <a:lstStyle/>
          <a:p>
            <a:endParaRPr lang="en-US">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813" name="Group 37"/>
          <p:cNvGraphicFramePr>
            <a:graphicFrameLocks noGrp="1"/>
          </p:cNvGraphicFramePr>
          <p:nvPr>
            <p:ph type="tbl" idx="1"/>
          </p:nvPr>
        </p:nvGraphicFramePr>
        <p:xfrm>
          <a:off x="609600" y="1676400"/>
          <a:ext cx="7924800" cy="2667000"/>
        </p:xfrm>
        <a:graphic>
          <a:graphicData uri="http://schemas.openxmlformats.org/drawingml/2006/table">
            <a:tbl>
              <a:tblPr/>
              <a:tblGrid>
                <a:gridCol w="1502980"/>
                <a:gridCol w="1137197"/>
                <a:gridCol w="1313684"/>
                <a:gridCol w="1189858"/>
                <a:gridCol w="1251059"/>
                <a:gridCol w="1530022"/>
              </a:tblGrid>
              <a:tr h="117661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pitchFamily="18" charset="0"/>
                          <a:cs typeface="Arial" charset="0"/>
                        </a:rPr>
                        <a:t>Functional Requirements</a:t>
                      </a:r>
                      <a:endParaRPr kumimoji="0" lang="en-US" sz="3200" b="1" i="0" u="none" strike="noStrike" cap="none" normalizeH="0" baseline="0" dirty="0" smtClean="0">
                        <a:ln>
                          <a:noFill/>
                        </a:ln>
                        <a:solidFill>
                          <a:schemeClr val="tx1"/>
                        </a:solidFill>
                        <a:effectLst/>
                        <a:latin typeface="Times" pitchFamily="18" charset="0"/>
                      </a:endParaRPr>
                    </a:p>
                  </a:txBody>
                  <a:tcPr marT="45734" marB="4573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pitchFamily="18" charset="0"/>
                          <a:cs typeface="Arial" charset="0"/>
                        </a:rPr>
                        <a:t>Design Parameters</a:t>
                      </a:r>
                      <a:endParaRPr kumimoji="0" lang="en-US" sz="3200" b="1" i="0" u="none" strike="noStrike" cap="none" normalizeH="0" baseline="0" smtClean="0">
                        <a:ln>
                          <a:noFill/>
                        </a:ln>
                        <a:solidFill>
                          <a:schemeClr val="tx1"/>
                        </a:solidFill>
                        <a:effectLst/>
                        <a:latin typeface="Times" pitchFamily="18" charset="0"/>
                      </a:endParaRPr>
                    </a:p>
                  </a:txBody>
                  <a:tcPr marT="45734" marB="4573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pitchFamily="18" charset="0"/>
                          <a:cs typeface="Arial" charset="0"/>
                        </a:rPr>
                        <a:t>Analysis</a:t>
                      </a:r>
                      <a:endParaRPr kumimoji="0" lang="en-US" sz="3200" b="1" i="0" u="none" strike="noStrike" cap="none" normalizeH="0" baseline="0" smtClean="0">
                        <a:ln>
                          <a:noFill/>
                        </a:ln>
                        <a:solidFill>
                          <a:schemeClr val="tx1"/>
                        </a:solidFill>
                        <a:effectLst/>
                        <a:latin typeface="Times" pitchFamily="18" charset="0"/>
                      </a:endParaRPr>
                    </a:p>
                  </a:txBody>
                  <a:tcPr marT="45734" marB="4573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pitchFamily="18" charset="0"/>
                          <a:cs typeface="Arial" charset="0"/>
                        </a:rPr>
                        <a:t>References</a:t>
                      </a:r>
                      <a:endParaRPr kumimoji="0" lang="en-US" sz="3200" b="1" i="0" u="none" strike="noStrike" cap="none" normalizeH="0" baseline="0" smtClean="0">
                        <a:ln>
                          <a:noFill/>
                        </a:ln>
                        <a:solidFill>
                          <a:schemeClr val="tx1"/>
                        </a:solidFill>
                        <a:effectLst/>
                        <a:latin typeface="Times" pitchFamily="18" charset="0"/>
                      </a:endParaRPr>
                    </a:p>
                  </a:txBody>
                  <a:tcPr marT="45734" marB="4573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pitchFamily="18" charset="0"/>
                          <a:cs typeface="Arial" charset="0"/>
                        </a:rPr>
                        <a:t>Risk</a:t>
                      </a:r>
                      <a:endParaRPr kumimoji="0" lang="en-US" sz="3200" b="1" i="0" u="none" strike="noStrike" cap="none" normalizeH="0" baseline="0" smtClean="0">
                        <a:ln>
                          <a:noFill/>
                        </a:ln>
                        <a:solidFill>
                          <a:schemeClr val="tx1"/>
                        </a:solidFill>
                        <a:effectLst/>
                        <a:latin typeface="Times" pitchFamily="18" charset="0"/>
                      </a:endParaRPr>
                    </a:p>
                  </a:txBody>
                  <a:tcPr marT="45734" marB="4573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pitchFamily="18" charset="0"/>
                          <a:cs typeface="Arial" charset="0"/>
                        </a:rPr>
                        <a:t>Counter Measures</a:t>
                      </a:r>
                      <a:endParaRPr kumimoji="0" lang="en-US" sz="3200" b="1" i="0" u="none" strike="noStrike" cap="none" normalizeH="0" baseline="0" smtClean="0">
                        <a:ln>
                          <a:noFill/>
                        </a:ln>
                        <a:solidFill>
                          <a:schemeClr val="tx1"/>
                        </a:solidFill>
                        <a:effectLst/>
                        <a:latin typeface="Times" pitchFamily="18" charset="0"/>
                      </a:endParaRPr>
                    </a:p>
                  </a:txBody>
                  <a:tcPr marT="45734" marB="4573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5191">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pitchFamily="18" charset="0"/>
                      </a:endParaRPr>
                    </a:p>
                  </a:txBody>
                  <a:tcPr marT="45734" marB="457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pitchFamily="18" charset="0"/>
                      </a:endParaRPr>
                    </a:p>
                  </a:txBody>
                  <a:tcPr marT="45734" marB="457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pitchFamily="18" charset="0"/>
                      </a:endParaRPr>
                    </a:p>
                  </a:txBody>
                  <a:tcPr marT="45734" marB="457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pitchFamily="18" charset="0"/>
                      </a:endParaRPr>
                    </a:p>
                  </a:txBody>
                  <a:tcPr marT="45734" marB="457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pitchFamily="18" charset="0"/>
                      </a:endParaRPr>
                    </a:p>
                  </a:txBody>
                  <a:tcPr marT="45734" marB="457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pitchFamily="18" charset="0"/>
                      </a:endParaRPr>
                    </a:p>
                  </a:txBody>
                  <a:tcPr marT="45734" marB="457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5191">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pitchFamily="18" charset="0"/>
                      </a:endParaRPr>
                    </a:p>
                  </a:txBody>
                  <a:tcPr marT="45734" marB="457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pitchFamily="18" charset="0"/>
                      </a:endParaRPr>
                    </a:p>
                  </a:txBody>
                  <a:tcPr marT="45734" marB="457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pitchFamily="18" charset="0"/>
                      </a:endParaRPr>
                    </a:p>
                  </a:txBody>
                  <a:tcPr marT="45734" marB="457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pitchFamily="18" charset="0"/>
                      </a:endParaRPr>
                    </a:p>
                  </a:txBody>
                  <a:tcPr marT="45734" marB="457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pitchFamily="18" charset="0"/>
                      </a:endParaRPr>
                    </a:p>
                  </a:txBody>
                  <a:tcPr marT="45734" marB="457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pitchFamily="18" charset="0"/>
                      </a:endParaRPr>
                    </a:p>
                  </a:txBody>
                  <a:tcPr marT="45734" marB="457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6112" name="Text Box 32"/>
          <p:cNvSpPr txBox="1">
            <a:spLocks noChangeArrowheads="1"/>
          </p:cNvSpPr>
          <p:nvPr/>
        </p:nvSpPr>
        <p:spPr bwMode="auto">
          <a:xfrm>
            <a:off x="61913" y="827088"/>
            <a:ext cx="6740525" cy="457200"/>
          </a:xfrm>
          <a:prstGeom prst="rect">
            <a:avLst/>
          </a:prstGeom>
          <a:noFill/>
          <a:ln w="9525">
            <a:noFill/>
            <a:miter lim="800000"/>
            <a:headEnd/>
            <a:tailEnd/>
          </a:ln>
        </p:spPr>
        <p:txBody>
          <a:bodyPr wrap="none">
            <a:spAutoFit/>
          </a:bodyPr>
          <a:lstStyle/>
          <a:p>
            <a:r>
              <a:rPr lang="en-US" altLang="en-US">
                <a:solidFill>
                  <a:schemeClr val="bg1"/>
                </a:solidFill>
                <a:latin typeface="Arial" charset="0"/>
              </a:rPr>
              <a:t>EXAMPLE – FRDPARRC Sheet for Your Project</a:t>
            </a:r>
            <a:endParaRPr lang="en-US" altLang="en-US">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609600" y="1778000"/>
            <a:ext cx="8077200" cy="1192213"/>
          </a:xfrm>
          <a:prstGeom prst="rect">
            <a:avLst/>
          </a:prstGeom>
          <a:noFill/>
          <a:ln w="9525">
            <a:noFill/>
            <a:miter lim="800000"/>
            <a:headEnd/>
            <a:tailEnd/>
          </a:ln>
        </p:spPr>
        <p:txBody>
          <a:bodyPr>
            <a:spAutoFit/>
          </a:bodyPr>
          <a:lstStyle/>
          <a:p>
            <a:pPr>
              <a:spcBef>
                <a:spcPct val="50000"/>
              </a:spcBef>
              <a:buFont typeface="Times" pitchFamily="18" charset="0"/>
              <a:buChar char="•"/>
            </a:pPr>
            <a:r>
              <a:rPr lang="en-US" altLang="en-US" sz="1800">
                <a:latin typeface="Arial" charset="0"/>
              </a:rPr>
              <a:t> Introduce the Design process: Passion and systematic Organization of Ideas </a:t>
            </a:r>
          </a:p>
          <a:p>
            <a:pPr>
              <a:spcBef>
                <a:spcPct val="50000"/>
              </a:spcBef>
              <a:buFont typeface="Times" pitchFamily="18" charset="0"/>
              <a:buChar char="•"/>
            </a:pPr>
            <a:r>
              <a:rPr lang="en-US" altLang="en-US" sz="1800">
                <a:latin typeface="Arial" charset="0"/>
              </a:rPr>
              <a:t> Example: Case Study of Yoyo</a:t>
            </a:r>
          </a:p>
          <a:p>
            <a:pPr>
              <a:spcBef>
                <a:spcPct val="50000"/>
              </a:spcBef>
              <a:buFont typeface="Times" pitchFamily="18" charset="0"/>
              <a:buChar char="•"/>
            </a:pPr>
            <a:r>
              <a:rPr lang="en-US" altLang="en-US" sz="1800">
                <a:latin typeface="Arial" charset="0"/>
              </a:rPr>
              <a:t> Active-learning activity: Work with you team to develop an FR, DP, A, R, RC </a:t>
            </a:r>
          </a:p>
        </p:txBody>
      </p:sp>
      <p:sp>
        <p:nvSpPr>
          <p:cNvPr id="19459" name="Text Box 3"/>
          <p:cNvSpPr txBox="1">
            <a:spLocks noChangeArrowheads="1"/>
          </p:cNvSpPr>
          <p:nvPr/>
        </p:nvSpPr>
        <p:spPr bwMode="auto">
          <a:xfrm>
            <a:off x="304800" y="827088"/>
            <a:ext cx="4352925" cy="457200"/>
          </a:xfrm>
          <a:prstGeom prst="rect">
            <a:avLst/>
          </a:prstGeom>
          <a:noFill/>
          <a:ln w="9525">
            <a:noFill/>
            <a:miter lim="800000"/>
            <a:headEnd/>
            <a:tailEnd/>
          </a:ln>
        </p:spPr>
        <p:txBody>
          <a:bodyPr wrap="none">
            <a:spAutoFit/>
          </a:bodyPr>
          <a:lstStyle/>
          <a:p>
            <a:r>
              <a:rPr lang="en-US" altLang="en-US">
                <a:solidFill>
                  <a:schemeClr val="bg1"/>
                </a:solidFill>
                <a:latin typeface="Arial" charset="0"/>
              </a:rPr>
              <a:t>Lecture Objectives and Activity</a:t>
            </a:r>
            <a:endParaRPr lang="en-US" altLang="en-US">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609600"/>
            <a:ext cx="8229600" cy="1143000"/>
          </a:xfrm>
        </p:spPr>
        <p:txBody>
          <a:bodyPr anchor="t"/>
          <a:lstStyle/>
          <a:p>
            <a:r>
              <a:rPr lang="en-US" altLang="en-US" sz="3600" smtClean="0">
                <a:ln>
                  <a:noFill/>
                </a:ln>
                <a:solidFill>
                  <a:schemeClr val="bg1"/>
                </a:solidFill>
              </a:rPr>
              <a:t>Recap: Design Process</a:t>
            </a:r>
          </a:p>
        </p:txBody>
      </p:sp>
      <p:sp>
        <p:nvSpPr>
          <p:cNvPr id="21507" name="Rectangle 3"/>
          <p:cNvSpPr>
            <a:spLocks noGrp="1" noChangeArrowheads="1"/>
          </p:cNvSpPr>
          <p:nvPr>
            <p:ph idx="1"/>
          </p:nvPr>
        </p:nvSpPr>
        <p:spPr/>
        <p:txBody>
          <a:bodyPr rtlCol="0">
            <a:normAutofit fontScale="92500" lnSpcReduction="10000"/>
          </a:bodyPr>
          <a:lstStyle/>
          <a:p>
            <a:pPr fontAlgn="auto">
              <a:buFont typeface="Arial"/>
              <a:buChar char="•"/>
              <a:defRPr/>
            </a:pPr>
            <a:r>
              <a:rPr lang="en-US" altLang="en-US" sz="2800" smtClean="0">
                <a:solidFill>
                  <a:schemeClr val="tx1">
                    <a:lumMod val="85000"/>
                    <a:lumOff val="15000"/>
                  </a:schemeClr>
                </a:solidFill>
              </a:rPr>
              <a:t>Design is </a:t>
            </a:r>
          </a:p>
          <a:p>
            <a:pPr lvl="1" fontAlgn="auto">
              <a:buFont typeface="Arial"/>
              <a:buChar char="•"/>
              <a:defRPr/>
            </a:pPr>
            <a:r>
              <a:rPr lang="en-US" altLang="en-US" sz="2400" smtClean="0">
                <a:solidFill>
                  <a:schemeClr val="tx1">
                    <a:lumMod val="85000"/>
                    <a:lumOff val="15000"/>
                  </a:schemeClr>
                </a:solidFill>
              </a:rPr>
              <a:t>A process with passion</a:t>
            </a:r>
          </a:p>
          <a:p>
            <a:pPr lvl="1" fontAlgn="auto">
              <a:buFont typeface="Arial"/>
              <a:buChar char="•"/>
              <a:defRPr/>
            </a:pPr>
            <a:r>
              <a:rPr lang="en-US" altLang="en-US" sz="2400" smtClean="0">
                <a:solidFill>
                  <a:schemeClr val="tx1">
                    <a:lumMod val="85000"/>
                    <a:lumOff val="15000"/>
                  </a:schemeClr>
                </a:solidFill>
              </a:rPr>
              <a:t>A series of steps blended together </a:t>
            </a:r>
          </a:p>
          <a:p>
            <a:pPr fontAlgn="auto">
              <a:buFont typeface="Arial"/>
              <a:buChar char="•"/>
              <a:defRPr/>
            </a:pPr>
            <a:r>
              <a:rPr lang="en-US" altLang="en-US" sz="2800" smtClean="0">
                <a:solidFill>
                  <a:schemeClr val="tx1">
                    <a:lumMod val="85000"/>
                    <a:lumOff val="15000"/>
                  </a:schemeClr>
                </a:solidFill>
              </a:rPr>
              <a:t>Design success involves deterministic process with systematic organization of ideas</a:t>
            </a:r>
          </a:p>
          <a:p>
            <a:pPr fontAlgn="auto">
              <a:buFont typeface="Arial"/>
              <a:buChar char="•"/>
              <a:defRPr/>
            </a:pPr>
            <a:endParaRPr lang="en-US" altLang="en-US" sz="2800" smtClean="0">
              <a:solidFill>
                <a:schemeClr val="tx1">
                  <a:lumMod val="85000"/>
                  <a:lumOff val="15000"/>
                </a:schemeClr>
              </a:solidFill>
            </a:endParaRPr>
          </a:p>
          <a:p>
            <a:pPr fontAlgn="auto">
              <a:buFont typeface="Arial"/>
              <a:buChar char="•"/>
              <a:defRPr/>
            </a:pPr>
            <a:r>
              <a:rPr lang="en-US" altLang="en-US" sz="2800" smtClean="0">
                <a:solidFill>
                  <a:schemeClr val="tx1">
                    <a:lumMod val="85000"/>
                    <a:lumOff val="15000"/>
                  </a:schemeClr>
                </a:solidFill>
              </a:rPr>
              <a:t>Homework: Teamwork assignment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685800" y="1778000"/>
            <a:ext cx="6096000" cy="1803400"/>
          </a:xfrm>
          <a:prstGeom prst="rect">
            <a:avLst/>
          </a:prstGeom>
          <a:noFill/>
          <a:ln w="9525">
            <a:noFill/>
            <a:miter lim="800000"/>
            <a:headEnd/>
            <a:tailEnd/>
          </a:ln>
        </p:spPr>
        <p:txBody>
          <a:bodyPr>
            <a:spAutoFit/>
          </a:bodyPr>
          <a:lstStyle/>
          <a:p>
            <a:pPr>
              <a:spcBef>
                <a:spcPct val="50000"/>
              </a:spcBef>
              <a:buFont typeface="Times" pitchFamily="18" charset="0"/>
              <a:buChar char="•"/>
            </a:pPr>
            <a:r>
              <a:rPr lang="en-US" altLang="en-US" sz="1600">
                <a:latin typeface="Arial" charset="0"/>
              </a:rPr>
              <a:t>The Challenge</a:t>
            </a:r>
          </a:p>
          <a:p>
            <a:pPr>
              <a:spcBef>
                <a:spcPct val="50000"/>
              </a:spcBef>
              <a:buFont typeface="Times" pitchFamily="18" charset="0"/>
              <a:buChar char="•"/>
            </a:pPr>
            <a:r>
              <a:rPr lang="en-US" altLang="en-US" sz="1600">
                <a:latin typeface="Arial" charset="0"/>
              </a:rPr>
              <a:t>What does</a:t>
            </a:r>
            <a:r>
              <a:rPr lang="en-US" altLang="en-US" sz="1600">
                <a:solidFill>
                  <a:srgbClr val="FF0000"/>
                </a:solidFill>
                <a:latin typeface="Arial" charset="0"/>
              </a:rPr>
              <a:t> Passion</a:t>
            </a:r>
            <a:r>
              <a:rPr lang="en-US" altLang="en-US" sz="1600">
                <a:latin typeface="Arial" charset="0"/>
              </a:rPr>
              <a:t> have to do with design?</a:t>
            </a:r>
          </a:p>
          <a:p>
            <a:pPr>
              <a:spcBef>
                <a:spcPct val="50000"/>
              </a:spcBef>
              <a:buFont typeface="Times" pitchFamily="18" charset="0"/>
              <a:buChar char="•"/>
            </a:pPr>
            <a:r>
              <a:rPr lang="en-US" altLang="en-US" sz="1600">
                <a:latin typeface="Arial" charset="0"/>
              </a:rPr>
              <a:t>Control the Passion with Determinism</a:t>
            </a:r>
          </a:p>
          <a:p>
            <a:pPr>
              <a:spcBef>
                <a:spcPct val="50000"/>
              </a:spcBef>
              <a:buFont typeface="Times" pitchFamily="18" charset="0"/>
              <a:buChar char="•"/>
            </a:pPr>
            <a:r>
              <a:rPr lang="en-US" altLang="en-US" sz="1600">
                <a:latin typeface="Arial" charset="0"/>
              </a:rPr>
              <a:t>Systematic Organization of Ideas</a:t>
            </a:r>
          </a:p>
          <a:p>
            <a:pPr>
              <a:spcBef>
                <a:spcPct val="50000"/>
              </a:spcBef>
              <a:buFont typeface="Times" pitchFamily="18" charset="0"/>
              <a:buChar char="•"/>
            </a:pPr>
            <a:r>
              <a:rPr lang="en-US" altLang="en-US" sz="1600">
                <a:latin typeface="Arial" charset="0"/>
              </a:rPr>
              <a:t>Example and exercise</a:t>
            </a:r>
          </a:p>
        </p:txBody>
      </p:sp>
      <p:sp>
        <p:nvSpPr>
          <p:cNvPr id="21507" name="Text Box 3"/>
          <p:cNvSpPr txBox="1">
            <a:spLocks noChangeArrowheads="1"/>
          </p:cNvSpPr>
          <p:nvPr/>
        </p:nvSpPr>
        <p:spPr bwMode="auto">
          <a:xfrm>
            <a:off x="304800" y="827088"/>
            <a:ext cx="2609850" cy="457200"/>
          </a:xfrm>
          <a:prstGeom prst="rect">
            <a:avLst/>
          </a:prstGeom>
          <a:noFill/>
          <a:ln w="9525">
            <a:noFill/>
            <a:miter lim="800000"/>
            <a:headEnd/>
            <a:tailEnd/>
          </a:ln>
        </p:spPr>
        <p:txBody>
          <a:bodyPr wrap="none">
            <a:spAutoFit/>
          </a:bodyPr>
          <a:lstStyle/>
          <a:p>
            <a:r>
              <a:rPr lang="en-US" altLang="en-US">
                <a:solidFill>
                  <a:schemeClr val="bg1"/>
                </a:solidFill>
                <a:latin typeface="Arial" charset="0"/>
              </a:rPr>
              <a:t>Design is </a:t>
            </a:r>
            <a:r>
              <a:rPr lang="en-US" altLang="en-US">
                <a:solidFill>
                  <a:srgbClr val="FF0000"/>
                </a:solidFill>
                <a:latin typeface="Arial" charset="0"/>
              </a:rPr>
              <a:t>Passion</a:t>
            </a:r>
            <a:endParaRPr lang="en-US" altLang="en-US">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09600" y="1778000"/>
            <a:ext cx="6096000" cy="336550"/>
          </a:xfrm>
          <a:prstGeom prst="rect">
            <a:avLst/>
          </a:prstGeom>
          <a:noFill/>
          <a:ln w="9525">
            <a:noFill/>
            <a:miter lim="800000"/>
            <a:headEnd/>
            <a:tailEnd/>
          </a:ln>
        </p:spPr>
        <p:txBody>
          <a:bodyPr>
            <a:spAutoFit/>
          </a:bodyPr>
          <a:lstStyle/>
          <a:p>
            <a:pPr>
              <a:spcBef>
                <a:spcPct val="50000"/>
              </a:spcBef>
              <a:buFont typeface="Times" pitchFamily="18" charset="0"/>
              <a:buNone/>
            </a:pPr>
            <a:r>
              <a:rPr lang="en-US" altLang="en-US" sz="1600">
                <a:solidFill>
                  <a:srgbClr val="FF0000"/>
                </a:solidFill>
                <a:latin typeface="Arial" charset="0"/>
              </a:rPr>
              <a:t>Passion </a:t>
            </a:r>
            <a:r>
              <a:rPr lang="en-US" altLang="en-US" sz="1600">
                <a:latin typeface="Arial" charset="0"/>
              </a:rPr>
              <a:t>is</a:t>
            </a:r>
            <a:r>
              <a:rPr lang="en-US" altLang="en-US" sz="1600">
                <a:solidFill>
                  <a:srgbClr val="FF0000"/>
                </a:solidFill>
                <a:latin typeface="Arial" charset="0"/>
              </a:rPr>
              <a:t> Love, Focus, Perfection </a:t>
            </a:r>
            <a:r>
              <a:rPr lang="en-US" altLang="en-US" sz="1600">
                <a:latin typeface="Arial" charset="0"/>
              </a:rPr>
              <a:t>and</a:t>
            </a:r>
            <a:r>
              <a:rPr lang="en-US" altLang="en-US" sz="1600">
                <a:solidFill>
                  <a:srgbClr val="FF0000"/>
                </a:solidFill>
                <a:latin typeface="Arial" charset="0"/>
              </a:rPr>
              <a:t> Play</a:t>
            </a:r>
            <a:endParaRPr lang="en-US" altLang="en-US" sz="1600">
              <a:latin typeface="Arial" charset="0"/>
            </a:endParaRPr>
          </a:p>
        </p:txBody>
      </p:sp>
      <p:sp>
        <p:nvSpPr>
          <p:cNvPr id="23555" name="Text Box 3"/>
          <p:cNvSpPr txBox="1">
            <a:spLocks noChangeArrowheads="1"/>
          </p:cNvSpPr>
          <p:nvPr/>
        </p:nvSpPr>
        <p:spPr bwMode="auto">
          <a:xfrm>
            <a:off x="304800" y="827088"/>
            <a:ext cx="6279283" cy="461665"/>
          </a:xfrm>
          <a:prstGeom prst="rect">
            <a:avLst/>
          </a:prstGeom>
          <a:noFill/>
          <a:ln w="9525">
            <a:noFill/>
            <a:miter lim="800000"/>
            <a:headEnd/>
            <a:tailEnd/>
          </a:ln>
        </p:spPr>
        <p:txBody>
          <a:bodyPr wrap="none">
            <a:spAutoFit/>
          </a:bodyPr>
          <a:lstStyle/>
          <a:p>
            <a:r>
              <a:rPr lang="en-US" altLang="en-US" dirty="0">
                <a:solidFill>
                  <a:schemeClr val="bg1"/>
                </a:solidFill>
                <a:latin typeface="Arial" charset="0"/>
              </a:rPr>
              <a:t>What does</a:t>
            </a:r>
            <a:r>
              <a:rPr lang="en-US" altLang="en-US" dirty="0">
                <a:solidFill>
                  <a:srgbClr val="FF0000"/>
                </a:solidFill>
                <a:latin typeface="Arial" charset="0"/>
              </a:rPr>
              <a:t> Passion </a:t>
            </a:r>
            <a:r>
              <a:rPr lang="en-US" altLang="en-US" dirty="0">
                <a:solidFill>
                  <a:schemeClr val="bg1"/>
                </a:solidFill>
                <a:latin typeface="Arial" charset="0"/>
              </a:rPr>
              <a:t>have to do with design</a:t>
            </a:r>
            <a:r>
              <a:rPr lang="en-US" altLang="en-US" dirty="0" smtClean="0">
                <a:solidFill>
                  <a:schemeClr val="bg1"/>
                </a:solidFill>
                <a:latin typeface="Arial" charset="0"/>
              </a:rPr>
              <a:t>?*</a:t>
            </a:r>
            <a:endParaRPr lang="en-US" altLang="en-US" dirty="0">
              <a:solidFill>
                <a:schemeClr val="bg1"/>
              </a:solidFill>
              <a:latin typeface="Arial" charset="0"/>
            </a:endParaRPr>
          </a:p>
        </p:txBody>
      </p:sp>
      <p:pic>
        <p:nvPicPr>
          <p:cNvPr id="23556" name="Picture 4"/>
          <p:cNvPicPr>
            <a:picLocks noChangeAspect="1" noChangeArrowheads="1"/>
          </p:cNvPicPr>
          <p:nvPr/>
        </p:nvPicPr>
        <p:blipFill>
          <a:blip r:embed="rId3" cstate="print"/>
          <a:srcRect r="2083"/>
          <a:stretch>
            <a:fillRect/>
          </a:stretch>
        </p:blipFill>
        <p:spPr bwMode="auto">
          <a:xfrm>
            <a:off x="3048000" y="2819400"/>
            <a:ext cx="3581400" cy="3633788"/>
          </a:xfrm>
          <a:prstGeom prst="rect">
            <a:avLst/>
          </a:prstGeom>
          <a:noFill/>
          <a:ln w="9525">
            <a:noFill/>
            <a:miter lim="800000"/>
            <a:headEnd/>
            <a:tailEnd/>
          </a:ln>
        </p:spPr>
      </p:pic>
      <p:sp>
        <p:nvSpPr>
          <p:cNvPr id="2" name="Rectangle 1"/>
          <p:cNvSpPr/>
          <p:nvPr/>
        </p:nvSpPr>
        <p:spPr>
          <a:xfrm>
            <a:off x="-3352800" y="6534488"/>
            <a:ext cx="7086600" cy="247312"/>
          </a:xfrm>
          <a:prstGeom prst="rect">
            <a:avLst/>
          </a:prstGeom>
        </p:spPr>
        <p:txBody>
          <a:bodyPr wrap="square">
            <a:spAutoFit/>
          </a:bodyPr>
          <a:lstStyle/>
          <a:p>
            <a:pPr algn="r">
              <a:lnSpc>
                <a:spcPct val="70000"/>
              </a:lnSpc>
              <a:spcBef>
                <a:spcPct val="50000"/>
              </a:spcBef>
            </a:pPr>
            <a:r>
              <a:rPr lang="en-US" altLang="en-US" sz="1400" dirty="0" smtClean="0">
                <a:latin typeface="Arial" charset="0"/>
              </a:rPr>
              <a:t>*slide </a:t>
            </a:r>
            <a:r>
              <a:rPr lang="en-US" altLang="en-US" sz="1400" dirty="0">
                <a:latin typeface="Arial" charset="0"/>
              </a:rPr>
              <a:t>are from Slocum’s Design Book</a:t>
            </a:r>
            <a:endParaRPr lang="en-US" altLang="en-US"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6"/>
          <p:cNvSpPr txBox="1">
            <a:spLocks noChangeArrowheads="1"/>
          </p:cNvSpPr>
          <p:nvPr/>
        </p:nvSpPr>
        <p:spPr bwMode="auto">
          <a:xfrm>
            <a:off x="533400" y="3124200"/>
            <a:ext cx="4876800" cy="2711450"/>
          </a:xfrm>
          <a:prstGeom prst="rect">
            <a:avLst/>
          </a:prstGeom>
          <a:noFill/>
          <a:ln w="9525">
            <a:noFill/>
            <a:miter lim="800000"/>
            <a:headEnd/>
            <a:tailEnd/>
          </a:ln>
        </p:spPr>
        <p:txBody>
          <a:bodyPr>
            <a:spAutoFit/>
          </a:bodyPr>
          <a:lstStyle/>
          <a:p>
            <a:pPr>
              <a:lnSpc>
                <a:spcPct val="120000"/>
              </a:lnSpc>
              <a:spcBef>
                <a:spcPct val="50000"/>
              </a:spcBef>
            </a:pPr>
            <a:r>
              <a:rPr lang="en-US" altLang="en-US" sz="1400">
                <a:latin typeface="Arial" charset="0"/>
              </a:rPr>
              <a:t>“Get a clear notion of what you desire to accomplish, then you will probably get it</a:t>
            </a:r>
          </a:p>
          <a:p>
            <a:pPr>
              <a:lnSpc>
                <a:spcPct val="120000"/>
              </a:lnSpc>
              <a:spcBef>
                <a:spcPct val="50000"/>
              </a:spcBef>
            </a:pPr>
            <a:r>
              <a:rPr lang="en-US" altLang="en-US" sz="1400">
                <a:latin typeface="Arial" charset="0"/>
              </a:rPr>
              <a:t> Keep a sharp look-out upon your materials: get rid of every pound of material you can do without. Put yourself to the question, “What business has it there?”</a:t>
            </a:r>
          </a:p>
          <a:p>
            <a:pPr>
              <a:lnSpc>
                <a:spcPct val="120000"/>
              </a:lnSpc>
              <a:spcBef>
                <a:spcPct val="50000"/>
              </a:spcBef>
            </a:pPr>
            <a:r>
              <a:rPr lang="en-US" altLang="en-US" sz="1400">
                <a:latin typeface="Arial" charset="0"/>
              </a:rPr>
              <a:t>Avoid complexities and make everything as simple as possible</a:t>
            </a:r>
          </a:p>
          <a:p>
            <a:pPr>
              <a:lnSpc>
                <a:spcPct val="120000"/>
              </a:lnSpc>
              <a:spcBef>
                <a:spcPct val="50000"/>
              </a:spcBef>
            </a:pPr>
            <a:r>
              <a:rPr lang="en-US" altLang="en-US" sz="1400">
                <a:latin typeface="Arial" charset="0"/>
              </a:rPr>
              <a:t>Remember the get-ability of parts”</a:t>
            </a:r>
            <a:r>
              <a:rPr lang="en-US" altLang="en-US" sz="1400" i="1">
                <a:latin typeface="Arial" charset="0"/>
              </a:rPr>
              <a:t/>
            </a:r>
            <a:br>
              <a:rPr lang="en-US" altLang="en-US" sz="1400" i="1">
                <a:latin typeface="Arial" charset="0"/>
              </a:rPr>
            </a:br>
            <a:r>
              <a:rPr lang="en-US" altLang="en-US" sz="1400" i="1">
                <a:latin typeface="Arial" charset="0"/>
              </a:rPr>
              <a:t>			Henry Maudslay</a:t>
            </a:r>
            <a:endParaRPr lang="en-US" altLang="en-US" sz="1600">
              <a:latin typeface="Arial" charset="0"/>
            </a:endParaRPr>
          </a:p>
        </p:txBody>
      </p:sp>
      <p:sp>
        <p:nvSpPr>
          <p:cNvPr id="25603" name="Text Box 2"/>
          <p:cNvSpPr txBox="1">
            <a:spLocks noChangeArrowheads="1"/>
          </p:cNvSpPr>
          <p:nvPr/>
        </p:nvSpPr>
        <p:spPr bwMode="auto">
          <a:xfrm>
            <a:off x="609600" y="1778000"/>
            <a:ext cx="6096000" cy="336550"/>
          </a:xfrm>
          <a:prstGeom prst="rect">
            <a:avLst/>
          </a:prstGeom>
          <a:noFill/>
          <a:ln w="9525">
            <a:noFill/>
            <a:miter lim="800000"/>
            <a:headEnd/>
            <a:tailEnd/>
          </a:ln>
        </p:spPr>
        <p:txBody>
          <a:bodyPr>
            <a:spAutoFit/>
          </a:bodyPr>
          <a:lstStyle/>
          <a:p>
            <a:pPr>
              <a:spcBef>
                <a:spcPct val="50000"/>
              </a:spcBef>
              <a:buFont typeface="Times" pitchFamily="18" charset="0"/>
              <a:buNone/>
            </a:pPr>
            <a:r>
              <a:rPr lang="en-US" altLang="en-US" sz="1600">
                <a:solidFill>
                  <a:srgbClr val="FF0000"/>
                </a:solidFill>
                <a:latin typeface="Arial" charset="0"/>
              </a:rPr>
              <a:t>Passion</a:t>
            </a:r>
            <a:r>
              <a:rPr lang="en-US" altLang="en-US" sz="1600">
                <a:latin typeface="Arial" charset="0"/>
              </a:rPr>
              <a:t> gives </a:t>
            </a:r>
            <a:r>
              <a:rPr lang="en-US" altLang="en-US" sz="1600">
                <a:solidFill>
                  <a:srgbClr val="FF0000"/>
                </a:solidFill>
                <a:latin typeface="Arial" charset="0"/>
              </a:rPr>
              <a:t>FOCUS </a:t>
            </a:r>
            <a:r>
              <a:rPr lang="en-US" altLang="en-US" sz="1600">
                <a:latin typeface="Arial" charset="0"/>
              </a:rPr>
              <a:t>so keep your eye on the prize</a:t>
            </a:r>
            <a:r>
              <a:rPr lang="en-US" altLang="en-US" sz="1600">
                <a:solidFill>
                  <a:srgbClr val="FF0000"/>
                </a:solidFill>
                <a:latin typeface="Arial" charset="0"/>
              </a:rPr>
              <a:t> :</a:t>
            </a:r>
          </a:p>
        </p:txBody>
      </p:sp>
      <p:sp>
        <p:nvSpPr>
          <p:cNvPr id="25604" name="Text Box 3"/>
          <p:cNvSpPr txBox="1">
            <a:spLocks noChangeArrowheads="1"/>
          </p:cNvSpPr>
          <p:nvPr/>
        </p:nvSpPr>
        <p:spPr bwMode="auto">
          <a:xfrm>
            <a:off x="304800" y="827088"/>
            <a:ext cx="6279283" cy="461665"/>
          </a:xfrm>
          <a:prstGeom prst="rect">
            <a:avLst/>
          </a:prstGeom>
          <a:noFill/>
          <a:ln w="9525">
            <a:noFill/>
            <a:miter lim="800000"/>
            <a:headEnd/>
            <a:tailEnd/>
          </a:ln>
        </p:spPr>
        <p:txBody>
          <a:bodyPr wrap="none">
            <a:spAutoFit/>
          </a:bodyPr>
          <a:lstStyle/>
          <a:p>
            <a:r>
              <a:rPr lang="en-US" altLang="en-US" dirty="0">
                <a:solidFill>
                  <a:schemeClr val="bg1"/>
                </a:solidFill>
                <a:latin typeface="Arial" charset="0"/>
              </a:rPr>
              <a:t>What does</a:t>
            </a:r>
            <a:r>
              <a:rPr lang="en-US" altLang="en-US" dirty="0">
                <a:solidFill>
                  <a:srgbClr val="FF0000"/>
                </a:solidFill>
                <a:latin typeface="Arial" charset="0"/>
              </a:rPr>
              <a:t> Passion </a:t>
            </a:r>
            <a:r>
              <a:rPr lang="en-US" altLang="en-US" dirty="0">
                <a:solidFill>
                  <a:schemeClr val="bg1"/>
                </a:solidFill>
                <a:latin typeface="Arial" charset="0"/>
              </a:rPr>
              <a:t>have to do with design</a:t>
            </a:r>
            <a:r>
              <a:rPr lang="en-US" altLang="en-US" dirty="0" smtClean="0">
                <a:solidFill>
                  <a:schemeClr val="bg1"/>
                </a:solidFill>
                <a:latin typeface="Arial" charset="0"/>
              </a:rPr>
              <a:t>?*</a:t>
            </a:r>
            <a:endParaRPr lang="en-US" altLang="en-US" dirty="0">
              <a:solidFill>
                <a:schemeClr val="bg1"/>
              </a:solidFill>
              <a:latin typeface="Arial" charset="0"/>
            </a:endParaRPr>
          </a:p>
        </p:txBody>
      </p:sp>
      <p:sp>
        <p:nvSpPr>
          <p:cNvPr id="25605" name="Text Box 5"/>
          <p:cNvSpPr txBox="1">
            <a:spLocks noChangeArrowheads="1"/>
          </p:cNvSpPr>
          <p:nvPr/>
        </p:nvSpPr>
        <p:spPr bwMode="auto">
          <a:xfrm>
            <a:off x="1676400" y="2149475"/>
            <a:ext cx="4724400" cy="822325"/>
          </a:xfrm>
          <a:prstGeom prst="rect">
            <a:avLst/>
          </a:prstGeom>
          <a:noFill/>
          <a:ln w="9525">
            <a:noFill/>
            <a:miter lim="800000"/>
            <a:headEnd/>
            <a:tailEnd/>
          </a:ln>
        </p:spPr>
        <p:txBody>
          <a:bodyPr>
            <a:spAutoFit/>
          </a:bodyPr>
          <a:lstStyle/>
          <a:p>
            <a:pPr>
              <a:lnSpc>
                <a:spcPct val="120000"/>
              </a:lnSpc>
              <a:spcBef>
                <a:spcPct val="50000"/>
              </a:spcBef>
            </a:pPr>
            <a:r>
              <a:rPr lang="en-US" altLang="en-US" sz="1000">
                <a:latin typeface="Arial" charset="0"/>
              </a:rPr>
              <a:t>“You can’t always get what you want</a:t>
            </a:r>
            <a:br>
              <a:rPr lang="en-US" altLang="en-US" sz="1000">
                <a:latin typeface="Arial" charset="0"/>
              </a:rPr>
            </a:br>
            <a:r>
              <a:rPr lang="en-US" altLang="en-US" sz="1000">
                <a:latin typeface="Arial" charset="0"/>
              </a:rPr>
              <a:t>But if you try sometimes well you might find</a:t>
            </a:r>
            <a:br>
              <a:rPr lang="en-US" altLang="en-US" sz="1000">
                <a:latin typeface="Arial" charset="0"/>
              </a:rPr>
            </a:br>
            <a:r>
              <a:rPr lang="en-US" altLang="en-US" sz="1000">
                <a:latin typeface="Arial" charset="0"/>
              </a:rPr>
              <a:t>You get what you need”</a:t>
            </a:r>
            <a:br>
              <a:rPr lang="en-US" altLang="en-US" sz="1000">
                <a:latin typeface="Arial" charset="0"/>
              </a:rPr>
            </a:br>
            <a:r>
              <a:rPr lang="en-US" altLang="en-US" sz="1000">
                <a:latin typeface="Arial" charset="0"/>
              </a:rPr>
              <a:t>		</a:t>
            </a:r>
            <a:r>
              <a:rPr lang="en-US" altLang="en-US" sz="1000" i="1">
                <a:latin typeface="Arial" charset="0"/>
              </a:rPr>
              <a:t>Mick Jagger &amp; Keith Richards 1969</a:t>
            </a:r>
            <a:endParaRPr lang="en-US" altLang="en-US" sz="1600">
              <a:latin typeface="Arial" charset="0"/>
            </a:endParaRPr>
          </a:p>
        </p:txBody>
      </p:sp>
      <p:pic>
        <p:nvPicPr>
          <p:cNvPr id="25606" name="Picture 7"/>
          <p:cNvPicPr>
            <a:picLocks noChangeAspect="1" noChangeArrowheads="1"/>
          </p:cNvPicPr>
          <p:nvPr/>
        </p:nvPicPr>
        <p:blipFill>
          <a:blip r:embed="rId3" cstate="print"/>
          <a:srcRect/>
          <a:stretch>
            <a:fillRect/>
          </a:stretch>
        </p:blipFill>
        <p:spPr bwMode="auto">
          <a:xfrm>
            <a:off x="5314950" y="3200400"/>
            <a:ext cx="1924050" cy="2590800"/>
          </a:xfrm>
          <a:prstGeom prst="rect">
            <a:avLst/>
          </a:prstGeom>
          <a:noFill/>
          <a:ln w="9525">
            <a:noFill/>
            <a:miter lim="800000"/>
            <a:headEnd/>
            <a:tailEnd/>
          </a:ln>
        </p:spPr>
      </p:pic>
      <p:sp>
        <p:nvSpPr>
          <p:cNvPr id="25607" name="Text Box 8"/>
          <p:cNvSpPr txBox="1">
            <a:spLocks noChangeArrowheads="1"/>
          </p:cNvSpPr>
          <p:nvPr/>
        </p:nvSpPr>
        <p:spPr bwMode="auto">
          <a:xfrm>
            <a:off x="7239000" y="4191000"/>
            <a:ext cx="1295400" cy="1570038"/>
          </a:xfrm>
          <a:prstGeom prst="rect">
            <a:avLst/>
          </a:prstGeom>
          <a:noFill/>
          <a:ln w="9525">
            <a:noFill/>
            <a:miter lim="800000"/>
            <a:headEnd/>
            <a:tailEnd/>
          </a:ln>
        </p:spPr>
        <p:txBody>
          <a:bodyPr>
            <a:spAutoFit/>
          </a:bodyPr>
          <a:lstStyle/>
          <a:p>
            <a:r>
              <a:rPr lang="en-US" altLang="en-US" sz="1200"/>
              <a:t>(1700’s a father of modern machine tools)</a:t>
            </a:r>
          </a:p>
          <a:p>
            <a:r>
              <a:rPr lang="en-US" altLang="en-US" sz="1200"/>
              <a:t>from J. Roe English and American Tool Builders</a:t>
            </a:r>
          </a:p>
          <a:p>
            <a:r>
              <a:rPr lang="en-US" altLang="en-US" sz="1200"/>
              <a:t>1916 Yale Press</a:t>
            </a:r>
            <a:endParaRPr lang="en-US" altLang="en-US"/>
          </a:p>
        </p:txBody>
      </p:sp>
      <p:sp>
        <p:nvSpPr>
          <p:cNvPr id="8" name="Rectangle 7"/>
          <p:cNvSpPr/>
          <p:nvPr/>
        </p:nvSpPr>
        <p:spPr>
          <a:xfrm>
            <a:off x="-3352800" y="6534488"/>
            <a:ext cx="7086600" cy="247312"/>
          </a:xfrm>
          <a:prstGeom prst="rect">
            <a:avLst/>
          </a:prstGeom>
        </p:spPr>
        <p:txBody>
          <a:bodyPr wrap="square">
            <a:spAutoFit/>
          </a:bodyPr>
          <a:lstStyle/>
          <a:p>
            <a:pPr algn="r">
              <a:lnSpc>
                <a:spcPct val="70000"/>
              </a:lnSpc>
              <a:spcBef>
                <a:spcPct val="50000"/>
              </a:spcBef>
            </a:pPr>
            <a:r>
              <a:rPr lang="en-US" altLang="en-US" sz="1400" dirty="0" smtClean="0">
                <a:latin typeface="Arial" charset="0"/>
              </a:rPr>
              <a:t>*slide </a:t>
            </a:r>
            <a:r>
              <a:rPr lang="en-US" altLang="en-US" sz="1400" dirty="0">
                <a:latin typeface="Arial" charset="0"/>
              </a:rPr>
              <a:t>are from Slocum’s Design Book</a:t>
            </a:r>
            <a:endParaRPr lang="en-US" altLang="en-US"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609600" y="1778000"/>
            <a:ext cx="6096000" cy="336550"/>
          </a:xfrm>
          <a:prstGeom prst="rect">
            <a:avLst/>
          </a:prstGeom>
          <a:noFill/>
          <a:ln w="9525">
            <a:noFill/>
            <a:miter lim="800000"/>
            <a:headEnd/>
            <a:tailEnd/>
          </a:ln>
        </p:spPr>
        <p:txBody>
          <a:bodyPr>
            <a:spAutoFit/>
          </a:bodyPr>
          <a:lstStyle/>
          <a:p>
            <a:pPr>
              <a:spcBef>
                <a:spcPct val="50000"/>
              </a:spcBef>
              <a:buFont typeface="Times" pitchFamily="18" charset="0"/>
              <a:buNone/>
            </a:pPr>
            <a:r>
              <a:rPr lang="en-US" altLang="en-US" sz="1600">
                <a:latin typeface="Arial" charset="0"/>
              </a:rPr>
              <a:t>What can a Deterministic Process do for me?</a:t>
            </a:r>
          </a:p>
        </p:txBody>
      </p:sp>
      <p:sp>
        <p:nvSpPr>
          <p:cNvPr id="27651" name="Text Box 3"/>
          <p:cNvSpPr txBox="1">
            <a:spLocks noChangeArrowheads="1"/>
          </p:cNvSpPr>
          <p:nvPr/>
        </p:nvSpPr>
        <p:spPr bwMode="auto">
          <a:xfrm>
            <a:off x="304800" y="827088"/>
            <a:ext cx="5440913" cy="461665"/>
          </a:xfrm>
          <a:prstGeom prst="rect">
            <a:avLst/>
          </a:prstGeom>
          <a:noFill/>
          <a:ln w="9525">
            <a:noFill/>
            <a:miter lim="800000"/>
            <a:headEnd/>
            <a:tailEnd/>
          </a:ln>
        </p:spPr>
        <p:txBody>
          <a:bodyPr wrap="none">
            <a:spAutoFit/>
          </a:bodyPr>
          <a:lstStyle/>
          <a:p>
            <a:r>
              <a:rPr lang="en-US" altLang="en-US" dirty="0">
                <a:solidFill>
                  <a:schemeClr val="bg1"/>
                </a:solidFill>
                <a:latin typeface="Arial" charset="0"/>
              </a:rPr>
              <a:t>Control the Passion with </a:t>
            </a:r>
            <a:r>
              <a:rPr lang="en-US" altLang="en-US" dirty="0" smtClean="0">
                <a:solidFill>
                  <a:schemeClr val="bg1"/>
                </a:solidFill>
                <a:latin typeface="Arial" charset="0"/>
              </a:rPr>
              <a:t>Determinism*</a:t>
            </a:r>
            <a:endParaRPr lang="en-US" altLang="en-US" dirty="0">
              <a:latin typeface="Arial" charset="0"/>
            </a:endParaRPr>
          </a:p>
        </p:txBody>
      </p:sp>
      <p:pic>
        <p:nvPicPr>
          <p:cNvPr id="27652" name="Picture 4"/>
          <p:cNvPicPr>
            <a:picLocks noChangeAspect="1" noChangeArrowheads="1"/>
          </p:cNvPicPr>
          <p:nvPr/>
        </p:nvPicPr>
        <p:blipFill>
          <a:blip r:embed="rId3" cstate="print"/>
          <a:srcRect/>
          <a:stretch>
            <a:fillRect/>
          </a:stretch>
        </p:blipFill>
        <p:spPr bwMode="auto">
          <a:xfrm>
            <a:off x="3821113" y="2286000"/>
            <a:ext cx="3417887" cy="3657600"/>
          </a:xfrm>
          <a:prstGeom prst="rect">
            <a:avLst/>
          </a:prstGeom>
          <a:noFill/>
          <a:ln w="9525">
            <a:noFill/>
            <a:miter lim="800000"/>
            <a:headEnd/>
            <a:tailEnd/>
          </a:ln>
        </p:spPr>
      </p:pic>
      <p:sp>
        <p:nvSpPr>
          <p:cNvPr id="6" name="Rectangle 5"/>
          <p:cNvSpPr/>
          <p:nvPr/>
        </p:nvSpPr>
        <p:spPr>
          <a:xfrm>
            <a:off x="-3352800" y="6534488"/>
            <a:ext cx="7086600" cy="247312"/>
          </a:xfrm>
          <a:prstGeom prst="rect">
            <a:avLst/>
          </a:prstGeom>
        </p:spPr>
        <p:txBody>
          <a:bodyPr wrap="square">
            <a:spAutoFit/>
          </a:bodyPr>
          <a:lstStyle/>
          <a:p>
            <a:pPr algn="r">
              <a:lnSpc>
                <a:spcPct val="70000"/>
              </a:lnSpc>
              <a:spcBef>
                <a:spcPct val="50000"/>
              </a:spcBef>
            </a:pPr>
            <a:r>
              <a:rPr lang="en-US" altLang="en-US" sz="1400" dirty="0" smtClean="0">
                <a:latin typeface="Arial" charset="0"/>
              </a:rPr>
              <a:t>*slide </a:t>
            </a:r>
            <a:r>
              <a:rPr lang="en-US" altLang="en-US" sz="1400" dirty="0">
                <a:latin typeface="Arial" charset="0"/>
              </a:rPr>
              <a:t>are from Slocum’s Design Book</a:t>
            </a:r>
            <a:endParaRPr lang="en-US" altLang="en-US"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
          <p:cNvSpPr txBox="1">
            <a:spLocks noChangeArrowheads="1"/>
          </p:cNvSpPr>
          <p:nvPr/>
        </p:nvSpPr>
        <p:spPr bwMode="auto">
          <a:xfrm>
            <a:off x="304800" y="827088"/>
            <a:ext cx="4328429" cy="461665"/>
          </a:xfrm>
          <a:prstGeom prst="rect">
            <a:avLst/>
          </a:prstGeom>
          <a:noFill/>
          <a:ln w="9525">
            <a:noFill/>
            <a:miter lim="800000"/>
            <a:headEnd/>
            <a:tailEnd/>
          </a:ln>
        </p:spPr>
        <p:txBody>
          <a:bodyPr wrap="none">
            <a:spAutoFit/>
          </a:bodyPr>
          <a:lstStyle/>
          <a:p>
            <a:r>
              <a:rPr lang="en-US" altLang="en-US" dirty="0">
                <a:solidFill>
                  <a:schemeClr val="bg1"/>
                </a:solidFill>
                <a:latin typeface="Arial" charset="0"/>
              </a:rPr>
              <a:t>Deterministic Design </a:t>
            </a:r>
            <a:r>
              <a:rPr lang="en-US" altLang="en-US" dirty="0" smtClean="0">
                <a:solidFill>
                  <a:schemeClr val="bg1"/>
                </a:solidFill>
                <a:latin typeface="Arial" charset="0"/>
              </a:rPr>
              <a:t>Process*</a:t>
            </a:r>
            <a:endParaRPr lang="en-US" altLang="en-US" dirty="0">
              <a:latin typeface="Arial" charset="0"/>
            </a:endParaRPr>
          </a:p>
        </p:txBody>
      </p:sp>
      <p:pic>
        <p:nvPicPr>
          <p:cNvPr id="29699" name="Picture 5" descr="Edited Design is a Process_Page_01"/>
          <p:cNvPicPr>
            <a:picLocks noChangeAspect="1" noChangeArrowheads="1"/>
          </p:cNvPicPr>
          <p:nvPr/>
        </p:nvPicPr>
        <p:blipFill>
          <a:blip r:embed="rId3" cstate="print"/>
          <a:srcRect t="4448" b="24374"/>
          <a:stretch>
            <a:fillRect/>
          </a:stretch>
        </p:blipFill>
        <p:spPr bwMode="auto">
          <a:xfrm>
            <a:off x="0" y="1676400"/>
            <a:ext cx="9144000" cy="4876800"/>
          </a:xfrm>
          <a:prstGeom prst="rect">
            <a:avLst/>
          </a:prstGeom>
          <a:noFill/>
          <a:ln w="9525">
            <a:noFill/>
            <a:miter lim="800000"/>
            <a:headEnd/>
            <a:tailEnd/>
          </a:ln>
        </p:spPr>
      </p:pic>
      <p:sp>
        <p:nvSpPr>
          <p:cNvPr id="4" name="Rectangle 3"/>
          <p:cNvSpPr/>
          <p:nvPr/>
        </p:nvSpPr>
        <p:spPr>
          <a:xfrm>
            <a:off x="-3505200" y="6629400"/>
            <a:ext cx="7086600" cy="247312"/>
          </a:xfrm>
          <a:prstGeom prst="rect">
            <a:avLst/>
          </a:prstGeom>
        </p:spPr>
        <p:txBody>
          <a:bodyPr wrap="square">
            <a:spAutoFit/>
          </a:bodyPr>
          <a:lstStyle/>
          <a:p>
            <a:pPr algn="r">
              <a:lnSpc>
                <a:spcPct val="70000"/>
              </a:lnSpc>
              <a:spcBef>
                <a:spcPct val="50000"/>
              </a:spcBef>
            </a:pPr>
            <a:r>
              <a:rPr lang="en-US" altLang="en-US" sz="1400" dirty="0" smtClean="0">
                <a:latin typeface="Arial" charset="0"/>
              </a:rPr>
              <a:t>*slide </a:t>
            </a:r>
            <a:r>
              <a:rPr lang="en-US" altLang="en-US" sz="1400" dirty="0">
                <a:latin typeface="Arial" charset="0"/>
              </a:rPr>
              <a:t>are from Slocum’s Design Book</a:t>
            </a:r>
            <a:endParaRPr lang="en-US" altLang="en-U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
          <p:cNvSpPr txBox="1">
            <a:spLocks noChangeArrowheads="1"/>
          </p:cNvSpPr>
          <p:nvPr/>
        </p:nvSpPr>
        <p:spPr bwMode="auto">
          <a:xfrm>
            <a:off x="304800" y="827088"/>
            <a:ext cx="3130985" cy="461665"/>
          </a:xfrm>
          <a:prstGeom prst="rect">
            <a:avLst/>
          </a:prstGeom>
          <a:noFill/>
          <a:ln w="9525">
            <a:noFill/>
            <a:miter lim="800000"/>
            <a:headEnd/>
            <a:tailEnd/>
          </a:ln>
        </p:spPr>
        <p:txBody>
          <a:bodyPr wrap="none">
            <a:spAutoFit/>
          </a:bodyPr>
          <a:lstStyle/>
          <a:p>
            <a:r>
              <a:rPr lang="en-US" altLang="en-US" dirty="0">
                <a:solidFill>
                  <a:schemeClr val="bg1"/>
                </a:solidFill>
                <a:latin typeface="Arial" charset="0"/>
              </a:rPr>
              <a:t>Deterministic </a:t>
            </a:r>
            <a:r>
              <a:rPr lang="en-US" altLang="en-US" dirty="0" smtClean="0">
                <a:solidFill>
                  <a:schemeClr val="bg1"/>
                </a:solidFill>
                <a:latin typeface="Arial" charset="0"/>
              </a:rPr>
              <a:t>Design*</a:t>
            </a:r>
            <a:endParaRPr lang="en-US" altLang="en-US" dirty="0">
              <a:solidFill>
                <a:schemeClr val="bg1"/>
              </a:solidFill>
              <a:latin typeface="Arial" charset="0"/>
            </a:endParaRPr>
          </a:p>
        </p:txBody>
      </p:sp>
      <p:pic>
        <p:nvPicPr>
          <p:cNvPr id="31747" name="Picture 5" descr="Topic_01_Design_is_a_Process_Page_15"/>
          <p:cNvPicPr>
            <a:picLocks noChangeAspect="1" noChangeArrowheads="1"/>
          </p:cNvPicPr>
          <p:nvPr/>
        </p:nvPicPr>
        <p:blipFill>
          <a:blip r:embed="rId2" cstate="print"/>
          <a:srcRect l="6061" t="10750" r="4546" b="28429"/>
          <a:stretch>
            <a:fillRect/>
          </a:stretch>
        </p:blipFill>
        <p:spPr bwMode="auto">
          <a:xfrm>
            <a:off x="152400" y="1524000"/>
            <a:ext cx="8991600" cy="4724400"/>
          </a:xfrm>
          <a:prstGeom prst="rect">
            <a:avLst/>
          </a:prstGeom>
          <a:noFill/>
          <a:ln w="9525">
            <a:noFill/>
            <a:miter lim="800000"/>
            <a:headEnd/>
            <a:tailEnd/>
          </a:ln>
        </p:spPr>
      </p:pic>
      <p:sp>
        <p:nvSpPr>
          <p:cNvPr id="4" name="Rectangle 3"/>
          <p:cNvSpPr/>
          <p:nvPr/>
        </p:nvSpPr>
        <p:spPr>
          <a:xfrm>
            <a:off x="-3352800" y="6534488"/>
            <a:ext cx="7086600" cy="247312"/>
          </a:xfrm>
          <a:prstGeom prst="rect">
            <a:avLst/>
          </a:prstGeom>
        </p:spPr>
        <p:txBody>
          <a:bodyPr wrap="square">
            <a:spAutoFit/>
          </a:bodyPr>
          <a:lstStyle/>
          <a:p>
            <a:pPr algn="r">
              <a:lnSpc>
                <a:spcPct val="70000"/>
              </a:lnSpc>
              <a:spcBef>
                <a:spcPct val="50000"/>
              </a:spcBef>
            </a:pPr>
            <a:r>
              <a:rPr lang="en-US" altLang="en-US" sz="1400" dirty="0" smtClean="0">
                <a:latin typeface="Arial" charset="0"/>
              </a:rPr>
              <a:t>*slide </a:t>
            </a:r>
            <a:r>
              <a:rPr lang="en-US" altLang="en-US" sz="1400" dirty="0">
                <a:latin typeface="Arial" charset="0"/>
              </a:rPr>
              <a:t>are from Slocum’s Design Book</a:t>
            </a:r>
            <a:endParaRPr lang="en-US" altLang="en-US"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Edited Design is a Process_Page_06"/>
          <p:cNvPicPr>
            <a:picLocks noChangeAspect="1" noChangeArrowheads="1"/>
          </p:cNvPicPr>
          <p:nvPr/>
        </p:nvPicPr>
        <p:blipFill>
          <a:blip r:embed="rId2" cstate="print"/>
          <a:srcRect t="11996"/>
          <a:stretch>
            <a:fillRect/>
          </a:stretch>
        </p:blipFill>
        <p:spPr bwMode="auto">
          <a:xfrm>
            <a:off x="381000" y="1447800"/>
            <a:ext cx="8229600" cy="5426075"/>
          </a:xfrm>
          <a:prstGeom prst="rect">
            <a:avLst/>
          </a:prstGeom>
          <a:noFill/>
          <a:ln w="9525">
            <a:noFill/>
            <a:miter lim="800000"/>
            <a:headEnd/>
            <a:tailEnd/>
          </a:ln>
        </p:spPr>
      </p:pic>
      <p:sp>
        <p:nvSpPr>
          <p:cNvPr id="32771" name="Text Box 3"/>
          <p:cNvSpPr txBox="1">
            <a:spLocks noChangeArrowheads="1"/>
          </p:cNvSpPr>
          <p:nvPr/>
        </p:nvSpPr>
        <p:spPr bwMode="auto">
          <a:xfrm>
            <a:off x="12700" y="877888"/>
            <a:ext cx="6354763" cy="457200"/>
          </a:xfrm>
          <a:prstGeom prst="rect">
            <a:avLst/>
          </a:prstGeom>
          <a:noFill/>
          <a:ln w="9525">
            <a:noFill/>
            <a:miter lim="800000"/>
            <a:headEnd/>
            <a:tailEnd/>
          </a:ln>
        </p:spPr>
        <p:txBody>
          <a:bodyPr wrap="none">
            <a:spAutoFit/>
          </a:bodyPr>
          <a:lstStyle/>
          <a:p>
            <a:r>
              <a:rPr lang="en-US" altLang="en-US">
                <a:solidFill>
                  <a:schemeClr val="bg1"/>
                </a:solidFill>
                <a:latin typeface="Arial" charset="0"/>
              </a:rPr>
              <a:t>Design is a Series of Steps Blended Together</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695</TotalTime>
  <Words>857</Words>
  <Application>Microsoft Office PowerPoint</Application>
  <PresentationFormat>On-screen Show (4:3)</PresentationFormat>
  <Paragraphs>131</Paragraphs>
  <Slides>20</Slides>
  <Notes>10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Arial</vt:lpstr>
      <vt:lpstr>Garamond</vt:lpstr>
      <vt:lpstr>Symbol</vt:lpstr>
      <vt:lpstr>Times</vt:lpstr>
      <vt:lpstr>Times New Roman</vt:lpstr>
      <vt:lpstr>Organic</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Recap: Design Process</vt:lpstr>
    </vt:vector>
  </TitlesOfParts>
  <Company>_x0008_ᖨ]皤</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Trial User</dc:creator>
  <cp:lastModifiedBy>visitor account</cp:lastModifiedBy>
  <cp:revision>72</cp:revision>
  <dcterms:created xsi:type="dcterms:W3CDTF">2004-11-09T13:17:58Z</dcterms:created>
  <dcterms:modified xsi:type="dcterms:W3CDTF">2014-09-15T16:09:09Z</dcterms:modified>
</cp:coreProperties>
</file>