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EDF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063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Calculating Potential Performance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How to use math</a:t>
            </a:r>
          </a:p>
          <a:p>
            <a:r>
              <a:rPr lang="en-US" dirty="0" smtClean="0"/>
              <a:t> and physics to inform your </a:t>
            </a:r>
          </a:p>
          <a:p>
            <a:r>
              <a:rPr lang="en-US" dirty="0" smtClean="0"/>
              <a:t>mousetrap car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4091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Engineering Calculations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Math and Physics are the backbone of mechanical engineering</a:t>
            </a:r>
          </a:p>
          <a:p>
            <a:r>
              <a:rPr lang="en-US" dirty="0" smtClean="0"/>
              <a:t>Doing calculations before hand can;</a:t>
            </a:r>
          </a:p>
          <a:p>
            <a:pPr lvl="1"/>
            <a:r>
              <a:rPr lang="en-US" dirty="0" smtClean="0"/>
              <a:t>Inform design decisions</a:t>
            </a:r>
          </a:p>
          <a:p>
            <a:pPr lvl="1"/>
            <a:r>
              <a:rPr lang="en-US" dirty="0" smtClean="0"/>
              <a:t>Help to optimize parameters</a:t>
            </a:r>
          </a:p>
          <a:p>
            <a:pPr lvl="1"/>
            <a:r>
              <a:rPr lang="en-US" dirty="0" smtClean="0"/>
              <a:t>Save time and money during prototyping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573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11289"/>
            <a:ext cx="9601196" cy="1303867"/>
          </a:xfrm>
        </p:spPr>
        <p:txBody>
          <a:bodyPr/>
          <a:lstStyle/>
          <a:p>
            <a:r>
              <a:rPr lang="en-US" dirty="0" smtClean="0"/>
              <a:t>Alignment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01876" y="2658533"/>
            <a:ext cx="4718304" cy="576262"/>
          </a:xfrm>
        </p:spPr>
        <p:txBody>
          <a:bodyPr/>
          <a:lstStyle/>
          <a:p>
            <a:r>
              <a:rPr lang="en-US" dirty="0" smtClean="0"/>
              <a:t>Short-distance Speed Car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06612" y="3243262"/>
            <a:ext cx="3861054" cy="26326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tan(</a:t>
            </a:r>
            <a:r>
              <a:rPr lang="el-GR" dirty="0" smtClean="0"/>
              <a:t>θ</a:t>
            </a:r>
            <a:r>
              <a:rPr lang="en-US" dirty="0" smtClean="0"/>
              <a:t>) = </a:t>
            </a:r>
            <a:r>
              <a:rPr lang="en-US" dirty="0" smtClean="0">
                <a:solidFill>
                  <a:srgbClr val="0070C0"/>
                </a:solidFill>
              </a:rPr>
              <a:t>5m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5m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</a:t>
            </a:r>
            <a:r>
              <a:rPr lang="en-US" dirty="0" smtClean="0"/>
              <a:t> = </a:t>
            </a:r>
            <a:r>
              <a:rPr lang="en-US" dirty="0" err="1" smtClean="0"/>
              <a:t>arctan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70C0"/>
                </a:solidFill>
              </a:rPr>
              <a:t>5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 </a:t>
            </a:r>
            <a:r>
              <a:rPr lang="en-US" dirty="0" smtClean="0"/>
              <a:t>= </a:t>
            </a:r>
            <a:r>
              <a:rPr lang="en-US" dirty="0" err="1" smtClean="0"/>
              <a:t>arctan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1</a:t>
            </a:r>
            <a:r>
              <a:rPr lang="en-US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θ</a:t>
            </a:r>
            <a:r>
              <a:rPr lang="en-US" dirty="0"/>
              <a:t> </a:t>
            </a:r>
            <a:r>
              <a:rPr lang="en-US" dirty="0" smtClean="0"/>
              <a:t>= 45</a:t>
            </a:r>
            <a:r>
              <a:rPr lang="en-US" dirty="0"/>
              <a:t> 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Long-Distance Endurance Car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48549" y="3243262"/>
            <a:ext cx="3450425" cy="2632605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tan(</a:t>
            </a:r>
            <a:r>
              <a:rPr lang="el-GR" dirty="0"/>
              <a:t>θ</a:t>
            </a:r>
            <a:r>
              <a:rPr lang="en-US" dirty="0"/>
              <a:t>) = </a:t>
            </a:r>
            <a:r>
              <a:rPr lang="en-US" dirty="0">
                <a:solidFill>
                  <a:srgbClr val="0070C0"/>
                </a:solidFill>
              </a:rPr>
              <a:t>5m</a:t>
            </a:r>
            <a:r>
              <a:rPr lang="en-US" dirty="0"/>
              <a:t> / </a:t>
            </a:r>
            <a:r>
              <a:rPr lang="en-US" dirty="0" smtClean="0">
                <a:solidFill>
                  <a:srgbClr val="FF0000"/>
                </a:solidFill>
              </a:rPr>
              <a:t>100m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</a:t>
            </a:r>
            <a:r>
              <a:rPr lang="en-US" dirty="0"/>
              <a:t> = </a:t>
            </a:r>
            <a:r>
              <a:rPr lang="en-US" dirty="0" err="1"/>
              <a:t>arctan</a:t>
            </a:r>
            <a:r>
              <a:rPr lang="en-US" dirty="0"/>
              <a:t> (</a:t>
            </a:r>
            <a:r>
              <a:rPr lang="en-US" dirty="0" smtClean="0">
                <a:solidFill>
                  <a:srgbClr val="0070C0"/>
                </a:solidFill>
              </a:rPr>
              <a:t>5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FF0000"/>
                </a:solidFill>
              </a:rPr>
              <a:t>100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 </a:t>
            </a:r>
            <a:r>
              <a:rPr lang="en-US" dirty="0"/>
              <a:t>= </a:t>
            </a:r>
            <a:r>
              <a:rPr lang="en-US" dirty="0" err="1" smtClean="0"/>
              <a:t>arctan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7030A0"/>
                </a:solidFill>
              </a:rPr>
              <a:t>0.05</a:t>
            </a:r>
            <a:r>
              <a:rPr lang="en-US" dirty="0" smtClean="0"/>
              <a:t>)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l-GR" dirty="0"/>
              <a:t>θ</a:t>
            </a:r>
            <a:r>
              <a:rPr lang="en-US" dirty="0"/>
              <a:t> = </a:t>
            </a:r>
            <a:r>
              <a:rPr lang="en-US" dirty="0" smtClean="0"/>
              <a:t>2.86 </a:t>
            </a:r>
            <a:r>
              <a:rPr lang="en-US" dirty="0"/>
              <a:t>°</a:t>
            </a:r>
          </a:p>
          <a:p>
            <a:endParaRPr lang="en-US" dirty="0"/>
          </a:p>
        </p:txBody>
      </p:sp>
      <p:pic>
        <p:nvPicPr>
          <p:cNvPr id="1026" name="Picture 2" descr="http://www.maplesoft.com/view.aspx?SI=4230/Inv3_InverseTrigo13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327" r="5282" b="16930"/>
          <a:stretch/>
        </p:blipFill>
        <p:spPr bwMode="auto">
          <a:xfrm>
            <a:off x="5121136" y="1447799"/>
            <a:ext cx="1949723" cy="895351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ight Triangle 8"/>
          <p:cNvSpPr/>
          <p:nvPr/>
        </p:nvSpPr>
        <p:spPr>
          <a:xfrm rot="10800000">
            <a:off x="960488" y="3790949"/>
            <a:ext cx="1066800" cy="1303865"/>
          </a:xfrm>
          <a:prstGeom prst="rtTriangle">
            <a:avLst/>
          </a:prstGeom>
          <a:solidFill>
            <a:srgbClr val="A5EDF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Triangle 12"/>
          <p:cNvSpPr/>
          <p:nvPr/>
        </p:nvSpPr>
        <p:spPr>
          <a:xfrm rot="10800000">
            <a:off x="6172197" y="3574455"/>
            <a:ext cx="618071" cy="2301408"/>
          </a:xfrm>
          <a:prstGeom prst="rtTriangle">
            <a:avLst/>
          </a:prstGeom>
          <a:solidFill>
            <a:srgbClr val="A5EDF5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335396" y="3377667"/>
            <a:ext cx="40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5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6357411" y="3146486"/>
            <a:ext cx="40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8607" y="3888440"/>
            <a:ext cx="40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4793" y="4050304"/>
            <a:ext cx="7254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100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1766680" y="4522908"/>
            <a:ext cx="40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6510203" y="4833204"/>
            <a:ext cx="400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θ</a:t>
            </a:r>
            <a:endParaRPr lang="en-US" sz="2800" dirty="0"/>
          </a:p>
        </p:txBody>
      </p:sp>
      <p:sp>
        <p:nvSpPr>
          <p:cNvPr id="22" name="Arc 21"/>
          <p:cNvSpPr/>
          <p:nvPr/>
        </p:nvSpPr>
        <p:spPr>
          <a:xfrm rot="17349281">
            <a:off x="1576045" y="4545590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c 22"/>
          <p:cNvSpPr/>
          <p:nvPr/>
        </p:nvSpPr>
        <p:spPr>
          <a:xfrm rot="18333856">
            <a:off x="6273927" y="4856633"/>
            <a:ext cx="914400" cy="914400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964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uiExpand="1" build="p"/>
      <p:bldP spid="5" grpId="0" build="p"/>
      <p:bldP spid="6" grpId="0" build="p"/>
      <p:bldP spid="9" grpId="0" animBg="1"/>
      <p:bldP spid="13" grpId="0" animBg="1"/>
      <p:bldP spid="10" grpId="0"/>
      <p:bldP spid="15" grpId="0"/>
      <p:bldP spid="16" grpId="0"/>
      <p:bldP spid="17" grpId="0"/>
      <p:bldP spid="18" grpId="0"/>
      <p:bldP spid="19" grpId="0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91582"/>
            <a:ext cx="9601196" cy="1303867"/>
          </a:xfrm>
        </p:spPr>
        <p:txBody>
          <a:bodyPr/>
          <a:lstStyle/>
          <a:p>
            <a:r>
              <a:rPr lang="en-US" dirty="0" smtClean="0"/>
              <a:t>String Length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String for a Car w/ Goal of 5m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426" y="3243262"/>
            <a:ext cx="5502244" cy="2632605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Pulling </a:t>
            </a:r>
            <a:r>
              <a:rPr lang="en-US" dirty="0">
                <a:solidFill>
                  <a:srgbClr val="00B050"/>
                </a:solidFill>
              </a:rPr>
              <a:t>Distance </a:t>
            </a:r>
            <a:r>
              <a:rPr lang="en-US" dirty="0"/>
              <a:t>= Length of String x </a:t>
            </a:r>
            <a:r>
              <a:rPr lang="en-US" dirty="0" err="1">
                <a:solidFill>
                  <a:srgbClr val="0070C0"/>
                </a:solidFill>
              </a:rPr>
              <a:t>r</a:t>
            </a:r>
            <a:r>
              <a:rPr lang="en-US" baseline="-25000" dirty="0" err="1">
                <a:solidFill>
                  <a:srgbClr val="0070C0"/>
                </a:solidFill>
              </a:rPr>
              <a:t>wheel</a:t>
            </a:r>
            <a:r>
              <a:rPr lang="en-US" baseline="-25000" dirty="0"/>
              <a:t> </a:t>
            </a:r>
            <a:r>
              <a:rPr lang="en-US" dirty="0"/>
              <a:t>/</a:t>
            </a:r>
            <a:r>
              <a:rPr lang="en-US" baseline="-25000" dirty="0"/>
              <a:t> 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baseline="-25000" dirty="0" err="1" smtClean="0">
                <a:solidFill>
                  <a:srgbClr val="FF0000"/>
                </a:solidFill>
              </a:rPr>
              <a:t>axle</a:t>
            </a:r>
            <a:endParaRPr lang="en-US" baseline="-25000" dirty="0" smtClean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5m</a:t>
            </a:r>
            <a:r>
              <a:rPr lang="en-US" dirty="0" smtClean="0"/>
              <a:t> = Length of String x </a:t>
            </a:r>
            <a:r>
              <a:rPr lang="en-US" dirty="0" smtClean="0">
                <a:solidFill>
                  <a:srgbClr val="0070C0"/>
                </a:solidFill>
              </a:rPr>
              <a:t>0.025m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0.005 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5m</a:t>
            </a:r>
            <a:r>
              <a:rPr lang="en-US" dirty="0" smtClean="0"/>
              <a:t> = Length of String x 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  <a:r>
              <a:rPr lang="en-US" dirty="0" smtClean="0"/>
              <a:t> = Length of String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1m = Length of String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900284" cy="576262"/>
          </a:xfrm>
        </p:spPr>
        <p:txBody>
          <a:bodyPr/>
          <a:lstStyle/>
          <a:p>
            <a:r>
              <a:rPr lang="en-US" dirty="0" smtClean="0"/>
              <a:t>String for a Car w/ Goal of 100m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346766" cy="2632605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00B050"/>
                </a:solidFill>
              </a:rPr>
              <a:t>Pulling Distance</a:t>
            </a:r>
            <a:r>
              <a:rPr lang="en-US" dirty="0"/>
              <a:t> = Length of String x </a:t>
            </a:r>
            <a:r>
              <a:rPr lang="en-US" dirty="0" err="1">
                <a:solidFill>
                  <a:srgbClr val="0070C0"/>
                </a:solidFill>
              </a:rPr>
              <a:t>r</a:t>
            </a:r>
            <a:r>
              <a:rPr lang="en-US" baseline="-25000" dirty="0" err="1">
                <a:solidFill>
                  <a:srgbClr val="0070C0"/>
                </a:solidFill>
              </a:rPr>
              <a:t>wheel</a:t>
            </a:r>
            <a:r>
              <a:rPr lang="en-US" baseline="-25000" dirty="0"/>
              <a:t> </a:t>
            </a:r>
            <a:r>
              <a:rPr lang="en-US" dirty="0"/>
              <a:t>/</a:t>
            </a:r>
            <a:r>
              <a:rPr lang="en-US" baseline="-25000" dirty="0"/>
              <a:t> </a:t>
            </a:r>
            <a:r>
              <a:rPr lang="en-US" dirty="0" err="1">
                <a:solidFill>
                  <a:srgbClr val="FF0000"/>
                </a:solidFill>
              </a:rPr>
              <a:t>r</a:t>
            </a:r>
            <a:r>
              <a:rPr lang="en-US" baseline="-25000" dirty="0" err="1">
                <a:solidFill>
                  <a:srgbClr val="FF0000"/>
                </a:solidFill>
              </a:rPr>
              <a:t>axle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100m</a:t>
            </a:r>
            <a:r>
              <a:rPr lang="en-US" dirty="0" smtClean="0"/>
              <a:t> = Length of String x </a:t>
            </a:r>
            <a:r>
              <a:rPr lang="en-US" dirty="0" smtClean="0">
                <a:solidFill>
                  <a:srgbClr val="0070C0"/>
                </a:solidFill>
              </a:rPr>
              <a:t>0.025m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0.005m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100m</a:t>
            </a:r>
            <a:r>
              <a:rPr lang="en-US" dirty="0" smtClean="0"/>
              <a:t> = Length of String x 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100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7030A0"/>
                </a:solidFill>
              </a:rPr>
              <a:t>5</a:t>
            </a:r>
            <a:r>
              <a:rPr lang="en-US" dirty="0" smtClean="0"/>
              <a:t> = Length of String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20m = Length of String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629639" y="1374449"/>
            <a:ext cx="493272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Pulling Distance = Number of Turns x 2</a:t>
            </a:r>
            <a:r>
              <a:rPr lang="el-GR" dirty="0"/>
              <a:t>Π</a:t>
            </a:r>
            <a:r>
              <a:rPr lang="en-US" dirty="0" err="1"/>
              <a:t>r</a:t>
            </a:r>
            <a:r>
              <a:rPr lang="en-US" baseline="-25000" dirty="0" err="1"/>
              <a:t>wheel</a:t>
            </a:r>
            <a:endParaRPr lang="en-US" baseline="-25000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Number of Turns = Length of String / </a:t>
            </a:r>
            <a:r>
              <a:rPr lang="en-US" dirty="0"/>
              <a:t>2</a:t>
            </a:r>
            <a:r>
              <a:rPr lang="el-GR" dirty="0"/>
              <a:t>Π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axle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Pulling Distance = Length of String x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wheel</a:t>
            </a:r>
            <a:r>
              <a:rPr lang="en-US" baseline="-25000" dirty="0" smtClean="0"/>
              <a:t> </a:t>
            </a:r>
            <a:r>
              <a:rPr lang="en-US" dirty="0"/>
              <a:t>/</a:t>
            </a:r>
            <a:r>
              <a:rPr lang="en-US" baseline="-25000" dirty="0" smtClean="0"/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axle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0683633">
            <a:off x="6196117" y="2614919"/>
            <a:ext cx="4969111" cy="34163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Note</a:t>
            </a:r>
          </a:p>
          <a:p>
            <a:pPr algn="ctr"/>
            <a:r>
              <a:rPr lang="en-US" dirty="0" smtClean="0"/>
              <a:t>If you increase the wheel size to 10 cm (0.1m);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Pulling </a:t>
            </a:r>
            <a:r>
              <a:rPr lang="en-US" dirty="0"/>
              <a:t>Distance = Length of String x </a:t>
            </a:r>
            <a:r>
              <a:rPr lang="en-US" dirty="0" err="1"/>
              <a:t>r</a:t>
            </a:r>
            <a:r>
              <a:rPr lang="en-US" baseline="-25000" dirty="0" err="1"/>
              <a:t>wheel</a:t>
            </a:r>
            <a:r>
              <a:rPr lang="en-US" baseline="-25000" dirty="0"/>
              <a:t> </a:t>
            </a:r>
            <a:r>
              <a:rPr lang="en-US" dirty="0"/>
              <a:t>/</a:t>
            </a:r>
            <a:r>
              <a:rPr lang="en-US" baseline="-25000" dirty="0"/>
              <a:t> </a:t>
            </a:r>
            <a:r>
              <a:rPr lang="en-US" dirty="0" err="1"/>
              <a:t>r</a:t>
            </a:r>
            <a:r>
              <a:rPr lang="en-US" baseline="-25000" dirty="0" err="1"/>
              <a:t>axle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100m = Length of String x </a:t>
            </a:r>
            <a:r>
              <a:rPr lang="en-US" dirty="0" smtClean="0"/>
              <a:t>0.1m </a:t>
            </a:r>
            <a:r>
              <a:rPr lang="en-US" dirty="0"/>
              <a:t>/ 0.005m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100m = Length of String x </a:t>
            </a:r>
            <a:r>
              <a:rPr lang="en-US" dirty="0" smtClean="0"/>
              <a:t>20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100/20 </a:t>
            </a:r>
            <a:r>
              <a:rPr lang="en-US" dirty="0"/>
              <a:t>= Length of String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5</a:t>
            </a:r>
            <a:r>
              <a:rPr lang="en-US" dirty="0" smtClean="0"/>
              <a:t>m </a:t>
            </a:r>
            <a:r>
              <a:rPr lang="en-US" dirty="0"/>
              <a:t>= Length of </a:t>
            </a:r>
            <a:r>
              <a:rPr lang="en-US" dirty="0" smtClean="0"/>
              <a:t>String</a:t>
            </a:r>
          </a:p>
          <a:p>
            <a:pPr algn="ctr"/>
            <a:endParaRPr lang="en-US" b="1" dirty="0"/>
          </a:p>
          <a:p>
            <a:pPr algn="ctr"/>
            <a:r>
              <a:rPr lang="en-US" b="1" dirty="0" smtClean="0"/>
              <a:t>So, the larger the wheels, the </a:t>
            </a:r>
          </a:p>
          <a:p>
            <a:pPr algn="ctr"/>
            <a:r>
              <a:rPr lang="en-US" b="1" dirty="0" smtClean="0"/>
              <a:t>shorter the string required!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596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5" grpId="0" build="p"/>
      <p:bldP spid="6" grpId="0" build="p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67537"/>
            <a:ext cx="9601196" cy="1303867"/>
          </a:xfrm>
        </p:spPr>
        <p:txBody>
          <a:bodyPr/>
          <a:lstStyle/>
          <a:p>
            <a:r>
              <a:rPr lang="en-US" dirty="0" smtClean="0"/>
              <a:t>Wheel Radius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20783" cy="33189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i="1" dirty="0" err="1" smtClean="0">
                <a:solidFill>
                  <a:srgbClr val="00B050"/>
                </a:solidFill>
              </a:rPr>
              <a:t>x</a:t>
            </a:r>
            <a:r>
              <a:rPr lang="en-US" baseline="-25000" dirty="0" err="1" smtClean="0">
                <a:solidFill>
                  <a:srgbClr val="00B050"/>
                </a:solidFill>
              </a:rPr>
              <a:t>f</a:t>
            </a:r>
            <a:r>
              <a:rPr lang="en-US" dirty="0" smtClean="0"/>
              <a:t> = </a:t>
            </a:r>
            <a:r>
              <a:rPr lang="en-US" i="1" dirty="0" smtClean="0"/>
              <a:t>x</a:t>
            </a:r>
            <a:r>
              <a:rPr lang="en-US" baseline="-25000" dirty="0" smtClean="0"/>
              <a:t>o</a:t>
            </a:r>
            <a:r>
              <a:rPr lang="en-US" dirty="0" smtClean="0"/>
              <a:t> + </a:t>
            </a:r>
            <a:r>
              <a:rPr lang="en-US" i="1" dirty="0" err="1" smtClean="0"/>
              <a:t>v</a:t>
            </a:r>
            <a:r>
              <a:rPr lang="en-US" baseline="-25000" dirty="0" err="1" smtClean="0"/>
              <a:t>o</a:t>
            </a:r>
            <a:r>
              <a:rPr lang="en-US" i="1" dirty="0" err="1" smtClean="0"/>
              <a:t>t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i="1" dirty="0" smtClean="0">
                <a:solidFill>
                  <a:srgbClr val="FF0000"/>
                </a:solidFill>
              </a:rPr>
              <a:t>t </a:t>
            </a:r>
            <a:r>
              <a:rPr lang="en-US" baseline="30000" dirty="0" smtClean="0">
                <a:solidFill>
                  <a:srgbClr val="FF0000"/>
                </a:solidFill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5m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0070C0"/>
                </a:solidFill>
              </a:rPr>
              <a:t>½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2</a:t>
            </a:r>
            <a:r>
              <a:rPr lang="en-US" dirty="0"/>
              <a:t>)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 = </a:t>
            </a:r>
            <a:r>
              <a:rPr lang="en-US" dirty="0" smtClean="0">
                <a:solidFill>
                  <a:srgbClr val="7030A0"/>
                </a:solidFill>
              </a:rPr>
              <a:t>2</a:t>
            </a:r>
            <a:r>
              <a:rPr lang="en-US" dirty="0" smtClean="0"/>
              <a:t> </a:t>
            </a:r>
            <a:r>
              <a:rPr lang="en-US" i="1" dirty="0" smtClean="0"/>
              <a:t>a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5</a:t>
            </a:r>
            <a:r>
              <a:rPr lang="en-US" dirty="0" smtClean="0"/>
              <a:t>/</a:t>
            </a:r>
            <a:r>
              <a:rPr lang="en-US" dirty="0" smtClean="0">
                <a:solidFill>
                  <a:srgbClr val="7030A0"/>
                </a:solidFill>
              </a:rPr>
              <a:t>2</a:t>
            </a:r>
            <a:r>
              <a:rPr lang="en-US" dirty="0" smtClean="0"/>
              <a:t> = </a:t>
            </a:r>
            <a:r>
              <a:rPr lang="en-US" i="1" dirty="0" smtClean="0"/>
              <a:t>a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2.5 = </a:t>
            </a:r>
            <a:r>
              <a:rPr lang="en-US" i="1" dirty="0" smtClean="0"/>
              <a:t>a</a:t>
            </a:r>
            <a:endParaRPr lang="en-US" dirty="0" smtClean="0"/>
          </a:p>
        </p:txBody>
      </p:sp>
      <p:pic>
        <p:nvPicPr>
          <p:cNvPr id="2050" name="Picture 2" descr="http://zonalandeducation.com/mstm/physics/mechanics/kinematics/EquationsForAcceleratedMotion/AdditionalInformation/Displacement/Image1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05374" y="1560851"/>
            <a:ext cx="2381250" cy="72390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75815" y="2556932"/>
            <a:ext cx="452078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a </a:t>
            </a:r>
            <a:r>
              <a:rPr lang="en-US" dirty="0" smtClean="0"/>
              <a:t>= </a:t>
            </a:r>
            <a:r>
              <a:rPr lang="el-GR" dirty="0" smtClean="0"/>
              <a:t>α</a:t>
            </a:r>
            <a:r>
              <a:rPr lang="en-US" dirty="0" err="1"/>
              <a:t>r</a:t>
            </a:r>
            <a:r>
              <a:rPr lang="en-US" baseline="-25000" dirty="0" err="1"/>
              <a:t>wheel</a:t>
            </a:r>
            <a:endParaRPr lang="en-US" baseline="-25000" dirty="0"/>
          </a:p>
          <a:p>
            <a:pPr marL="457200" indent="-457200">
              <a:buFont typeface="+mj-lt"/>
              <a:buAutoNum type="arabicPeriod"/>
            </a:pPr>
            <a:r>
              <a:rPr lang="en-US" i="1" dirty="0" smtClean="0"/>
              <a:t>a </a:t>
            </a:r>
            <a:r>
              <a:rPr lang="en-US" dirty="0" smtClean="0"/>
              <a:t>/ </a:t>
            </a:r>
            <a:r>
              <a:rPr lang="en-US" dirty="0" err="1"/>
              <a:t>r</a:t>
            </a:r>
            <a:r>
              <a:rPr lang="en-US" baseline="-25000" dirty="0" err="1"/>
              <a:t>wheel</a:t>
            </a:r>
            <a:r>
              <a:rPr lang="en-US" dirty="0" smtClean="0"/>
              <a:t> = </a:t>
            </a:r>
            <a:r>
              <a:rPr lang="el-GR" dirty="0" smtClean="0"/>
              <a:t>α</a:t>
            </a:r>
            <a:endParaRPr lang="en-US" dirty="0" smtClean="0"/>
          </a:p>
          <a:p>
            <a:r>
              <a:rPr lang="en-US" dirty="0" smtClean="0"/>
              <a:t>So, angular acceleration can be increased or decreased according to the size of your wheel;</a:t>
            </a:r>
          </a:p>
          <a:p>
            <a:pPr lvl="1"/>
            <a:r>
              <a:rPr lang="en-US" i="1" dirty="0"/>
              <a:t>a </a:t>
            </a:r>
            <a:r>
              <a:rPr lang="en-US" dirty="0"/>
              <a:t>/ </a:t>
            </a:r>
            <a:r>
              <a:rPr lang="en-US" dirty="0" smtClean="0"/>
              <a:t>Large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wheel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Small </a:t>
            </a:r>
            <a:r>
              <a:rPr lang="el-GR" dirty="0" smtClean="0"/>
              <a:t>α</a:t>
            </a:r>
            <a:endParaRPr lang="en-US" dirty="0"/>
          </a:p>
          <a:p>
            <a:pPr lvl="1"/>
            <a:r>
              <a:rPr lang="en-US" i="1" dirty="0"/>
              <a:t>a </a:t>
            </a:r>
            <a:r>
              <a:rPr lang="en-US" dirty="0"/>
              <a:t>/ </a:t>
            </a:r>
            <a:r>
              <a:rPr lang="en-US" dirty="0" smtClean="0"/>
              <a:t>Small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wheel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Large </a:t>
            </a:r>
            <a:r>
              <a:rPr lang="el-GR" dirty="0" smtClean="0"/>
              <a:t>α</a:t>
            </a:r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 rot="20683633">
            <a:off x="2954283" y="3884633"/>
            <a:ext cx="3284965" cy="147732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Note</a:t>
            </a:r>
          </a:p>
          <a:p>
            <a:r>
              <a:rPr lang="en-US" dirty="0"/>
              <a:t>Think about it second by second;</a:t>
            </a:r>
          </a:p>
          <a:p>
            <a:pPr lvl="1"/>
            <a:r>
              <a:rPr lang="en-US" dirty="0"/>
              <a:t>0 </a:t>
            </a:r>
            <a:r>
              <a:rPr lang="en-US" dirty="0">
                <a:sym typeface="Wingdings" panose="05000000000000000000" pitchFamily="2" charset="2"/>
              </a:rPr>
              <a:t> 2.5 m/s  5 m/s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0  1.25 m  5 m</a:t>
            </a:r>
            <a:endParaRPr lang="en-US" dirty="0"/>
          </a:p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59988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57477"/>
            <a:ext cx="9601196" cy="1303867"/>
          </a:xfrm>
        </p:spPr>
        <p:txBody>
          <a:bodyPr/>
          <a:lstStyle/>
          <a:p>
            <a:r>
              <a:rPr lang="en-US" dirty="0" smtClean="0"/>
              <a:t>Potential and Kinetic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176009" cy="331893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 = </a:t>
            </a:r>
            <a:r>
              <a:rPr lang="en-US" dirty="0" smtClean="0">
                <a:solidFill>
                  <a:srgbClr val="00B050"/>
                </a:solidFill>
              </a:rPr>
              <a:t>½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k</a:t>
            </a:r>
            <a:r>
              <a:rPr lang="en-US" dirty="0" smtClean="0"/>
              <a:t> </a:t>
            </a:r>
            <a:r>
              <a:rPr lang="el-GR" dirty="0">
                <a:solidFill>
                  <a:srgbClr val="FF0000"/>
                </a:solidFill>
              </a:rPr>
              <a:t>θ</a:t>
            </a:r>
            <a:r>
              <a:rPr lang="en-US" baseline="30000" dirty="0">
                <a:solidFill>
                  <a:srgbClr val="FF0000"/>
                </a:solidFill>
              </a:rPr>
              <a:t>2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 = </a:t>
            </a:r>
            <a:r>
              <a:rPr lang="en-US" dirty="0" smtClean="0">
                <a:solidFill>
                  <a:srgbClr val="00B050"/>
                </a:solidFill>
              </a:rPr>
              <a:t>½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70C0"/>
                </a:solidFill>
              </a:rPr>
              <a:t>3.5</a:t>
            </a:r>
            <a:r>
              <a:rPr lang="en-US" dirty="0" smtClean="0"/>
              <a:t>) (</a:t>
            </a:r>
            <a:r>
              <a:rPr lang="el-GR" dirty="0" smtClean="0">
                <a:solidFill>
                  <a:srgbClr val="FF0000"/>
                </a:solidFill>
              </a:rPr>
              <a:t>Π</a:t>
            </a:r>
            <a:r>
              <a:rPr lang="en-US" dirty="0" smtClean="0"/>
              <a:t>)</a:t>
            </a:r>
            <a:r>
              <a:rPr lang="en-US" baseline="30000" dirty="0">
                <a:solidFill>
                  <a:srgbClr val="FF0000"/>
                </a:solidFill>
              </a:rPr>
              <a:t> 2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 = 17.3 J </a:t>
            </a:r>
            <a:endParaRPr lang="en-US" dirty="0"/>
          </a:p>
        </p:txBody>
      </p:sp>
      <p:pic>
        <p:nvPicPr>
          <p:cNvPr id="3074" name="Picture 2" descr="http://wikipremed.com/image_science_archive_68/010103_68/105750_06901_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7935" b="15761"/>
          <a:stretch/>
        </p:blipFill>
        <p:spPr bwMode="auto">
          <a:xfrm>
            <a:off x="5271539" y="1469036"/>
            <a:ext cx="1648920" cy="819979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514477" y="2556932"/>
            <a:ext cx="4176009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amount of Kinetic Energy (K) that an object is capable of exerting is the same as the amount of Potential Energy (U) stored in that object.</a:t>
            </a:r>
          </a:p>
          <a:p>
            <a:r>
              <a:rPr lang="en-US" dirty="0" smtClean="0"/>
              <a:t>So if all of the mousetrap’s U is converted into K,</a:t>
            </a:r>
          </a:p>
          <a:p>
            <a:pPr lvl="1"/>
            <a:r>
              <a:rPr lang="en-US" dirty="0" smtClean="0"/>
              <a:t>K = 17.3 J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3897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472469"/>
            <a:ext cx="9601196" cy="1303867"/>
          </a:xfrm>
        </p:spPr>
        <p:txBody>
          <a:bodyPr/>
          <a:lstStyle/>
          <a:p>
            <a:r>
              <a:rPr lang="en-US" dirty="0" smtClean="0"/>
              <a:t>Inertia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4565753" cy="3318936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 = ½ </a:t>
            </a:r>
            <a:r>
              <a:rPr lang="en-US" i="1" dirty="0" smtClean="0">
                <a:solidFill>
                  <a:schemeClr val="tx1"/>
                </a:solidFill>
              </a:rPr>
              <a:t>I </a:t>
            </a:r>
            <a:r>
              <a:rPr lang="el-GR" dirty="0" smtClean="0"/>
              <a:t>ω</a:t>
            </a:r>
            <a:r>
              <a:rPr lang="en-US" baseline="30000" dirty="0" smtClean="0"/>
              <a:t>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17.3J x 2 =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 </a:t>
            </a:r>
            <a:r>
              <a:rPr lang="el-GR" dirty="0"/>
              <a:t>ω</a:t>
            </a:r>
            <a:r>
              <a:rPr lang="en-US" baseline="30000" dirty="0"/>
              <a:t>2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34.6 = </a:t>
            </a:r>
            <a:r>
              <a:rPr lang="en-US" i="1" dirty="0">
                <a:solidFill>
                  <a:schemeClr val="tx1"/>
                </a:solidFill>
              </a:rPr>
              <a:t>I </a:t>
            </a:r>
            <a:r>
              <a:rPr lang="el-GR" dirty="0"/>
              <a:t>ω</a:t>
            </a:r>
            <a:r>
              <a:rPr lang="en-US" baseline="30000" dirty="0" smtClean="0"/>
              <a:t>2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34.6 /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dirty="0" smtClean="0">
                <a:solidFill>
                  <a:schemeClr val="tx1"/>
                </a:solidFill>
              </a:rPr>
              <a:t> = </a:t>
            </a:r>
            <a:r>
              <a:rPr lang="el-GR" dirty="0"/>
              <a:t>ω</a:t>
            </a:r>
            <a:r>
              <a:rPr lang="en-US" baseline="30000" dirty="0"/>
              <a:t>2</a:t>
            </a:r>
          </a:p>
          <a:p>
            <a:r>
              <a:rPr lang="en-US" dirty="0" smtClean="0"/>
              <a:t>√</a:t>
            </a:r>
            <a:r>
              <a:rPr lang="en-US" dirty="0" smtClean="0">
                <a:solidFill>
                  <a:schemeClr val="tx1"/>
                </a:solidFill>
              </a:rPr>
              <a:t>(34.6 </a:t>
            </a:r>
            <a:r>
              <a:rPr lang="en-US" dirty="0">
                <a:solidFill>
                  <a:schemeClr val="tx1"/>
                </a:solidFill>
              </a:rPr>
              <a:t>/ </a:t>
            </a:r>
            <a:r>
              <a:rPr lang="en-US" i="1" dirty="0" smtClean="0">
                <a:solidFill>
                  <a:schemeClr val="tx1"/>
                </a:solidFill>
              </a:rPr>
              <a:t>I) = </a:t>
            </a:r>
            <a:r>
              <a:rPr lang="el-GR" dirty="0"/>
              <a:t>ω</a:t>
            </a:r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4098" name="Picture 2" descr="http://wikipremed.com/image_science_archive_68/010105_68/111450_12503_6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3607" b="21836"/>
          <a:stretch/>
        </p:blipFill>
        <p:spPr bwMode="auto">
          <a:xfrm>
            <a:off x="5216577" y="1523498"/>
            <a:ext cx="1770379" cy="7244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330845" y="2556932"/>
            <a:ext cx="4565753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tx1"/>
                </a:solidFill>
              </a:rPr>
              <a:t>So, the lower your wheel’s inertia, the higher its angular velocity.</a:t>
            </a:r>
          </a:p>
          <a:p>
            <a:pPr lvl="1"/>
            <a:r>
              <a:rPr lang="en-US" dirty="0"/>
              <a:t>√</a:t>
            </a:r>
            <a:r>
              <a:rPr lang="en-US" dirty="0">
                <a:solidFill>
                  <a:schemeClr val="tx1"/>
                </a:solidFill>
              </a:rPr>
              <a:t>(34.6 / </a:t>
            </a:r>
            <a:r>
              <a:rPr lang="en-US" dirty="0" smtClean="0">
                <a:solidFill>
                  <a:schemeClr val="tx1"/>
                </a:solidFill>
              </a:rPr>
              <a:t>Low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) </a:t>
            </a:r>
            <a:r>
              <a:rPr lang="en-US" i="1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High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l-GR" dirty="0"/>
              <a:t>ω</a:t>
            </a:r>
            <a:endParaRPr lang="en-US" dirty="0">
              <a:solidFill>
                <a:schemeClr val="tx1"/>
              </a:solidFill>
            </a:endParaRPr>
          </a:p>
          <a:p>
            <a:pPr lvl="1"/>
            <a:r>
              <a:rPr lang="en-US" dirty="0"/>
              <a:t>√</a:t>
            </a:r>
            <a:r>
              <a:rPr lang="en-US" dirty="0">
                <a:solidFill>
                  <a:schemeClr val="tx1"/>
                </a:solidFill>
              </a:rPr>
              <a:t>(34.6 / </a:t>
            </a:r>
            <a:r>
              <a:rPr lang="en-US" dirty="0" smtClean="0">
                <a:solidFill>
                  <a:schemeClr val="tx1"/>
                </a:solidFill>
              </a:rPr>
              <a:t>High </a:t>
            </a:r>
            <a:r>
              <a:rPr lang="en-US" i="1" dirty="0" smtClean="0">
                <a:solidFill>
                  <a:schemeClr val="tx1"/>
                </a:solidFill>
              </a:rPr>
              <a:t>I</a:t>
            </a:r>
            <a:r>
              <a:rPr lang="en-US" i="1" dirty="0">
                <a:solidFill>
                  <a:schemeClr val="tx1"/>
                </a:solidFill>
              </a:rPr>
              <a:t>) </a:t>
            </a:r>
            <a:r>
              <a:rPr lang="en-US" i="1" dirty="0" smtClean="0">
                <a:solidFill>
                  <a:schemeClr val="tx1"/>
                </a:solidFill>
              </a:rPr>
              <a:t>= </a:t>
            </a:r>
            <a:r>
              <a:rPr lang="en-US" dirty="0" smtClean="0">
                <a:solidFill>
                  <a:schemeClr val="tx1"/>
                </a:solidFill>
              </a:rPr>
              <a:t>Low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l-GR" dirty="0"/>
              <a:t>ω</a:t>
            </a:r>
            <a:endParaRPr lang="en-US" dirty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7054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226</TotalTime>
  <Words>515</Words>
  <Application>Microsoft Office PowerPoint</Application>
  <PresentationFormat>Custom</PresentationFormat>
  <Paragraphs>84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Organic</vt:lpstr>
      <vt:lpstr>Calculating Potential Performance</vt:lpstr>
      <vt:lpstr>Engineering Calculations</vt:lpstr>
      <vt:lpstr>Alignment</vt:lpstr>
      <vt:lpstr>String Length</vt:lpstr>
      <vt:lpstr>Wheel Radius</vt:lpstr>
      <vt:lpstr>Potential and Kinetic Energy</vt:lpstr>
      <vt:lpstr>Inertia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Calculating Potential Performance</dc:title>
  <dc:creator>Jeremy Friedman</dc:creator>
  <cp:lastModifiedBy>nhuttho</cp:lastModifiedBy>
  <cp:revision>21</cp:revision>
  <dcterms:created xsi:type="dcterms:W3CDTF">2014-08-16T21:41:19Z</dcterms:created>
  <dcterms:modified xsi:type="dcterms:W3CDTF">2014-08-26T19:39:26Z</dcterms:modified>
</cp:coreProperties>
</file>