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15" r:id="rId1"/>
  </p:sldMasterIdLst>
  <p:notesMasterIdLst>
    <p:notesMasterId r:id="rId17"/>
  </p:notesMasterIdLst>
  <p:handoutMasterIdLst>
    <p:handoutMasterId r:id="rId18"/>
  </p:handoutMasterIdLst>
  <p:sldIdLst>
    <p:sldId id="302" r:id="rId2"/>
    <p:sldId id="379" r:id="rId3"/>
    <p:sldId id="375" r:id="rId4"/>
    <p:sldId id="373" r:id="rId5"/>
    <p:sldId id="356" r:id="rId6"/>
    <p:sldId id="381" r:id="rId7"/>
    <p:sldId id="378" r:id="rId8"/>
    <p:sldId id="340" r:id="rId9"/>
    <p:sldId id="365" r:id="rId10"/>
    <p:sldId id="366" r:id="rId11"/>
    <p:sldId id="382" r:id="rId12"/>
    <p:sldId id="332" r:id="rId13"/>
    <p:sldId id="335" r:id="rId14"/>
    <p:sldId id="337" r:id="rId15"/>
    <p:sldId id="37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676"/>
    <a:srgbClr val="484848"/>
    <a:srgbClr val="373737"/>
    <a:srgbClr val="FF0000"/>
    <a:srgbClr val="FF8000"/>
    <a:srgbClr val="4F6F92"/>
    <a:srgbClr val="000000"/>
    <a:srgbClr val="FFC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82798" autoAdjust="0"/>
  </p:normalViewPr>
  <p:slideViewPr>
    <p:cSldViewPr>
      <p:cViewPr>
        <p:scale>
          <a:sx n="90" d="100"/>
          <a:sy n="90" d="100"/>
        </p:scale>
        <p:origin x="-72" y="1638"/>
      </p:cViewPr>
      <p:guideLst>
        <p:guide orient="horz" pos="36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496" y="-11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Improving PK-12 Education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dirty="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12/3/2011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Spagna &amp; Roosevelt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40881CB6-68DA-4EC8-B6A1-F86B3DD6D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494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Improving PK-12 Education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12/3/2011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Spagna &amp; Roosevelt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4767EEF5-F459-4BB7-8AF4-2AB2D93D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03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FA042C-90A3-48EC-A7C7-F9F00460D3A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16390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845BC7-457E-454C-851E-BC1F6FBA5448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127" charset="0"/>
                <a:ea typeface="ＭＳ Ｐゴシック" pitchFamily="127" charset="-128"/>
              </a:rPr>
              <a:t>Students possessed the tools to solve complex problems.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Q1 CR Scores (Out of 4 Max.)</a:t>
            </a:r>
          </a:p>
          <a:p>
            <a:pPr eaLnBrk="1" hangingPunct="1">
              <a:buFontTx/>
              <a:buChar char="•"/>
            </a:pPr>
            <a:r>
              <a:rPr lang="en-US" sz="1000" b="1" smtClean="0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 1.434854772</a:t>
            </a:r>
          </a:p>
          <a:p>
            <a:pPr eaLnBrk="1" hangingPunct="1">
              <a:buFontTx/>
              <a:buChar char="•"/>
            </a:pP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SITTE 2.237184116 </a:t>
            </a:r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(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56% 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  <a:sym typeface="Wingdings" pitchFamily="127" charset="2"/>
              </a:rPr>
              <a:t>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 over </a:t>
            </a:r>
            <a:r>
              <a:rPr lang="en-US" sz="1000" b="1" smtClean="0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</a:t>
            </a:r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)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Q2 CR Scores (Out of 4 Max.)</a:t>
            </a:r>
          </a:p>
          <a:p>
            <a:pPr eaLnBrk="1" hangingPunct="1">
              <a:buFontTx/>
              <a:buChar char="•"/>
            </a:pPr>
            <a:r>
              <a:rPr lang="en-US" sz="1000" b="1" smtClean="0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 1.837953092</a:t>
            </a:r>
          </a:p>
          <a:p>
            <a:pPr eaLnBrk="1" hangingPunct="1">
              <a:buFontTx/>
              <a:buChar char="•"/>
            </a:pP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SITTE 2.439338235 </a:t>
            </a:r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(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33% 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  <a:sym typeface="Wingdings" pitchFamily="127" charset="2"/>
              </a:rPr>
              <a:t>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 over </a:t>
            </a:r>
            <a:r>
              <a:rPr lang="en-US" sz="1000" b="1" smtClean="0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</a:t>
            </a:r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)</a:t>
            </a:r>
          </a:p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Q3 CR Scores (Out of 4 Max.)</a:t>
            </a:r>
          </a:p>
          <a:p>
            <a:pPr eaLnBrk="1" hangingPunct="1">
              <a:buFontTx/>
              <a:buChar char="•"/>
            </a:pPr>
            <a:r>
              <a:rPr lang="en-US" sz="1000" b="1" smtClean="0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 0.970235546</a:t>
            </a:r>
          </a:p>
          <a:p>
            <a:pPr eaLnBrk="1" hangingPunct="1">
              <a:buFontTx/>
              <a:buChar char="•"/>
            </a:pP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SITTE 1.502583026</a:t>
            </a:r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(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55% 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  <a:sym typeface="Wingdings" pitchFamily="127" charset="2"/>
              </a:rPr>
              <a:t></a:t>
            </a:r>
            <a:r>
              <a:rPr lang="en-US" sz="1000" b="1" smtClean="0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 over </a:t>
            </a:r>
            <a:r>
              <a:rPr lang="en-US" sz="1000" b="1" smtClean="0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</a:t>
            </a:r>
            <a:r>
              <a:rPr lang="en-US" sz="1000" b="1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)</a:t>
            </a:r>
            <a:endParaRPr lang="en-US" smtClean="0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34820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34821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34822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E008D93-198E-49C9-86C1-A1EE0A4EBFA5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 eaLnBrk="1" hangingPunct="1"/>
              <a:t>10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Arial" pitchFamily="127" charset="0"/>
              <a:cs typeface="Arial" pitchFamily="12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284F0-64A2-4424-B129-2C84E1A62F2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127" charset="0"/>
                <a:ea typeface="ＭＳ Ｐゴシック" pitchFamily="127" charset="-128"/>
              </a:rPr>
              <a:t>At the risk of oversimplifying a complex process, the traditional model for professional development is to change teacher practice in order to improve student achievement.</a:t>
            </a:r>
          </a:p>
          <a:p>
            <a:pPr eaLnBrk="1" hangingPunct="1"/>
            <a:r>
              <a:rPr lang="en-US" smtClean="0">
                <a:latin typeface="Arial" pitchFamily="127" charset="0"/>
                <a:ea typeface="ＭＳ Ｐゴシック" pitchFamily="127" charset="-128"/>
              </a:rPr>
              <a:t>However, this model is not effective, as demonstrated by the </a:t>
            </a:r>
            <a:r>
              <a:rPr lang="en-US" i="1" u="sng" smtClean="0">
                <a:latin typeface="Arial" pitchFamily="127" charset="0"/>
                <a:ea typeface="ＭＳ Ｐゴシック" pitchFamily="127" charset="-128"/>
              </a:rPr>
              <a:t>Middle School Mathematics Professional Development Impact Study</a:t>
            </a:r>
            <a:r>
              <a:rPr lang="en-US" smtClean="0">
                <a:latin typeface="Arial" pitchFamily="127" charset="0"/>
                <a:ea typeface="ＭＳ Ｐゴシック" pitchFamily="127" charset="-128"/>
              </a:rPr>
              <a:t> (Garet, et al. 2010).</a:t>
            </a:r>
          </a:p>
        </p:txBody>
      </p:sp>
      <p:sp>
        <p:nvSpPr>
          <p:cNvPr id="38916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38917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38918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BAA5E1-F0BE-4C80-BA08-1A9C805A156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127" charset="0"/>
                <a:ea typeface="ＭＳ Ｐゴシック" pitchFamily="127" charset="-128"/>
              </a:rPr>
              <a:t>The authentic work of improving student achievement is the professional development.  Teacher learning is an outcome of, not the lever for improving student achievement.</a:t>
            </a:r>
          </a:p>
        </p:txBody>
      </p:sp>
      <p:sp>
        <p:nvSpPr>
          <p:cNvPr id="40964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40965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40966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BAFC01-3DD0-4720-B435-D8E015FF13D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The distinction of RTC is the frequency of its implementation.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Because the explicit product of RTC is the next day’s lesson, the focus is on student thinking as the starting point of collaboration (rather than completion of a checklist or protocol).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Many reform efforts using “data” fail to improve student achievement because the analysis only identifies </a:t>
            </a:r>
            <a:r>
              <a:rPr lang="en-US" i="1" u="sng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what</a:t>
            </a:r>
            <a:r>
              <a:rPr lang="en-US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 students know or don’t know.  Teachers need opportunities to examine </a:t>
            </a:r>
            <a:r>
              <a:rPr lang="en-US" i="1" u="sng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why</a:t>
            </a:r>
            <a:r>
              <a:rPr lang="en-US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 their students are not understanding or struggling.  Furthermore, they need opportunities to explore </a:t>
            </a:r>
            <a:r>
              <a:rPr lang="en-US" i="1" u="sng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how</a:t>
            </a:r>
            <a:r>
              <a:rPr lang="en-US" smtClean="0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 to provide the necessary supports to help their students succeed. Samples of teacher produced lessons will illustrate this cycle.</a:t>
            </a:r>
          </a:p>
        </p:txBody>
      </p:sp>
      <p:sp>
        <p:nvSpPr>
          <p:cNvPr id="43012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43013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43014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859DB1-88E3-4B60-B3F3-EF997689A95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45060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45061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45062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3E546C9-91A7-4932-ACE6-6891B6D2BC2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 eaLnBrk="1" hangingPunct="1"/>
              <a:t>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Arial" pitchFamily="127" charset="0"/>
              <a:cs typeface="Arial" pitchFamily="12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DDD2ED-FF2B-4385-BE72-17241BB14E50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0484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20486" name="Header Placeholder 6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E5EFAF-335F-4864-A52D-DF1AA135BE3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22533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22534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82443D-37E6-4E9C-B57A-E1D25535545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24581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24582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8DBB078-8233-4767-9474-49B9238FC31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 eaLnBrk="1" hangingPunct="1"/>
              <a:t>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Arial" pitchFamily="127" charset="0"/>
              <a:cs typeface="Arial" pitchFamily="12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C1D2C97-C527-4828-89D4-C394155B1C4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 eaLnBrk="1" hangingPunct="1"/>
              <a:t>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127" charset="0"/>
              <a:ea typeface="Arial" pitchFamily="127" charset="0"/>
              <a:cs typeface="Arial" pitchFamily="12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FECB03-C6C2-48B3-8178-7D007424CF3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smtClean="0">
                <a:latin typeface="Arial" pitchFamily="127" charset="0"/>
                <a:ea typeface="ＭＳ Ｐゴシック" pitchFamily="127" charset="-128"/>
              </a:rPr>
              <a:t>% of 8th graders who scored Proficient or Advanced in Algebra</a:t>
            </a:r>
          </a:p>
          <a:p>
            <a:pPr eaLnBrk="1" hangingPunct="1">
              <a:spcAft>
                <a:spcPts val="613"/>
              </a:spcAft>
            </a:pPr>
            <a:r>
              <a:rPr lang="en-US" smtClean="0">
                <a:latin typeface="Arial" pitchFamily="127" charset="0"/>
                <a:ea typeface="ＭＳ Ｐゴシック" pitchFamily="127" charset="-128"/>
              </a:rPr>
              <a:t>Based on work at schools from CPEC grant.</a:t>
            </a:r>
          </a:p>
          <a:p>
            <a:pPr lvl="2" eaLnBrk="1" hangingPunct="1">
              <a:spcAft>
                <a:spcPts val="613"/>
              </a:spcAft>
            </a:pPr>
            <a:r>
              <a:rPr lang="en-US" smtClean="0">
                <a:latin typeface="Arial" pitchFamily="127" charset="0"/>
                <a:ea typeface="ＭＳ Ｐゴシック" pitchFamily="127" charset="-128"/>
              </a:rPr>
              <a:t>	2009	2010	2011</a:t>
            </a:r>
          </a:p>
          <a:p>
            <a:pPr lvl="2" eaLnBrk="1" hangingPunct="1">
              <a:spcAft>
                <a:spcPts val="613"/>
              </a:spcAft>
            </a:pPr>
            <a:r>
              <a:rPr lang="en-US" smtClean="0">
                <a:latin typeface="Arial" pitchFamily="127" charset="0"/>
                <a:ea typeface="ＭＳ Ｐゴシック" pitchFamily="127" charset="-128"/>
              </a:rPr>
              <a:t>All LAUSD	15.7	18.6	21.6</a:t>
            </a:r>
          </a:p>
          <a:p>
            <a:pPr lvl="2" eaLnBrk="1" hangingPunct="1">
              <a:spcAft>
                <a:spcPts val="613"/>
              </a:spcAft>
            </a:pPr>
            <a:r>
              <a:rPr lang="en-US" smtClean="0">
                <a:latin typeface="Arial" pitchFamily="127" charset="0"/>
                <a:ea typeface="ＭＳ Ｐゴシック" pitchFamily="127" charset="-128"/>
              </a:rPr>
              <a:t>Hispanics 	13.2	15.5	18.2</a:t>
            </a:r>
          </a:p>
          <a:p>
            <a:pPr lvl="2" eaLnBrk="1" hangingPunct="1">
              <a:spcAft>
                <a:spcPts val="613"/>
              </a:spcAft>
            </a:pPr>
            <a:r>
              <a:rPr lang="en-US" smtClean="0">
                <a:latin typeface="Arial" pitchFamily="127" charset="0"/>
                <a:ea typeface="ＭＳ Ｐゴシック" pitchFamily="127" charset="-128"/>
              </a:rPr>
              <a:t>RTC 	13.4	16.0	21.5</a:t>
            </a:r>
          </a:p>
          <a:p>
            <a:pPr eaLnBrk="1" hangingPunct="1">
              <a:spcAft>
                <a:spcPts val="613"/>
              </a:spcAft>
            </a:pPr>
            <a:r>
              <a:rPr lang="en-US" smtClean="0">
                <a:latin typeface="Arial" pitchFamily="127" charset="0"/>
                <a:ea typeface="ＭＳ Ｐゴシック" pitchFamily="127" charset="-128"/>
              </a:rPr>
              <a:t>	RTC refers to the Responsive Teaching Cycle (Slide 17)</a:t>
            </a:r>
          </a:p>
          <a:p>
            <a:pPr eaLnBrk="1" hangingPunct="1">
              <a:spcAft>
                <a:spcPts val="613"/>
              </a:spcAft>
            </a:pPr>
            <a:endParaRPr lang="en-US" smtClean="0">
              <a:latin typeface="Arial" pitchFamily="127" charset="0"/>
              <a:ea typeface="ＭＳ Ｐゴシック" pitchFamily="127" charset="-128"/>
            </a:endParaRPr>
          </a:p>
        </p:txBody>
      </p:sp>
      <p:sp>
        <p:nvSpPr>
          <p:cNvPr id="30724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30725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30726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9B40B5-8778-47EB-8C0D-6EC6C303AD15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Q1 CR Scores (Out of 4 Max.)</a:t>
            </a:r>
          </a:p>
          <a:p>
            <a:pPr eaLnBrk="1" hangingPunct="1">
              <a:buFontTx/>
              <a:buChar char="•"/>
            </a:pPr>
            <a:r>
              <a:rPr lang="en-US" sz="1000" b="1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 1.434854772</a:t>
            </a:r>
          </a:p>
          <a:p>
            <a:pPr eaLnBrk="1" hangingPunct="1">
              <a:buFontTx/>
              <a:buChar char="•"/>
            </a:pP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SITTE 2.237184116 </a:t>
            </a:r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(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56% 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  <a:sym typeface="Wingdings" pitchFamily="127" charset="2"/>
              </a:rPr>
              <a:t>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 over </a:t>
            </a:r>
            <a:r>
              <a:rPr lang="en-US" sz="1000" b="1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</a:t>
            </a:r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)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Q2 CR Scores (Out of 4 Max.)</a:t>
            </a:r>
          </a:p>
          <a:p>
            <a:pPr eaLnBrk="1" hangingPunct="1">
              <a:buFontTx/>
              <a:buChar char="•"/>
            </a:pPr>
            <a:r>
              <a:rPr lang="en-US" sz="1000" b="1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 1.837953092</a:t>
            </a:r>
          </a:p>
          <a:p>
            <a:pPr eaLnBrk="1" hangingPunct="1">
              <a:buFontTx/>
              <a:buChar char="•"/>
            </a:pP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SITTE 2.439338235 </a:t>
            </a:r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(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33% 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  <a:sym typeface="Wingdings" pitchFamily="127" charset="2"/>
              </a:rPr>
              <a:t>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 over </a:t>
            </a:r>
            <a:r>
              <a:rPr lang="en-US" sz="1000" b="1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</a:t>
            </a:r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)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Q3 CR Scores (Out of 4 Max.)</a:t>
            </a:r>
          </a:p>
          <a:p>
            <a:pPr eaLnBrk="1" hangingPunct="1">
              <a:buFontTx/>
              <a:buChar char="•"/>
            </a:pPr>
            <a:r>
              <a:rPr lang="en-US" sz="1000" b="1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 0.970235546</a:t>
            </a:r>
          </a:p>
          <a:p>
            <a:pPr eaLnBrk="1" hangingPunct="1">
              <a:buFontTx/>
              <a:buChar char="•"/>
            </a:pP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SITTE 1.502583026</a:t>
            </a:r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(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55% 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  <a:sym typeface="Wingdings" pitchFamily="127" charset="2"/>
              </a:rPr>
              <a:t></a:t>
            </a:r>
            <a:r>
              <a:rPr lang="en-US" sz="1000" b="1">
                <a:solidFill>
                  <a:srgbClr val="FF0000"/>
                </a:solidFill>
                <a:latin typeface="Arial" pitchFamily="127" charset="0"/>
                <a:ea typeface="ＭＳ Ｐゴシック" pitchFamily="127" charset="-128"/>
              </a:rPr>
              <a:t> over </a:t>
            </a:r>
            <a:r>
              <a:rPr lang="en-US" sz="1000" b="1">
                <a:solidFill>
                  <a:srgbClr val="0000FF"/>
                </a:solidFill>
                <a:latin typeface="Arial" pitchFamily="127" charset="0"/>
                <a:ea typeface="ＭＳ Ｐゴシック" pitchFamily="127" charset="-128"/>
              </a:rPr>
              <a:t>School</a:t>
            </a:r>
            <a:r>
              <a:rPr lang="en-US" sz="1000" b="1">
                <a:solidFill>
                  <a:srgbClr val="000000"/>
                </a:solidFill>
                <a:latin typeface="Arial" pitchFamily="127" charset="0"/>
                <a:ea typeface="ＭＳ Ｐゴシック" pitchFamily="127" charset="-128"/>
              </a:rPr>
              <a:t>)</a:t>
            </a:r>
          </a:p>
        </p:txBody>
      </p:sp>
      <p:sp>
        <p:nvSpPr>
          <p:cNvPr id="32772" name="Date Placeholder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12/3/2011</a:t>
            </a:r>
          </a:p>
        </p:txBody>
      </p:sp>
      <p:sp>
        <p:nvSpPr>
          <p:cNvPr id="32773" name="Footer Placeholder 2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Spagna &amp; Roosevelt</a:t>
            </a:r>
          </a:p>
        </p:txBody>
      </p:sp>
      <p:sp>
        <p:nvSpPr>
          <p:cNvPr id="32774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t>Improving PK-12 Education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03CE65A-56B5-4022-B676-081CE298B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842E-705F-4E17-A4E4-59EBFD037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3A49-35C1-4FAF-BE3A-E7E3D1CFB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6E42-C4FF-4FF1-AE9D-62A398124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8937-EC33-45FC-9CE2-E4EFD37B0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C49B-9702-41C9-BA12-8320A6813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A336-4B0E-4242-9A16-854F9B068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F6DA-412B-4EA5-9DD4-9B4F07FD6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19C3-94FB-4618-BD83-4E5F815BB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585E-907A-470D-8CE0-0B6B9B1D1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F0BC-E78B-4694-AFAD-92D95368F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dirty="0">
                <a:solidFill>
                  <a:schemeClr val="tx2"/>
                </a:solidFill>
                <a:latin typeface="Rage Italic" pitchFamily="66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dirty="0">
                <a:solidFill>
                  <a:schemeClr val="tx2"/>
                </a:solidFill>
                <a:latin typeface="Rage Italic" pitchFamily="66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2"/>
                </a:solidFill>
                <a:latin typeface="Rage Italic" pitchFamily="66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3A33DB39-4607-4BE3-A53C-30F6C48CC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8" r:id="rId8"/>
    <p:sldLayoutId id="2147483729" r:id="rId9"/>
    <p:sldLayoutId id="2147483720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pitchFamily="127" charset="-128"/>
          <a:cs typeface="ＭＳ Ｐゴシック" pitchFamily="1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pitchFamily="127" charset="-128"/>
          <a:cs typeface="ＭＳ Ｐゴシック" pitchFamily="1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pitchFamily="127" charset="-128"/>
          <a:cs typeface="ＭＳ Ｐゴシック" pitchFamily="1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pitchFamily="127" charset="-128"/>
          <a:cs typeface="ＭＳ Ｐゴシック" pitchFamily="127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14363" y="1676400"/>
            <a:ext cx="7915275" cy="990600"/>
          </a:xfrm>
          <a:prstGeom prst="rect">
            <a:avLst/>
          </a:prstGeom>
          <a:noFill/>
          <a:ln>
            <a:noFill/>
          </a:ln>
          <a:effectLst>
            <a:outerShdw dist="91980" dir="2700000" algn="ctr" rotWithShape="0">
              <a:srgbClr val="004077">
                <a:alpha val="75000"/>
              </a:srgbClr>
            </a:outerShdw>
          </a:effectLst>
          <a:extLst/>
        </p:spPr>
        <p:txBody>
          <a:bodyPr wrap="none"/>
          <a:lstStyle/>
          <a:p>
            <a:pPr algn="ctr" eaLnBrk="0" hangingPunct="0"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  <a:latin typeface="Eterna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16746" name="Rectangle 10"/>
          <p:cNvSpPr>
            <a:spLocks noGrp="1" noChangeArrowheads="1"/>
          </p:cNvSpPr>
          <p:nvPr/>
        </p:nvSpPr>
        <p:spPr bwMode="auto">
          <a:xfrm>
            <a:off x="1333500" y="4572000"/>
            <a:ext cx="64008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hangingPunct="0">
              <a:tabLst>
                <a:tab pos="3427413" algn="l"/>
              </a:tabLst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Inaugural Volunteer Leadership Summit</a:t>
            </a:r>
          </a:p>
          <a:p>
            <a:pPr algn="ctr" eaLnBrk="0" hangingPunct="0">
              <a:tabLst>
                <a:tab pos="3427413" algn="l"/>
              </a:tabLst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December 3, 2011</a:t>
            </a:r>
          </a:p>
          <a:p>
            <a:pPr algn="ctr" eaLnBrk="0" hangingPunct="0">
              <a:tabLst>
                <a:tab pos="3427413" algn="l"/>
              </a:tabLst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Kurland Lecture Hall</a:t>
            </a:r>
            <a:endParaRPr lang="en-US" sz="1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  <a:p>
            <a:pPr algn="ctr" eaLnBrk="0" hangingPunct="0">
              <a:tabLst>
                <a:tab pos="3427413" algn="l"/>
              </a:tabLst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Valley Performing Arts Center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600200"/>
            <a:ext cx="55626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Improving PK-12 Education 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Through Preparation 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and Partnerships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terna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600" y="3798888"/>
            <a:ext cx="426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pitchFamily="-80" charset="-128"/>
                <a:cs typeface="Calibri" pitchFamily="34" charset="0"/>
              </a:rPr>
              <a:t>Michael Spagna &amp; Ford Roosevelt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1346200" y="922338"/>
            <a:ext cx="6454775" cy="857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Increased Ability to Solve Complex Problems</a:t>
            </a:r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066800" y="2063750"/>
            <a:ext cx="70135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2713" indent="-112713"/>
            <a:r>
              <a:rPr lang="en-US" sz="1400" b="1">
                <a:solidFill>
                  <a:srgbClr val="000000"/>
                </a:solidFill>
                <a:latin typeface="Times" pitchFamily="127" charset="0"/>
              </a:rPr>
              <a:t>The installation cost and monthly monitoring fee of a security system are listed below for two companies.</a:t>
            </a:r>
          </a:p>
          <a:p>
            <a:pPr marL="112713" indent="-112713"/>
            <a:endParaRPr lang="en-US" sz="1400">
              <a:solidFill>
                <a:srgbClr val="000000"/>
              </a:solidFill>
              <a:latin typeface="Times" pitchFamily="127" charset="0"/>
            </a:endParaRPr>
          </a:p>
          <a:p>
            <a:pPr marL="458788" lvl="2"/>
            <a:r>
              <a:rPr lang="en-US" sz="1400" b="1">
                <a:solidFill>
                  <a:srgbClr val="000000"/>
                </a:solidFill>
                <a:latin typeface="Times" pitchFamily="127" charset="0"/>
              </a:rPr>
              <a:t>Ace Systems charges $327 for installation and $204 per month for monitoring the system.</a:t>
            </a:r>
          </a:p>
          <a:p>
            <a:pPr marL="458788" lvl="2"/>
            <a:endParaRPr lang="en-US" sz="1400" b="1">
              <a:solidFill>
                <a:srgbClr val="000000"/>
              </a:solidFill>
              <a:latin typeface="Times" pitchFamily="127" charset="0"/>
            </a:endParaRPr>
          </a:p>
          <a:p>
            <a:pPr marL="458788" lvl="2"/>
            <a:r>
              <a:rPr lang="en-US" sz="1400" b="1">
                <a:solidFill>
                  <a:srgbClr val="000000"/>
                </a:solidFill>
                <a:latin typeface="Times" pitchFamily="127" charset="0"/>
              </a:rPr>
              <a:t>Zero Entry charges $535 for installation and $188 per month for monitoring the system.</a:t>
            </a:r>
          </a:p>
          <a:p>
            <a:pPr marL="112713" indent="-112713"/>
            <a:endParaRPr lang="en-US" sz="1400" b="1">
              <a:solidFill>
                <a:srgbClr val="000000"/>
              </a:solidFill>
              <a:latin typeface="Times" pitchFamily="127" charset="0"/>
            </a:endParaRPr>
          </a:p>
          <a:p>
            <a:pPr marL="112713" indent="-112713" algn="just">
              <a:buFontTx/>
              <a:buChar char="•"/>
            </a:pPr>
            <a:r>
              <a:rPr lang="en-US" sz="1400" b="1">
                <a:solidFill>
                  <a:srgbClr val="000000"/>
                </a:solidFill>
                <a:latin typeface="Times" pitchFamily="127" charset="0"/>
              </a:rPr>
              <a:t>Write a variable expression for the total cost of a security system installed and monitored by Ace Systems.  Write a variable expression for the total cost of a security system installed and monitored by Zero Entry.  Define the variable.</a:t>
            </a:r>
          </a:p>
          <a:p>
            <a:pPr marL="112713" indent="-112713" algn="just">
              <a:buFontTx/>
              <a:buChar char="•"/>
            </a:pPr>
            <a:r>
              <a:rPr lang="en-US" sz="1400" b="1">
                <a:solidFill>
                  <a:srgbClr val="000000"/>
                </a:solidFill>
                <a:latin typeface="Times" pitchFamily="127" charset="0"/>
              </a:rPr>
              <a:t>Mrs. Clark will sign a contract to have a security system installed and monitored for 12 months.  Calculate the total cost each company will charge for this service.  Show all your work.</a:t>
            </a:r>
          </a:p>
          <a:p>
            <a:pPr marL="112713" indent="-112713" algn="just">
              <a:buFontTx/>
              <a:buChar char="•"/>
            </a:pPr>
            <a:r>
              <a:rPr lang="en-US" sz="1400" b="1">
                <a:solidFill>
                  <a:srgbClr val="000000"/>
                </a:solidFill>
                <a:latin typeface="Times" pitchFamily="127" charset="0"/>
              </a:rPr>
              <a:t>If Mrs. Clark signs a contract to have a security system installed and monitored for 18 months, which company has a lower total cost?  Provide an explanation or show all your work.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914400" y="990600"/>
            <a:ext cx="7239000" cy="47450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Implications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for Teacher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86000"/>
            <a:ext cx="6962775" cy="533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ct val="40000"/>
              </a:spcAft>
              <a:buClr>
                <a:schemeClr val="tx2"/>
              </a:buClr>
              <a:buFont typeface="Times" pitchFamily="-80" charset="0"/>
              <a:buNone/>
              <a:defRPr/>
            </a:pP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+mn-ea"/>
                <a:cs typeface="+mn-cs"/>
              </a:rPr>
              <a:t>Traditional Model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</p:txBody>
      </p:sp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1011238" y="3548063"/>
            <a:ext cx="1752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211263" y="3779838"/>
            <a:ext cx="130175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Professional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Development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3687763" y="3548063"/>
            <a:ext cx="1752600" cy="10668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092575" y="3779838"/>
            <a:ext cx="89535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Teacher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Learning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6373813" y="3548063"/>
            <a:ext cx="1752600" cy="10668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6592888" y="3779838"/>
            <a:ext cx="1273175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Student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Achievement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2763838" y="3929063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5440363" y="3929063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grpSp>
        <p:nvGrpSpPr>
          <p:cNvPr id="183308" name="Group 12"/>
          <p:cNvGrpSpPr>
            <a:grpSpLocks/>
          </p:cNvGrpSpPr>
          <p:nvPr/>
        </p:nvGrpSpPr>
        <p:grpSpPr bwMode="auto">
          <a:xfrm>
            <a:off x="3790950" y="3443288"/>
            <a:ext cx="4229100" cy="1296987"/>
            <a:chOff x="2393" y="2735"/>
            <a:chExt cx="2664" cy="817"/>
          </a:xfrm>
        </p:grpSpPr>
        <p:grpSp>
          <p:nvGrpSpPr>
            <p:cNvPr id="37900" name="Group 13"/>
            <p:cNvGrpSpPr>
              <a:grpSpLocks/>
            </p:cNvGrpSpPr>
            <p:nvPr/>
          </p:nvGrpSpPr>
          <p:grpSpPr bwMode="auto">
            <a:xfrm>
              <a:off x="2393" y="2735"/>
              <a:ext cx="973" cy="817"/>
              <a:chOff x="1536" y="1032"/>
              <a:chExt cx="2688" cy="2256"/>
            </a:xfrm>
          </p:grpSpPr>
          <p:sp>
            <p:nvSpPr>
              <p:cNvPr id="37904" name="Line 14"/>
              <p:cNvSpPr>
                <a:spLocks noChangeShapeType="1"/>
              </p:cNvSpPr>
              <p:nvPr/>
            </p:nvSpPr>
            <p:spPr bwMode="auto">
              <a:xfrm flipH="1">
                <a:off x="1536" y="1032"/>
                <a:ext cx="2688" cy="2256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5" name="Line 15"/>
              <p:cNvSpPr>
                <a:spLocks noChangeShapeType="1"/>
              </p:cNvSpPr>
              <p:nvPr/>
            </p:nvSpPr>
            <p:spPr bwMode="auto">
              <a:xfrm>
                <a:off x="1536" y="1032"/>
                <a:ext cx="2688" cy="2256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901" name="Group 16"/>
            <p:cNvGrpSpPr>
              <a:grpSpLocks/>
            </p:cNvGrpSpPr>
            <p:nvPr/>
          </p:nvGrpSpPr>
          <p:grpSpPr bwMode="auto">
            <a:xfrm>
              <a:off x="4084" y="2735"/>
              <a:ext cx="973" cy="817"/>
              <a:chOff x="1536" y="1032"/>
              <a:chExt cx="2688" cy="2256"/>
            </a:xfrm>
          </p:grpSpPr>
          <p:sp>
            <p:nvSpPr>
              <p:cNvPr id="37902" name="Line 17"/>
              <p:cNvSpPr>
                <a:spLocks noChangeShapeType="1"/>
              </p:cNvSpPr>
              <p:nvPr/>
            </p:nvSpPr>
            <p:spPr bwMode="auto">
              <a:xfrm flipH="1">
                <a:off x="1536" y="1032"/>
                <a:ext cx="2688" cy="2256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3" name="Line 18"/>
              <p:cNvSpPr>
                <a:spLocks noChangeShapeType="1"/>
              </p:cNvSpPr>
              <p:nvPr/>
            </p:nvSpPr>
            <p:spPr bwMode="auto">
              <a:xfrm>
                <a:off x="1536" y="1032"/>
                <a:ext cx="2688" cy="2256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1036638" y="1143000"/>
            <a:ext cx="7115175" cy="857250"/>
          </a:xfrm>
          <a:prstGeom prst="rect">
            <a:avLst/>
          </a:prstGeom>
          <a:noFill/>
          <a:ln>
            <a:noFill/>
          </a:ln>
          <a:extLst/>
        </p:spPr>
        <p:txBody>
          <a:bodyPr r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How Was This Accomplished?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build="p" autoUpdateAnimBg="0"/>
      <p:bldP spid="183304" grpId="0" animBg="1"/>
      <p:bldP spid="183305" grpId="0" build="p" autoUpdateAnimBg="0"/>
      <p:bldP spid="183306" grpId="0" animBg="1"/>
      <p:bldP spid="1833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val 2"/>
          <p:cNvSpPr>
            <a:spLocks noChangeArrowheads="1"/>
          </p:cNvSpPr>
          <p:nvPr/>
        </p:nvSpPr>
        <p:spPr bwMode="auto">
          <a:xfrm>
            <a:off x="1004888" y="3055938"/>
            <a:ext cx="4441825" cy="27352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9938" name="Oval 4"/>
          <p:cNvSpPr>
            <a:spLocks noChangeArrowheads="1"/>
          </p:cNvSpPr>
          <p:nvPr/>
        </p:nvSpPr>
        <p:spPr bwMode="auto">
          <a:xfrm>
            <a:off x="1019175" y="3884613"/>
            <a:ext cx="1752600" cy="1066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1243013" y="4116388"/>
            <a:ext cx="1279525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Collaborative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Inquiry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695700" y="3884613"/>
            <a:ext cx="1752600" cy="1066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3919538" y="4116388"/>
            <a:ext cx="1273175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Student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Achievement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6381750" y="3884613"/>
            <a:ext cx="1752600" cy="10668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6791325" y="4116388"/>
            <a:ext cx="89535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Teacher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Learning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2771775" y="4265613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9451" name="AutoShape 11"/>
          <p:cNvSpPr>
            <a:spLocks noChangeArrowheads="1"/>
          </p:cNvSpPr>
          <p:nvPr/>
        </p:nvSpPr>
        <p:spPr bwMode="auto">
          <a:xfrm>
            <a:off x="5448300" y="4265613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2562225" y="3294063"/>
            <a:ext cx="130175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Professional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Development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2724150" y="4908550"/>
            <a:ext cx="987425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Designing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Lessons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89462" name="Rectangle 22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315200" cy="685800"/>
          </a:xfrm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ct val="40000"/>
              </a:spcAft>
              <a:buClr>
                <a:schemeClr val="tx2"/>
              </a:buClr>
              <a:buFont typeface="Times" pitchFamily="-80" charset="0"/>
              <a:buNone/>
              <a:defRPr/>
            </a:pP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+mn-ea"/>
                <a:cs typeface="+mn-cs"/>
              </a:rPr>
              <a:t>Student Centered Model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1238250" y="1219200"/>
            <a:ext cx="6681788" cy="857250"/>
          </a:xfrm>
          <a:prstGeom prst="rect">
            <a:avLst/>
          </a:prstGeom>
          <a:noFill/>
          <a:ln>
            <a:noFill/>
          </a:ln>
          <a:extLst/>
        </p:spPr>
        <p:txBody>
          <a:bodyPr r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How Was This Accomplished?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 animBg="1"/>
      <p:bldP spid="189449" grpId="0" build="p" autoUpdateAnimBg="0"/>
      <p:bldP spid="189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Rectangle 13"/>
          <p:cNvSpPr>
            <a:spLocks noGrp="1" noChangeArrowheads="1"/>
          </p:cNvSpPr>
          <p:nvPr>
            <p:ph idx="1"/>
          </p:nvPr>
        </p:nvSpPr>
        <p:spPr>
          <a:xfrm>
            <a:off x="996950" y="2325688"/>
            <a:ext cx="7089775" cy="3581400"/>
          </a:xfrm>
          <a:effectLst>
            <a:outerShdw dist="25395" dir="2700000" algn="ctr" rotWithShape="0">
              <a:srgbClr val="CCCCCC">
                <a:alpha val="75000"/>
              </a:srgbClr>
            </a:outerShdw>
          </a:effectLst>
          <a:extLst/>
        </p:spPr>
        <p:txBody>
          <a:bodyPr lIns="0" rIns="0" rtlCol="0"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" pitchFamily="-80" charset="2"/>
              <a:buChar char=""/>
              <a:defRPr/>
            </a:pPr>
            <a:endParaRPr lang="en-US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" pitchFamily="-80" charset="2"/>
              <a:buChar char=""/>
              <a:defRPr/>
            </a:pPr>
            <a:endParaRPr lang="en-US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" pitchFamily="-80" charset="2"/>
              <a:buChar char=""/>
              <a:defRPr/>
            </a:pPr>
            <a:endParaRPr lang="en-US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" pitchFamily="-80" charset="2"/>
              <a:buChar char=""/>
              <a:defRPr/>
            </a:pPr>
            <a:endParaRPr lang="en-US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" pitchFamily="-80" charset="2"/>
              <a:buChar char=""/>
              <a:defRPr/>
            </a:pPr>
            <a:endParaRPr lang="en-US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</p:txBody>
      </p:sp>
      <p:sp>
        <p:nvSpPr>
          <p:cNvPr id="41986" name="Oval 29"/>
          <p:cNvSpPr>
            <a:spLocks noChangeArrowheads="1"/>
          </p:cNvSpPr>
          <p:nvPr/>
        </p:nvSpPr>
        <p:spPr bwMode="auto">
          <a:xfrm>
            <a:off x="6389688" y="3328988"/>
            <a:ext cx="1752600" cy="1066800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3566" name="Rectangle 30"/>
          <p:cNvSpPr>
            <a:spLocks noChangeArrowheads="1"/>
          </p:cNvSpPr>
          <p:nvPr/>
        </p:nvSpPr>
        <p:spPr bwMode="auto">
          <a:xfrm>
            <a:off x="6799263" y="3560763"/>
            <a:ext cx="89535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Teacher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Learning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41988" name="AutoShape 31"/>
          <p:cNvSpPr>
            <a:spLocks noChangeArrowheads="1"/>
          </p:cNvSpPr>
          <p:nvPr/>
        </p:nvSpPr>
        <p:spPr bwMode="auto">
          <a:xfrm>
            <a:off x="5456238" y="3709988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41989" name="Oval 14"/>
          <p:cNvSpPr>
            <a:spLocks noChangeArrowheads="1"/>
          </p:cNvSpPr>
          <p:nvPr/>
        </p:nvSpPr>
        <p:spPr bwMode="auto">
          <a:xfrm>
            <a:off x="1004888" y="2500313"/>
            <a:ext cx="4441825" cy="27352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388938" y="2743200"/>
            <a:ext cx="5638800" cy="2492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Aft>
                <a:spcPct val="500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Explore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5000"/>
              </a:spcAft>
              <a:defRPr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500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Establish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       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            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Experiment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5000"/>
              </a:spcAft>
              <a:defRPr/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  <a:p>
            <a:pPr algn="ctr" eaLnBrk="0" hangingPunct="0">
              <a:lnSpc>
                <a:spcPct val="90000"/>
              </a:lnSpc>
              <a:spcAft>
                <a:spcPct val="500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Examine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 flipH="1" flipV="1">
            <a:off x="1303338" y="3749675"/>
            <a:ext cx="2390775" cy="1096963"/>
          </a:xfrm>
          <a:custGeom>
            <a:avLst/>
            <a:gdLst>
              <a:gd name="T0" fmla="*/ 221876981 w 21600"/>
              <a:gd name="T1" fmla="*/ 7353156 h 21600"/>
              <a:gd name="T2" fmla="*/ 135446591 w 21600"/>
              <a:gd name="T3" fmla="*/ 2790654 h 21600"/>
              <a:gd name="T4" fmla="*/ 203966091 w 21600"/>
              <a:gd name="T5" fmla="*/ 11451430 h 21600"/>
              <a:gd name="T6" fmla="*/ 296693628 w 21600"/>
              <a:gd name="T7" fmla="*/ 24037659 h 21600"/>
              <a:gd name="T8" fmla="*/ 255750942 w 21600"/>
              <a:gd name="T9" fmla="*/ 34795311 h 21600"/>
              <a:gd name="T10" fmla="*/ 204652222 w 21600"/>
              <a:gd name="T11" fmla="*/ 261731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88" y="9853"/>
                </a:moveTo>
                <a:cubicBezTo>
                  <a:pt x="18915" y="5560"/>
                  <a:pt x="15345" y="2275"/>
                  <a:pt x="11027" y="2162"/>
                </a:cubicBezTo>
                <a:lnTo>
                  <a:pt x="11084" y="3"/>
                </a:lnTo>
                <a:cubicBezTo>
                  <a:pt x="16481" y="146"/>
                  <a:pt x="20943" y="4250"/>
                  <a:pt x="21534" y="9616"/>
                </a:cubicBezTo>
                <a:lnTo>
                  <a:pt x="24218" y="9320"/>
                </a:lnTo>
                <a:lnTo>
                  <a:pt x="20876" y="13491"/>
                </a:lnTo>
                <a:lnTo>
                  <a:pt x="16705" y="10148"/>
                </a:lnTo>
                <a:lnTo>
                  <a:pt x="19388" y="9853"/>
                </a:lnTo>
                <a:close/>
              </a:path>
            </a:pathLst>
          </a:cu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 rot="-5400000">
            <a:off x="1643857" y="2464594"/>
            <a:ext cx="1143000" cy="2109787"/>
          </a:xfrm>
          <a:custGeom>
            <a:avLst/>
            <a:gdLst>
              <a:gd name="T0" fmla="*/ 50705544 w 21600"/>
              <a:gd name="T1" fmla="*/ 27171237 h 21600"/>
              <a:gd name="T2" fmla="*/ 29805048 w 21600"/>
              <a:gd name="T3" fmla="*/ 10532726 h 21600"/>
              <a:gd name="T4" fmla="*/ 46522111 w 21600"/>
              <a:gd name="T5" fmla="*/ 42674565 h 21600"/>
              <a:gd name="T6" fmla="*/ 67954631 w 21600"/>
              <a:gd name="T7" fmla="*/ 94250384 h 21600"/>
              <a:gd name="T8" fmla="*/ 58058791 w 21600"/>
              <a:gd name="T9" fmla="*/ 132927486 h 21600"/>
              <a:gd name="T10" fmla="*/ 46704091 w 21600"/>
              <a:gd name="T11" fmla="*/ 992019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72" y="10213"/>
                </a:moveTo>
                <a:cubicBezTo>
                  <a:pt x="19064" y="5706"/>
                  <a:pt x="15318" y="2207"/>
                  <a:pt x="10800" y="2207"/>
                </a:cubicBezTo>
                <a:cubicBezTo>
                  <a:pt x="10754" y="2206"/>
                  <a:pt x="10708" y="2207"/>
                  <a:pt x="10662" y="2208"/>
                </a:cubicBezTo>
                <a:lnTo>
                  <a:pt x="10626" y="1"/>
                </a:lnTo>
                <a:cubicBezTo>
                  <a:pt x="10684" y="0"/>
                  <a:pt x="10742" y="-1"/>
                  <a:pt x="10800" y="0"/>
                </a:cubicBezTo>
                <a:cubicBezTo>
                  <a:pt x="16478" y="0"/>
                  <a:pt x="21187" y="4397"/>
                  <a:pt x="21574" y="10063"/>
                </a:cubicBezTo>
                <a:lnTo>
                  <a:pt x="24268" y="9879"/>
                </a:lnTo>
                <a:lnTo>
                  <a:pt x="20734" y="13933"/>
                </a:lnTo>
                <a:lnTo>
                  <a:pt x="16679" y="10398"/>
                </a:lnTo>
                <a:lnTo>
                  <a:pt x="19372" y="10213"/>
                </a:lnTo>
                <a:close/>
              </a:path>
            </a:pathLst>
          </a:cu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 rot="-5400000" flipH="1" flipV="1">
            <a:off x="3667125" y="3322638"/>
            <a:ext cx="1143000" cy="1917700"/>
          </a:xfrm>
          <a:custGeom>
            <a:avLst/>
            <a:gdLst>
              <a:gd name="T0" fmla="*/ 50705544 w 21600"/>
              <a:gd name="T1" fmla="*/ 22448809 h 21600"/>
              <a:gd name="T2" fmla="*/ 29805048 w 21600"/>
              <a:gd name="T3" fmla="*/ 8702096 h 21600"/>
              <a:gd name="T4" fmla="*/ 46522111 w 21600"/>
              <a:gd name="T5" fmla="*/ 35257625 h 21600"/>
              <a:gd name="T6" fmla="*/ 67954631 w 21600"/>
              <a:gd name="T7" fmla="*/ 77869363 h 21600"/>
              <a:gd name="T8" fmla="*/ 58058791 w 21600"/>
              <a:gd name="T9" fmla="*/ 109824282 h 21600"/>
              <a:gd name="T10" fmla="*/ 46704091 w 21600"/>
              <a:gd name="T11" fmla="*/ 8196027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72" y="10213"/>
                </a:moveTo>
                <a:cubicBezTo>
                  <a:pt x="19064" y="5706"/>
                  <a:pt x="15318" y="2207"/>
                  <a:pt x="10800" y="2207"/>
                </a:cubicBezTo>
                <a:cubicBezTo>
                  <a:pt x="10754" y="2206"/>
                  <a:pt x="10708" y="2207"/>
                  <a:pt x="10662" y="2208"/>
                </a:cubicBezTo>
                <a:lnTo>
                  <a:pt x="10626" y="1"/>
                </a:lnTo>
                <a:cubicBezTo>
                  <a:pt x="10684" y="0"/>
                  <a:pt x="10742" y="-1"/>
                  <a:pt x="10800" y="0"/>
                </a:cubicBezTo>
                <a:cubicBezTo>
                  <a:pt x="16478" y="0"/>
                  <a:pt x="21187" y="4397"/>
                  <a:pt x="21574" y="10063"/>
                </a:cubicBezTo>
                <a:lnTo>
                  <a:pt x="24268" y="9879"/>
                </a:lnTo>
                <a:lnTo>
                  <a:pt x="20734" y="13933"/>
                </a:lnTo>
                <a:lnTo>
                  <a:pt x="16679" y="10398"/>
                </a:lnTo>
                <a:lnTo>
                  <a:pt x="19372" y="10213"/>
                </a:lnTo>
                <a:close/>
              </a:path>
            </a:pathLst>
          </a:cu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2179320" y="3329780"/>
            <a:ext cx="2057400" cy="1125537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pitchFamily="-80" charset="0"/>
                <a:ea typeface="ＭＳ Ｐゴシック" pitchFamily="-80" charset="-128"/>
                <a:cs typeface="+mn-cs"/>
              </a:rPr>
              <a:t>Student Learning</a:t>
            </a:r>
          </a:p>
        </p:txBody>
      </p:sp>
      <p:sp>
        <p:nvSpPr>
          <p:cNvPr id="15372" name="AutoShape 28"/>
          <p:cNvSpPr>
            <a:spLocks noChangeArrowheads="1"/>
          </p:cNvSpPr>
          <p:nvPr/>
        </p:nvSpPr>
        <p:spPr bwMode="auto">
          <a:xfrm>
            <a:off x="2779713" y="2901950"/>
            <a:ext cx="2390775" cy="1096963"/>
          </a:xfrm>
          <a:custGeom>
            <a:avLst/>
            <a:gdLst>
              <a:gd name="T0" fmla="*/ 221876981 w 21600"/>
              <a:gd name="T1" fmla="*/ 7353156 h 21600"/>
              <a:gd name="T2" fmla="*/ 135446591 w 21600"/>
              <a:gd name="T3" fmla="*/ 2790654 h 21600"/>
              <a:gd name="T4" fmla="*/ 203966091 w 21600"/>
              <a:gd name="T5" fmla="*/ 11451430 h 21600"/>
              <a:gd name="T6" fmla="*/ 296693628 w 21600"/>
              <a:gd name="T7" fmla="*/ 24037659 h 21600"/>
              <a:gd name="T8" fmla="*/ 255750942 w 21600"/>
              <a:gd name="T9" fmla="*/ 34795311 h 21600"/>
              <a:gd name="T10" fmla="*/ 204652222 w 21600"/>
              <a:gd name="T11" fmla="*/ 261731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88" y="9853"/>
                </a:moveTo>
                <a:cubicBezTo>
                  <a:pt x="18915" y="5560"/>
                  <a:pt x="15345" y="2275"/>
                  <a:pt x="11027" y="2162"/>
                </a:cubicBezTo>
                <a:lnTo>
                  <a:pt x="11084" y="3"/>
                </a:lnTo>
                <a:cubicBezTo>
                  <a:pt x="16481" y="146"/>
                  <a:pt x="20943" y="4250"/>
                  <a:pt x="21534" y="9616"/>
                </a:cubicBezTo>
                <a:lnTo>
                  <a:pt x="24218" y="9320"/>
                </a:lnTo>
                <a:lnTo>
                  <a:pt x="20876" y="13491"/>
                </a:lnTo>
                <a:lnTo>
                  <a:pt x="16705" y="10148"/>
                </a:lnTo>
                <a:lnTo>
                  <a:pt x="19388" y="9853"/>
                </a:lnTo>
                <a:close/>
              </a:path>
            </a:pathLst>
          </a:cu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1052513" y="1219200"/>
            <a:ext cx="7089775" cy="857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Responsive Teaching Cycle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14400" y="2619375"/>
            <a:ext cx="7315200" cy="1524000"/>
          </a:xfrm>
          <a:prstGeom prst="rect">
            <a:avLst/>
          </a:prstGeom>
          <a:noFill/>
          <a:ln>
            <a:noFill/>
          </a:ln>
          <a:effectLst>
            <a:outerShdw dist="91980" dir="2700000" algn="ctr" rotWithShape="0">
              <a:srgbClr val="004077">
                <a:alpha val="75000"/>
              </a:srgbClr>
            </a:outerShdw>
          </a:effectLst>
          <a:extLst/>
        </p:spPr>
        <p:txBody>
          <a:bodyPr lIns="0" rIns="0"/>
          <a:lstStyle/>
          <a:p>
            <a:pPr algn="ctr" eaLnBrk="0" hangingPunct="0"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Eterna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133600"/>
            <a:ext cx="6019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Results from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Grant-Funded Partnership Projects: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ARCHES, CPEC, Project GRAD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With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Special Thanks to Ivan Cheng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Department of Secondary Education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Eterna" pitchFamily="-80" charset="0"/>
              <a:ea typeface="ＭＳ Ｐゴシック" pitchFamily="-80" charset="-128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914400" y="1447800"/>
            <a:ext cx="7239000" cy="47450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Addressing Critical Areas of Need in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LAUSD Baseline Measurements</a:t>
            </a:r>
            <a:endParaRPr lang="en-US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905000"/>
            <a:ext cx="6172200" cy="406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085850" y="914400"/>
            <a:ext cx="6991350" cy="914400"/>
          </a:xfrm>
          <a:prstGeom prst="rect">
            <a:avLst/>
          </a:prstGeom>
          <a:noFill/>
          <a:ln>
            <a:noFill/>
          </a:ln>
          <a:extLst/>
        </p:spPr>
        <p:txBody>
          <a:bodyPr r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Where should we start?</a:t>
            </a:r>
          </a:p>
        </p:txBody>
      </p:sp>
      <p:sp>
        <p:nvSpPr>
          <p:cNvPr id="238599" name="Rectangle 7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6889575" cy="4038600"/>
          </a:xfrm>
        </p:spPr>
        <p:txBody>
          <a:bodyPr lIns="0" rIns="0" rtlCol="0">
            <a:normAutofit fontScale="92500" lnSpcReduction="2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Font typeface="Brush Script MT" pitchFamily="66" charset="0"/>
              <a:buNone/>
              <a:tabLst>
                <a:tab pos="346075" algn="l"/>
                <a:tab pos="3427413" algn="l"/>
              </a:tabLst>
              <a:defRPr/>
            </a:pPr>
            <a:r>
              <a:rPr lang="en-US" sz="3200" dirty="0" smtClean="0">
                <a:ea typeface="+mn-ea"/>
                <a:cs typeface="+mn-cs"/>
              </a:rPr>
              <a:t>“ACT </a:t>
            </a:r>
            <a:r>
              <a:rPr lang="en-US" sz="3200" dirty="0">
                <a:ea typeface="+mn-ea"/>
                <a:cs typeface="+mn-cs"/>
              </a:rPr>
              <a:t>researchers found in 2008 that the academic level students achieve by 8th grade has a bigger impact on college and career readiness and success than anything that happens academically in </a:t>
            </a:r>
            <a:r>
              <a:rPr lang="en-US" sz="3200" dirty="0" smtClean="0">
                <a:ea typeface="+mn-ea"/>
                <a:cs typeface="+mn-cs"/>
              </a:rPr>
              <a:t>high school… Interventions </a:t>
            </a:r>
            <a:r>
              <a:rPr lang="en-US" sz="3200" dirty="0">
                <a:ea typeface="+mn-ea"/>
                <a:cs typeface="+mn-cs"/>
              </a:rPr>
              <a:t>are called for, particularly in middle school, when indicators show students are on a fast track to dropping out in high </a:t>
            </a:r>
            <a:r>
              <a:rPr lang="en-US" sz="3200" dirty="0" smtClean="0">
                <a:ea typeface="+mn-ea"/>
                <a:cs typeface="+mn-cs"/>
              </a:rPr>
              <a:t>school</a:t>
            </a:r>
            <a:r>
              <a:rPr lang="en-US" sz="3200" dirty="0" smtClean="0">
                <a:ea typeface="+mn-ea"/>
                <a:cs typeface="+mn-cs"/>
              </a:rPr>
              <a:t>.” 		                        </a:t>
            </a:r>
            <a:r>
              <a:rPr lang="en-US" sz="1700" dirty="0" smtClean="0">
                <a:ea typeface="+mn-ea"/>
                <a:cs typeface="+mn-cs"/>
              </a:rPr>
              <a:t>(</a:t>
            </a:r>
            <a:r>
              <a:rPr lang="en-US" sz="1700" dirty="0" smtClean="0">
                <a:ea typeface="+mn-ea"/>
                <a:cs typeface="+mn-cs"/>
              </a:rPr>
              <a:t>Education Week, November 29, 2011)</a:t>
            </a:r>
            <a:endParaRPr lang="en-US" sz="17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-80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135063" y="838200"/>
            <a:ext cx="6991350" cy="914400"/>
          </a:xfrm>
          <a:prstGeom prst="rect">
            <a:avLst/>
          </a:prstGeom>
          <a:noFill/>
          <a:ln>
            <a:noFill/>
          </a:ln>
          <a:extLst/>
        </p:spPr>
        <p:txBody>
          <a:bodyPr r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Where should we start?</a:t>
            </a:r>
          </a:p>
        </p:txBody>
      </p:sp>
      <p:sp>
        <p:nvSpPr>
          <p:cNvPr id="238599" name="Rectangle 7"/>
          <p:cNvSpPr>
            <a:spLocks noGrp="1" noChangeArrowheads="1"/>
          </p:cNvSpPr>
          <p:nvPr>
            <p:ph idx="1"/>
          </p:nvPr>
        </p:nvSpPr>
        <p:spPr>
          <a:xfrm>
            <a:off x="1316038" y="1760538"/>
            <a:ext cx="6629400" cy="4192587"/>
          </a:xfrm>
        </p:spPr>
        <p:txBody>
          <a:bodyPr lIns="0" rIns="0" rtlCol="0"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Font typeface="Wingdings" pitchFamily="2" charset="2"/>
              <a:buChar char="Ø"/>
              <a:tabLst>
                <a:tab pos="346075" algn="l"/>
                <a:tab pos="3427413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+mn-ea"/>
                <a:cs typeface="+mn-cs"/>
              </a:rPr>
              <a:t>Algebra success rate is low in LAUSD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Font typeface="Wingdings" pitchFamily="2" charset="2"/>
              <a:buChar char="Ø"/>
              <a:tabLst>
                <a:tab pos="346075" algn="l"/>
                <a:tab pos="3427413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+mn-ea"/>
                <a:cs typeface="+mn-cs"/>
              </a:rPr>
              <a:t>Only 6% of 828 Algebra 1 students at one high school scored “Proficient” or above in the California Standards Test (CST)</a:t>
            </a:r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Font typeface="Wingdings" pitchFamily="2" charset="2"/>
              <a:buChar char="Ø"/>
              <a:tabLst>
                <a:tab pos="346075" algn="l"/>
                <a:tab pos="3427413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+mn-ea"/>
                <a:cs typeface="+mn-cs"/>
              </a:rPr>
              <a:t>Two thirds of those who fail Algebra in 8th or 9th grade fail to graduate on time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914400" y="1524000"/>
            <a:ext cx="72390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The Importance of Meaningful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48000" y="766763"/>
            <a:ext cx="297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Increase A-G Completion: 21% (2003) to 40% (2010)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248400" y="2408238"/>
            <a:ext cx="2438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1000+ Project GRAD Scholarships Awarded: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800600" y="4845050"/>
            <a:ext cx="2667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600+ Project GRAD Scholars enrolled at CSUN since 2003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371600" y="4775200"/>
            <a:ext cx="228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College Retention Program at CSUN </a:t>
            </a:r>
          </a:p>
          <a:p>
            <a:pPr algn="ctr" eaLnBrk="0" hangingPunct="0">
              <a:spcBef>
                <a:spcPct val="50000"/>
              </a:spcBef>
            </a:pPr>
            <a:endParaRPr lang="en-US" b="1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9100" y="2408238"/>
            <a:ext cx="2514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Project GRAD Scholars from CSUN tutor 6 - 12 students at Project GRAD Schools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-2022180">
            <a:off x="5257800" y="1301750"/>
            <a:ext cx="1447800" cy="1676400"/>
          </a:xfrm>
          <a:custGeom>
            <a:avLst/>
            <a:gdLst>
              <a:gd name="T0" fmla="*/ 92604036 w 21600"/>
              <a:gd name="T1" fmla="*/ 37869643 h 21600"/>
              <a:gd name="T2" fmla="*/ 72207014 w 21600"/>
              <a:gd name="T3" fmla="*/ 28009229 h 21600"/>
              <a:gd name="T4" fmla="*/ 70562689 w 21600"/>
              <a:gd name="T5" fmla="*/ 51458650 h 21600"/>
              <a:gd name="T6" fmla="*/ 109173169 w 21600"/>
              <a:gd name="T7" fmla="*/ 65053633 h 21600"/>
              <a:gd name="T8" fmla="*/ 84912465 w 21600"/>
              <a:gd name="T9" fmla="*/ 97580450 h 21600"/>
              <a:gd name="T10" fmla="*/ 60651760 w 21600"/>
              <a:gd name="T11" fmla="*/ 650536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223"/>
                  <a:pt x="15511" y="7726"/>
                  <a:pt x="14314" y="6700"/>
                </a:cubicBezTo>
                <a:lnTo>
                  <a:pt x="17829" y="2601"/>
                </a:lnTo>
                <a:cubicBezTo>
                  <a:pt x="20222" y="4652"/>
                  <a:pt x="21599" y="7647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10555508">
            <a:off x="1905000" y="3130550"/>
            <a:ext cx="1447800" cy="1676400"/>
          </a:xfrm>
          <a:custGeom>
            <a:avLst/>
            <a:gdLst>
              <a:gd name="T0" fmla="*/ 92604036 w 21600"/>
              <a:gd name="T1" fmla="*/ 37869643 h 21600"/>
              <a:gd name="T2" fmla="*/ 72207014 w 21600"/>
              <a:gd name="T3" fmla="*/ 28009229 h 21600"/>
              <a:gd name="T4" fmla="*/ 70562689 w 21600"/>
              <a:gd name="T5" fmla="*/ 51458650 h 21600"/>
              <a:gd name="T6" fmla="*/ 109173169 w 21600"/>
              <a:gd name="T7" fmla="*/ 65053633 h 21600"/>
              <a:gd name="T8" fmla="*/ 84912465 w 21600"/>
              <a:gd name="T9" fmla="*/ 97580450 h 21600"/>
              <a:gd name="T10" fmla="*/ 60651760 w 21600"/>
              <a:gd name="T11" fmla="*/ 650536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223"/>
                  <a:pt x="15511" y="7726"/>
                  <a:pt x="14314" y="6700"/>
                </a:cubicBezTo>
                <a:lnTo>
                  <a:pt x="17829" y="2601"/>
                </a:lnTo>
                <a:cubicBezTo>
                  <a:pt x="20222" y="4652"/>
                  <a:pt x="21599" y="7647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 rot="6324462">
            <a:off x="3476625" y="4252913"/>
            <a:ext cx="1447800" cy="1676400"/>
          </a:xfrm>
          <a:custGeom>
            <a:avLst/>
            <a:gdLst>
              <a:gd name="T0" fmla="*/ 92604036 w 21600"/>
              <a:gd name="T1" fmla="*/ 37869643 h 21600"/>
              <a:gd name="T2" fmla="*/ 72207014 w 21600"/>
              <a:gd name="T3" fmla="*/ 28009229 h 21600"/>
              <a:gd name="T4" fmla="*/ 70562689 w 21600"/>
              <a:gd name="T5" fmla="*/ 51458650 h 21600"/>
              <a:gd name="T6" fmla="*/ 109173169 w 21600"/>
              <a:gd name="T7" fmla="*/ 65053633 h 21600"/>
              <a:gd name="T8" fmla="*/ 84912465 w 21600"/>
              <a:gd name="T9" fmla="*/ 97580450 h 21600"/>
              <a:gd name="T10" fmla="*/ 60651760 w 21600"/>
              <a:gd name="T11" fmla="*/ 650536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223"/>
                  <a:pt x="15511" y="7726"/>
                  <a:pt x="14314" y="6700"/>
                </a:cubicBezTo>
                <a:lnTo>
                  <a:pt x="17829" y="2601"/>
                </a:lnTo>
                <a:cubicBezTo>
                  <a:pt x="20222" y="4652"/>
                  <a:pt x="21599" y="7647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2619151">
            <a:off x="5073650" y="3211513"/>
            <a:ext cx="1447800" cy="1676400"/>
          </a:xfrm>
          <a:custGeom>
            <a:avLst/>
            <a:gdLst>
              <a:gd name="T0" fmla="*/ 92604036 w 21600"/>
              <a:gd name="T1" fmla="*/ 37869643 h 21600"/>
              <a:gd name="T2" fmla="*/ 72207014 w 21600"/>
              <a:gd name="T3" fmla="*/ 28009229 h 21600"/>
              <a:gd name="T4" fmla="*/ 70562689 w 21600"/>
              <a:gd name="T5" fmla="*/ 51458650 h 21600"/>
              <a:gd name="T6" fmla="*/ 109173169 w 21600"/>
              <a:gd name="T7" fmla="*/ 65053633 h 21600"/>
              <a:gd name="T8" fmla="*/ 84912465 w 21600"/>
              <a:gd name="T9" fmla="*/ 97580450 h 21600"/>
              <a:gd name="T10" fmla="*/ 60651760 w 21600"/>
              <a:gd name="T11" fmla="*/ 650536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223"/>
                  <a:pt x="15511" y="7726"/>
                  <a:pt x="14314" y="6700"/>
                </a:cubicBezTo>
                <a:lnTo>
                  <a:pt x="17829" y="2601"/>
                </a:lnTo>
                <a:cubicBezTo>
                  <a:pt x="20222" y="4652"/>
                  <a:pt x="21599" y="7647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-6922125">
            <a:off x="2171700" y="1416050"/>
            <a:ext cx="1447800" cy="1676400"/>
          </a:xfrm>
          <a:custGeom>
            <a:avLst/>
            <a:gdLst>
              <a:gd name="T0" fmla="*/ 92604036 w 21600"/>
              <a:gd name="T1" fmla="*/ 37869643 h 21600"/>
              <a:gd name="T2" fmla="*/ 72207014 w 21600"/>
              <a:gd name="T3" fmla="*/ 28009229 h 21600"/>
              <a:gd name="T4" fmla="*/ 70562689 w 21600"/>
              <a:gd name="T5" fmla="*/ 51458650 h 21600"/>
              <a:gd name="T6" fmla="*/ 109173169 w 21600"/>
              <a:gd name="T7" fmla="*/ 65053633 h 21600"/>
              <a:gd name="T8" fmla="*/ 84912465 w 21600"/>
              <a:gd name="T9" fmla="*/ 97580450 h 21600"/>
              <a:gd name="T10" fmla="*/ 60651760 w 21600"/>
              <a:gd name="T11" fmla="*/ 650536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223"/>
                  <a:pt x="15511" y="7726"/>
                  <a:pt x="14314" y="6700"/>
                </a:cubicBezTo>
                <a:lnTo>
                  <a:pt x="17829" y="2601"/>
                </a:lnTo>
                <a:cubicBezTo>
                  <a:pt x="20222" y="4652"/>
                  <a:pt x="21599" y="7647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pic>
        <p:nvPicPr>
          <p:cNvPr id="27659" name="Picture 12" descr="PGLA Logo '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943600"/>
            <a:ext cx="1524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1074738" y="55563"/>
            <a:ext cx="7239000" cy="857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Partnership with Project GRAD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64" grpId="0" animBg="1"/>
      <p:bldP spid="2065" grpId="0" animBg="1"/>
      <p:bldP spid="2066" grpId="0" animBg="1"/>
      <p:bldP spid="2067" grpId="0" animBg="1"/>
      <p:bldP spid="20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1244600" y="2082800"/>
          <a:ext cx="68072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5" imgW="6809822" imgH="3682303" progId="Excel.Sheet.8">
                  <p:embed/>
                </p:oleObj>
              </mc:Choice>
              <mc:Fallback>
                <p:oleObj r:id="rId5" imgW="6809822" imgH="3682303" progId="Excel.Shee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082800"/>
                        <a:ext cx="6807200" cy="368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0"/>
          <p:cNvSpPr>
            <a:spLocks noChangeArrowheads="1"/>
          </p:cNvSpPr>
          <p:nvPr/>
        </p:nvSpPr>
        <p:spPr bwMode="auto">
          <a:xfrm>
            <a:off x="762000" y="57912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Calibri" pitchFamily="127" charset="0"/>
              </a:rPr>
              <a:t>Percentage of 8th graders scoring Proficient or Advanced on Algebra 1 CST</a:t>
            </a:r>
          </a:p>
        </p:txBody>
      </p:sp>
      <p:sp>
        <p:nvSpPr>
          <p:cNvPr id="199697" name="Rectangle 17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6705600" cy="4343400"/>
          </a:xfrm>
        </p:spPr>
        <p:txBody>
          <a:bodyPr lIns="0" rIns="0"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Font typeface="Brush Script MT" pitchFamily="66" charset="0"/>
              <a:buNone/>
              <a:tabLst>
                <a:tab pos="346075" algn="l"/>
                <a:tab pos="3427413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+mn-ea"/>
                <a:cs typeface="+mn-cs"/>
              </a:rPr>
              <a:t>Schools closed the “achievement gap”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025525"/>
            <a:ext cx="66294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Initial Impact at Middle School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914400" y="1905000"/>
          <a:ext cx="7315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Chart" r:id="rId4" imgW="11442700" imgH="6807200" progId="MSGraph.Chart.8">
                  <p:embed followColorScheme="full"/>
                </p:oleObj>
              </mc:Choice>
              <mc:Fallback>
                <p:oleObj name="Chart" r:id="rId4" imgW="11442700" imgH="6807200" progId="MSGraph.Chart.8">
                  <p:embed followColorScheme="full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3152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7518400" y="379413"/>
            <a:ext cx="101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2310" name="Rectangle 13"/>
          <p:cNvSpPr>
            <a:spLocks noChangeArrowheads="1"/>
          </p:cNvSpPr>
          <p:nvPr/>
        </p:nvSpPr>
        <p:spPr bwMode="auto">
          <a:xfrm>
            <a:off x="769938" y="5791200"/>
            <a:ext cx="769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Calibri" pitchFamily="127" charset="0"/>
              </a:rPr>
              <a:t>Percentage of 9th graders scoring Proficient or Advanced on Algebra 1 CST</a:t>
            </a: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2057400" y="2209800"/>
            <a:ext cx="5027613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-80" charset="0"/>
                <a:ea typeface="ＭＳ Ｐゴシック" pitchFamily="-80" charset="-128"/>
                <a:cs typeface="+mn-cs"/>
              </a:rPr>
              <a:t>Comparisons for Algebra 1 CST Scores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-80" charset="0"/>
              <a:ea typeface="ＭＳ Ｐゴシック" pitchFamily="-80" charset="-128"/>
              <a:cs typeface="+mn-cs"/>
            </a:endParaRPr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>
            <a:off x="1058863" y="1254125"/>
            <a:ext cx="7018337" cy="539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10287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80" charset="0"/>
                <a:ea typeface="ヒラギノ角ゴ Pro W3" pitchFamily="-80" charset="-128"/>
                <a:cs typeface="+mn-cs"/>
              </a:rPr>
              <a:t>Continued Impact at High School</a:t>
            </a:r>
            <a:endParaRPr lang="en-US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80" charset="0"/>
              <a:ea typeface="ヒラギノ角ゴ Pro W3" pitchFamily="-80" charset="-128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209</TotalTime>
  <Words>936</Words>
  <Application>Microsoft Office PowerPoint</Application>
  <PresentationFormat>On-screen Show (4:3)</PresentationFormat>
  <Paragraphs>160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Pushpin</vt:lpstr>
      <vt:lpstr>Microsoft Excel 97-2003 Worksheet</vt:lpstr>
      <vt:lpstr>Chart</vt:lpstr>
      <vt:lpstr>PowerPoint Presentation</vt:lpstr>
      <vt:lpstr>PowerPoint Presentation</vt:lpstr>
      <vt:lpstr>LAUSD Baseline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Cheng</dc:creator>
  <cp:lastModifiedBy>jeff</cp:lastModifiedBy>
  <cp:revision>97</cp:revision>
  <cp:lastPrinted>2011-11-30T03:06:54Z</cp:lastPrinted>
  <dcterms:created xsi:type="dcterms:W3CDTF">2009-07-01T04:15:46Z</dcterms:created>
  <dcterms:modified xsi:type="dcterms:W3CDTF">2011-12-03T01:54:19Z</dcterms:modified>
</cp:coreProperties>
</file>