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4" r:id="rId2"/>
    <p:sldId id="314" r:id="rId3"/>
    <p:sldId id="313" r:id="rId4"/>
    <p:sldId id="312" r:id="rId5"/>
    <p:sldId id="257" r:id="rId6"/>
    <p:sldId id="275" r:id="rId7"/>
    <p:sldId id="273" r:id="rId8"/>
    <p:sldId id="263" r:id="rId9"/>
    <p:sldId id="310" r:id="rId10"/>
    <p:sldId id="281" r:id="rId11"/>
    <p:sldId id="272" r:id="rId12"/>
    <p:sldId id="264" r:id="rId13"/>
    <p:sldId id="262" r:id="rId14"/>
    <p:sldId id="259" r:id="rId15"/>
    <p:sldId id="260" r:id="rId16"/>
    <p:sldId id="265" r:id="rId17"/>
    <p:sldId id="266" r:id="rId18"/>
    <p:sldId id="267" r:id="rId19"/>
    <p:sldId id="315" r:id="rId20"/>
    <p:sldId id="269" r:id="rId21"/>
    <p:sldId id="276" r:id="rId22"/>
    <p:sldId id="270" r:id="rId23"/>
    <p:sldId id="279" r:id="rId24"/>
    <p:sldId id="311"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8" autoAdjust="0"/>
    <p:restoredTop sz="90269" autoAdjust="0"/>
  </p:normalViewPr>
  <p:slideViewPr>
    <p:cSldViewPr>
      <p:cViewPr>
        <p:scale>
          <a:sx n="70" d="100"/>
          <a:sy n="70" d="100"/>
        </p:scale>
        <p:origin x="-8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9C00E194-6BED-479B-9D63-F1171B8D22B1}" type="datetimeFigureOut">
              <a:rPr lang="en-US" smtClean="0"/>
              <a:t>12/2/2011</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B929D147-3E45-4F75-BEF8-4C1811829A94}" type="slidenum">
              <a:rPr lang="en-US" smtClean="0"/>
              <a:t>‹#›</a:t>
            </a:fld>
            <a:endParaRPr lang="en-US"/>
          </a:p>
        </p:txBody>
      </p:sp>
    </p:spTree>
    <p:extLst>
      <p:ext uri="{BB962C8B-B14F-4D97-AF65-F5344CB8AC3E}">
        <p14:creationId xmlns:p14="http://schemas.microsoft.com/office/powerpoint/2010/main" val="417338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654084C4-0BCE-4574-AD14-5B7AFDE202C1}" type="datetimeFigureOut">
              <a:rPr lang="en-US" smtClean="0"/>
              <a:t>12/2/2011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16771808-291A-450F-AD4C-2C21ABB7245C}" type="slidenum">
              <a:rPr lang="en-US" smtClean="0"/>
              <a:t>‹#›</a:t>
            </a:fld>
            <a:endParaRPr lang="en-US"/>
          </a:p>
        </p:txBody>
      </p:sp>
    </p:spTree>
    <p:extLst>
      <p:ext uri="{BB962C8B-B14F-4D97-AF65-F5344CB8AC3E}">
        <p14:creationId xmlns:p14="http://schemas.microsoft.com/office/powerpoint/2010/main" val="211420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and thank you for coming.</a:t>
            </a:r>
            <a:endParaRPr lang="en-US" dirty="0" smtClean="0"/>
          </a:p>
          <a:p>
            <a:endParaRPr lang="en-US" i="1" dirty="0" smtClean="0">
              <a:solidFill>
                <a:srgbClr val="0070C0"/>
              </a:solidFill>
            </a:endParaRPr>
          </a:p>
          <a:p>
            <a:endParaRPr lang="en-US" i="1" dirty="0" smtClean="0">
              <a:solidFill>
                <a:srgbClr val="0070C0"/>
              </a:solidFill>
            </a:endParaRPr>
          </a:p>
          <a:p>
            <a:r>
              <a:rPr lang="en-US" i="1" dirty="0" smtClean="0">
                <a:solidFill>
                  <a:srgbClr val="0070C0"/>
                </a:solidFill>
              </a:rPr>
              <a:t>Dianne,</a:t>
            </a:r>
            <a:r>
              <a:rPr lang="en-US" i="1" baseline="0" dirty="0" smtClean="0">
                <a:solidFill>
                  <a:srgbClr val="0070C0"/>
                </a:solidFill>
              </a:rPr>
              <a:t> </a:t>
            </a:r>
            <a:r>
              <a:rPr lang="en-US" i="1" dirty="0" smtClean="0">
                <a:solidFill>
                  <a:srgbClr val="0070C0"/>
                </a:solidFill>
              </a:rPr>
              <a:t>FYI</a:t>
            </a:r>
            <a:r>
              <a:rPr lang="en-US" i="1" baseline="0" dirty="0" smtClean="0">
                <a:solidFill>
                  <a:srgbClr val="0070C0"/>
                </a:solidFill>
              </a:rPr>
              <a:t>: “summit goals and expected outcomes:</a:t>
            </a:r>
          </a:p>
          <a:p>
            <a:pPr marL="171450" indent="-171450">
              <a:buFont typeface="Arial" pitchFamily="34" charset="0"/>
              <a:buChar char="•"/>
            </a:pPr>
            <a:endParaRPr lang="en-US" b="1" i="1" baseline="0" dirty="0" smtClean="0">
              <a:solidFill>
                <a:srgbClr val="0070C0"/>
              </a:solidFill>
            </a:endParaRPr>
          </a:p>
          <a:p>
            <a:pPr marL="171450" indent="-171450">
              <a:buFont typeface="Arial" pitchFamily="34" charset="0"/>
              <a:buChar char="•"/>
            </a:pPr>
            <a:r>
              <a:rPr lang="en-US" b="1" i="1" baseline="0" dirty="0" smtClean="0">
                <a:solidFill>
                  <a:srgbClr val="0070C0"/>
                </a:solidFill>
              </a:rPr>
              <a:t>To build greater consensus </a:t>
            </a:r>
            <a:r>
              <a:rPr lang="en-US" i="1" baseline="0" dirty="0" smtClean="0">
                <a:solidFill>
                  <a:srgbClr val="0070C0"/>
                </a:solidFill>
              </a:rPr>
              <a:t>that timing is right for university’s leading volunteers and key stakeholders to take greater collective responsibility for CSUN’s future</a:t>
            </a:r>
          </a:p>
          <a:p>
            <a:pPr marL="171450" indent="-171450">
              <a:buFont typeface="Arial" pitchFamily="34" charset="0"/>
              <a:buChar char="•"/>
            </a:pPr>
            <a:endParaRPr lang="en-US" i="1" baseline="0" dirty="0" smtClean="0">
              <a:solidFill>
                <a:srgbClr val="0070C0"/>
              </a:solidFill>
            </a:endParaRPr>
          </a:p>
          <a:p>
            <a:pPr marL="171450" indent="-171450">
              <a:buFont typeface="Arial" pitchFamily="34" charset="0"/>
              <a:buChar char="•"/>
            </a:pPr>
            <a:r>
              <a:rPr lang="en-US" b="1" i="1" baseline="0" dirty="0" smtClean="0">
                <a:solidFill>
                  <a:srgbClr val="0070C0"/>
                </a:solidFill>
              </a:rPr>
              <a:t>To empower</a:t>
            </a:r>
            <a:r>
              <a:rPr lang="en-US" i="1" baseline="0" dirty="0" smtClean="0">
                <a:solidFill>
                  <a:srgbClr val="0070C0"/>
                </a:solidFill>
              </a:rPr>
              <a:t> leadership volunteers by sharing knowledge of what we do and what challenges we face</a:t>
            </a:r>
          </a:p>
          <a:p>
            <a:pPr marL="171450" indent="-171450">
              <a:buFont typeface="Arial" pitchFamily="34" charset="0"/>
              <a:buChar char="•"/>
            </a:pPr>
            <a:endParaRPr lang="en-US" b="1" i="1" baseline="0" dirty="0" smtClean="0">
              <a:solidFill>
                <a:srgbClr val="0070C0"/>
              </a:solidFill>
            </a:endParaRPr>
          </a:p>
          <a:p>
            <a:pPr marL="171450" indent="-171450">
              <a:buFont typeface="Arial" pitchFamily="34" charset="0"/>
              <a:buChar char="•"/>
            </a:pPr>
            <a:r>
              <a:rPr lang="en-US" b="1" i="1" baseline="0" dirty="0" smtClean="0">
                <a:solidFill>
                  <a:srgbClr val="0070C0"/>
                </a:solidFill>
              </a:rPr>
              <a:t>To acquaint volunteers with each other </a:t>
            </a:r>
            <a:r>
              <a:rPr lang="en-US" i="1" baseline="0" dirty="0" smtClean="0">
                <a:solidFill>
                  <a:srgbClr val="0070C0"/>
                </a:solidFill>
              </a:rPr>
              <a:t>to build support for our common goals.</a:t>
            </a:r>
          </a:p>
          <a:p>
            <a:pPr marL="171450" indent="-171450">
              <a:buFont typeface="Arial" pitchFamily="34" charset="0"/>
              <a:buChar char="•"/>
            </a:pPr>
            <a:endParaRPr lang="en-US" i="1" baseline="0" dirty="0" smtClean="0">
              <a:solidFill>
                <a:srgbClr val="0070C0"/>
              </a:solidFill>
            </a:endParaRPr>
          </a:p>
          <a:p>
            <a:pPr marL="0" indent="0">
              <a:buFont typeface="Arial" pitchFamily="34" charset="0"/>
              <a:buNone/>
            </a:pPr>
            <a:r>
              <a:rPr lang="en-US" i="1" baseline="0" dirty="0" smtClean="0">
                <a:solidFill>
                  <a:srgbClr val="0070C0"/>
                </a:solidFill>
              </a:rPr>
              <a:t>Summit co chairs are:</a:t>
            </a:r>
          </a:p>
          <a:p>
            <a:pPr marL="0" indent="0">
              <a:buFont typeface="Arial" pitchFamily="34" charset="0"/>
              <a:buNone/>
            </a:pPr>
            <a:r>
              <a:rPr lang="en-US" b="1" i="1" baseline="0" dirty="0" smtClean="0">
                <a:solidFill>
                  <a:srgbClr val="0070C0"/>
                </a:solidFill>
              </a:rPr>
              <a:t>Linda </a:t>
            </a:r>
            <a:r>
              <a:rPr lang="en-US" b="1" i="1" baseline="0" dirty="0" err="1" smtClean="0">
                <a:solidFill>
                  <a:srgbClr val="0070C0"/>
                </a:solidFill>
              </a:rPr>
              <a:t>Lingle</a:t>
            </a:r>
            <a:r>
              <a:rPr lang="en-US" b="1" i="1" baseline="0" dirty="0" smtClean="0">
                <a:solidFill>
                  <a:srgbClr val="0070C0"/>
                </a:solidFill>
              </a:rPr>
              <a:t>, </a:t>
            </a:r>
            <a:r>
              <a:rPr lang="en-US" i="1" baseline="0" dirty="0" smtClean="0">
                <a:solidFill>
                  <a:srgbClr val="0070C0"/>
                </a:solidFill>
              </a:rPr>
              <a:t>6</a:t>
            </a:r>
            <a:r>
              <a:rPr lang="en-US" i="1" baseline="30000" dirty="0" smtClean="0">
                <a:solidFill>
                  <a:srgbClr val="0070C0"/>
                </a:solidFill>
              </a:rPr>
              <a:t>th</a:t>
            </a:r>
            <a:r>
              <a:rPr lang="en-US" i="1" baseline="0" dirty="0" smtClean="0">
                <a:solidFill>
                  <a:srgbClr val="0070C0"/>
                </a:solidFill>
              </a:rPr>
              <a:t> Governor of Hawaii (current is Neil Abercrombie)</a:t>
            </a:r>
          </a:p>
          <a:p>
            <a:pPr marL="0" indent="0">
              <a:buFont typeface="Arial" pitchFamily="34" charset="0"/>
              <a:buNone/>
            </a:pPr>
            <a:r>
              <a:rPr lang="en-US" b="1" i="1" baseline="0" dirty="0" smtClean="0">
                <a:solidFill>
                  <a:srgbClr val="0070C0"/>
                </a:solidFill>
              </a:rPr>
              <a:t>Earl </a:t>
            </a:r>
            <a:r>
              <a:rPr lang="en-US" b="1" i="1" baseline="0" dirty="0" err="1" smtClean="0">
                <a:solidFill>
                  <a:srgbClr val="0070C0"/>
                </a:solidFill>
              </a:rPr>
              <a:t>Enzer</a:t>
            </a:r>
            <a:r>
              <a:rPr lang="en-US" b="1" i="1" baseline="0" dirty="0" smtClean="0">
                <a:solidFill>
                  <a:srgbClr val="0070C0"/>
                </a:solidFill>
              </a:rPr>
              <a:t>, </a:t>
            </a:r>
            <a:r>
              <a:rPr lang="en-US" i="1" baseline="0" dirty="0" smtClean="0">
                <a:solidFill>
                  <a:srgbClr val="0070C0"/>
                </a:solidFill>
              </a:rPr>
              <a:t>Managing director, private wealth management area of Goldman Sachs in LA and chair of </a:t>
            </a:r>
            <a:r>
              <a:rPr lang="en-US" i="1" baseline="0" dirty="0" err="1" smtClean="0">
                <a:solidFill>
                  <a:srgbClr val="0070C0"/>
                </a:solidFill>
              </a:rPr>
              <a:t>rhe</a:t>
            </a:r>
            <a:r>
              <a:rPr lang="en-US" i="1" baseline="0" dirty="0" smtClean="0">
                <a:solidFill>
                  <a:srgbClr val="0070C0"/>
                </a:solidFill>
              </a:rPr>
              <a:t> board of directors for the CSUN foundation and COBAE Dean’s Advisory Board member.</a:t>
            </a:r>
          </a:p>
          <a:p>
            <a:pPr marL="0" indent="0">
              <a:buFont typeface="Arial" pitchFamily="34" charset="0"/>
              <a:buNone/>
            </a:pPr>
            <a:endParaRPr lang="en-US" i="1" dirty="0">
              <a:solidFill>
                <a:srgbClr val="0070C0"/>
              </a:solidFill>
            </a:endParaRPr>
          </a:p>
        </p:txBody>
      </p:sp>
      <p:sp>
        <p:nvSpPr>
          <p:cNvPr id="4" name="Slide Number Placeholder 3"/>
          <p:cNvSpPr>
            <a:spLocks noGrp="1"/>
          </p:cNvSpPr>
          <p:nvPr>
            <p:ph type="sldNum" sz="quarter" idx="10"/>
          </p:nvPr>
        </p:nvSpPr>
        <p:spPr/>
        <p:txBody>
          <a:bodyPr/>
          <a:lstStyle/>
          <a:p>
            <a:fld id="{16771808-291A-450F-AD4C-2C21ABB7245C}" type="slidenum">
              <a:rPr lang="en-US" smtClean="0"/>
              <a:t>1</a:t>
            </a:fld>
            <a:endParaRPr lang="en-US"/>
          </a:p>
        </p:txBody>
      </p:sp>
    </p:spTree>
    <p:extLst>
      <p:ext uri="{BB962C8B-B14F-4D97-AF65-F5344CB8AC3E}">
        <p14:creationId xmlns:p14="http://schemas.microsoft.com/office/powerpoint/2010/main" val="125806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term studies show a dramatic rise in obesity and</a:t>
            </a:r>
            <a:r>
              <a:rPr lang="en-US" baseline="0" dirty="0" smtClean="0"/>
              <a:t> the risk factors associated with it.  </a:t>
            </a:r>
          </a:p>
          <a:p>
            <a:endParaRPr lang="en-US" baseline="0" dirty="0" smtClean="0"/>
          </a:p>
          <a:p>
            <a:r>
              <a:rPr lang="en-US" baseline="0" dirty="0" smtClean="0"/>
              <a:t>Take a look – you see that shift from blue in 1990 to mostly red in 2010.  </a:t>
            </a:r>
          </a:p>
          <a:p>
            <a:endParaRPr lang="en-US" baseline="0" dirty="0" smtClean="0"/>
          </a:p>
          <a:p>
            <a:r>
              <a:rPr lang="en-US" baseline="0" dirty="0" smtClean="0"/>
              <a:t>Remember: this isn’t a political map!  </a:t>
            </a:r>
          </a:p>
          <a:p>
            <a:endParaRPr lang="en-US" baseline="0" dirty="0" smtClean="0"/>
          </a:p>
          <a:p>
            <a:r>
              <a:rPr lang="en-US" baseline="0" dirty="0" smtClean="0"/>
              <a:t>In 1990, the percentage of risk factors balances somewhat between less than 10 to 19 %.</a:t>
            </a:r>
          </a:p>
          <a:p>
            <a:endParaRPr lang="en-US" baseline="0" dirty="0" smtClean="0"/>
          </a:p>
          <a:p>
            <a:r>
              <a:rPr lang="en-US" baseline="0" dirty="0" smtClean="0"/>
              <a:t>Within ten years, the west is generally creeping up, leaving that 10% behind - and the east and south are up in the 20 – 24% range.</a:t>
            </a:r>
          </a:p>
          <a:p>
            <a:endParaRPr lang="en-US" baseline="0" dirty="0" smtClean="0"/>
          </a:p>
          <a:p>
            <a:r>
              <a:rPr lang="en-US" baseline="0" dirty="0" smtClean="0"/>
              <a:t>And today?  The dark red represents equal to or greater than 30%.</a:t>
            </a:r>
          </a:p>
          <a:p>
            <a:endParaRPr lang="en-US" baseline="0" dirty="0" smtClean="0"/>
          </a:p>
          <a:p>
            <a:r>
              <a:rPr lang="en-US" baseline="0" dirty="0" smtClean="0"/>
              <a:t>Clearly we need help.</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10</a:t>
            </a:fld>
            <a:endParaRPr lang="en-US"/>
          </a:p>
        </p:txBody>
      </p:sp>
    </p:spTree>
    <p:extLst>
      <p:ext uri="{BB962C8B-B14F-4D97-AF65-F5344CB8AC3E}">
        <p14:creationId xmlns:p14="http://schemas.microsoft.com/office/powerpoint/2010/main" val="61039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[self</a:t>
            </a:r>
            <a:r>
              <a:rPr lang="en-US" i="1" baseline="0" dirty="0" smtClean="0"/>
              <a:t> explanatory]</a:t>
            </a:r>
          </a:p>
          <a:p>
            <a:endParaRPr lang="en-US" i="1"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11</a:t>
            </a:fld>
            <a:endParaRPr lang="en-US"/>
          </a:p>
        </p:txBody>
      </p:sp>
    </p:spTree>
    <p:extLst>
      <p:ext uri="{BB962C8B-B14F-4D97-AF65-F5344CB8AC3E}">
        <p14:creationId xmlns:p14="http://schemas.microsoft.com/office/powerpoint/2010/main" val="71919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What works? Nutrition</a:t>
            </a:r>
            <a:r>
              <a:rPr lang="en-US" baseline="0" dirty="0" smtClean="0"/>
              <a:t> and exercise, as always.</a:t>
            </a:r>
          </a:p>
          <a:p>
            <a:pPr marL="0" indent="0">
              <a:buFont typeface="Arial" pitchFamily="34" charset="0"/>
              <a:buNone/>
            </a:pPr>
            <a:endParaRPr lang="en-US" baseline="0" dirty="0" smtClean="0"/>
          </a:p>
          <a:p>
            <a:pPr marL="0" indent="0">
              <a:buFont typeface="Arial" pitchFamily="34" charset="0"/>
              <a:buNone/>
            </a:pPr>
            <a:r>
              <a:rPr lang="en-US" baseline="0" dirty="0" smtClean="0"/>
              <a:t>We work with community partners.</a:t>
            </a:r>
          </a:p>
          <a:p>
            <a:pPr marL="0" indent="0">
              <a:buFont typeface="Arial" pitchFamily="34" charset="0"/>
              <a:buNone/>
            </a:pPr>
            <a:endParaRPr lang="en-US" baseline="0" dirty="0" smtClean="0"/>
          </a:p>
          <a:p>
            <a:pPr marL="0" indent="0">
              <a:buFont typeface="Arial" pitchFamily="34" charset="0"/>
              <a:buNone/>
            </a:pPr>
            <a:r>
              <a:rPr lang="en-US" baseline="0" dirty="0" smtClean="0"/>
              <a:t>We’ve teamed up our Kinesiology and Nutrition faculty with the LAUSD and Northridge Hospital Medical Center to bring nutrition education to three local schools.</a:t>
            </a:r>
          </a:p>
          <a:p>
            <a:pPr marL="0" indent="0">
              <a:buFont typeface="Arial" pitchFamily="34" charset="0"/>
              <a:buNone/>
            </a:pPr>
            <a:endParaRPr lang="en-US" baseline="0" dirty="0"/>
          </a:p>
          <a:p>
            <a:pPr marL="0" indent="0">
              <a:buFont typeface="Arial" pitchFamily="34" charset="0"/>
              <a:buNone/>
            </a:pPr>
            <a:r>
              <a:rPr lang="en-US" baseline="0" dirty="0" smtClean="0"/>
              <a:t>In this photo you can see our student interns from the Marilyn Magaram Center for Food Science Nutrition and Dietetics with the school teacher and obviously the children are engaged.</a:t>
            </a:r>
          </a:p>
          <a:p>
            <a:pPr marL="0" indent="0">
              <a:buFont typeface="Arial" pitchFamily="34" charset="0"/>
              <a:buNone/>
            </a:pPr>
            <a:endParaRPr lang="en-US" baseline="0" dirty="0" smtClean="0"/>
          </a:p>
          <a:p>
            <a:pPr marL="0" indent="0">
              <a:buFont typeface="Arial" pitchFamily="34" charset="0"/>
              <a:buNone/>
            </a:pPr>
            <a:r>
              <a:rPr lang="en-US" baseline="0" dirty="0" smtClean="0"/>
              <a:t>They make it fun for kids...</a:t>
            </a:r>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i="1" baseline="0" dirty="0" smtClean="0"/>
              <a:t>[next slide]</a:t>
            </a:r>
          </a:p>
        </p:txBody>
      </p:sp>
      <p:sp>
        <p:nvSpPr>
          <p:cNvPr id="4" name="Slide Number Placeholder 3"/>
          <p:cNvSpPr>
            <a:spLocks noGrp="1"/>
          </p:cNvSpPr>
          <p:nvPr>
            <p:ph type="sldNum" sz="quarter" idx="10"/>
          </p:nvPr>
        </p:nvSpPr>
        <p:spPr/>
        <p:txBody>
          <a:bodyPr/>
          <a:lstStyle/>
          <a:p>
            <a:fld id="{16771808-291A-450F-AD4C-2C21ABB7245C}" type="slidenum">
              <a:rPr lang="en-US" smtClean="0"/>
              <a:t>12</a:t>
            </a:fld>
            <a:endParaRPr lang="en-US"/>
          </a:p>
        </p:txBody>
      </p:sp>
    </p:spTree>
    <p:extLst>
      <p:ext uri="{BB962C8B-B14F-4D97-AF65-F5344CB8AC3E}">
        <p14:creationId xmlns:p14="http://schemas.microsoft.com/office/powerpoint/2010/main" val="383135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they make it worthwhile for the</a:t>
            </a:r>
            <a:r>
              <a:rPr lang="en-US" baseline="0" dirty="0" smtClean="0"/>
              <a:t> parents, too!</a:t>
            </a:r>
            <a:endParaRPr lang="en-US" dirty="0" smtClean="0"/>
          </a:p>
          <a:p>
            <a:endParaRPr lang="en-US" dirty="0" smtClean="0"/>
          </a:p>
          <a:p>
            <a:r>
              <a:rPr lang="en-US" dirty="0" smtClean="0"/>
              <a:t>“My Plate” replaces</a:t>
            </a:r>
            <a:r>
              <a:rPr lang="en-US" baseline="0" dirty="0" smtClean="0"/>
              <a:t> the old “four food groups” and the more recently used, “food pyramid.”  </a:t>
            </a:r>
          </a:p>
          <a:p>
            <a:endParaRPr lang="en-US" baseline="0" dirty="0" smtClean="0"/>
          </a:p>
          <a:p>
            <a:r>
              <a:rPr lang="en-US" baseline="0" dirty="0" smtClean="0"/>
              <a:t>This new approach shows portion relationships on the plate – a section for fruits, one for vegetables, a portion for protein and another for grains. </a:t>
            </a:r>
          </a:p>
          <a:p>
            <a:endParaRPr lang="en-US" baseline="0" dirty="0" smtClean="0"/>
          </a:p>
          <a:p>
            <a:r>
              <a:rPr lang="en-US" baseline="0" dirty="0" smtClean="0"/>
              <a:t>As a reminder to drink your milk – but also to consume dairy in small quantities - a small circle at the side of the plate suggests a proper portion of dairy products.</a:t>
            </a:r>
          </a:p>
          <a:p>
            <a:endParaRPr lang="en-US" baseline="0" dirty="0" smtClean="0"/>
          </a:p>
          <a:p>
            <a:r>
              <a:rPr lang="en-US" i="1" baseline="0" dirty="0" smtClean="0"/>
              <a:t>[next slide]</a:t>
            </a:r>
          </a:p>
        </p:txBody>
      </p:sp>
      <p:sp>
        <p:nvSpPr>
          <p:cNvPr id="4" name="Slide Number Placeholder 3"/>
          <p:cNvSpPr>
            <a:spLocks noGrp="1"/>
          </p:cNvSpPr>
          <p:nvPr>
            <p:ph type="sldNum" sz="quarter" idx="10"/>
          </p:nvPr>
        </p:nvSpPr>
        <p:spPr/>
        <p:txBody>
          <a:bodyPr/>
          <a:lstStyle/>
          <a:p>
            <a:fld id="{16771808-291A-450F-AD4C-2C21ABB7245C}" type="slidenum">
              <a:rPr lang="en-US" smtClean="0"/>
              <a:t>13</a:t>
            </a:fld>
            <a:endParaRPr lang="en-US"/>
          </a:p>
        </p:txBody>
      </p:sp>
    </p:spTree>
    <p:extLst>
      <p:ext uri="{BB962C8B-B14F-4D97-AF65-F5344CB8AC3E}">
        <p14:creationId xmlns:p14="http://schemas.microsoft.com/office/powerpoint/2010/main" val="61966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r>
              <a:rPr lang="en-US" dirty="0" smtClean="0"/>
              <a:t>Magaram</a:t>
            </a:r>
            <a:r>
              <a:rPr lang="en-US" baseline="0" dirty="0" smtClean="0"/>
              <a:t> Center interns also go to the Farmers Market to work in our “Ask the Dietician” booth.</a:t>
            </a:r>
          </a:p>
          <a:p>
            <a:pPr marL="457200" lvl="1" indent="0">
              <a:buFont typeface="Arial" pitchFamily="34" charset="0"/>
              <a:buNone/>
            </a:pPr>
            <a:endParaRPr lang="en-US" baseline="0" dirty="0" smtClean="0"/>
          </a:p>
          <a:p>
            <a:pPr marL="457200" lvl="1" indent="0">
              <a:buFont typeface="Arial" pitchFamily="34" charset="0"/>
              <a:buNone/>
            </a:pPr>
            <a:r>
              <a:rPr lang="en-US" baseline="0" dirty="0" smtClean="0"/>
              <a:t>This is every 4</a:t>
            </a:r>
            <a:r>
              <a:rPr lang="en-US" baseline="30000" dirty="0" smtClean="0"/>
              <a:t>th</a:t>
            </a:r>
            <a:r>
              <a:rPr lang="en-US" baseline="0" dirty="0" smtClean="0"/>
              <a:t> Saturday of the month in Canoga Park.</a:t>
            </a:r>
          </a:p>
          <a:p>
            <a:pPr marL="457200" lvl="1" indent="0">
              <a:buFont typeface="Arial" pitchFamily="34" charset="0"/>
              <a:buNone/>
            </a:pPr>
            <a:endParaRPr lang="en-US" baseline="0" dirty="0" smtClean="0"/>
          </a:p>
          <a:p>
            <a:pPr marL="457200" lvl="1" indent="0">
              <a:buFont typeface="Arial" pitchFamily="34" charset="0"/>
              <a:buNone/>
            </a:pPr>
            <a:r>
              <a:rPr lang="en-US" dirty="0" smtClean="0"/>
              <a:t>Our students create and share materials about food safety and portion control, suggest recipes and conduct on the spot nutrition education needs assessments with parents.</a:t>
            </a:r>
          </a:p>
          <a:p>
            <a:pPr marL="457200" lvl="1" indent="0">
              <a:buFont typeface="Arial" pitchFamily="34" charset="0"/>
              <a:buNone/>
            </a:pPr>
            <a:endParaRPr lang="en-US" dirty="0" smtClean="0"/>
          </a:p>
          <a:p>
            <a:pPr marL="457200" lvl="1" indent="0">
              <a:buFont typeface="Arial" pitchFamily="34" charset="0"/>
              <a:buNone/>
            </a:pPr>
            <a:r>
              <a:rPr lang="en-US" i="1" dirty="0" smtClean="0"/>
              <a:t>[next slide] </a:t>
            </a:r>
          </a:p>
          <a:p>
            <a:endParaRPr lang="en-US" dirty="0"/>
          </a:p>
        </p:txBody>
      </p:sp>
      <p:sp>
        <p:nvSpPr>
          <p:cNvPr id="4" name="Slide Number Placeholder 3"/>
          <p:cNvSpPr>
            <a:spLocks noGrp="1"/>
          </p:cNvSpPr>
          <p:nvPr>
            <p:ph type="sldNum" sz="quarter" idx="10"/>
          </p:nvPr>
        </p:nvSpPr>
        <p:spPr/>
        <p:txBody>
          <a:bodyPr/>
          <a:lstStyle/>
          <a:p>
            <a:fld id="{16771808-291A-450F-AD4C-2C21ABB7245C}" type="slidenum">
              <a:rPr lang="en-US" smtClean="0"/>
              <a:t>14</a:t>
            </a:fld>
            <a:endParaRPr lang="en-US"/>
          </a:p>
        </p:txBody>
      </p:sp>
    </p:spTree>
    <p:extLst>
      <p:ext uri="{BB962C8B-B14F-4D97-AF65-F5344CB8AC3E}">
        <p14:creationId xmlns:p14="http://schemas.microsoft.com/office/powerpoint/2010/main" val="157947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do nutrition assessments on campus. </a:t>
            </a:r>
          </a:p>
          <a:p>
            <a:endParaRPr lang="en-US" dirty="0" smtClean="0"/>
          </a:p>
          <a:p>
            <a:r>
              <a:rPr lang="en-US" dirty="0" smtClean="0"/>
              <a:t>These are</a:t>
            </a:r>
            <a:r>
              <a:rPr lang="en-US" baseline="0" dirty="0" smtClean="0"/>
              <a:t> more intensive, and it’s also possible to get a body fat analysis if you want.</a:t>
            </a:r>
          </a:p>
          <a:p>
            <a:endParaRPr lang="en-US" baseline="0" dirty="0" smtClean="0"/>
          </a:p>
          <a:p>
            <a:r>
              <a:rPr lang="en-US" baseline="0" dirty="0" smtClean="0"/>
              <a:t>In the old days you had to be willing to be dunked completely under water to get an accurate reading – and that involved blowing as much air out of your lungs as possible so it wasn’t very comfortable.</a:t>
            </a:r>
          </a:p>
          <a:p>
            <a:endParaRPr lang="en-US" baseline="0" dirty="0" smtClean="0"/>
          </a:p>
          <a:p>
            <a:r>
              <a:rPr lang="en-US" baseline="0" dirty="0" smtClean="0"/>
              <a:t>But with the Bod Pod, you just step in, sit down, and relax.   </a:t>
            </a:r>
          </a:p>
          <a:p>
            <a:endParaRPr lang="en-US" baseline="0" dirty="0" smtClean="0"/>
          </a:p>
          <a:p>
            <a:r>
              <a:rPr lang="en-US" baseline="0" dirty="0" smtClean="0"/>
              <a:t>The subject in this photo is wearing loose clothing, but since the Bod Pod displaces air to measure ratios, you’ll want to wear your skinny jeans or </a:t>
            </a:r>
            <a:r>
              <a:rPr lang="en-US" baseline="0" dirty="0" err="1" smtClean="0"/>
              <a:t>jeggings</a:t>
            </a:r>
            <a:r>
              <a:rPr lang="en-US" baseline="0" dirty="0" smtClean="0"/>
              <a:t> so no air can get trapped in your clothes!</a:t>
            </a:r>
          </a:p>
          <a:p>
            <a:endParaRPr lang="en-US" baseline="0" dirty="0" smtClean="0"/>
          </a:p>
          <a:p>
            <a:endParaRPr lang="en-US" baseline="0" dirty="0" smtClean="0"/>
          </a:p>
          <a:p>
            <a:r>
              <a:rPr lang="en-US" i="1" baseline="0" dirty="0" smtClean="0"/>
              <a:t>[next slide]</a:t>
            </a:r>
          </a:p>
          <a:p>
            <a:endParaRPr lang="en-US" i="1" baseline="0" dirty="0" smtClean="0"/>
          </a:p>
          <a:p>
            <a:r>
              <a:rPr lang="en-US" i="1" baseline="0" dirty="0" smtClean="0"/>
              <a:t>[you know what </a:t>
            </a:r>
            <a:r>
              <a:rPr lang="en-US" i="1" baseline="0" dirty="0" err="1" smtClean="0"/>
              <a:t>jeggings</a:t>
            </a:r>
            <a:r>
              <a:rPr lang="en-US" i="1" baseline="0" dirty="0" smtClean="0"/>
              <a:t> are, right? They’re leggings that are supposed to look like jeans.  Terrible invention, and the butt of many jokes.]</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15</a:t>
            </a:fld>
            <a:endParaRPr lang="en-US"/>
          </a:p>
        </p:txBody>
      </p:sp>
    </p:spTree>
    <p:extLst>
      <p:ext uri="{BB962C8B-B14F-4D97-AF65-F5344CB8AC3E}">
        <p14:creationId xmlns:p14="http://schemas.microsoft.com/office/powerpoint/2010/main" val="33880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one thing to explain to kids how food grows from seeds</a:t>
            </a:r>
            <a:r>
              <a:rPr lang="en-US" baseline="0" dirty="0" smtClean="0"/>
              <a:t> and dirt.</a:t>
            </a:r>
          </a:p>
          <a:p>
            <a:endParaRPr lang="en-US" baseline="0" dirty="0" smtClean="0"/>
          </a:p>
          <a:p>
            <a:r>
              <a:rPr lang="en-US" baseline="0" dirty="0" smtClean="0"/>
              <a:t>It’s another to show a video or a head of broccoli and explain how it got its start.</a:t>
            </a:r>
          </a:p>
          <a:p>
            <a:endParaRPr lang="en-US" baseline="0" dirty="0" smtClean="0"/>
          </a:p>
          <a:p>
            <a:r>
              <a:rPr lang="en-US" baseline="0" dirty="0" smtClean="0"/>
              <a:t>But there’s nothing like growing a plant from seed to engage the imagination.</a:t>
            </a:r>
          </a:p>
          <a:p>
            <a:endParaRPr lang="en-US" baseline="0" dirty="0" smtClean="0"/>
          </a:p>
          <a:p>
            <a:r>
              <a:rPr lang="en-US" baseline="0" dirty="0" smtClean="0"/>
              <a:t>Woolly Gardens (that’s not a misspelling, it’s a name) are designed to hang over a fence, or in this case a railing. They drain properly and can be used in small spaces, like apartment balconies or in this case, the railing outside the classroom door.</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16</a:t>
            </a:fld>
            <a:endParaRPr lang="en-US"/>
          </a:p>
        </p:txBody>
      </p:sp>
    </p:spTree>
    <p:extLst>
      <p:ext uri="{BB962C8B-B14F-4D97-AF65-F5344CB8AC3E}">
        <p14:creationId xmlns:p14="http://schemas.microsoft.com/office/powerpoint/2010/main" val="65420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cutbacks</a:t>
            </a:r>
            <a:r>
              <a:rPr lang="en-US" baseline="0" dirty="0" smtClean="0"/>
              <a:t> have not been kind to Physical Education programs in the schools.  We are bringing it back!  </a:t>
            </a:r>
          </a:p>
          <a:p>
            <a:endParaRPr lang="en-US" baseline="0" dirty="0" smtClean="0"/>
          </a:p>
          <a:p>
            <a:r>
              <a:rPr lang="en-US" baseline="0" dirty="0" smtClean="0"/>
              <a:t>As we teach the children how to make fitness a part of every day life, we are also performing research to document the positive results to support PE in school curricula.</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17</a:t>
            </a:fld>
            <a:endParaRPr lang="en-US"/>
          </a:p>
        </p:txBody>
      </p:sp>
    </p:spTree>
    <p:extLst>
      <p:ext uri="{BB962C8B-B14F-4D97-AF65-F5344CB8AC3E}">
        <p14:creationId xmlns:p14="http://schemas.microsoft.com/office/powerpoint/2010/main" val="219835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newest development,</a:t>
            </a:r>
            <a:r>
              <a:rPr lang="en-US" baseline="0" dirty="0" smtClean="0"/>
              <a:t> h</a:t>
            </a:r>
            <a:r>
              <a:rPr lang="en-US" dirty="0" smtClean="0"/>
              <a:t>ere on campus, students</a:t>
            </a:r>
            <a:r>
              <a:rPr lang="en-US" baseline="0" dirty="0" smtClean="0"/>
              <a:t>, faculty and staff, as well as members of the community, are all welcome to use the new “</a:t>
            </a:r>
            <a:r>
              <a:rPr lang="en-US" baseline="0" dirty="0" err="1" smtClean="0"/>
              <a:t>ExerCircuit</a:t>
            </a:r>
            <a:r>
              <a:rPr lang="en-US" baseline="0" dirty="0" smtClean="0"/>
              <a:t>.” </a:t>
            </a:r>
          </a:p>
          <a:p>
            <a:endParaRPr lang="en-US" baseline="0" dirty="0" smtClean="0"/>
          </a:p>
          <a:p>
            <a:r>
              <a:rPr lang="en-US" baseline="0" dirty="0" smtClean="0"/>
              <a:t>This is a full fitness par-course.</a:t>
            </a:r>
          </a:p>
          <a:p>
            <a:endParaRPr lang="en-US" baseline="0" dirty="0" smtClean="0"/>
          </a:p>
          <a:p>
            <a:r>
              <a:rPr lang="en-US" baseline="0" dirty="0" smtClean="0"/>
              <a:t>It includes resistance machines that use your own weight for strength training, and you can also get your cardio on one of the gliders.</a:t>
            </a:r>
          </a:p>
          <a:p>
            <a:endParaRPr lang="en-US" baseline="0" dirty="0" smtClean="0"/>
          </a:p>
          <a:p>
            <a:r>
              <a:rPr lang="en-US" baseline="0" dirty="0" smtClean="0"/>
              <a:t>Just outside the fenced area there is also an established walking path.</a:t>
            </a:r>
          </a:p>
          <a:p>
            <a:endParaRPr lang="en-US" baseline="0" dirty="0" smtClean="0"/>
          </a:p>
          <a:p>
            <a:r>
              <a:rPr lang="en-US" baseline="0" dirty="0" smtClean="0"/>
              <a:t>By the way, the gate is always open, so potentially none of us have an excuse not to use it!  </a:t>
            </a:r>
            <a:endParaRPr lang="en-US" dirty="0" smtClean="0"/>
          </a:p>
          <a:p>
            <a:endParaRPr lang="en-US" dirty="0" smtClean="0"/>
          </a:p>
          <a:p>
            <a:r>
              <a:rPr lang="en-US" dirty="0" smtClean="0"/>
              <a:t>Some of the machines are also accessible to people with disabilities.</a:t>
            </a:r>
          </a:p>
          <a:p>
            <a:endParaRPr lang="en-US" baseline="0" dirty="0" smtClean="0"/>
          </a:p>
          <a:p>
            <a:r>
              <a:rPr lang="en-US" baseline="0" dirty="0" smtClean="0"/>
              <a:t>It’s on campus at the corner of Lindley and Plummer on campus, next to the Brown Center.</a:t>
            </a:r>
          </a:p>
          <a:p>
            <a:endParaRPr lang="en-US" baseline="0" dirty="0" smtClean="0"/>
          </a:p>
          <a:p>
            <a:r>
              <a:rPr lang="en-US" i="1" baseline="0" dirty="0" smtClean="0"/>
              <a:t>[next slide]</a:t>
            </a:r>
          </a:p>
          <a:p>
            <a:endParaRPr lang="en-US" i="1" baseline="0" dirty="0" smtClean="0"/>
          </a:p>
          <a:p>
            <a:r>
              <a:rPr lang="en-US" i="1" baseline="0" dirty="0" smtClean="0"/>
              <a:t>[if </a:t>
            </a:r>
            <a:r>
              <a:rPr lang="en-US" i="1" baseline="0" dirty="0" err="1" smtClean="0"/>
              <a:t>Shlomi</a:t>
            </a:r>
            <a:r>
              <a:rPr lang="en-US" i="1" baseline="0" dirty="0" smtClean="0"/>
              <a:t> Golan is in the audience or if anyone from Kaiser is, (Jennifer Lopez – yes really) give a nod. Also this was supported by campus initiatives so you might want to mention that.]</a:t>
            </a:r>
            <a:endParaRPr lang="en-US" i="1" dirty="0" smtClean="0"/>
          </a:p>
        </p:txBody>
      </p:sp>
      <p:sp>
        <p:nvSpPr>
          <p:cNvPr id="4" name="Slide Number Placeholder 3"/>
          <p:cNvSpPr>
            <a:spLocks noGrp="1"/>
          </p:cNvSpPr>
          <p:nvPr>
            <p:ph type="sldNum" sz="quarter" idx="10"/>
          </p:nvPr>
        </p:nvSpPr>
        <p:spPr/>
        <p:txBody>
          <a:bodyPr/>
          <a:lstStyle/>
          <a:p>
            <a:fld id="{16771808-291A-450F-AD4C-2C21ABB7245C}" type="slidenum">
              <a:rPr lang="en-US" smtClean="0"/>
              <a:t>18</a:t>
            </a:fld>
            <a:endParaRPr lang="en-US"/>
          </a:p>
        </p:txBody>
      </p:sp>
    </p:spTree>
    <p:extLst>
      <p:ext uri="{BB962C8B-B14F-4D97-AF65-F5344CB8AC3E}">
        <p14:creationId xmlns:p14="http://schemas.microsoft.com/office/powerpoint/2010/main" val="1086285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is setting you up to tell</a:t>
            </a:r>
            <a:r>
              <a:rPr lang="en-US" i="1" baseline="0" dirty="0" smtClean="0"/>
              <a:t> about how to access the institute through the website.</a:t>
            </a:r>
          </a:p>
          <a:p>
            <a:endParaRPr lang="en-US" i="1"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19</a:t>
            </a:fld>
            <a:endParaRPr lang="en-US"/>
          </a:p>
        </p:txBody>
      </p:sp>
    </p:spTree>
    <p:extLst>
      <p:ext uri="{BB962C8B-B14F-4D97-AF65-F5344CB8AC3E}">
        <p14:creationId xmlns:p14="http://schemas.microsoft.com/office/powerpoint/2010/main" val="3033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College of Health and Human Development is focused on improving the quality of life for others.  </a:t>
            </a:r>
          </a:p>
          <a:p>
            <a:endParaRPr lang="en-US" baseline="0" dirty="0" smtClean="0"/>
          </a:p>
          <a:p>
            <a:r>
              <a:rPr lang="en-US" baseline="0" dirty="0" smtClean="0"/>
              <a:t>We graduate practice-ready professionals.</a:t>
            </a:r>
          </a:p>
          <a:p>
            <a:endParaRPr lang="en-US" baseline="0" dirty="0" smtClean="0"/>
          </a:p>
          <a:p>
            <a:r>
              <a:rPr lang="en-US" baseline="0" dirty="0" smtClean="0"/>
              <a:t>We have 11 undergraduate and 10 undergraduate programs and we’re growing.</a:t>
            </a:r>
          </a:p>
          <a:p>
            <a:endParaRPr lang="en-US" baseline="0" dirty="0" smtClean="0"/>
          </a:p>
          <a:p>
            <a:r>
              <a:rPr lang="en-US" baseline="0" dirty="0" smtClean="0"/>
              <a:t>We just initiated the Doctorate of Physical Therapy – this keeps us in step with changing requirements in the profession.</a:t>
            </a:r>
          </a:p>
          <a:p>
            <a:endParaRPr lang="en-US" baseline="0" dirty="0" smtClean="0"/>
          </a:p>
          <a:p>
            <a:r>
              <a:rPr lang="en-US" baseline="0" dirty="0" smtClean="0"/>
              <a:t>We just established a Department of Nursing – an outgrowth of a well established Bachelor of Science in Nursing program and a strong response to the shortage of nurses in California and the US.</a:t>
            </a:r>
          </a:p>
          <a:p>
            <a:endParaRPr lang="en-US" baseline="0" dirty="0" smtClean="0"/>
          </a:p>
          <a:p>
            <a:r>
              <a:rPr lang="en-US" baseline="0" dirty="0" smtClean="0"/>
              <a:t>Though our academic disciplines are diverse, what they all have in common is a drive to create better conditions for others - in health, the personal and public environment, and community and family life.</a:t>
            </a:r>
          </a:p>
          <a:p>
            <a:endParaRPr lang="en-US" baseline="0" dirty="0" smtClean="0"/>
          </a:p>
          <a:p>
            <a:r>
              <a:rPr lang="en-US" baseline="0" dirty="0" smtClean="0"/>
              <a:t>Here are a few glimpses of us in action:</a:t>
            </a:r>
          </a:p>
          <a:p>
            <a:endParaRPr lang="en-US" baseline="0" dirty="0" smtClean="0"/>
          </a:p>
          <a:p>
            <a:r>
              <a:rPr lang="en-US" i="1" baseline="0" dirty="0" smtClean="0"/>
              <a:t>[next slide]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771808-291A-450F-AD4C-2C21ABB7245C}" type="slidenum">
              <a:rPr lang="en-US" smtClean="0"/>
              <a:t>2</a:t>
            </a:fld>
            <a:endParaRPr lang="en-US"/>
          </a:p>
        </p:txBody>
      </p:sp>
    </p:spTree>
    <p:extLst>
      <p:ext uri="{BB962C8B-B14F-4D97-AF65-F5344CB8AC3E}">
        <p14:creationId xmlns:p14="http://schemas.microsoft.com/office/powerpoint/2010/main" val="145994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talked about overweight and obesity and the roles the Magaram Center and </a:t>
            </a:r>
            <a:r>
              <a:rPr lang="en-US" baseline="0" dirty="0" err="1" smtClean="0"/>
              <a:t>Kinesiolgy</a:t>
            </a:r>
            <a:r>
              <a:rPr lang="en-US" baseline="0" dirty="0" smtClean="0"/>
              <a:t> department play in creating an impact.</a:t>
            </a:r>
          </a:p>
          <a:p>
            <a:endParaRPr lang="en-US" baseline="0" dirty="0" smtClean="0"/>
          </a:p>
          <a:p>
            <a:r>
              <a:rPr lang="en-US" baseline="0" dirty="0" smtClean="0"/>
              <a:t>But the Institute has a variety of solutions available to many conditions and situations. </a:t>
            </a:r>
          </a:p>
          <a:p>
            <a:endParaRPr lang="en-US" baseline="0" dirty="0" smtClean="0"/>
          </a:p>
          <a:p>
            <a:r>
              <a:rPr lang="en-US" baseline="0" dirty="0" smtClean="0"/>
              <a:t>The names of the centers are showing up pretty quickly on the screen so please pick up one of our brochures to learn more – we want you to find us easily to get what you need!</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20</a:t>
            </a:fld>
            <a:endParaRPr lang="en-US"/>
          </a:p>
        </p:txBody>
      </p:sp>
    </p:spTree>
    <p:extLst>
      <p:ext uri="{BB962C8B-B14F-4D97-AF65-F5344CB8AC3E}">
        <p14:creationId xmlns:p14="http://schemas.microsoft.com/office/powerpoint/2010/main" val="29973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for services by typing in</a:t>
            </a:r>
            <a:r>
              <a:rPr lang="en-US" baseline="0" dirty="0" smtClean="0"/>
              <a:t> your </a:t>
            </a:r>
            <a:r>
              <a:rPr lang="en-US" dirty="0" smtClean="0"/>
              <a:t>need, </a:t>
            </a:r>
            <a:r>
              <a:rPr lang="en-US" baseline="0" dirty="0" smtClean="0"/>
              <a:t> </a:t>
            </a:r>
            <a:r>
              <a:rPr lang="en-US" dirty="0" smtClean="0"/>
              <a:t>or you can browse</a:t>
            </a:r>
            <a:r>
              <a:rPr lang="en-US" baseline="0" dirty="0" smtClean="0"/>
              <a:t> through</a:t>
            </a:r>
            <a:r>
              <a:rPr lang="en-US" dirty="0" smtClean="0"/>
              <a:t> our</a:t>
            </a:r>
            <a:r>
              <a:rPr lang="en-US" baseline="0" dirty="0" smtClean="0"/>
              <a:t> centers</a:t>
            </a:r>
            <a:r>
              <a:rPr lang="en-US" dirty="0" smtClean="0"/>
              <a:t>.</a:t>
            </a:r>
          </a:p>
          <a:p>
            <a:endParaRPr lang="en-US" dirty="0" smtClean="0"/>
          </a:p>
          <a:p>
            <a:r>
              <a:rPr lang="en-US" dirty="0" smtClean="0"/>
              <a:t>You can find us at</a:t>
            </a:r>
            <a:r>
              <a:rPr lang="en-US" baseline="0" dirty="0" smtClean="0"/>
              <a:t> www.csun.edu, se</a:t>
            </a:r>
          </a:p>
          <a:p>
            <a:endParaRPr lang="en-US" baseline="0" dirty="0" smtClean="0"/>
          </a:p>
          <a:p>
            <a:r>
              <a:rPr lang="en-US" baseline="0" dirty="0" smtClean="0"/>
              <a:t>Search “Institute for Community Health and Wellbeing”</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21</a:t>
            </a:fld>
            <a:endParaRPr lang="en-US"/>
          </a:p>
        </p:txBody>
      </p:sp>
    </p:spTree>
    <p:extLst>
      <p:ext uri="{BB962C8B-B14F-4D97-AF65-F5344CB8AC3E}">
        <p14:creationId xmlns:p14="http://schemas.microsoft.com/office/powerpoint/2010/main" val="51462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select a Center, you get quick info that is of course linked to greater detail.</a:t>
            </a:r>
          </a:p>
          <a:p>
            <a:endParaRPr lang="en-US" dirty="0" smtClean="0"/>
          </a:p>
          <a:p>
            <a:r>
              <a:rPr lang="en-US" i="1"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22</a:t>
            </a:fld>
            <a:endParaRPr lang="en-US"/>
          </a:p>
        </p:txBody>
      </p:sp>
    </p:spTree>
    <p:extLst>
      <p:ext uri="{BB962C8B-B14F-4D97-AF65-F5344CB8AC3E}">
        <p14:creationId xmlns:p14="http://schemas.microsoft.com/office/powerpoint/2010/main" val="1262579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again for coming today.</a:t>
            </a:r>
          </a:p>
          <a:p>
            <a:endParaRPr lang="en-US" dirty="0" smtClean="0"/>
          </a:p>
          <a:p>
            <a:r>
              <a:rPr lang="en-US" dirty="0" smtClean="0"/>
              <a:t>We want to engage you in</a:t>
            </a:r>
            <a:r>
              <a:rPr lang="en-US" baseline="0" dirty="0" smtClean="0"/>
              <a:t> this joint endeavor, and we want to hear what you have to say.</a:t>
            </a:r>
          </a:p>
          <a:p>
            <a:endParaRPr lang="en-US" baseline="0" dirty="0" smtClean="0"/>
          </a:p>
          <a:p>
            <a:r>
              <a:rPr lang="en-US" baseline="0" dirty="0" smtClean="0"/>
              <a:t>Please join us for the breakout session after the presentations today. </a:t>
            </a:r>
          </a:p>
          <a:p>
            <a:endParaRPr lang="en-US" baseline="0" dirty="0" smtClean="0"/>
          </a:p>
          <a:p>
            <a:r>
              <a:rPr lang="en-US" i="1" baseline="0" dirty="0" smtClean="0"/>
              <a:t>[You can close with the next slide or stop here.]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23</a:t>
            </a:fld>
            <a:endParaRPr lang="en-US"/>
          </a:p>
        </p:txBody>
      </p:sp>
    </p:spTree>
    <p:extLst>
      <p:ext uri="{BB962C8B-B14F-4D97-AF65-F5344CB8AC3E}">
        <p14:creationId xmlns:p14="http://schemas.microsoft.com/office/powerpoint/2010/main" val="4091001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 you</a:t>
            </a:r>
            <a:endParaRPr lang="en-US" dirty="0"/>
          </a:p>
        </p:txBody>
      </p:sp>
      <p:sp>
        <p:nvSpPr>
          <p:cNvPr id="4" name="Slide Number Placeholder 3"/>
          <p:cNvSpPr>
            <a:spLocks noGrp="1"/>
          </p:cNvSpPr>
          <p:nvPr>
            <p:ph type="sldNum" sz="quarter" idx="10"/>
          </p:nvPr>
        </p:nvSpPr>
        <p:spPr/>
        <p:txBody>
          <a:bodyPr/>
          <a:lstStyle/>
          <a:p>
            <a:fld id="{16771808-291A-450F-AD4C-2C21ABB7245C}" type="slidenum">
              <a:rPr lang="en-US" smtClean="0"/>
              <a:t>24</a:t>
            </a:fld>
            <a:endParaRPr lang="en-US"/>
          </a:p>
        </p:txBody>
      </p:sp>
    </p:spTree>
    <p:extLst>
      <p:ext uri="{BB962C8B-B14F-4D97-AF65-F5344CB8AC3E}">
        <p14:creationId xmlns:p14="http://schemas.microsoft.com/office/powerpoint/2010/main" val="395303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71808-291A-450F-AD4C-2C21ABB7245C}" type="slidenum">
              <a:rPr lang="en-US" smtClean="0"/>
              <a:t>3</a:t>
            </a:fld>
            <a:endParaRPr lang="en-US"/>
          </a:p>
        </p:txBody>
      </p:sp>
    </p:spTree>
    <p:extLst>
      <p:ext uri="{BB962C8B-B14F-4D97-AF65-F5344CB8AC3E}">
        <p14:creationId xmlns:p14="http://schemas.microsoft.com/office/powerpoint/2010/main" val="221975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preparing</a:t>
            </a:r>
            <a:r>
              <a:rPr lang="en-US" baseline="0" dirty="0" smtClean="0"/>
              <a:t> the workforce of tomorrow.  </a:t>
            </a:r>
          </a:p>
          <a:p>
            <a:endParaRPr lang="en-US" baseline="0" dirty="0" smtClean="0"/>
          </a:p>
          <a:p>
            <a:r>
              <a:rPr lang="en-US" baseline="0" dirty="0" smtClean="0"/>
              <a:t>And when our students graduate they do very well!  </a:t>
            </a:r>
          </a:p>
          <a:p>
            <a:endParaRPr lang="en-US" baseline="0" dirty="0" smtClean="0"/>
          </a:p>
          <a:p>
            <a:r>
              <a:rPr lang="en-US" baseline="0" dirty="0" smtClean="0"/>
              <a:t>Our nurses have a 100% pass rate on state exams required for licensure,</a:t>
            </a:r>
          </a:p>
          <a:p>
            <a:endParaRPr lang="en-US" baseline="0" dirty="0" smtClean="0"/>
          </a:p>
          <a:p>
            <a:r>
              <a:rPr lang="en-US" baseline="0" dirty="0" smtClean="0"/>
              <a:t>Our graduates are answering the call to improve our global environment – it’s most likely it is a CSUN graduate making sure the meal you get at your favorite restaurant is safe to eat!</a:t>
            </a:r>
          </a:p>
          <a:p>
            <a:endParaRPr lang="en-US" baseline="0" dirty="0" smtClean="0"/>
          </a:p>
          <a:p>
            <a:r>
              <a:rPr lang="en-US" baseline="0" dirty="0" smtClean="0"/>
              <a:t>There’s a 1 in 4 chance that any speech pathologist you might seek in California graduated from CSUN.  We work with patients after injury or stroke, and help people with strong accents be more clearly understood.  Right now we’re emphasizing the development of our voice lab where we provide services for illness recovery – or to help for professionals who use their voice every day – from singers to teachers.</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4</a:t>
            </a:fld>
            <a:endParaRPr lang="en-US"/>
          </a:p>
        </p:txBody>
      </p:sp>
    </p:spTree>
    <p:extLst>
      <p:ext uri="{BB962C8B-B14F-4D97-AF65-F5344CB8AC3E}">
        <p14:creationId xmlns:p14="http://schemas.microsoft.com/office/powerpoint/2010/main" val="363482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outreach is at the heart of our work – it’s a way to give our students real-life experience, and of course it makes life better all around.</a:t>
            </a:r>
          </a:p>
          <a:p>
            <a:endParaRPr lang="en-US" baseline="0" dirty="0" smtClean="0"/>
          </a:p>
          <a:p>
            <a:r>
              <a:rPr lang="en-US" baseline="0" dirty="0" smtClean="0"/>
              <a:t>We value collaboration, because we know, as you do, we’re stronger together.  </a:t>
            </a:r>
          </a:p>
          <a:p>
            <a:endParaRPr lang="en-US" baseline="0" dirty="0" smtClean="0"/>
          </a:p>
          <a:p>
            <a:r>
              <a:rPr lang="en-US" baseline="0" dirty="0" smtClean="0"/>
              <a:t>I’m here to tell you about the college, and I am going to talk about our work through (and with) the Institute for Community Health and Wellbeing.</a:t>
            </a:r>
          </a:p>
          <a:p>
            <a:endParaRPr lang="en-US" baseline="0" dirty="0" smtClean="0"/>
          </a:p>
          <a:p>
            <a:r>
              <a:rPr lang="en-US" i="1" baseline="0" dirty="0" smtClean="0"/>
              <a:t>[Refer to statement on slide, to wit:]</a:t>
            </a:r>
          </a:p>
          <a:p>
            <a:endParaRPr lang="en-US" baseline="0" dirty="0" smtClean="0"/>
          </a:p>
          <a:p>
            <a:r>
              <a:rPr lang="en-US" sz="1200" i="1" dirty="0" smtClean="0">
                <a:solidFill>
                  <a:srgbClr val="0070C0"/>
                </a:solidFill>
              </a:rPr>
              <a:t>“</a:t>
            </a:r>
            <a:r>
              <a:rPr lang="en-US" sz="1200" i="0" dirty="0" smtClean="0">
                <a:solidFill>
                  <a:srgbClr val="0070C0"/>
                </a:solidFill>
              </a:rPr>
              <a:t>Health and wellbeing are at the very core of our quality of life, and so much affects our health: lifestyle choices, the economy, our environment, even public policy."</a:t>
            </a:r>
            <a:endParaRPr lang="en-US" i="0" baseline="0" dirty="0" smtClean="0"/>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5</a:t>
            </a:fld>
            <a:endParaRPr lang="en-US"/>
          </a:p>
        </p:txBody>
      </p:sp>
    </p:spTree>
    <p:extLst>
      <p:ext uri="{BB962C8B-B14F-4D97-AF65-F5344CB8AC3E}">
        <p14:creationId xmlns:p14="http://schemas.microsoft.com/office/powerpoint/2010/main" val="118985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In Today’s presentation, we showcase the Institute for Community Health and Wellbeing as exemplar of how we use </a:t>
            </a:r>
            <a:r>
              <a:rPr lang="en-US" b="1" baseline="0" dirty="0" smtClean="0"/>
              <a:t>collaboration</a:t>
            </a:r>
            <a:r>
              <a:rPr lang="en-US" baseline="0" dirty="0" smtClean="0"/>
              <a:t> as a vehicle for </a:t>
            </a:r>
            <a:r>
              <a:rPr lang="en-US" b="1" baseline="0" dirty="0" smtClean="0"/>
              <a:t>action</a:t>
            </a:r>
            <a:r>
              <a:rPr lang="en-US" baseline="0" dirty="0" smtClean="0"/>
              <a:t> to create positive </a:t>
            </a:r>
            <a:r>
              <a:rPr lang="en-US" b="1" baseline="0" dirty="0" smtClean="0"/>
              <a:t>impact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6771808-291A-450F-AD4C-2C21ABB7245C}" type="slidenum">
              <a:rPr lang="en-US" smtClean="0"/>
              <a:t>6</a:t>
            </a:fld>
            <a:endParaRPr lang="en-US"/>
          </a:p>
        </p:txBody>
      </p:sp>
    </p:spTree>
    <p:extLst>
      <p:ext uri="{BB962C8B-B14F-4D97-AF65-F5344CB8AC3E}">
        <p14:creationId xmlns:p14="http://schemas.microsoft.com/office/powerpoint/2010/main" val="69311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primary causes</a:t>
            </a:r>
            <a:r>
              <a:rPr lang="en-US" baseline="0" dirty="0" smtClean="0"/>
              <a:t> we’re addressing is obesity and its negative effects on health and wellbeing – and we’ll look at solutions.  </a:t>
            </a:r>
          </a:p>
          <a:p>
            <a:endParaRPr lang="en-US" baseline="0" dirty="0" smtClean="0"/>
          </a:p>
          <a:p>
            <a:r>
              <a:rPr lang="en-US" baseline="0" dirty="0" smtClean="0"/>
              <a:t>We’ll </a:t>
            </a:r>
            <a:r>
              <a:rPr lang="en-US" dirty="0" smtClean="0"/>
              <a:t>feature examples of how we are </a:t>
            </a:r>
            <a:r>
              <a:rPr lang="en-US" b="1" dirty="0" smtClean="0"/>
              <a:t>collaborating </a:t>
            </a:r>
            <a:r>
              <a:rPr lang="en-US" dirty="0" smtClean="0"/>
              <a:t>to take </a:t>
            </a:r>
            <a:r>
              <a:rPr lang="en-US" b="1" dirty="0" smtClean="0"/>
              <a:t>action</a:t>
            </a:r>
            <a:r>
              <a:rPr lang="en-US" dirty="0" smtClean="0"/>
              <a:t> and create </a:t>
            </a:r>
            <a:r>
              <a:rPr lang="en-US" b="1" dirty="0" smtClean="0"/>
              <a:t>impact</a:t>
            </a:r>
            <a:r>
              <a:rPr lang="en-US" dirty="0" smtClean="0"/>
              <a:t>.  </a:t>
            </a:r>
          </a:p>
          <a:p>
            <a:endParaRPr lang="en-US" baseline="0" dirty="0" smtClean="0"/>
          </a:p>
          <a:p>
            <a:r>
              <a:rPr lang="en-US" baseline="0" dirty="0" smtClean="0"/>
              <a:t>We’re excited about the variety of services offered through the Institute for Community Health and Wellbeing</a:t>
            </a:r>
          </a:p>
          <a:p>
            <a:endParaRPr lang="en-US" baseline="0" dirty="0" smtClean="0"/>
          </a:p>
          <a:p>
            <a:r>
              <a:rPr lang="en-US" baseline="0" dirty="0" smtClean="0"/>
              <a:t>The Institute is not just about Health and Human Development, it’s a cross campus collaboration that features services from many areas of campus, anchored in our college and the College of Education, and the College of Social and Behavioral Sciences.</a:t>
            </a:r>
          </a:p>
          <a:p>
            <a:endParaRPr lang="en-US" i="1" baseline="0" dirty="0" smtClean="0"/>
          </a:p>
          <a:p>
            <a:r>
              <a:rPr lang="en-US" i="1" baseline="0" dirty="0" smtClean="0"/>
              <a:t>[a nod to Michael </a:t>
            </a:r>
            <a:r>
              <a:rPr lang="en-US" i="1" baseline="0" dirty="0" err="1" smtClean="0"/>
              <a:t>Spagna</a:t>
            </a:r>
            <a:r>
              <a:rPr lang="en-US" i="1" baseline="0" dirty="0" smtClean="0"/>
              <a:t> and Stella </a:t>
            </a:r>
            <a:r>
              <a:rPr lang="en-US" i="1" baseline="0" dirty="0" err="1" smtClean="0"/>
              <a:t>Theodoulou</a:t>
            </a:r>
            <a:r>
              <a:rPr lang="en-US" i="1" baseline="0" dirty="0" smtClean="0"/>
              <a:t>]</a:t>
            </a:r>
          </a:p>
          <a:p>
            <a:endParaRPr lang="en-US" baseline="0" dirty="0" smtClean="0"/>
          </a:p>
          <a:p>
            <a:r>
              <a:rPr lang="en-US" baseline="0" dirty="0" smtClean="0"/>
              <a:t>As an example I want to show you how we’re addressing the critical issue of obesity.</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7</a:t>
            </a:fld>
            <a:endParaRPr lang="en-US"/>
          </a:p>
        </p:txBody>
      </p:sp>
    </p:spTree>
    <p:extLst>
      <p:ext uri="{BB962C8B-B14F-4D97-AF65-F5344CB8AC3E}">
        <p14:creationId xmlns:p14="http://schemas.microsoft.com/office/powerpoint/2010/main" val="156131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I used the word</a:t>
            </a:r>
            <a:r>
              <a:rPr lang="en-US" baseline="0" dirty="0" smtClean="0"/>
              <a:t> “critical” but perhaps I should have said “urgent.”</a:t>
            </a:r>
          </a:p>
          <a:p>
            <a:pPr marL="0" indent="0">
              <a:buFont typeface="Arial" pitchFamily="34" charset="0"/>
              <a:buNone/>
            </a:pPr>
            <a:endParaRPr lang="en-US" baseline="0" dirty="0" smtClean="0"/>
          </a:p>
          <a:p>
            <a:pPr marL="0" indent="0">
              <a:buFont typeface="Arial" pitchFamily="34" charset="0"/>
              <a:buNone/>
            </a:pPr>
            <a:r>
              <a:rPr lang="en-US" i="1" baseline="0" dirty="0" smtClean="0"/>
              <a:t>[You may want to let the weights fall with a little silence for a backdrop.]</a:t>
            </a:r>
          </a:p>
          <a:p>
            <a:pPr marL="0" indent="0">
              <a:buFont typeface="Arial" pitchFamily="34" charset="0"/>
              <a:buNone/>
            </a:pPr>
            <a:endParaRPr lang="en-US" i="0" baseline="0" dirty="0" smtClean="0"/>
          </a:p>
          <a:p>
            <a:pPr marL="0" indent="0">
              <a:buFont typeface="Arial" pitchFamily="34" charset="0"/>
              <a:buNone/>
            </a:pPr>
            <a:r>
              <a:rPr lang="en-US" i="0" baseline="0" dirty="0" smtClean="0"/>
              <a:t>You can see overweight is a problem that we’re handing down to our next generation.</a:t>
            </a:r>
          </a:p>
          <a:p>
            <a:pPr marL="0" indent="0">
              <a:buFont typeface="Arial" pitchFamily="34" charset="0"/>
              <a:buNone/>
            </a:pPr>
            <a:endParaRPr lang="en-US" i="0" baseline="0" dirty="0" smtClean="0"/>
          </a:p>
          <a:p>
            <a:pPr marL="0" indent="0">
              <a:buFont typeface="Arial" pitchFamily="34" charset="0"/>
              <a:buNone/>
            </a:pPr>
            <a:r>
              <a:rPr lang="en-US" i="1" baseline="0" dirty="0" smtClean="0"/>
              <a:t>[next slide]</a:t>
            </a:r>
          </a:p>
        </p:txBody>
      </p:sp>
      <p:sp>
        <p:nvSpPr>
          <p:cNvPr id="4" name="Slide Number Placeholder 3"/>
          <p:cNvSpPr>
            <a:spLocks noGrp="1"/>
          </p:cNvSpPr>
          <p:nvPr>
            <p:ph type="sldNum" sz="quarter" idx="10"/>
          </p:nvPr>
        </p:nvSpPr>
        <p:spPr/>
        <p:txBody>
          <a:bodyPr/>
          <a:lstStyle/>
          <a:p>
            <a:fld id="{16771808-291A-450F-AD4C-2C21ABB7245C}" type="slidenum">
              <a:rPr lang="en-US" smtClean="0"/>
              <a:t>8</a:t>
            </a:fld>
            <a:endParaRPr lang="en-US"/>
          </a:p>
        </p:txBody>
      </p:sp>
    </p:spTree>
    <p:extLst>
      <p:ext uri="{BB962C8B-B14F-4D97-AF65-F5344CB8AC3E}">
        <p14:creationId xmlns:p14="http://schemas.microsoft.com/office/powerpoint/2010/main" val="330426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Overweight</a:t>
            </a:r>
            <a:r>
              <a:rPr lang="en-US" baseline="0" dirty="0" smtClean="0"/>
              <a:t> and obesity make life more expensive financially and personally, and it’s taking a bite out of our longevity and overall health.</a:t>
            </a:r>
          </a:p>
          <a:p>
            <a:endParaRPr lang="en-US" baseline="0" dirty="0" smtClean="0"/>
          </a:p>
          <a:p>
            <a:r>
              <a:rPr lang="en-US" baseline="0" dirty="0" smtClean="0"/>
              <a:t>It seems to me that it’s worse than it used to be.  The Centers for Disease Control agrees:</a:t>
            </a:r>
          </a:p>
          <a:p>
            <a:endParaRPr lang="en-US" baseline="0" dirty="0" smtClean="0"/>
          </a:p>
          <a:p>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16771808-291A-450F-AD4C-2C21ABB7245C}" type="slidenum">
              <a:rPr lang="en-US" smtClean="0"/>
              <a:t>9</a:t>
            </a:fld>
            <a:endParaRPr lang="en-US"/>
          </a:p>
        </p:txBody>
      </p:sp>
    </p:spTree>
    <p:extLst>
      <p:ext uri="{BB962C8B-B14F-4D97-AF65-F5344CB8AC3E}">
        <p14:creationId xmlns:p14="http://schemas.microsoft.com/office/powerpoint/2010/main" val="378408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D2369-3468-4A69-9B86-CFF5FEA5F2D8}"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36419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2369-3468-4A69-9B86-CFF5FEA5F2D8}"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14989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2369-3468-4A69-9B86-CFF5FEA5F2D8}"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302837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D2369-3468-4A69-9B86-CFF5FEA5F2D8}"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119215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D2369-3468-4A69-9B86-CFF5FEA5F2D8}"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374576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D2369-3468-4A69-9B86-CFF5FEA5F2D8}"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425409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D2369-3468-4A69-9B86-CFF5FEA5F2D8}" type="datetimeFigureOut">
              <a:rPr lang="en-US" smtClean="0"/>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350530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D2369-3468-4A69-9B86-CFF5FEA5F2D8}" type="datetimeFigureOut">
              <a:rPr lang="en-US" smtClean="0"/>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255863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D2369-3468-4A69-9B86-CFF5FEA5F2D8}" type="datetimeFigureOut">
              <a:rPr lang="en-US" smtClean="0"/>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1349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D2369-3468-4A69-9B86-CFF5FEA5F2D8}"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146686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D2369-3468-4A69-9B86-CFF5FEA5F2D8}" type="datetimeFigureOut">
              <a:rPr lang="en-US" smtClean="0"/>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36E00-50F8-4252-8068-DC1CE6FB93E6}" type="slidenum">
              <a:rPr lang="en-US" smtClean="0"/>
              <a:t>‹#›</a:t>
            </a:fld>
            <a:endParaRPr lang="en-US"/>
          </a:p>
        </p:txBody>
      </p:sp>
    </p:spTree>
    <p:extLst>
      <p:ext uri="{BB962C8B-B14F-4D97-AF65-F5344CB8AC3E}">
        <p14:creationId xmlns:p14="http://schemas.microsoft.com/office/powerpoint/2010/main" val="26057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D2369-3468-4A69-9B86-CFF5FEA5F2D8}" type="datetimeFigureOut">
              <a:rPr lang="en-US" smtClean="0"/>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36E00-50F8-4252-8068-DC1CE6FB93E6}" type="slidenum">
              <a:rPr lang="en-US" smtClean="0"/>
              <a:t>‹#›</a:t>
            </a:fld>
            <a:endParaRPr lang="en-US"/>
          </a:p>
        </p:txBody>
      </p:sp>
    </p:spTree>
    <p:extLst>
      <p:ext uri="{BB962C8B-B14F-4D97-AF65-F5344CB8AC3E}">
        <p14:creationId xmlns:p14="http://schemas.microsoft.com/office/powerpoint/2010/main" val="399859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notesSlide" Target="../notesSlides/notesSlide3.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4800" i="1" dirty="0" smtClean="0">
                <a:solidFill>
                  <a:srgbClr val="0070C0"/>
                </a:solidFill>
              </a:rPr>
              <a:t>Creating Healthy Communities</a:t>
            </a:r>
            <a:endParaRPr lang="en-US" sz="4800" i="1" dirty="0">
              <a:solidFill>
                <a:srgbClr val="0070C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5550" y="2407945"/>
            <a:ext cx="5048450" cy="4297655"/>
          </a:xfrm>
          <a:prstGeom prst="rect">
            <a:avLst/>
          </a:prstGeom>
        </p:spPr>
      </p:pic>
      <p:sp>
        <p:nvSpPr>
          <p:cNvPr id="7" name="Subtitle 2"/>
          <p:cNvSpPr txBox="1">
            <a:spLocks/>
          </p:cNvSpPr>
          <p:nvPr/>
        </p:nvSpPr>
        <p:spPr>
          <a:xfrm>
            <a:off x="4419600" y="1219200"/>
            <a:ext cx="3505200" cy="1676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3000" dirty="0" smtClean="0">
                <a:solidFill>
                  <a:srgbClr val="0070C0"/>
                </a:solidFill>
                <a:latin typeface="Adobe Caslon Pro Bold" pitchFamily="18" charset="0"/>
              </a:rPr>
              <a:t>College of Health </a:t>
            </a:r>
          </a:p>
          <a:p>
            <a:pPr marL="0" indent="0">
              <a:spcBef>
                <a:spcPts val="0"/>
              </a:spcBef>
              <a:buNone/>
            </a:pPr>
            <a:r>
              <a:rPr lang="en-US" sz="3000" dirty="0" smtClean="0">
                <a:solidFill>
                  <a:srgbClr val="0070C0"/>
                </a:solidFill>
                <a:latin typeface="Adobe Caslon Pro Bold" pitchFamily="18" charset="0"/>
              </a:rPr>
              <a:t>and Human Development</a:t>
            </a:r>
            <a:endParaRPr lang="en-US" sz="3000" dirty="0">
              <a:solidFill>
                <a:srgbClr val="0070C0"/>
              </a:solidFill>
              <a:latin typeface="Adobe Caslon Pro Bold" pitchFamily="18" charset="0"/>
            </a:endParaRPr>
          </a:p>
        </p:txBody>
      </p:sp>
      <p:sp>
        <p:nvSpPr>
          <p:cNvPr id="8" name="TextBox 7"/>
          <p:cNvSpPr txBox="1"/>
          <p:nvPr/>
        </p:nvSpPr>
        <p:spPr>
          <a:xfrm>
            <a:off x="4419600" y="2587822"/>
            <a:ext cx="3657600" cy="461665"/>
          </a:xfrm>
          <a:prstGeom prst="rect">
            <a:avLst/>
          </a:prstGeom>
          <a:noFill/>
        </p:spPr>
        <p:txBody>
          <a:bodyPr wrap="square" rtlCol="0">
            <a:spAutoFit/>
          </a:bodyPr>
          <a:lstStyle/>
          <a:p>
            <a:r>
              <a:rPr lang="en-US" sz="2400" b="1" i="1" dirty="0" smtClean="0">
                <a:solidFill>
                  <a:srgbClr val="006600"/>
                </a:solidFill>
                <a:latin typeface="Adobe Caslon Pro Bold" pitchFamily="18" charset="0"/>
              </a:rPr>
              <a:t>Where Community Matters</a:t>
            </a:r>
            <a:endParaRPr lang="en-US" sz="2400" b="1" i="1" dirty="0">
              <a:solidFill>
                <a:srgbClr val="006600"/>
              </a:solidFill>
              <a:latin typeface="Adobe Caslon Pro Bold" pitchFamily="18" charset="0"/>
            </a:endParaRPr>
          </a:p>
        </p:txBody>
      </p:sp>
      <p:sp>
        <p:nvSpPr>
          <p:cNvPr id="9" name="TextBox 8"/>
          <p:cNvSpPr txBox="1"/>
          <p:nvPr/>
        </p:nvSpPr>
        <p:spPr>
          <a:xfrm>
            <a:off x="4438650" y="3068479"/>
            <a:ext cx="3333750" cy="461665"/>
          </a:xfrm>
          <a:prstGeom prst="rect">
            <a:avLst/>
          </a:prstGeom>
          <a:noFill/>
        </p:spPr>
        <p:txBody>
          <a:bodyPr wrap="square" rtlCol="0">
            <a:spAutoFit/>
          </a:bodyPr>
          <a:lstStyle/>
          <a:p>
            <a:r>
              <a:rPr lang="en-US" sz="2400" dirty="0" smtClean="0">
                <a:latin typeface="Adobe Caslon Pro Bold" pitchFamily="18" charset="0"/>
              </a:rPr>
              <a:t>Sylvia A. Alva, Dean</a:t>
            </a:r>
            <a:endParaRPr lang="en-US" sz="2400" dirty="0">
              <a:latin typeface="Adobe Caslon Pro Bold" pitchFamily="18"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0" y="6048119"/>
            <a:ext cx="1130386" cy="352681"/>
          </a:xfrm>
          <a:prstGeom prst="rect">
            <a:avLst/>
          </a:prstGeom>
        </p:spPr>
      </p:pic>
      <p:grpSp>
        <p:nvGrpSpPr>
          <p:cNvPr id="11" name="Group 10"/>
          <p:cNvGrpSpPr/>
          <p:nvPr/>
        </p:nvGrpSpPr>
        <p:grpSpPr>
          <a:xfrm>
            <a:off x="714885" y="3049487"/>
            <a:ext cx="2989829" cy="1897797"/>
            <a:chOff x="2819400" y="1793135"/>
            <a:chExt cx="3657600" cy="2321665"/>
          </a:xfrm>
        </p:grpSpPr>
        <p:sp>
          <p:nvSpPr>
            <p:cNvPr id="5" name="TextBox 4"/>
            <p:cNvSpPr txBox="1"/>
            <p:nvPr/>
          </p:nvSpPr>
          <p:spPr>
            <a:xfrm>
              <a:off x="2819400" y="1793135"/>
              <a:ext cx="3657600" cy="646331"/>
            </a:xfrm>
            <a:prstGeom prst="rect">
              <a:avLst/>
            </a:prstGeom>
            <a:noFill/>
          </p:spPr>
          <p:txBody>
            <a:bodyPr wrap="square" rtlCol="0">
              <a:spAutoFit/>
            </a:bodyPr>
            <a:lstStyle/>
            <a:p>
              <a:r>
                <a:rPr lang="en-US" dirty="0" smtClean="0"/>
                <a:t>Presented by:</a:t>
              </a:r>
            </a:p>
            <a:p>
              <a:r>
                <a:rPr lang="en-US" dirty="0" smtClean="0"/>
                <a:t>Dianne Philibosian, Director</a:t>
              </a:r>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5665" y="2520131"/>
              <a:ext cx="3163824" cy="1594669"/>
            </a:xfrm>
            <a:prstGeom prst="rect">
              <a:avLst/>
            </a:prstGeom>
          </p:spPr>
        </p:pic>
      </p:grpSp>
      <p:sp>
        <p:nvSpPr>
          <p:cNvPr id="13" name="TextBox 12"/>
          <p:cNvSpPr txBox="1"/>
          <p:nvPr/>
        </p:nvSpPr>
        <p:spPr>
          <a:xfrm>
            <a:off x="714885" y="5029200"/>
            <a:ext cx="2656718" cy="1077218"/>
          </a:xfrm>
          <a:prstGeom prst="rect">
            <a:avLst/>
          </a:prstGeom>
          <a:noFill/>
        </p:spPr>
        <p:txBody>
          <a:bodyPr wrap="square" rtlCol="0">
            <a:spAutoFit/>
          </a:bodyPr>
          <a:lstStyle/>
          <a:p>
            <a:r>
              <a:rPr lang="en-US" sz="1600" i="1" dirty="0" smtClean="0">
                <a:solidFill>
                  <a:srgbClr val="0070C0"/>
                </a:solidFill>
              </a:rPr>
              <a:t>Building campus-community connections to promote healthy living and prepare the workforce of tomorrow.</a:t>
            </a:r>
            <a:endParaRPr lang="en-US" sz="1600" i="1" dirty="0">
              <a:solidFill>
                <a:srgbClr val="0070C0"/>
              </a:solidFill>
            </a:endParaRPr>
          </a:p>
        </p:txBody>
      </p:sp>
      <p:cxnSp>
        <p:nvCxnSpPr>
          <p:cNvPr id="14" name="Straight Connector 13"/>
          <p:cNvCxnSpPr/>
          <p:nvPr/>
        </p:nvCxnSpPr>
        <p:spPr>
          <a:xfrm>
            <a:off x="914400" y="914400"/>
            <a:ext cx="7315200" cy="0"/>
          </a:xfrm>
          <a:prstGeom prst="line">
            <a:avLst/>
          </a:prstGeom>
          <a:ln w="66675" cap="rnd"/>
          <a:scene3d>
            <a:camera prst="orthographicFront"/>
            <a:lightRig rig="threePt" dir="t"/>
          </a:scene3d>
          <a:sp3d extrusionH="76200" contourW="12700" prstMaterial="dkEdge">
            <a:extrusionClr>
              <a:schemeClr val="accent3">
                <a:lumMod val="75000"/>
              </a:schemeClr>
            </a:extrusionClr>
            <a:contourClr>
              <a:srgbClr val="FFC000"/>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88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46417" y="911423"/>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latin typeface="Verdana" pitchFamily="34" charset="0"/>
              </a:rPr>
              <a:t>2000</a:t>
            </a:r>
          </a:p>
        </p:txBody>
      </p:sp>
      <p:sp>
        <p:nvSpPr>
          <p:cNvPr id="32771" name="Rectangle 3"/>
          <p:cNvSpPr>
            <a:spLocks noChangeArrowheads="1"/>
          </p:cNvSpPr>
          <p:nvPr/>
        </p:nvSpPr>
        <p:spPr bwMode="auto">
          <a:xfrm>
            <a:off x="0" y="102354"/>
            <a:ext cx="9144000" cy="8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b="1" dirty="0" smtClean="0">
                <a:solidFill>
                  <a:srgbClr val="006600"/>
                </a:solidFill>
                <a:latin typeface="Arial Black" pitchFamily="34" charset="0"/>
              </a:rPr>
              <a:t>Obesity Risk Factor Trends</a:t>
            </a:r>
            <a:endParaRPr lang="en-US" b="1" dirty="0">
              <a:solidFill>
                <a:srgbClr val="006600"/>
              </a:solidFill>
              <a:latin typeface="Arial Black" pitchFamily="34" charset="0"/>
            </a:endParaRPr>
          </a:p>
        </p:txBody>
      </p:sp>
      <p:sp>
        <p:nvSpPr>
          <p:cNvPr id="32773" name="Text Box 5"/>
          <p:cNvSpPr txBox="1">
            <a:spLocks noChangeArrowheads="1"/>
          </p:cNvSpPr>
          <p:nvPr/>
        </p:nvSpPr>
        <p:spPr bwMode="auto">
          <a:xfrm>
            <a:off x="4245138" y="3132226"/>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latin typeface="Verdana" pitchFamily="34" charset="0"/>
              </a:rPr>
              <a:t>2010</a:t>
            </a:r>
          </a:p>
        </p:txBody>
      </p:sp>
      <p:grpSp>
        <p:nvGrpSpPr>
          <p:cNvPr id="32774" name="Group 6"/>
          <p:cNvGrpSpPr>
            <a:grpSpLocks/>
          </p:cNvGrpSpPr>
          <p:nvPr/>
        </p:nvGrpSpPr>
        <p:grpSpPr bwMode="auto">
          <a:xfrm>
            <a:off x="566692" y="1341206"/>
            <a:ext cx="3227211" cy="18669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2962"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2988"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2775" name="Text Box 81"/>
          <p:cNvSpPr txBox="1">
            <a:spLocks noChangeArrowheads="1"/>
          </p:cNvSpPr>
          <p:nvPr/>
        </p:nvSpPr>
        <p:spPr bwMode="auto">
          <a:xfrm>
            <a:off x="1908742" y="911423"/>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latin typeface="Verdana" pitchFamily="34" charset="0"/>
              </a:rPr>
              <a:t>1990</a:t>
            </a:r>
          </a:p>
        </p:txBody>
      </p:sp>
      <p:sp>
        <p:nvSpPr>
          <p:cNvPr id="32776" name="Text Box 82"/>
          <p:cNvSpPr txBox="1">
            <a:spLocks noChangeArrowheads="1"/>
          </p:cNvSpPr>
          <p:nvPr/>
        </p:nvSpPr>
        <p:spPr bwMode="auto">
          <a:xfrm>
            <a:off x="395111" y="6248400"/>
            <a:ext cx="74986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latin typeface="Arial Narrow" pitchFamily="34" charset="0"/>
              </a:rPr>
              <a:t>No </a:t>
            </a:r>
            <a:r>
              <a:rPr lang="en-US" sz="1400" b="1" dirty="0" smtClean="0">
                <a:solidFill>
                  <a:srgbClr val="000000"/>
                </a:solidFill>
                <a:latin typeface="Arial Narrow" pitchFamily="34" charset="0"/>
              </a:rPr>
              <a:t> </a:t>
            </a:r>
            <a:r>
              <a:rPr lang="en-US" sz="1400" b="1" dirty="0" err="1" smtClean="0">
                <a:solidFill>
                  <a:srgbClr val="000000"/>
                </a:solidFill>
                <a:latin typeface="Arial Narrow" pitchFamily="34" charset="0"/>
              </a:rPr>
              <a:t>No</a:t>
            </a:r>
            <a:r>
              <a:rPr lang="en-US" sz="1400" b="1" dirty="0" smtClean="0">
                <a:solidFill>
                  <a:srgbClr val="000000"/>
                </a:solidFill>
                <a:latin typeface="Arial Narrow" pitchFamily="34" charset="0"/>
              </a:rPr>
              <a:t> Data          </a:t>
            </a:r>
            <a:r>
              <a:rPr lang="en-US" sz="1400" b="1" dirty="0">
                <a:solidFill>
                  <a:srgbClr val="000000"/>
                </a:solidFill>
                <a:latin typeface="Arial Narrow" pitchFamily="34" charset="0"/>
              </a:rPr>
              <a:t>&lt;10%           10%–14%	    </a:t>
            </a:r>
            <a:r>
              <a:rPr lang="en-US" sz="1400" b="1" dirty="0" smtClean="0">
                <a:solidFill>
                  <a:srgbClr val="000000"/>
                </a:solidFill>
                <a:latin typeface="Arial Narrow" pitchFamily="34" charset="0"/>
              </a:rPr>
              <a:t>    15</a:t>
            </a:r>
            <a:r>
              <a:rPr lang="en-US" sz="1400" b="1" dirty="0">
                <a:solidFill>
                  <a:srgbClr val="000000"/>
                </a:solidFill>
                <a:latin typeface="Arial Narrow" pitchFamily="34" charset="0"/>
              </a:rPr>
              <a:t>%–19%           20%–24%          25%–29%           ≥30%</a:t>
            </a:r>
            <a:r>
              <a:rPr lang="en-US" sz="1400" dirty="0">
                <a:solidFill>
                  <a:srgbClr val="000000"/>
                </a:solidFill>
                <a:latin typeface="Arial Narrow" pitchFamily="34" charset="0"/>
              </a:rPr>
              <a:t>  </a:t>
            </a:r>
          </a:p>
        </p:txBody>
      </p:sp>
      <p:sp>
        <p:nvSpPr>
          <p:cNvPr id="32777" name="Rectangle 83"/>
          <p:cNvSpPr>
            <a:spLocks noChangeArrowheads="1"/>
          </p:cNvSpPr>
          <p:nvPr/>
        </p:nvSpPr>
        <p:spPr bwMode="auto">
          <a:xfrm>
            <a:off x="489656" y="63373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8" name="Rectangle 84"/>
          <p:cNvSpPr>
            <a:spLocks noChangeArrowheads="1"/>
          </p:cNvSpPr>
          <p:nvPr/>
        </p:nvSpPr>
        <p:spPr bwMode="auto">
          <a:xfrm>
            <a:off x="1396987" y="6318250"/>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9" name="Rectangle 85"/>
          <p:cNvSpPr>
            <a:spLocks noChangeArrowheads="1"/>
          </p:cNvSpPr>
          <p:nvPr/>
        </p:nvSpPr>
        <p:spPr bwMode="auto">
          <a:xfrm>
            <a:off x="2256816" y="6303986"/>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2780" name="Rectangle 86"/>
          <p:cNvSpPr>
            <a:spLocks noChangeArrowheads="1"/>
          </p:cNvSpPr>
          <p:nvPr/>
        </p:nvSpPr>
        <p:spPr bwMode="auto">
          <a:xfrm>
            <a:off x="3278019" y="6303986"/>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1" name="Rectangle 87"/>
          <p:cNvSpPr>
            <a:spLocks noChangeArrowheads="1"/>
          </p:cNvSpPr>
          <p:nvPr/>
        </p:nvSpPr>
        <p:spPr bwMode="auto">
          <a:xfrm>
            <a:off x="5476985" y="6337300"/>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Rectangle 88"/>
          <p:cNvSpPr>
            <a:spLocks noChangeArrowheads="1"/>
          </p:cNvSpPr>
          <p:nvPr/>
        </p:nvSpPr>
        <p:spPr bwMode="auto">
          <a:xfrm>
            <a:off x="4380401" y="6324911"/>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3" name="Rectangle 89"/>
          <p:cNvSpPr>
            <a:spLocks noChangeArrowheads="1"/>
          </p:cNvSpPr>
          <p:nvPr/>
        </p:nvSpPr>
        <p:spPr bwMode="auto">
          <a:xfrm>
            <a:off x="395111" y="6273800"/>
            <a:ext cx="7374019"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32784" name="Rectangle 90" descr="20%"/>
          <p:cNvSpPr>
            <a:spLocks noChangeArrowheads="1"/>
          </p:cNvSpPr>
          <p:nvPr/>
        </p:nvSpPr>
        <p:spPr bwMode="auto">
          <a:xfrm>
            <a:off x="6545262" y="631825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nvGrpSpPr>
          <p:cNvPr id="32785" name="Group 319"/>
          <p:cNvGrpSpPr>
            <a:grpSpLocks/>
          </p:cNvGrpSpPr>
          <p:nvPr/>
        </p:nvGrpSpPr>
        <p:grpSpPr bwMode="auto">
          <a:xfrm>
            <a:off x="2202472" y="3387575"/>
            <a:ext cx="4519261" cy="263222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32900"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32901"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2912"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nvGrpSpPr>
          <p:cNvPr id="32786" name="Group 323"/>
          <p:cNvGrpSpPr>
            <a:grpSpLocks/>
          </p:cNvGrpSpPr>
          <p:nvPr/>
        </p:nvGrpSpPr>
        <p:grpSpPr bwMode="auto">
          <a:xfrm>
            <a:off x="5388310" y="1355725"/>
            <a:ext cx="3316111" cy="19208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2806"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2836"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2840"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2815"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pic>
        <p:nvPicPr>
          <p:cNvPr id="36866" name="Picture 2" descr="CDC Centers for Disease Control and Prevention Home Pag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a:ext>
            </a:extLst>
          </a:blip>
          <a:srcRect/>
          <a:stretch/>
        </p:blipFill>
        <p:spPr bwMode="auto">
          <a:xfrm>
            <a:off x="8127232" y="6367609"/>
            <a:ext cx="825021" cy="39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1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2057400"/>
            <a:ext cx="6781800" cy="1406188"/>
          </a:xfrm>
          <a:prstGeom prst="wave">
            <a:avLst>
              <a:gd name="adj1" fmla="val 10926"/>
              <a:gd name="adj2" fmla="val 0"/>
            </a:avLst>
          </a:prstGeom>
          <a:solidFill>
            <a:srgbClr val="92D050"/>
          </a:solidFill>
          <a:ln>
            <a:solidFill>
              <a:schemeClr val="accent1"/>
            </a:solidFill>
          </a:ln>
        </p:spPr>
        <p:txBody>
          <a:bodyPr wrap="square" rtlCol="0">
            <a:spAutoFit/>
          </a:bodyPr>
          <a:lstStyle/>
          <a:p>
            <a:pPr algn="ctr"/>
            <a:r>
              <a:rPr lang="en-US" sz="4000" i="1" dirty="0" smtClean="0">
                <a:solidFill>
                  <a:schemeClr val="bg1"/>
                </a:solidFill>
              </a:rPr>
              <a:t>What are we doing about it?</a:t>
            </a:r>
            <a:endParaRPr lang="en-US" sz="2400" dirty="0" smtClean="0"/>
          </a:p>
        </p:txBody>
      </p:sp>
    </p:spTree>
    <p:extLst>
      <p:ext uri="{BB962C8B-B14F-4D97-AF65-F5344CB8AC3E}">
        <p14:creationId xmlns:p14="http://schemas.microsoft.com/office/powerpoint/2010/main" val="429112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20170" y="6041886"/>
            <a:ext cx="2671429" cy="369332"/>
          </a:xfrm>
          <a:prstGeom prst="rect">
            <a:avLst/>
          </a:prstGeom>
          <a:noFill/>
        </p:spPr>
        <p:txBody>
          <a:bodyPr wrap="square" rtlCol="0">
            <a:spAutoFit/>
          </a:bodyPr>
          <a:lstStyle/>
          <a:p>
            <a:r>
              <a:rPr lang="en-US" dirty="0" smtClean="0">
                <a:solidFill>
                  <a:schemeClr val="tx2"/>
                </a:solidFill>
                <a:latin typeface="Cooper Black" pitchFamily="18" charset="0"/>
              </a:rPr>
              <a:t>USDA &amp; HUD Grant</a:t>
            </a:r>
            <a:endParaRPr lang="en-US" dirty="0">
              <a:solidFill>
                <a:schemeClr val="tx2"/>
              </a:solidFill>
              <a:latin typeface="Cooper Black" pitchFamily="18"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981200"/>
            <a:ext cx="4191000" cy="3143250"/>
          </a:xfrm>
          <a:prstGeom prst="rect">
            <a:avLst/>
          </a:prstGeom>
          <a:ln>
            <a:solidFill>
              <a:schemeClr val="accent1"/>
            </a:solidFill>
          </a:ln>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96531" y="1981200"/>
            <a:ext cx="4495069" cy="3143250"/>
          </a:xfrm>
          <a:prstGeom prst="rect">
            <a:avLst/>
          </a:prstGeom>
          <a:ln>
            <a:solidFill>
              <a:schemeClr val="accent1"/>
            </a:solidFill>
          </a:ln>
        </p:spPr>
      </p:pic>
      <p:sp>
        <p:nvSpPr>
          <p:cNvPr id="2" name="TextBox 1"/>
          <p:cNvSpPr txBox="1"/>
          <p:nvPr/>
        </p:nvSpPr>
        <p:spPr>
          <a:xfrm>
            <a:off x="152400" y="152400"/>
            <a:ext cx="8839199" cy="523220"/>
          </a:xfrm>
          <a:prstGeom prst="rect">
            <a:avLst/>
          </a:prstGeom>
          <a:noFill/>
        </p:spPr>
        <p:txBody>
          <a:bodyPr wrap="square" rtlCol="0">
            <a:spAutoFit/>
          </a:bodyPr>
          <a:lstStyle/>
          <a:p>
            <a:pPr algn="ctr"/>
            <a:r>
              <a:rPr lang="en-US" sz="2800" dirty="0" smtClean="0">
                <a:solidFill>
                  <a:schemeClr val="accent2">
                    <a:lumMod val="75000"/>
                  </a:schemeClr>
                </a:solidFill>
                <a:latin typeface="Eras Bold ITC" pitchFamily="34" charset="0"/>
              </a:rPr>
              <a:t>Community Partners</a:t>
            </a:r>
            <a:endParaRPr lang="en-US" sz="2800" dirty="0">
              <a:solidFill>
                <a:schemeClr val="accent2">
                  <a:lumMod val="75000"/>
                </a:schemeClr>
              </a:solidFill>
              <a:latin typeface="Eras Bold ITC" pitchFamily="34" charset="0"/>
            </a:endParaRPr>
          </a:p>
        </p:txBody>
      </p:sp>
      <p:sp>
        <p:nvSpPr>
          <p:cNvPr id="5" name="TextBox 4"/>
          <p:cNvSpPr txBox="1"/>
          <p:nvPr/>
        </p:nvSpPr>
        <p:spPr>
          <a:xfrm>
            <a:off x="122274" y="5334000"/>
            <a:ext cx="6248400" cy="400110"/>
          </a:xfrm>
          <a:prstGeom prst="rect">
            <a:avLst/>
          </a:prstGeom>
          <a:noFill/>
        </p:spPr>
        <p:txBody>
          <a:bodyPr wrap="square" rtlCol="0">
            <a:spAutoFit/>
          </a:bodyPr>
          <a:lstStyle/>
          <a:p>
            <a:r>
              <a:rPr lang="en-US" sz="2000" b="1" dirty="0" smtClean="0">
                <a:solidFill>
                  <a:schemeClr val="bg1">
                    <a:lumMod val="50000"/>
                  </a:schemeClr>
                </a:solidFill>
                <a:latin typeface="Arial Black" pitchFamily="34" charset="0"/>
              </a:rPr>
              <a:t>Local schools: </a:t>
            </a:r>
            <a:r>
              <a:rPr lang="en-US" sz="2000" b="1" dirty="0" smtClean="0">
                <a:solidFill>
                  <a:srgbClr val="006600"/>
                </a:solidFill>
                <a:latin typeface="Arial Black" pitchFamily="34" charset="0"/>
              </a:rPr>
              <a:t>Cohasset, </a:t>
            </a:r>
            <a:r>
              <a:rPr lang="en-US" sz="2000" b="1" dirty="0" err="1" smtClean="0">
                <a:solidFill>
                  <a:srgbClr val="006600"/>
                </a:solidFill>
                <a:latin typeface="Arial Black" pitchFamily="34" charset="0"/>
              </a:rPr>
              <a:t>Anatola</a:t>
            </a:r>
            <a:r>
              <a:rPr lang="en-US" sz="2000" b="1" dirty="0" smtClean="0">
                <a:solidFill>
                  <a:srgbClr val="006600"/>
                </a:solidFill>
                <a:latin typeface="Arial Black" pitchFamily="34" charset="0"/>
              </a:rPr>
              <a:t>, </a:t>
            </a:r>
            <a:r>
              <a:rPr lang="en-US" sz="2000" b="1" dirty="0" err="1" smtClean="0">
                <a:solidFill>
                  <a:srgbClr val="006600"/>
                </a:solidFill>
                <a:latin typeface="Arial Black" pitchFamily="34" charset="0"/>
              </a:rPr>
              <a:t>Gault</a:t>
            </a:r>
            <a:endParaRPr lang="en-US" sz="2000" b="1" dirty="0">
              <a:solidFill>
                <a:srgbClr val="006600"/>
              </a:solidFill>
              <a:latin typeface="Arial Black" pitchFamily="34" charset="0"/>
            </a:endParaRPr>
          </a:p>
        </p:txBody>
      </p:sp>
      <p:sp>
        <p:nvSpPr>
          <p:cNvPr id="3" name="TextBox 2"/>
          <p:cNvSpPr txBox="1"/>
          <p:nvPr/>
        </p:nvSpPr>
        <p:spPr>
          <a:xfrm>
            <a:off x="1519918" y="968514"/>
            <a:ext cx="2522764" cy="707886"/>
          </a:xfrm>
          <a:prstGeom prst="rect">
            <a:avLst/>
          </a:prstGeom>
          <a:noFill/>
        </p:spPr>
        <p:txBody>
          <a:bodyPr wrap="square" rtlCol="0">
            <a:spAutoFit/>
          </a:bodyPr>
          <a:lstStyle/>
          <a:p>
            <a:r>
              <a:rPr lang="en-US" sz="4000" dirty="0" smtClean="0">
                <a:solidFill>
                  <a:schemeClr val="tx1">
                    <a:lumMod val="65000"/>
                    <a:lumOff val="35000"/>
                  </a:schemeClr>
                </a:solidFill>
                <a:latin typeface="Arial Black" pitchFamily="34" charset="0"/>
              </a:rPr>
              <a:t>LAUSD</a:t>
            </a:r>
            <a:endParaRPr lang="en-US" sz="4000" dirty="0">
              <a:solidFill>
                <a:schemeClr val="tx1">
                  <a:lumMod val="65000"/>
                  <a:lumOff val="35000"/>
                </a:schemeClr>
              </a:solidFill>
              <a:latin typeface="Arial Black" pitchFamily="34" charset="0"/>
            </a:endParaRPr>
          </a:p>
        </p:txBody>
      </p:sp>
      <p:sp>
        <p:nvSpPr>
          <p:cNvPr id="4" name="TextBox 3"/>
          <p:cNvSpPr txBox="1"/>
          <p:nvPr/>
        </p:nvSpPr>
        <p:spPr>
          <a:xfrm>
            <a:off x="4419600" y="810153"/>
            <a:ext cx="4038600" cy="954107"/>
          </a:xfrm>
          <a:prstGeom prst="rect">
            <a:avLst/>
          </a:prstGeom>
          <a:noFill/>
        </p:spPr>
        <p:txBody>
          <a:bodyPr wrap="square" rtlCol="0">
            <a:spAutoFit/>
          </a:bodyPr>
          <a:lstStyle/>
          <a:p>
            <a:r>
              <a:rPr lang="en-US" sz="2800" b="1" i="1" dirty="0">
                <a:solidFill>
                  <a:srgbClr val="0070C0"/>
                </a:solidFill>
              </a:rPr>
              <a:t>Northridge Hospital Medical Center</a:t>
            </a:r>
            <a:endParaRPr lang="en-US" sz="2800" i="1" dirty="0">
              <a:solidFill>
                <a:srgbClr val="0070C0"/>
              </a:solidFill>
            </a:endParaRPr>
          </a:p>
        </p:txBody>
      </p:sp>
      <p:sp>
        <p:nvSpPr>
          <p:cNvPr id="7" name="TextBox 6"/>
          <p:cNvSpPr txBox="1"/>
          <p:nvPr/>
        </p:nvSpPr>
        <p:spPr>
          <a:xfrm>
            <a:off x="3581400" y="733209"/>
            <a:ext cx="838200" cy="1107996"/>
          </a:xfrm>
          <a:prstGeom prst="rect">
            <a:avLst/>
          </a:prstGeom>
          <a:noFill/>
        </p:spPr>
        <p:txBody>
          <a:bodyPr wrap="square" rtlCol="0">
            <a:spAutoFit/>
          </a:bodyPr>
          <a:lstStyle/>
          <a:p>
            <a:pPr algn="ctr"/>
            <a:r>
              <a:rPr lang="en-US" sz="6600" dirty="0" smtClean="0">
                <a:solidFill>
                  <a:srgbClr val="006600"/>
                </a:solidFill>
                <a:latin typeface="Arial Black" pitchFamily="34" charset="0"/>
              </a:rPr>
              <a:t>+</a:t>
            </a:r>
            <a:endParaRPr lang="en-US" sz="6600" dirty="0">
              <a:solidFill>
                <a:srgbClr val="006600"/>
              </a:solidFill>
              <a:latin typeface="Arial Black" pitchFamily="34" charset="0"/>
            </a:endParaRPr>
          </a:p>
        </p:txBody>
      </p:sp>
    </p:spTree>
    <p:extLst>
      <p:ext uri="{BB962C8B-B14F-4D97-AF65-F5344CB8AC3E}">
        <p14:creationId xmlns:p14="http://schemas.microsoft.com/office/powerpoint/2010/main" val="34487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381000"/>
            <a:ext cx="3048000" cy="2601687"/>
          </a:xfrm>
          <a:prstGeom prst="rect">
            <a:avLst/>
          </a:prstGeom>
          <a:ln>
            <a:solidFill>
              <a:schemeClr val="accent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381000"/>
            <a:ext cx="3860800" cy="2895600"/>
          </a:xfrm>
          <a:prstGeom prst="rect">
            <a:avLst/>
          </a:prstGeom>
          <a:ln>
            <a:solidFill>
              <a:schemeClr val="accent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59901" y="3119905"/>
            <a:ext cx="4734560" cy="3550920"/>
          </a:xfrm>
          <a:prstGeom prst="rect">
            <a:avLst/>
          </a:prstGeom>
          <a:ln>
            <a:solidFill>
              <a:schemeClr val="accent1"/>
            </a:solidFill>
          </a:ln>
        </p:spPr>
      </p:pic>
      <p:sp>
        <p:nvSpPr>
          <p:cNvPr id="2" name="TextBox 1"/>
          <p:cNvSpPr txBox="1"/>
          <p:nvPr/>
        </p:nvSpPr>
        <p:spPr>
          <a:xfrm>
            <a:off x="223520" y="2983170"/>
            <a:ext cx="1986280" cy="923330"/>
          </a:xfrm>
          <a:prstGeom prst="rect">
            <a:avLst/>
          </a:prstGeom>
          <a:noFill/>
        </p:spPr>
        <p:txBody>
          <a:bodyPr wrap="square" rtlCol="0">
            <a:spAutoFit/>
          </a:bodyPr>
          <a:lstStyle/>
          <a:p>
            <a:r>
              <a:rPr lang="en-US" dirty="0" smtClean="0">
                <a:solidFill>
                  <a:srgbClr val="0070C0"/>
                </a:solidFill>
                <a:latin typeface="Cooper Black" pitchFamily="18" charset="0"/>
              </a:rPr>
              <a:t>My Plate: </a:t>
            </a:r>
          </a:p>
          <a:p>
            <a:r>
              <a:rPr lang="en-US" dirty="0" smtClean="0">
                <a:solidFill>
                  <a:schemeClr val="tx1">
                    <a:lumMod val="65000"/>
                    <a:lumOff val="35000"/>
                  </a:schemeClr>
                </a:solidFill>
                <a:latin typeface="Eras Bold ITC" pitchFamily="34" charset="0"/>
              </a:rPr>
              <a:t>portion control </a:t>
            </a:r>
          </a:p>
          <a:p>
            <a:r>
              <a:rPr lang="en-US" b="1" dirty="0" smtClean="0">
                <a:solidFill>
                  <a:srgbClr val="006600"/>
                </a:solidFill>
              </a:rPr>
              <a:t>Nutrient balance</a:t>
            </a:r>
            <a:endParaRPr lang="en-US" b="1" dirty="0">
              <a:solidFill>
                <a:srgbClr val="006600"/>
              </a:solidFill>
            </a:endParaRPr>
          </a:p>
        </p:txBody>
      </p:sp>
      <p:sp>
        <p:nvSpPr>
          <p:cNvPr id="3" name="TextBox 2"/>
          <p:cNvSpPr txBox="1"/>
          <p:nvPr/>
        </p:nvSpPr>
        <p:spPr>
          <a:xfrm>
            <a:off x="7239000" y="3189982"/>
            <a:ext cx="1524000" cy="830997"/>
          </a:xfrm>
          <a:prstGeom prst="rect">
            <a:avLst/>
          </a:prstGeom>
          <a:noFill/>
        </p:spPr>
        <p:txBody>
          <a:bodyPr wrap="square" rtlCol="0">
            <a:spAutoFit/>
          </a:bodyPr>
          <a:lstStyle/>
          <a:p>
            <a:r>
              <a:rPr lang="en-US" sz="2400" dirty="0" smtClean="0">
                <a:solidFill>
                  <a:srgbClr val="0070C0"/>
                </a:solidFill>
                <a:latin typeface="Haettenschweiler" pitchFamily="34" charset="0"/>
              </a:rPr>
              <a:t>Parent </a:t>
            </a:r>
          </a:p>
          <a:p>
            <a:r>
              <a:rPr lang="en-US" sz="2400" dirty="0" smtClean="0">
                <a:solidFill>
                  <a:srgbClr val="0070C0"/>
                </a:solidFill>
                <a:latin typeface="Haettenschweiler" pitchFamily="34" charset="0"/>
              </a:rPr>
              <a:t>education</a:t>
            </a:r>
            <a:endParaRPr lang="en-US" sz="2400" dirty="0">
              <a:solidFill>
                <a:srgbClr val="0070C0"/>
              </a:solidFill>
              <a:latin typeface="Haettenschweiler" pitchFamily="34" charset="0"/>
            </a:endParaRPr>
          </a:p>
        </p:txBody>
      </p:sp>
      <p:sp>
        <p:nvSpPr>
          <p:cNvPr id="7" name="TextBox 6"/>
          <p:cNvSpPr txBox="1"/>
          <p:nvPr/>
        </p:nvSpPr>
        <p:spPr>
          <a:xfrm>
            <a:off x="2433320" y="6107668"/>
            <a:ext cx="4734560" cy="369332"/>
          </a:xfrm>
          <a:prstGeom prst="rect">
            <a:avLst/>
          </a:prstGeom>
          <a:solidFill>
            <a:schemeClr val="bg1">
              <a:alpha val="74000"/>
            </a:schemeClr>
          </a:solidFill>
        </p:spPr>
        <p:txBody>
          <a:bodyPr wrap="square" rtlCol="0">
            <a:spAutoFit/>
          </a:bodyPr>
          <a:lstStyle/>
          <a:p>
            <a:pPr algn="ctr"/>
            <a:r>
              <a:rPr lang="en-US" dirty="0" smtClean="0">
                <a:solidFill>
                  <a:srgbClr val="006600"/>
                </a:solidFill>
                <a:latin typeface="Cooper Black" pitchFamily="18" charset="0"/>
              </a:rPr>
              <a:t>Nutrition and fitness celebration!</a:t>
            </a:r>
            <a:endParaRPr lang="en-US" dirty="0">
              <a:solidFill>
                <a:srgbClr val="006600"/>
              </a:solidFill>
              <a:latin typeface="Cooper Black" pitchFamily="18" charset="0"/>
            </a:endParaRPr>
          </a:p>
        </p:txBody>
      </p:sp>
    </p:spTree>
    <p:extLst>
      <p:ext uri="{BB962C8B-B14F-4D97-AF65-F5344CB8AC3E}">
        <p14:creationId xmlns:p14="http://schemas.microsoft.com/office/powerpoint/2010/main" val="272491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fill="hold" grpId="0" nodeType="after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6" presetClass="entr" presetSubtype="21"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par>
                          <p:cTn id="25" fill="hold">
                            <p:stCondLst>
                              <p:cond delay="2250"/>
                            </p:stCondLst>
                            <p:childTnLst>
                              <p:par>
                                <p:cTn id="26" presetID="42" presetClass="entr" presetSubtype="0" fill="hold" grpId="0" nodeType="afterEffect">
                                  <p:stCondLst>
                                    <p:cond delay="7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2730191" cy="707886"/>
          </a:xfrm>
          <a:prstGeom prst="rect">
            <a:avLst/>
          </a:prstGeom>
        </p:spPr>
        <p:txBody>
          <a:bodyPr wrap="square">
            <a:spAutoFit/>
          </a:bodyPr>
          <a:lstStyle/>
          <a:p>
            <a:r>
              <a:rPr lang="en-US" sz="2000" dirty="0" smtClean="0">
                <a:solidFill>
                  <a:srgbClr val="0070C0"/>
                </a:solidFill>
                <a:latin typeface="Cooper Black" pitchFamily="18" charset="0"/>
              </a:rPr>
              <a:t>Farmers Market</a:t>
            </a:r>
          </a:p>
          <a:p>
            <a:r>
              <a:rPr lang="en-US" sz="2000" dirty="0" smtClean="0">
                <a:solidFill>
                  <a:srgbClr val="0070C0"/>
                </a:solidFill>
                <a:latin typeface="Cooper Black" pitchFamily="18" charset="0"/>
              </a:rPr>
              <a:t>Canoga Park</a:t>
            </a:r>
            <a:endParaRPr lang="en-US" sz="2000" dirty="0">
              <a:solidFill>
                <a:srgbClr val="0070C0"/>
              </a:solidFill>
              <a:latin typeface="Cooper Black" pitchFamily="18" charset="0"/>
            </a:endParaRPr>
          </a:p>
        </p:txBody>
      </p:sp>
      <p:sp>
        <p:nvSpPr>
          <p:cNvPr id="3" name="TextBox 2"/>
          <p:cNvSpPr txBox="1"/>
          <p:nvPr/>
        </p:nvSpPr>
        <p:spPr>
          <a:xfrm>
            <a:off x="317810" y="6053521"/>
            <a:ext cx="8584582" cy="461665"/>
          </a:xfrm>
          <a:prstGeom prst="rect">
            <a:avLst/>
          </a:prstGeom>
          <a:noFill/>
        </p:spPr>
        <p:txBody>
          <a:bodyPr wrap="square" rtlCol="0">
            <a:spAutoFit/>
          </a:bodyPr>
          <a:lstStyle/>
          <a:p>
            <a:pPr algn="ctr"/>
            <a:r>
              <a:rPr lang="en-US" sz="2400" b="1" dirty="0" smtClean="0">
                <a:solidFill>
                  <a:srgbClr val="0070C0"/>
                </a:solidFill>
                <a:latin typeface="Arial Black" pitchFamily="34" charset="0"/>
              </a:rPr>
              <a:t>Marilyn Magaram Center </a:t>
            </a:r>
            <a:r>
              <a:rPr lang="en-US" sz="2400" b="1" dirty="0" smtClean="0">
                <a:latin typeface="Arial Black" pitchFamily="34" charset="0"/>
              </a:rPr>
              <a:t>+ </a:t>
            </a:r>
            <a:r>
              <a:rPr lang="en-US" sz="2400" b="1" dirty="0" smtClean="0">
                <a:solidFill>
                  <a:srgbClr val="006600"/>
                </a:solidFill>
                <a:latin typeface="Arial Black" pitchFamily="34" charset="0"/>
              </a:rPr>
              <a:t>LA Public Health</a:t>
            </a:r>
            <a:endParaRPr lang="en-US" sz="2400" b="1" dirty="0">
              <a:solidFill>
                <a:srgbClr val="006600"/>
              </a:solidFill>
              <a:latin typeface="Arial Black"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1143000"/>
            <a:ext cx="5562600" cy="4155653"/>
          </a:xfrm>
          <a:prstGeom prst="rect">
            <a:avLst/>
          </a:prstGeom>
          <a:ln>
            <a:solidFill>
              <a:schemeClr val="accent1">
                <a:shade val="95000"/>
                <a:satMod val="105000"/>
              </a:schemeClr>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809" y="2057400"/>
            <a:ext cx="4997923" cy="3733800"/>
          </a:xfrm>
          <a:prstGeom prst="rect">
            <a:avLst/>
          </a:prstGeom>
          <a:ln>
            <a:solidFill>
              <a:schemeClr val="accent1">
                <a:shade val="95000"/>
                <a:satMod val="105000"/>
              </a:schemeClr>
            </a:solidFill>
          </a:ln>
        </p:spPr>
      </p:pic>
      <p:sp>
        <p:nvSpPr>
          <p:cNvPr id="7" name="TextBox 6"/>
          <p:cNvSpPr txBox="1"/>
          <p:nvPr/>
        </p:nvSpPr>
        <p:spPr>
          <a:xfrm>
            <a:off x="5026570" y="457200"/>
            <a:ext cx="3736430" cy="523220"/>
          </a:xfrm>
          <a:prstGeom prst="rect">
            <a:avLst/>
          </a:prstGeom>
          <a:noFill/>
        </p:spPr>
        <p:txBody>
          <a:bodyPr wrap="square" rtlCol="0">
            <a:spAutoFit/>
          </a:bodyPr>
          <a:lstStyle/>
          <a:p>
            <a:pPr algn="r"/>
            <a:r>
              <a:rPr lang="en-US" sz="2800" dirty="0" smtClean="0">
                <a:solidFill>
                  <a:schemeClr val="tx1">
                    <a:lumMod val="65000"/>
                    <a:lumOff val="35000"/>
                  </a:schemeClr>
                </a:solidFill>
                <a:latin typeface="Eras Bold ITC" pitchFamily="34" charset="0"/>
              </a:rPr>
              <a:t>Ask the Dietitian</a:t>
            </a:r>
            <a:endParaRPr lang="en-US" sz="2800" dirty="0">
              <a:solidFill>
                <a:schemeClr val="tx1">
                  <a:lumMod val="65000"/>
                  <a:lumOff val="35000"/>
                </a:schemeClr>
              </a:solidFill>
              <a:latin typeface="Eras Bold ITC" pitchFamily="34" charset="0"/>
            </a:endParaRPr>
          </a:p>
        </p:txBody>
      </p:sp>
    </p:spTree>
    <p:extLst>
      <p:ext uri="{BB962C8B-B14F-4D97-AF65-F5344CB8AC3E}">
        <p14:creationId xmlns:p14="http://schemas.microsoft.com/office/powerpoint/2010/main" val="35003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600"/>
                            </p:stCondLst>
                            <p:childTnLst>
                              <p:par>
                                <p:cTn id="19" presetID="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724400"/>
            <a:ext cx="2286000" cy="1403866"/>
          </a:xfrm>
        </p:spPr>
        <p:txBody>
          <a:bodyPr>
            <a:noAutofit/>
          </a:bodyPr>
          <a:lstStyle/>
          <a:p>
            <a:pPr marL="0" lvl="1" indent="0">
              <a:spcBef>
                <a:spcPts val="0"/>
              </a:spcBef>
              <a:buNone/>
            </a:pPr>
            <a:r>
              <a:rPr lang="en-US" sz="3200" dirty="0" smtClean="0">
                <a:solidFill>
                  <a:srgbClr val="0070C0"/>
                </a:solidFill>
                <a:latin typeface="Haettenschweiler" pitchFamily="34" charset="0"/>
              </a:rPr>
              <a:t>Measures</a:t>
            </a:r>
          </a:p>
          <a:p>
            <a:pPr marL="0" lvl="1" indent="0">
              <a:spcBef>
                <a:spcPts val="0"/>
              </a:spcBef>
              <a:buNone/>
            </a:pPr>
            <a:r>
              <a:rPr lang="en-US" sz="3200" dirty="0" smtClean="0">
                <a:solidFill>
                  <a:srgbClr val="0070C0"/>
                </a:solidFill>
                <a:latin typeface="Haettenschweiler" pitchFamily="34" charset="0"/>
              </a:rPr>
              <a:t>body fat </a:t>
            </a:r>
            <a:r>
              <a:rPr lang="en-US" sz="4000" dirty="0" smtClean="0">
                <a:solidFill>
                  <a:srgbClr val="0070C0"/>
                </a:solidFill>
                <a:latin typeface="Haettenschweiler" pitchFamily="34" charset="0"/>
              </a:rPr>
              <a:t>%</a:t>
            </a:r>
            <a:endParaRPr lang="en-US" sz="4000" b="1" i="1" dirty="0">
              <a:solidFill>
                <a:srgbClr val="0070C0"/>
              </a:solidFill>
              <a:latin typeface="Haettenschweiler"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486" y="968827"/>
            <a:ext cx="4256314" cy="2841173"/>
          </a:xfrm>
          <a:prstGeom prst="rect">
            <a:avLst/>
          </a:prstGeom>
          <a:ln>
            <a:solidFill>
              <a:schemeClr val="accent1">
                <a:shade val="95000"/>
                <a:satMod val="105000"/>
              </a:schemeClr>
            </a:solid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4200" y="2021114"/>
            <a:ext cx="5442857" cy="3617686"/>
          </a:xfrm>
          <a:prstGeom prst="rect">
            <a:avLst/>
          </a:prstGeom>
          <a:ln>
            <a:solidFill>
              <a:schemeClr val="accent1">
                <a:shade val="50000"/>
              </a:schemeClr>
            </a:solidFill>
          </a:ln>
        </p:spPr>
      </p:pic>
      <p:sp>
        <p:nvSpPr>
          <p:cNvPr id="6" name="TextBox 5"/>
          <p:cNvSpPr txBox="1"/>
          <p:nvPr/>
        </p:nvSpPr>
        <p:spPr>
          <a:xfrm>
            <a:off x="549602" y="467380"/>
            <a:ext cx="4250998" cy="523220"/>
          </a:xfrm>
          <a:prstGeom prst="rect">
            <a:avLst/>
          </a:prstGeom>
          <a:noFill/>
        </p:spPr>
        <p:txBody>
          <a:bodyPr wrap="square" rtlCol="0">
            <a:spAutoFit/>
          </a:bodyPr>
          <a:lstStyle/>
          <a:p>
            <a:r>
              <a:rPr lang="en-US" sz="2800" dirty="0" smtClean="0">
                <a:solidFill>
                  <a:srgbClr val="006600"/>
                </a:solidFill>
                <a:latin typeface="Eras Bold ITC" pitchFamily="34" charset="0"/>
              </a:rPr>
              <a:t>Nutrition Assessment</a:t>
            </a:r>
            <a:endParaRPr lang="en-US" sz="2800" dirty="0">
              <a:solidFill>
                <a:srgbClr val="006600"/>
              </a:solidFill>
              <a:latin typeface="Eras Bold ITC" pitchFamily="34" charset="0"/>
            </a:endParaRPr>
          </a:p>
        </p:txBody>
      </p:sp>
      <p:sp>
        <p:nvSpPr>
          <p:cNvPr id="7" name="TextBox 6"/>
          <p:cNvSpPr txBox="1"/>
          <p:nvPr/>
        </p:nvSpPr>
        <p:spPr>
          <a:xfrm>
            <a:off x="2286000" y="6629400"/>
            <a:ext cx="2971800" cy="369332"/>
          </a:xfrm>
          <a:prstGeom prst="rect">
            <a:avLst/>
          </a:prstGeom>
          <a:noFill/>
        </p:spPr>
        <p:txBody>
          <a:bodyPr wrap="square" rtlCol="0">
            <a:spAutoFit/>
          </a:bodyPr>
          <a:lstStyle/>
          <a:p>
            <a:endParaRPr lang="en-US" dirty="0"/>
          </a:p>
        </p:txBody>
      </p:sp>
      <p:sp>
        <p:nvSpPr>
          <p:cNvPr id="8" name="TextBox 7"/>
          <p:cNvSpPr txBox="1"/>
          <p:nvPr/>
        </p:nvSpPr>
        <p:spPr>
          <a:xfrm>
            <a:off x="685800" y="6019800"/>
            <a:ext cx="2286000" cy="461665"/>
          </a:xfrm>
          <a:prstGeom prst="rect">
            <a:avLst/>
          </a:prstGeom>
          <a:noFill/>
        </p:spPr>
        <p:txBody>
          <a:bodyPr wrap="square" rtlCol="0">
            <a:spAutoFit/>
          </a:bodyPr>
          <a:lstStyle/>
          <a:p>
            <a:r>
              <a:rPr lang="en-US" sz="2400" b="1" i="1" dirty="0"/>
              <a:t>Accuracy: 99</a:t>
            </a:r>
            <a:r>
              <a:rPr lang="en-US" sz="2400" b="1" i="1" dirty="0" smtClean="0"/>
              <a:t>%</a:t>
            </a:r>
            <a:endParaRPr lang="en-US" sz="2400" dirty="0"/>
          </a:p>
        </p:txBody>
      </p:sp>
      <p:sp>
        <p:nvSpPr>
          <p:cNvPr id="10" name="TextBox 9"/>
          <p:cNvSpPr txBox="1"/>
          <p:nvPr/>
        </p:nvSpPr>
        <p:spPr>
          <a:xfrm>
            <a:off x="620486" y="3865728"/>
            <a:ext cx="2503714" cy="1015663"/>
          </a:xfrm>
          <a:prstGeom prst="rect">
            <a:avLst/>
          </a:prstGeom>
          <a:noFill/>
        </p:spPr>
        <p:txBody>
          <a:bodyPr wrap="square" rtlCol="0">
            <a:spAutoFit/>
          </a:bodyPr>
          <a:lstStyle/>
          <a:p>
            <a:r>
              <a:rPr lang="en-US" sz="2000" dirty="0">
                <a:solidFill>
                  <a:srgbClr val="0070C0"/>
                </a:solidFill>
                <a:latin typeface="Haettenschweiler" pitchFamily="34" charset="0"/>
              </a:rPr>
              <a:t>The </a:t>
            </a:r>
            <a:endParaRPr lang="en-US" sz="2000" dirty="0" smtClean="0">
              <a:solidFill>
                <a:srgbClr val="0070C0"/>
              </a:solidFill>
              <a:latin typeface="Haettenschweiler" pitchFamily="34" charset="0"/>
            </a:endParaRPr>
          </a:p>
          <a:p>
            <a:r>
              <a:rPr lang="en-US" sz="4000" i="1" dirty="0" err="1" smtClean="0">
                <a:solidFill>
                  <a:srgbClr val="0070C0"/>
                </a:solidFill>
                <a:latin typeface="Haettenschweiler" pitchFamily="34" charset="0"/>
              </a:rPr>
              <a:t>BodPod</a:t>
            </a:r>
            <a:endParaRPr lang="en-US" sz="4000" dirty="0"/>
          </a:p>
        </p:txBody>
      </p:sp>
    </p:spTree>
    <p:extLst>
      <p:ext uri="{BB962C8B-B14F-4D97-AF65-F5344CB8AC3E}">
        <p14:creationId xmlns:p14="http://schemas.microsoft.com/office/powerpoint/2010/main" val="37046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066800"/>
            <a:ext cx="6324600" cy="4724921"/>
          </a:xfrm>
          <a:prstGeom prst="rect">
            <a:avLst/>
          </a:prstGeom>
          <a:ln>
            <a:solidFill>
              <a:schemeClr val="accent1">
                <a:shade val="95000"/>
                <a:satMod val="105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9200" y="943235"/>
            <a:ext cx="6629400" cy="4972050"/>
          </a:xfrm>
          <a:prstGeom prst="rect">
            <a:avLst/>
          </a:prstGeom>
          <a:ln>
            <a:solidFill>
              <a:schemeClr val="accent1">
                <a:shade val="95000"/>
                <a:satMod val="105000"/>
              </a:schemeClr>
            </a:solidFill>
          </a:ln>
        </p:spPr>
      </p:pic>
      <p:sp>
        <p:nvSpPr>
          <p:cNvPr id="2" name="TextBox 1"/>
          <p:cNvSpPr txBox="1"/>
          <p:nvPr/>
        </p:nvSpPr>
        <p:spPr>
          <a:xfrm>
            <a:off x="457200" y="233332"/>
            <a:ext cx="3429000" cy="523220"/>
          </a:xfrm>
          <a:prstGeom prst="rect">
            <a:avLst/>
          </a:prstGeom>
          <a:noFill/>
        </p:spPr>
        <p:txBody>
          <a:bodyPr wrap="square" rtlCol="0">
            <a:spAutoFit/>
          </a:bodyPr>
          <a:lstStyle/>
          <a:p>
            <a:r>
              <a:rPr lang="en-US" sz="2800" dirty="0" smtClean="0">
                <a:solidFill>
                  <a:srgbClr val="006600"/>
                </a:solidFill>
                <a:latin typeface="Cooper Black" pitchFamily="18" charset="0"/>
              </a:rPr>
              <a:t>A </a:t>
            </a:r>
            <a:r>
              <a:rPr lang="en-US" sz="2800" i="1" dirty="0">
                <a:solidFill>
                  <a:srgbClr val="006600"/>
                </a:solidFill>
                <a:latin typeface="Cooper Black" pitchFamily="18" charset="0"/>
              </a:rPr>
              <a:t>Woolly </a:t>
            </a:r>
            <a:r>
              <a:rPr lang="en-US" sz="2800" i="1" dirty="0" smtClean="0">
                <a:solidFill>
                  <a:srgbClr val="006600"/>
                </a:solidFill>
                <a:latin typeface="Cooper Black" pitchFamily="18" charset="0"/>
              </a:rPr>
              <a:t>Garden:</a:t>
            </a:r>
            <a:r>
              <a:rPr lang="en-US" sz="2800" dirty="0" smtClean="0">
                <a:solidFill>
                  <a:srgbClr val="006600"/>
                </a:solidFill>
                <a:latin typeface="Cooper Black" pitchFamily="18" charset="0"/>
              </a:rPr>
              <a:t> </a:t>
            </a:r>
            <a:endParaRPr lang="en-US" sz="2800" dirty="0">
              <a:solidFill>
                <a:srgbClr val="006600"/>
              </a:solidFill>
              <a:latin typeface="Cooper Black" pitchFamily="18" charset="0"/>
            </a:endParaRPr>
          </a:p>
        </p:txBody>
      </p:sp>
      <p:sp>
        <p:nvSpPr>
          <p:cNvPr id="3" name="TextBox 2"/>
          <p:cNvSpPr txBox="1"/>
          <p:nvPr/>
        </p:nvSpPr>
        <p:spPr>
          <a:xfrm>
            <a:off x="3886200" y="264110"/>
            <a:ext cx="4800600" cy="461665"/>
          </a:xfrm>
          <a:prstGeom prst="rect">
            <a:avLst/>
          </a:prstGeom>
          <a:noFill/>
        </p:spPr>
        <p:txBody>
          <a:bodyPr wrap="square" rtlCol="0">
            <a:spAutoFit/>
          </a:bodyPr>
          <a:lstStyle/>
          <a:p>
            <a:r>
              <a:rPr lang="en-US" sz="2400" dirty="0" smtClean="0">
                <a:solidFill>
                  <a:srgbClr val="0070C0"/>
                </a:solidFill>
                <a:latin typeface="Eras Bold ITC" pitchFamily="34" charset="0"/>
              </a:rPr>
              <a:t>Grow food on the schoolyard!</a:t>
            </a:r>
            <a:endParaRPr lang="en-US" sz="2400" dirty="0">
              <a:solidFill>
                <a:srgbClr val="0070C0"/>
              </a:solidFill>
              <a:latin typeface="Eras Bold ITC" pitchFamily="34" charset="0"/>
            </a:endParaRPr>
          </a:p>
        </p:txBody>
      </p:sp>
    </p:spTree>
    <p:extLst>
      <p:ext uri="{BB962C8B-B14F-4D97-AF65-F5344CB8AC3E}">
        <p14:creationId xmlns:p14="http://schemas.microsoft.com/office/powerpoint/2010/main" val="6323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100"/>
                                        <p:tgtEl>
                                          <p:spTgt spid="5"/>
                                        </p:tgtEl>
                                      </p:cBhvr>
                                    </p:animEffect>
                                  </p:childTnLst>
                                </p:cTn>
                              </p:par>
                            </p:childTnLst>
                          </p:cTn>
                        </p:par>
                        <p:par>
                          <p:cTn id="8" fill="hold">
                            <p:stCondLst>
                              <p:cond delay="11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600"/>
                            </p:stCondLst>
                            <p:childTnLst>
                              <p:par>
                                <p:cTn id="13" presetID="10" presetClass="entr" presetSubtype="0" fill="hold" nodeType="after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p:tgtEl>
                                          <p:spTgt spid="6"/>
                                        </p:tgtEl>
                                      </p:cBhvr>
                                    </p:animEffect>
                                  </p:childTnLst>
                                </p:cTn>
                              </p:par>
                            </p:childTnLst>
                          </p:cTn>
                        </p:par>
                        <p:par>
                          <p:cTn id="16" fill="hold">
                            <p:stCondLst>
                              <p:cond delay="27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6854"/>
            <a:ext cx="3664424" cy="400110"/>
          </a:xfrm>
          <a:prstGeom prst="rect">
            <a:avLst/>
          </a:prstGeom>
          <a:noFill/>
        </p:spPr>
        <p:txBody>
          <a:bodyPr wrap="square" rtlCol="0">
            <a:spAutoFit/>
          </a:bodyPr>
          <a:lstStyle/>
          <a:p>
            <a:r>
              <a:rPr lang="en-US" sz="2000" dirty="0" smtClean="0">
                <a:latin typeface="Haettenschweiler" pitchFamily="34" charset="0"/>
              </a:rPr>
              <a:t>Fitness returns to the schools</a:t>
            </a:r>
            <a:endParaRPr lang="en-US" sz="2000" dirty="0">
              <a:latin typeface="Haettenschweiler" pitchFamily="34" charset="0"/>
            </a:endParaRPr>
          </a:p>
        </p:txBody>
      </p:sp>
      <p:sp>
        <p:nvSpPr>
          <p:cNvPr id="5" name="TextBox 4"/>
          <p:cNvSpPr txBox="1"/>
          <p:nvPr/>
        </p:nvSpPr>
        <p:spPr>
          <a:xfrm>
            <a:off x="3810000" y="306854"/>
            <a:ext cx="5181600" cy="400110"/>
          </a:xfrm>
          <a:prstGeom prst="rect">
            <a:avLst/>
          </a:prstGeom>
          <a:noFill/>
        </p:spPr>
        <p:txBody>
          <a:bodyPr wrap="square" rtlCol="0">
            <a:spAutoFit/>
          </a:bodyPr>
          <a:lstStyle/>
          <a:p>
            <a:r>
              <a:rPr lang="en-US" sz="2000" dirty="0" smtClean="0">
                <a:solidFill>
                  <a:srgbClr val="0070C0"/>
                </a:solidFill>
                <a:latin typeface="Cooper Black" pitchFamily="18" charset="0"/>
              </a:rPr>
              <a:t>with Kinesiology students and faculty.</a:t>
            </a:r>
            <a:endParaRPr lang="en-US" sz="2000" dirty="0">
              <a:solidFill>
                <a:srgbClr val="0070C0"/>
              </a:solidFill>
              <a:latin typeface="Cooper Black" pitchFamily="18"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838200"/>
            <a:ext cx="3962400" cy="5283200"/>
          </a:xfrm>
          <a:prstGeom prst="rect">
            <a:avLst/>
          </a:prstGeom>
          <a:ln>
            <a:solidFill>
              <a:schemeClr val="accent1">
                <a:shade val="95000"/>
                <a:satMod val="105000"/>
              </a:schemeClr>
            </a:solidFill>
          </a:ln>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838201"/>
            <a:ext cx="3962400" cy="5283199"/>
          </a:xfrm>
          <a:prstGeom prst="rect">
            <a:avLst/>
          </a:prstGeom>
          <a:ln>
            <a:solidFill>
              <a:schemeClr val="accent1">
                <a:shade val="95000"/>
                <a:satMod val="105000"/>
              </a:schemeClr>
            </a:solidFill>
          </a:ln>
        </p:spPr>
      </p:pic>
      <p:sp>
        <p:nvSpPr>
          <p:cNvPr id="2" name="TextBox 1"/>
          <p:cNvSpPr txBox="1"/>
          <p:nvPr/>
        </p:nvSpPr>
        <p:spPr>
          <a:xfrm>
            <a:off x="7543800" y="6248400"/>
            <a:ext cx="1143000" cy="338554"/>
          </a:xfrm>
          <a:prstGeom prst="rect">
            <a:avLst/>
          </a:prstGeom>
          <a:noFill/>
        </p:spPr>
        <p:txBody>
          <a:bodyPr wrap="square" rtlCol="0">
            <a:spAutoFit/>
          </a:bodyPr>
          <a:lstStyle/>
          <a:p>
            <a:pPr algn="r"/>
            <a:r>
              <a:rPr lang="en-US" sz="1600" b="1" dirty="0" smtClean="0"/>
              <a:t>HUD grant</a:t>
            </a:r>
            <a:endParaRPr lang="en-US" sz="1600" b="1" dirty="0"/>
          </a:p>
        </p:txBody>
      </p:sp>
    </p:spTree>
    <p:extLst>
      <p:ext uri="{BB962C8B-B14F-4D97-AF65-F5344CB8AC3E}">
        <p14:creationId xmlns:p14="http://schemas.microsoft.com/office/powerpoint/2010/main" val="38276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25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0145"/>
            <a:ext cx="8229600" cy="523220"/>
          </a:xfrm>
          <a:prstGeom prst="rect">
            <a:avLst/>
          </a:prstGeom>
          <a:noFill/>
        </p:spPr>
        <p:txBody>
          <a:bodyPr wrap="square" rtlCol="0">
            <a:spAutoFit/>
          </a:bodyPr>
          <a:lstStyle/>
          <a:p>
            <a:r>
              <a:rPr lang="en-US" sz="2800" dirty="0" smtClean="0">
                <a:solidFill>
                  <a:srgbClr val="006600"/>
                </a:solidFill>
                <a:latin typeface="Cooper Black" pitchFamily="18" charset="0"/>
              </a:rPr>
              <a:t>New CSUN </a:t>
            </a:r>
            <a:r>
              <a:rPr lang="en-US" sz="2800" dirty="0" err="1" smtClean="0">
                <a:solidFill>
                  <a:srgbClr val="006600"/>
                </a:solidFill>
                <a:latin typeface="Cooper Black" pitchFamily="18" charset="0"/>
              </a:rPr>
              <a:t>ExerCircuit</a:t>
            </a:r>
            <a:endParaRPr lang="en-US" sz="2800" dirty="0">
              <a:solidFill>
                <a:srgbClr val="006600"/>
              </a:solidFill>
              <a:latin typeface="Cooper Black" pitchFamily="18"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877654"/>
            <a:ext cx="4992345" cy="3733800"/>
          </a:xfrm>
          <a:prstGeom prst="rect">
            <a:avLst/>
          </a:prstGeom>
          <a:ln>
            <a:solidFill>
              <a:schemeClr val="accent1">
                <a:shade val="95000"/>
                <a:satMod val="105000"/>
              </a:schemeClr>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5686" y="3037632"/>
            <a:ext cx="4495800" cy="3210757"/>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3" name="TextBox 2"/>
          <p:cNvSpPr txBox="1"/>
          <p:nvPr/>
        </p:nvSpPr>
        <p:spPr>
          <a:xfrm>
            <a:off x="4876800" y="1519535"/>
            <a:ext cx="3886200" cy="461665"/>
          </a:xfrm>
          <a:prstGeom prst="rect">
            <a:avLst/>
          </a:prstGeom>
          <a:noFill/>
        </p:spPr>
        <p:txBody>
          <a:bodyPr wrap="square" rtlCol="0">
            <a:spAutoFit/>
          </a:bodyPr>
          <a:lstStyle/>
          <a:p>
            <a:pPr algn="r"/>
            <a:r>
              <a:rPr lang="en-US" sz="2400" b="1" i="1" dirty="0" smtClean="0">
                <a:solidFill>
                  <a:srgbClr val="0070C0"/>
                </a:solidFill>
              </a:rPr>
              <a:t>Available 24 </a:t>
            </a:r>
            <a:r>
              <a:rPr lang="en-US" sz="2400" b="1" i="1" dirty="0">
                <a:solidFill>
                  <a:srgbClr val="0070C0"/>
                </a:solidFill>
              </a:rPr>
              <a:t>hours a day!</a:t>
            </a:r>
          </a:p>
        </p:txBody>
      </p:sp>
      <p:sp>
        <p:nvSpPr>
          <p:cNvPr id="5" name="TextBox 4"/>
          <p:cNvSpPr txBox="1"/>
          <p:nvPr/>
        </p:nvSpPr>
        <p:spPr>
          <a:xfrm>
            <a:off x="381000" y="4900880"/>
            <a:ext cx="3431875" cy="1077218"/>
          </a:xfrm>
          <a:prstGeom prst="rect">
            <a:avLst/>
          </a:prstGeom>
          <a:solidFill>
            <a:schemeClr val="bg1">
              <a:alpha val="63000"/>
            </a:schemeClr>
          </a:solidFill>
          <a:ln>
            <a:noFill/>
          </a:ln>
        </p:spPr>
        <p:txBody>
          <a:bodyPr wrap="square" rtlCol="0">
            <a:spAutoFit/>
          </a:bodyPr>
          <a:lstStyle/>
          <a:p>
            <a:r>
              <a:rPr lang="en-US" sz="1600" i="1" dirty="0">
                <a:solidFill>
                  <a:schemeClr val="tx1">
                    <a:lumMod val="75000"/>
                    <a:lumOff val="25000"/>
                  </a:schemeClr>
                </a:solidFill>
                <a:latin typeface="Arial Black" pitchFamily="34" charset="0"/>
              </a:rPr>
              <a:t>S</a:t>
            </a:r>
            <a:r>
              <a:rPr lang="en-US" sz="1600" i="1" dirty="0" smtClean="0">
                <a:solidFill>
                  <a:schemeClr val="tx1">
                    <a:lumMod val="75000"/>
                    <a:lumOff val="25000"/>
                  </a:schemeClr>
                </a:solidFill>
                <a:latin typeface="Arial Black" pitchFamily="34" charset="0"/>
              </a:rPr>
              <a:t>upport: </a:t>
            </a:r>
          </a:p>
          <a:p>
            <a:r>
              <a:rPr lang="en-US" sz="1600" dirty="0" smtClean="0">
                <a:solidFill>
                  <a:srgbClr val="006600"/>
                </a:solidFill>
                <a:latin typeface="Cooper Black" pitchFamily="18" charset="0"/>
              </a:rPr>
              <a:t>Alumnus </a:t>
            </a:r>
            <a:r>
              <a:rPr lang="en-US" sz="1600" dirty="0" err="1">
                <a:solidFill>
                  <a:srgbClr val="006600"/>
                </a:solidFill>
                <a:latin typeface="Cooper Black" pitchFamily="18" charset="0"/>
              </a:rPr>
              <a:t>Shlomi</a:t>
            </a:r>
            <a:r>
              <a:rPr lang="en-US" sz="1600" dirty="0">
                <a:solidFill>
                  <a:srgbClr val="006600"/>
                </a:solidFill>
                <a:latin typeface="Cooper Black" pitchFamily="18" charset="0"/>
              </a:rPr>
              <a:t> </a:t>
            </a:r>
            <a:r>
              <a:rPr lang="en-US" sz="1600" dirty="0" smtClean="0">
                <a:solidFill>
                  <a:srgbClr val="006600"/>
                </a:solidFill>
                <a:latin typeface="Cooper Black" pitchFamily="18" charset="0"/>
              </a:rPr>
              <a:t>Golan</a:t>
            </a:r>
          </a:p>
          <a:p>
            <a:r>
              <a:rPr lang="en-US" sz="1600" b="1" dirty="0" smtClean="0">
                <a:solidFill>
                  <a:srgbClr val="0070C0"/>
                </a:solidFill>
              </a:rPr>
              <a:t>Kaiser Permanente</a:t>
            </a:r>
          </a:p>
          <a:p>
            <a:r>
              <a:rPr lang="en-US" sz="1600" dirty="0" smtClean="0">
                <a:solidFill>
                  <a:schemeClr val="accent2">
                    <a:lumMod val="75000"/>
                  </a:schemeClr>
                </a:solidFill>
                <a:latin typeface="Arial Black" pitchFamily="34" charset="0"/>
              </a:rPr>
              <a:t>CSUN community</a:t>
            </a:r>
            <a:endParaRPr lang="en-US" sz="1600" dirty="0">
              <a:solidFill>
                <a:schemeClr val="accent2">
                  <a:lumMod val="75000"/>
                </a:schemeClr>
              </a:solidFill>
              <a:latin typeface="Arial Black" pitchFamily="34" charset="0"/>
            </a:endParaRPr>
          </a:p>
        </p:txBody>
      </p:sp>
    </p:spTree>
    <p:extLst>
      <p:ext uri="{BB962C8B-B14F-4D97-AF65-F5344CB8AC3E}">
        <p14:creationId xmlns:p14="http://schemas.microsoft.com/office/powerpoint/2010/main" val="33623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800" fill="hold"/>
                                        <p:tgtEl>
                                          <p:spTgt spid="6"/>
                                        </p:tgtEl>
                                        <p:attrNameLst>
                                          <p:attrName>ppt_x</p:attrName>
                                        </p:attrNameLst>
                                      </p:cBhvr>
                                      <p:tavLst>
                                        <p:tav tm="0">
                                          <p:val>
                                            <p:strVal val="0-#ppt_w/2"/>
                                          </p:val>
                                        </p:tav>
                                        <p:tav tm="100000">
                                          <p:val>
                                            <p:strVal val="#ppt_x"/>
                                          </p:val>
                                        </p:tav>
                                      </p:tavLst>
                                    </p:anim>
                                    <p:anim calcmode="lin" valueType="num">
                                      <p:cBhvr additive="base">
                                        <p:cTn id="11" dur="8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800"/>
                            </p:stCondLst>
                            <p:childTnLst>
                              <p:par>
                                <p:cTn id="13" presetID="2" presetClass="entr" presetSubtype="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900" fill="hold"/>
                                        <p:tgtEl>
                                          <p:spTgt spid="7"/>
                                        </p:tgtEl>
                                        <p:attrNameLst>
                                          <p:attrName>ppt_x</p:attrName>
                                        </p:attrNameLst>
                                      </p:cBhvr>
                                      <p:tavLst>
                                        <p:tav tm="0">
                                          <p:val>
                                            <p:strVal val="1+#ppt_w/2"/>
                                          </p:val>
                                        </p:tav>
                                        <p:tav tm="100000">
                                          <p:val>
                                            <p:strVal val="#ppt_x"/>
                                          </p:val>
                                        </p:tav>
                                      </p:tavLst>
                                    </p:anim>
                                    <p:anim calcmode="lin" valueType="num">
                                      <p:cBhvr additive="base">
                                        <p:cTn id="16" dur="9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7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700"/>
                            </p:stCondLst>
                            <p:childTnLst>
                              <p:par>
                                <p:cTn id="24" presetID="2" presetClass="entr" presetSubtype="2"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057400"/>
            <a:ext cx="6781800" cy="1248728"/>
          </a:xfrm>
          <a:prstGeom prst="wave">
            <a:avLst>
              <a:gd name="adj1" fmla="val 10926"/>
              <a:gd name="adj2" fmla="val 0"/>
            </a:avLst>
          </a:prstGeom>
          <a:solidFill>
            <a:schemeClr val="tx2">
              <a:lumMod val="60000"/>
              <a:lumOff val="40000"/>
            </a:schemeClr>
          </a:solidFill>
          <a:ln>
            <a:solidFill>
              <a:srgbClr val="92D050"/>
            </a:solidFill>
          </a:ln>
        </p:spPr>
        <p:txBody>
          <a:bodyPr wrap="square" rtlCol="0">
            <a:spAutoFit/>
          </a:bodyPr>
          <a:lstStyle/>
          <a:p>
            <a:pPr algn="ctr"/>
            <a:r>
              <a:rPr lang="en-US" sz="4000" i="1" dirty="0" smtClean="0">
                <a:solidFill>
                  <a:schemeClr val="bg1"/>
                </a:solidFill>
              </a:rPr>
              <a:t>And – there is more yet…</a:t>
            </a:r>
            <a:endParaRPr lang="en-US" sz="2400" dirty="0" smtClean="0"/>
          </a:p>
        </p:txBody>
      </p:sp>
    </p:spTree>
    <p:extLst>
      <p:ext uri="{BB962C8B-B14F-4D97-AF65-F5344CB8AC3E}">
        <p14:creationId xmlns:p14="http://schemas.microsoft.com/office/powerpoint/2010/main" val="213674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2667000"/>
          </a:xfrm>
        </p:spPr>
        <p:txBody>
          <a:bodyPr/>
          <a:lstStyle/>
          <a:p>
            <a:pPr marL="0" indent="0" algn="ctr">
              <a:buNone/>
            </a:pPr>
            <a:r>
              <a:rPr lang="en-US" sz="6000" i="1" dirty="0" smtClean="0">
                <a:solidFill>
                  <a:srgbClr val="0070C0"/>
                </a:solidFill>
              </a:rPr>
              <a:t>College of Health and Human Development</a:t>
            </a:r>
          </a:p>
          <a:p>
            <a:pPr marL="0" indent="0" algn="ctr">
              <a:buNone/>
            </a:pPr>
            <a:r>
              <a:rPr lang="en-US" sz="2800" i="1" dirty="0" smtClean="0">
                <a:solidFill>
                  <a:srgbClr val="006600"/>
                </a:solidFill>
                <a:latin typeface="Arial Black" pitchFamily="34" charset="0"/>
              </a:rPr>
              <a:t>Where Community Matters</a:t>
            </a:r>
            <a:endParaRPr lang="en-US" sz="2800" i="1" dirty="0">
              <a:solidFill>
                <a:srgbClr val="0066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552700"/>
            <a:ext cx="5334000" cy="4000500"/>
          </a:xfrm>
          <a:prstGeom prst="rect">
            <a:avLst/>
          </a:prstGeom>
          <a:ln>
            <a:noFill/>
          </a:ln>
          <a:effectLst>
            <a:softEdge rad="112500"/>
          </a:effectLst>
        </p:spPr>
      </p:pic>
    </p:spTree>
    <p:extLst>
      <p:ext uri="{BB962C8B-B14F-4D97-AF65-F5344CB8AC3E}">
        <p14:creationId xmlns:p14="http://schemas.microsoft.com/office/powerpoint/2010/main" val="36012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89529" y="1447800"/>
            <a:ext cx="5029200" cy="2585323"/>
          </a:xfrm>
          <a:prstGeom prst="rect">
            <a:avLst/>
          </a:prstGeom>
          <a:solidFill>
            <a:srgbClr val="92D050"/>
          </a:solidFill>
        </p:spPr>
        <p:txBody>
          <a:bodyPr wrap="square" rtlCol="0">
            <a:spAutoFit/>
          </a:bodyPr>
          <a:lstStyle/>
          <a:p>
            <a:endParaRPr lang="en-US" dirty="0" smtClean="0"/>
          </a:p>
          <a:p>
            <a:r>
              <a:rPr lang="en-US" dirty="0" smtClean="0"/>
              <a:t>The </a:t>
            </a:r>
            <a:r>
              <a:rPr lang="en-US" dirty="0"/>
              <a:t>Aquatic Center at </a:t>
            </a:r>
            <a:r>
              <a:rPr lang="en-US" b="1" dirty="0"/>
              <a:t>Castaic Lake</a:t>
            </a:r>
          </a:p>
          <a:p>
            <a:endParaRPr lang="en-US" i="1" dirty="0"/>
          </a:p>
          <a:p>
            <a:r>
              <a:rPr lang="en-US" dirty="0"/>
              <a:t>Center of Achievement</a:t>
            </a:r>
          </a:p>
          <a:p>
            <a:endParaRPr lang="en-US" dirty="0"/>
          </a:p>
          <a:p>
            <a:r>
              <a:rPr lang="en-US" dirty="0"/>
              <a:t>Center for Cancer and Developmental Biology</a:t>
            </a:r>
          </a:p>
          <a:p>
            <a:endParaRPr lang="en-US" dirty="0"/>
          </a:p>
          <a:p>
            <a:r>
              <a:rPr lang="en-US" dirty="0"/>
              <a:t>Center for Educational Intervention and </a:t>
            </a:r>
            <a:r>
              <a:rPr lang="en-US" dirty="0" smtClean="0"/>
              <a:t>Therapy</a:t>
            </a:r>
          </a:p>
          <a:p>
            <a:endParaRPr lang="en-US" dirty="0"/>
          </a:p>
        </p:txBody>
      </p:sp>
      <p:sp>
        <p:nvSpPr>
          <p:cNvPr id="9" name="TextBox 8"/>
          <p:cNvSpPr txBox="1"/>
          <p:nvPr/>
        </p:nvSpPr>
        <p:spPr>
          <a:xfrm>
            <a:off x="2143551" y="1493166"/>
            <a:ext cx="4991100" cy="3139321"/>
          </a:xfrm>
          <a:prstGeom prst="rect">
            <a:avLst/>
          </a:prstGeom>
          <a:solidFill>
            <a:schemeClr val="tx2">
              <a:lumMod val="40000"/>
              <a:lumOff val="60000"/>
            </a:schemeClr>
          </a:solidFill>
        </p:spPr>
        <p:txBody>
          <a:bodyPr wrap="square" rtlCol="0">
            <a:spAutoFit/>
          </a:bodyPr>
          <a:lstStyle/>
          <a:p>
            <a:endParaRPr lang="en-US" dirty="0" smtClean="0"/>
          </a:p>
          <a:p>
            <a:r>
              <a:rPr lang="en-US" dirty="0" smtClean="0"/>
              <a:t>Center </a:t>
            </a:r>
            <a:r>
              <a:rPr lang="en-US" dirty="0"/>
              <a:t>in </a:t>
            </a:r>
            <a:r>
              <a:rPr lang="en-US" b="1" dirty="0"/>
              <a:t>Educational Psychology </a:t>
            </a:r>
            <a:r>
              <a:rPr lang="en-US" dirty="0"/>
              <a:t>and Counseling</a:t>
            </a:r>
          </a:p>
          <a:p>
            <a:endParaRPr lang="en-US" dirty="0"/>
          </a:p>
          <a:p>
            <a:r>
              <a:rPr lang="en-US" dirty="0"/>
              <a:t>Center for </a:t>
            </a:r>
            <a:r>
              <a:rPr lang="en-US" b="1" dirty="0"/>
              <a:t>Health Promotion</a:t>
            </a:r>
            <a:r>
              <a:rPr lang="en-US" dirty="0"/>
              <a:t>, Research, and Ethics</a:t>
            </a:r>
          </a:p>
          <a:p>
            <a:endParaRPr lang="en-US" dirty="0"/>
          </a:p>
          <a:p>
            <a:r>
              <a:rPr lang="en-US" dirty="0"/>
              <a:t>Center for </a:t>
            </a:r>
            <a:r>
              <a:rPr lang="en-US" b="1" dirty="0"/>
              <a:t>Recreation and Tourism</a:t>
            </a:r>
          </a:p>
          <a:p>
            <a:endParaRPr lang="en-US" dirty="0"/>
          </a:p>
          <a:p>
            <a:r>
              <a:rPr lang="en-US" b="1" dirty="0"/>
              <a:t>Consumer</a:t>
            </a:r>
            <a:r>
              <a:rPr lang="en-US" dirty="0"/>
              <a:t> Resource </a:t>
            </a:r>
            <a:r>
              <a:rPr lang="en-US" dirty="0" smtClean="0"/>
              <a:t>Center</a:t>
            </a:r>
          </a:p>
          <a:p>
            <a:endParaRPr lang="en-US" dirty="0" smtClean="0"/>
          </a:p>
          <a:p>
            <a:r>
              <a:rPr lang="en-US" dirty="0" smtClean="0"/>
              <a:t>Valley </a:t>
            </a:r>
            <a:r>
              <a:rPr lang="en-US" dirty="0"/>
              <a:t>Trauma </a:t>
            </a:r>
            <a:r>
              <a:rPr lang="en-US" dirty="0" smtClean="0"/>
              <a:t>Center</a:t>
            </a:r>
          </a:p>
          <a:p>
            <a:endParaRPr lang="en-US" dirty="0"/>
          </a:p>
        </p:txBody>
      </p:sp>
      <p:sp>
        <p:nvSpPr>
          <p:cNvPr id="10" name="TextBox 9"/>
          <p:cNvSpPr txBox="1"/>
          <p:nvPr/>
        </p:nvSpPr>
        <p:spPr>
          <a:xfrm>
            <a:off x="2061664" y="1755084"/>
            <a:ext cx="5029200" cy="2585323"/>
          </a:xfrm>
          <a:prstGeom prst="rect">
            <a:avLst/>
          </a:prstGeom>
          <a:solidFill>
            <a:schemeClr val="bg1">
              <a:lumMod val="75000"/>
            </a:schemeClr>
          </a:solidFill>
        </p:spPr>
        <p:txBody>
          <a:bodyPr wrap="square" rtlCol="0">
            <a:spAutoFit/>
          </a:bodyPr>
          <a:lstStyle/>
          <a:p>
            <a:endParaRPr lang="en-US" dirty="0" smtClean="0"/>
          </a:p>
          <a:p>
            <a:r>
              <a:rPr lang="en-US" dirty="0" smtClean="0"/>
              <a:t>Center </a:t>
            </a:r>
            <a:r>
              <a:rPr lang="en-US" dirty="0"/>
              <a:t>for </a:t>
            </a:r>
            <a:r>
              <a:rPr lang="en-US" b="1" dirty="0"/>
              <a:t>Teaching and Learning</a:t>
            </a:r>
          </a:p>
          <a:p>
            <a:endParaRPr lang="en-US" dirty="0"/>
          </a:p>
          <a:p>
            <a:r>
              <a:rPr lang="en-US" dirty="0"/>
              <a:t>CSUN </a:t>
            </a:r>
            <a:r>
              <a:rPr lang="en-US" b="1" dirty="0"/>
              <a:t>Autism</a:t>
            </a:r>
            <a:r>
              <a:rPr lang="en-US" dirty="0"/>
              <a:t> Center</a:t>
            </a:r>
          </a:p>
          <a:p>
            <a:endParaRPr lang="en-US" dirty="0"/>
          </a:p>
          <a:p>
            <a:r>
              <a:rPr lang="en-US" dirty="0"/>
              <a:t>Klotz </a:t>
            </a:r>
            <a:r>
              <a:rPr lang="en-US" b="1" dirty="0"/>
              <a:t>Student Health </a:t>
            </a:r>
            <a:r>
              <a:rPr lang="en-US" dirty="0"/>
              <a:t>Center</a:t>
            </a:r>
          </a:p>
          <a:p>
            <a:endParaRPr lang="en-US" dirty="0"/>
          </a:p>
          <a:p>
            <a:r>
              <a:rPr lang="en-US" dirty="0"/>
              <a:t>The </a:t>
            </a:r>
            <a:r>
              <a:rPr lang="en-US" b="1" dirty="0"/>
              <a:t>Child and Family </a:t>
            </a:r>
            <a:r>
              <a:rPr lang="en-US" dirty="0"/>
              <a:t>Studies </a:t>
            </a:r>
            <a:r>
              <a:rPr lang="en-US" dirty="0" smtClean="0"/>
              <a:t>Center</a:t>
            </a:r>
          </a:p>
          <a:p>
            <a:endParaRPr lang="en-US" dirty="0"/>
          </a:p>
        </p:txBody>
      </p:sp>
      <p:sp>
        <p:nvSpPr>
          <p:cNvPr id="5" name="TextBox 4"/>
          <p:cNvSpPr txBox="1"/>
          <p:nvPr/>
        </p:nvSpPr>
        <p:spPr>
          <a:xfrm>
            <a:off x="2143551" y="1425894"/>
            <a:ext cx="4991100" cy="3554819"/>
          </a:xfrm>
          <a:prstGeom prst="rect">
            <a:avLst/>
          </a:prstGeom>
          <a:solidFill>
            <a:schemeClr val="accent3">
              <a:lumMod val="40000"/>
              <a:lumOff val="60000"/>
            </a:schemeClr>
          </a:solidFill>
        </p:spPr>
        <p:txBody>
          <a:bodyPr wrap="square" rtlCol="0">
            <a:spAutoFit/>
          </a:bodyPr>
          <a:lstStyle/>
          <a:p>
            <a:endParaRPr lang="en-US" dirty="0" smtClean="0"/>
          </a:p>
          <a:p>
            <a:pPr>
              <a:lnSpc>
                <a:spcPct val="150000"/>
              </a:lnSpc>
            </a:pPr>
            <a:r>
              <a:rPr lang="en-US" b="1" dirty="0" smtClean="0"/>
              <a:t>Teaching</a:t>
            </a:r>
            <a:r>
              <a:rPr lang="en-US" b="1" dirty="0"/>
              <a:t>, Learning and Counseling </a:t>
            </a:r>
            <a:r>
              <a:rPr lang="en-US" dirty="0"/>
              <a:t>Consortium </a:t>
            </a:r>
            <a:endParaRPr lang="en-US" dirty="0" smtClean="0"/>
          </a:p>
          <a:p>
            <a:pPr marL="285750" indent="-285750">
              <a:lnSpc>
                <a:spcPct val="150000"/>
              </a:lnSpc>
              <a:buFont typeface="Arial" pitchFamily="34" charset="0"/>
              <a:buChar char="•"/>
            </a:pPr>
            <a:r>
              <a:rPr lang="en-US" dirty="0" err="1" smtClean="0"/>
              <a:t>Berke</a:t>
            </a:r>
            <a:r>
              <a:rPr lang="en-US" dirty="0" smtClean="0"/>
              <a:t> Assessment </a:t>
            </a:r>
            <a:r>
              <a:rPr lang="en-US" b="1" dirty="0" smtClean="0"/>
              <a:t>Clinic </a:t>
            </a:r>
            <a:r>
              <a:rPr lang="en-US" dirty="0" smtClean="0"/>
              <a:t>and Library</a:t>
            </a:r>
          </a:p>
          <a:p>
            <a:pPr marL="285750" indent="-285750">
              <a:lnSpc>
                <a:spcPct val="150000"/>
              </a:lnSpc>
              <a:buFont typeface="Arial" pitchFamily="34" charset="0"/>
              <a:buChar char="•"/>
            </a:pPr>
            <a:r>
              <a:rPr lang="en-US" b="1" dirty="0" smtClean="0"/>
              <a:t>Educational Therapy</a:t>
            </a:r>
            <a:r>
              <a:rPr lang="en-US" dirty="0" smtClean="0"/>
              <a:t> Program</a:t>
            </a:r>
          </a:p>
          <a:p>
            <a:pPr marL="285750" indent="-285750">
              <a:lnSpc>
                <a:spcPct val="150000"/>
              </a:lnSpc>
              <a:buFont typeface="Arial" pitchFamily="34" charset="0"/>
              <a:buChar char="•"/>
            </a:pPr>
            <a:r>
              <a:rPr lang="en-US" dirty="0" smtClean="0"/>
              <a:t>Family </a:t>
            </a:r>
            <a:r>
              <a:rPr lang="en-US" dirty="0"/>
              <a:t>Focus Resource </a:t>
            </a:r>
            <a:r>
              <a:rPr lang="en-US" b="1" dirty="0"/>
              <a:t>Empowerment</a:t>
            </a:r>
            <a:r>
              <a:rPr lang="en-US" dirty="0"/>
              <a:t> </a:t>
            </a:r>
            <a:r>
              <a:rPr lang="en-US" dirty="0" smtClean="0"/>
              <a:t>Center</a:t>
            </a:r>
          </a:p>
          <a:p>
            <a:pPr marL="285750" indent="-285750">
              <a:lnSpc>
                <a:spcPct val="150000"/>
              </a:lnSpc>
              <a:buFont typeface="Arial" pitchFamily="34" charset="0"/>
              <a:buChar char="•"/>
            </a:pPr>
            <a:r>
              <a:rPr lang="en-US" dirty="0" smtClean="0"/>
              <a:t>LA </a:t>
            </a:r>
            <a:r>
              <a:rPr lang="en-US" dirty="0"/>
              <a:t>Times </a:t>
            </a:r>
            <a:r>
              <a:rPr lang="en-US" b="1" dirty="0"/>
              <a:t>Literacy</a:t>
            </a:r>
            <a:r>
              <a:rPr lang="en-US" dirty="0"/>
              <a:t> </a:t>
            </a:r>
            <a:r>
              <a:rPr lang="en-US" dirty="0" smtClean="0"/>
              <a:t>Center</a:t>
            </a:r>
          </a:p>
          <a:p>
            <a:pPr marL="285750" indent="-285750">
              <a:lnSpc>
                <a:spcPct val="150000"/>
              </a:lnSpc>
              <a:buFont typeface="Arial" pitchFamily="34" charset="0"/>
              <a:buChar char="•"/>
            </a:pPr>
            <a:r>
              <a:rPr lang="en-US" dirty="0" smtClean="0"/>
              <a:t>Mitchell </a:t>
            </a:r>
            <a:r>
              <a:rPr lang="en-US" b="1" dirty="0"/>
              <a:t>Family Counseling </a:t>
            </a:r>
            <a:r>
              <a:rPr lang="en-US" dirty="0" smtClean="0"/>
              <a:t>Clinic</a:t>
            </a:r>
          </a:p>
          <a:p>
            <a:pPr marL="285750" indent="-285750">
              <a:lnSpc>
                <a:spcPct val="150000"/>
              </a:lnSpc>
              <a:buFont typeface="Arial" pitchFamily="34" charset="0"/>
              <a:buChar char="•"/>
            </a:pPr>
            <a:r>
              <a:rPr lang="en-US" b="1" dirty="0" smtClean="0"/>
              <a:t>Special </a:t>
            </a:r>
            <a:r>
              <a:rPr lang="en-US" b="1" dirty="0"/>
              <a:t>Education Literacy </a:t>
            </a:r>
            <a:r>
              <a:rPr lang="en-US" dirty="0" smtClean="0"/>
              <a:t>Lab</a:t>
            </a:r>
          </a:p>
          <a:p>
            <a:pPr marL="285750" indent="-285750">
              <a:buFont typeface="Arial" pitchFamily="34" charset="0"/>
              <a:buChar char="•"/>
            </a:pPr>
            <a:endParaRPr lang="en-US" dirty="0"/>
          </a:p>
        </p:txBody>
      </p:sp>
      <p:sp>
        <p:nvSpPr>
          <p:cNvPr id="11" name="TextBox 10"/>
          <p:cNvSpPr txBox="1"/>
          <p:nvPr/>
        </p:nvSpPr>
        <p:spPr>
          <a:xfrm>
            <a:off x="1972101" y="1905000"/>
            <a:ext cx="5334000" cy="2862322"/>
          </a:xfrm>
          <a:prstGeom prst="rect">
            <a:avLst/>
          </a:prstGeom>
          <a:solidFill>
            <a:schemeClr val="bg2">
              <a:lumMod val="75000"/>
            </a:schemeClr>
          </a:solidFill>
        </p:spPr>
        <p:txBody>
          <a:bodyPr wrap="square" rtlCol="0">
            <a:spAutoFit/>
          </a:bodyPr>
          <a:lstStyle/>
          <a:p>
            <a:r>
              <a:rPr lang="en-US" b="1" dirty="0"/>
              <a:t>Language, Speech and Hearing </a:t>
            </a:r>
            <a:r>
              <a:rPr lang="en-US" dirty="0"/>
              <a:t>Center</a:t>
            </a:r>
          </a:p>
          <a:p>
            <a:endParaRPr lang="en-US" dirty="0"/>
          </a:p>
          <a:p>
            <a:r>
              <a:rPr lang="en-US" dirty="0"/>
              <a:t>Marilyn Magaram Center </a:t>
            </a:r>
            <a:endParaRPr lang="en-US" dirty="0" smtClean="0"/>
          </a:p>
          <a:p>
            <a:r>
              <a:rPr lang="en-US" dirty="0" smtClean="0"/>
              <a:t>for </a:t>
            </a:r>
            <a:r>
              <a:rPr lang="en-US" b="1" dirty="0" smtClean="0"/>
              <a:t>Food </a:t>
            </a:r>
            <a:r>
              <a:rPr lang="en-US" b="1" dirty="0"/>
              <a:t>Science, Nutrition and Dietetics</a:t>
            </a:r>
          </a:p>
          <a:p>
            <a:endParaRPr lang="en-US" dirty="0"/>
          </a:p>
          <a:p>
            <a:r>
              <a:rPr lang="en-US" b="1" dirty="0"/>
              <a:t>Music Therapy </a:t>
            </a:r>
            <a:r>
              <a:rPr lang="en-US" dirty="0"/>
              <a:t>Wellness Center</a:t>
            </a:r>
          </a:p>
          <a:p>
            <a:endParaRPr lang="en-US" dirty="0"/>
          </a:p>
          <a:p>
            <a:r>
              <a:rPr lang="en-US" b="1" dirty="0"/>
              <a:t>Physical Therapy </a:t>
            </a:r>
            <a:r>
              <a:rPr lang="en-US" dirty="0"/>
              <a:t>Center </a:t>
            </a:r>
            <a:endParaRPr lang="en-US" dirty="0" smtClean="0"/>
          </a:p>
          <a:p>
            <a:r>
              <a:rPr lang="en-US" dirty="0" smtClean="0"/>
              <a:t>for </a:t>
            </a:r>
            <a:r>
              <a:rPr lang="en-US" dirty="0"/>
              <a:t>Advanced Clinical Practice</a:t>
            </a:r>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2008" y="1342962"/>
            <a:ext cx="6108511" cy="3986398"/>
          </a:xfrm>
          <a:prstGeom prst="rect">
            <a:avLst/>
          </a:prstGeom>
        </p:spPr>
      </p:pic>
    </p:spTree>
    <p:extLst>
      <p:ext uri="{BB962C8B-B14F-4D97-AF65-F5344CB8AC3E}">
        <p14:creationId xmlns:p14="http://schemas.microsoft.com/office/powerpoint/2010/main" val="8054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3"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1+#ppt_w/2"/>
                                          </p:val>
                                        </p:tav>
                                        <p:tav tm="100000">
                                          <p:val>
                                            <p:strVal val="#ppt_x"/>
                                          </p:val>
                                        </p:tav>
                                      </p:tavLst>
                                    </p:anim>
                                    <p:anim calcmode="lin" valueType="num">
                                      <p:cBhvr additive="base">
                                        <p:cTn id="13" dur="30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3000" fill="hold"/>
                                        <p:tgtEl>
                                          <p:spTgt spid="10"/>
                                        </p:tgtEl>
                                        <p:attrNameLst>
                                          <p:attrName>ppt_x</p:attrName>
                                        </p:attrNameLst>
                                      </p:cBhvr>
                                      <p:tavLst>
                                        <p:tav tm="0">
                                          <p:val>
                                            <p:strVal val="0-#ppt_w/2"/>
                                          </p:val>
                                        </p:tav>
                                        <p:tav tm="100000">
                                          <p:val>
                                            <p:strVal val="#ppt_x"/>
                                          </p:val>
                                        </p:tav>
                                      </p:tavLst>
                                    </p:anim>
                                    <p:anim calcmode="lin" valueType="num">
                                      <p:cBhvr additive="base">
                                        <p:cTn id="18" dur="3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1+#ppt_w/2"/>
                                          </p:val>
                                        </p:tav>
                                        <p:tav tm="100000">
                                          <p:val>
                                            <p:strVal val="#ppt_x"/>
                                          </p:val>
                                        </p:tav>
                                      </p:tavLst>
                                    </p:anim>
                                    <p:anim calcmode="lin" valueType="num">
                                      <p:cBhvr additive="base">
                                        <p:cTn id="23" dur="3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0" fill="hold"/>
                                        <p:tgtEl>
                                          <p:spTgt spid="11"/>
                                        </p:tgtEl>
                                        <p:attrNameLst>
                                          <p:attrName>ppt_x</p:attrName>
                                        </p:attrNameLst>
                                      </p:cBhvr>
                                      <p:tavLst>
                                        <p:tav tm="0">
                                          <p:val>
                                            <p:strVal val="#ppt_x"/>
                                          </p:val>
                                        </p:tav>
                                        <p:tav tm="100000">
                                          <p:val>
                                            <p:strVal val="#ppt_x"/>
                                          </p:val>
                                        </p:tav>
                                      </p:tavLst>
                                    </p:anim>
                                    <p:anim calcmode="lin" valueType="num">
                                      <p:cBhvr additive="base">
                                        <p:cTn id="28" dur="30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16" presetClass="entr" presetSubtype="2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304800"/>
            <a:ext cx="8229600" cy="5795010"/>
          </a:xfrm>
          <a:ln>
            <a:solidFill>
              <a:schemeClr val="accent1">
                <a:alpha val="50000"/>
              </a:schemeClr>
            </a:solidFill>
          </a:ln>
        </p:spPr>
      </p:pic>
      <p:sp>
        <p:nvSpPr>
          <p:cNvPr id="2" name="TextBox 1"/>
          <p:cNvSpPr txBox="1"/>
          <p:nvPr/>
        </p:nvSpPr>
        <p:spPr>
          <a:xfrm>
            <a:off x="411707" y="6157527"/>
            <a:ext cx="8305800" cy="400110"/>
          </a:xfrm>
          <a:prstGeom prst="rect">
            <a:avLst/>
          </a:prstGeom>
          <a:noFill/>
        </p:spPr>
        <p:txBody>
          <a:bodyPr wrap="square" rtlCol="0">
            <a:spAutoFit/>
          </a:bodyPr>
          <a:lstStyle/>
          <a:p>
            <a:pPr algn="ctr"/>
            <a:r>
              <a:rPr lang="en-US" sz="2000" dirty="0" smtClean="0">
                <a:solidFill>
                  <a:srgbClr val="C00000"/>
                </a:solidFill>
              </a:rPr>
              <a:t>www.csun.edu</a:t>
            </a:r>
            <a:r>
              <a:rPr lang="en-US" dirty="0" smtClean="0"/>
              <a:t> &gt;&gt;&gt; </a:t>
            </a:r>
            <a:r>
              <a:rPr lang="en-US" b="1" dirty="0" smtClean="0">
                <a:solidFill>
                  <a:srgbClr val="006600"/>
                </a:solidFill>
              </a:rPr>
              <a:t>Institute for Community Health and Wellbeing</a:t>
            </a:r>
            <a:endParaRPr lang="en-US" b="1" dirty="0">
              <a:solidFill>
                <a:srgbClr val="006600"/>
              </a:solidFill>
            </a:endParaRPr>
          </a:p>
        </p:txBody>
      </p:sp>
    </p:spTree>
    <p:extLst>
      <p:ext uri="{BB962C8B-B14F-4D97-AF65-F5344CB8AC3E}">
        <p14:creationId xmlns:p14="http://schemas.microsoft.com/office/powerpoint/2010/main" val="18111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33400" y="457200"/>
            <a:ext cx="8229600" cy="5795010"/>
          </a:xfrm>
        </p:spPr>
      </p:pic>
    </p:spTree>
    <p:extLst>
      <p:ext uri="{BB962C8B-B14F-4D97-AF65-F5344CB8AC3E}">
        <p14:creationId xmlns:p14="http://schemas.microsoft.com/office/powerpoint/2010/main" val="16778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038044" y="95071"/>
            <a:ext cx="6915511" cy="6504973"/>
            <a:chOff x="1038044" y="95071"/>
            <a:chExt cx="6915511" cy="650497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8045" y="612080"/>
              <a:ext cx="6915510" cy="5987964"/>
            </a:xfrm>
            <a:prstGeom prst="rect">
              <a:avLst/>
            </a:prstGeom>
            <a:ln w="28575">
              <a:noFill/>
            </a:ln>
          </p:spPr>
        </p:pic>
        <p:sp>
          <p:nvSpPr>
            <p:cNvPr id="16" name="TextBox 15"/>
            <p:cNvSpPr txBox="1"/>
            <p:nvPr/>
          </p:nvSpPr>
          <p:spPr>
            <a:xfrm>
              <a:off x="1038044" y="95071"/>
              <a:ext cx="6915511" cy="1384995"/>
            </a:xfrm>
            <a:prstGeom prst="rect">
              <a:avLst/>
            </a:prstGeom>
            <a:gradFill>
              <a:gsLst>
                <a:gs pos="0">
                  <a:schemeClr val="accent1">
                    <a:tint val="66000"/>
                    <a:satMod val="160000"/>
                  </a:schemeClr>
                </a:gs>
                <a:gs pos="39000">
                  <a:schemeClr val="tx2">
                    <a:lumMod val="0"/>
                    <a:lumOff val="100000"/>
                    <a:alpha val="73000"/>
                  </a:schemeClr>
                </a:gs>
                <a:gs pos="100000">
                  <a:schemeClr val="accent1">
                    <a:tint val="23500"/>
                    <a:satMod val="160000"/>
                  </a:schemeClr>
                </a:gs>
              </a:gsLst>
              <a:lin ang="5400000" scaled="0"/>
            </a:gradFill>
          </p:spPr>
          <p:txBody>
            <a:bodyPr wrap="square" rtlCol="0">
              <a:spAutoFit/>
            </a:bodyPr>
            <a:lstStyle/>
            <a:p>
              <a:pPr algn="ctr"/>
              <a:r>
                <a:rPr lang="en-US" sz="2400" b="1" i="1" dirty="0" smtClean="0">
                  <a:solidFill>
                    <a:srgbClr val="006600"/>
                  </a:solidFill>
                  <a:latin typeface="+mj-lt"/>
                </a:rPr>
                <a:t>Where Community Matters</a:t>
              </a:r>
              <a:r>
                <a:rPr lang="en-US" sz="2400" b="1" dirty="0" smtClean="0">
                  <a:solidFill>
                    <a:srgbClr val="006600"/>
                  </a:solidFill>
                  <a:latin typeface="+mj-lt"/>
                </a:rPr>
                <a:t>: </a:t>
              </a:r>
            </a:p>
            <a:p>
              <a:pPr algn="ctr"/>
              <a:r>
                <a:rPr lang="en-US" sz="1900" dirty="0" smtClean="0">
                  <a:solidFill>
                    <a:srgbClr val="0070C0"/>
                  </a:solidFill>
                </a:rPr>
                <a:t>The College of Health and Human Development  and the Institute </a:t>
              </a:r>
              <a:r>
                <a:rPr lang="en-US" sz="1900" i="1" dirty="0" smtClean="0">
                  <a:solidFill>
                    <a:srgbClr val="006600"/>
                  </a:solidFill>
                </a:rPr>
                <a:t>build campus-community connections </a:t>
              </a:r>
            </a:p>
            <a:p>
              <a:pPr algn="ctr"/>
              <a:r>
                <a:rPr lang="en-US" sz="1900" dirty="0" smtClean="0">
                  <a:solidFill>
                    <a:srgbClr val="0070C0"/>
                  </a:solidFill>
                </a:rPr>
                <a:t>to promote healthy living – </a:t>
              </a:r>
              <a:r>
                <a:rPr lang="en-US" sz="1900" dirty="0" smtClean="0">
                  <a:solidFill>
                    <a:srgbClr val="0070C0"/>
                  </a:solidFill>
                  <a:effectLst>
                    <a:outerShdw blurRad="38100" dist="38100" dir="2700000" algn="tl">
                      <a:srgbClr val="000000">
                        <a:alpha val="43137"/>
                      </a:srgbClr>
                    </a:outerShdw>
                  </a:effectLst>
                </a:rPr>
                <a:t>with you!</a:t>
              </a:r>
              <a:endParaRPr lang="en-US" sz="1900" dirty="0">
                <a:solidFill>
                  <a:srgbClr val="0070C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456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2800" i="1" dirty="0" smtClean="0">
                <a:solidFill>
                  <a:srgbClr val="0070C0"/>
                </a:solidFill>
              </a:rPr>
              <a:t>Creating Healthy Communities</a:t>
            </a:r>
            <a:endParaRPr lang="en-US" sz="2800" i="1" dirty="0">
              <a:solidFill>
                <a:srgbClr val="0070C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5550" y="2371452"/>
            <a:ext cx="5048450" cy="4297655"/>
          </a:xfrm>
          <a:prstGeom prst="rect">
            <a:avLst/>
          </a:prstGeom>
        </p:spPr>
      </p:pic>
      <p:sp>
        <p:nvSpPr>
          <p:cNvPr id="7" name="Subtitle 2"/>
          <p:cNvSpPr txBox="1">
            <a:spLocks/>
          </p:cNvSpPr>
          <p:nvPr/>
        </p:nvSpPr>
        <p:spPr>
          <a:xfrm>
            <a:off x="2895600" y="1143000"/>
            <a:ext cx="3800459" cy="16285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800" dirty="0" smtClean="0">
                <a:solidFill>
                  <a:srgbClr val="0070C0"/>
                </a:solidFill>
                <a:latin typeface="Adobe Caslon Pro Bold" pitchFamily="18" charset="0"/>
              </a:rPr>
              <a:t>College of Health </a:t>
            </a:r>
          </a:p>
          <a:p>
            <a:pPr marL="0" indent="0">
              <a:spcBef>
                <a:spcPts val="0"/>
              </a:spcBef>
              <a:buNone/>
            </a:pPr>
            <a:r>
              <a:rPr lang="en-US" sz="2800" dirty="0" smtClean="0">
                <a:solidFill>
                  <a:srgbClr val="0070C0"/>
                </a:solidFill>
                <a:latin typeface="Adobe Caslon Pro Bold" pitchFamily="18" charset="0"/>
              </a:rPr>
              <a:t>and Human Development</a:t>
            </a:r>
            <a:endParaRPr lang="en-US" sz="2800" dirty="0">
              <a:solidFill>
                <a:srgbClr val="0070C0"/>
              </a:solidFill>
              <a:latin typeface="Adobe Caslon Pro Bold" pitchFamily="18" charset="0"/>
            </a:endParaRPr>
          </a:p>
        </p:txBody>
      </p:sp>
      <p:sp>
        <p:nvSpPr>
          <p:cNvPr id="9" name="TextBox 8"/>
          <p:cNvSpPr txBox="1"/>
          <p:nvPr/>
        </p:nvSpPr>
        <p:spPr>
          <a:xfrm>
            <a:off x="2930952" y="2371452"/>
            <a:ext cx="2936448" cy="400110"/>
          </a:xfrm>
          <a:prstGeom prst="rect">
            <a:avLst/>
          </a:prstGeom>
          <a:noFill/>
        </p:spPr>
        <p:txBody>
          <a:bodyPr wrap="square" rtlCol="0">
            <a:spAutoFit/>
          </a:bodyPr>
          <a:lstStyle/>
          <a:p>
            <a:r>
              <a:rPr lang="en-US" sz="2000" dirty="0" smtClean="0">
                <a:latin typeface="Adobe Caslon Pro Bold" pitchFamily="18" charset="0"/>
              </a:rPr>
              <a:t>Sylvia A. Alva, Dean</a:t>
            </a:r>
            <a:endParaRPr lang="en-US" sz="2000" dirty="0">
              <a:latin typeface="Adobe Caslon Pro Bold" pitchFamily="18"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800" y="5686912"/>
            <a:ext cx="1828800" cy="570587"/>
          </a:xfrm>
          <a:prstGeom prst="rect">
            <a:avLst/>
          </a:prstGeom>
        </p:spPr>
      </p:pic>
      <p:cxnSp>
        <p:nvCxnSpPr>
          <p:cNvPr id="14" name="Straight Connector 13"/>
          <p:cNvCxnSpPr/>
          <p:nvPr/>
        </p:nvCxnSpPr>
        <p:spPr>
          <a:xfrm>
            <a:off x="2458065" y="914400"/>
            <a:ext cx="4323735" cy="0"/>
          </a:xfrm>
          <a:prstGeom prst="line">
            <a:avLst/>
          </a:prstGeom>
          <a:ln w="66675" cap="rnd"/>
          <a:scene3d>
            <a:camera prst="orthographicFront"/>
            <a:lightRig rig="threePt" dir="t"/>
          </a:scene3d>
          <a:sp3d extrusionH="76200" contourW="12700" prstMaterial="dkEdge">
            <a:extrusionClr>
              <a:schemeClr val="accent3">
                <a:lumMod val="75000"/>
              </a:schemeClr>
            </a:extrusionClr>
            <a:contourClr>
              <a:srgbClr val="FFC000"/>
            </a:contourClr>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71800" y="4519136"/>
            <a:ext cx="2966767" cy="738664"/>
          </a:xfrm>
          <a:prstGeom prst="rect">
            <a:avLst/>
          </a:prstGeom>
          <a:noFill/>
        </p:spPr>
        <p:txBody>
          <a:bodyPr wrap="square" rtlCol="0">
            <a:spAutoFit/>
          </a:bodyPr>
          <a:lstStyle/>
          <a:p>
            <a:r>
              <a:rPr lang="en-US" sz="1400" dirty="0" smtClean="0"/>
              <a:t>Presentation by </a:t>
            </a:r>
          </a:p>
          <a:p>
            <a:r>
              <a:rPr lang="en-US" sz="1400" b="1" dirty="0" smtClean="0">
                <a:solidFill>
                  <a:srgbClr val="0070C0"/>
                </a:solidFill>
              </a:rPr>
              <a:t>Jean O’Sullivan</a:t>
            </a:r>
          </a:p>
          <a:p>
            <a:r>
              <a:rPr lang="en-US" sz="1400" dirty="0" smtClean="0"/>
              <a:t>HHD Public Affairs/ Communications</a:t>
            </a: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0" y="3048000"/>
            <a:ext cx="2026775" cy="1021559"/>
          </a:xfrm>
          <a:prstGeom prst="rect">
            <a:avLst/>
          </a:prstGeom>
        </p:spPr>
      </p:pic>
      <p:sp>
        <p:nvSpPr>
          <p:cNvPr id="18" name="TextBox 17"/>
          <p:cNvSpPr txBox="1"/>
          <p:nvPr/>
        </p:nvSpPr>
        <p:spPr>
          <a:xfrm>
            <a:off x="2971800" y="4035623"/>
            <a:ext cx="2917689" cy="307777"/>
          </a:xfrm>
          <a:prstGeom prst="rect">
            <a:avLst/>
          </a:prstGeom>
          <a:noFill/>
        </p:spPr>
        <p:txBody>
          <a:bodyPr wrap="square" rtlCol="0">
            <a:spAutoFit/>
          </a:bodyPr>
          <a:lstStyle/>
          <a:p>
            <a:r>
              <a:rPr lang="en-US" sz="1400" dirty="0" smtClean="0"/>
              <a:t>Dianne Philibosian, Director</a:t>
            </a:r>
            <a:endParaRPr lang="en-US" sz="1400" dirty="0"/>
          </a:p>
        </p:txBody>
      </p:sp>
      <p:sp>
        <p:nvSpPr>
          <p:cNvPr id="20" name="TextBox 19"/>
          <p:cNvSpPr txBox="1"/>
          <p:nvPr/>
        </p:nvSpPr>
        <p:spPr>
          <a:xfrm>
            <a:off x="3352800" y="6200001"/>
            <a:ext cx="1828800" cy="276999"/>
          </a:xfrm>
          <a:prstGeom prst="rect">
            <a:avLst/>
          </a:prstGeom>
          <a:noFill/>
        </p:spPr>
        <p:txBody>
          <a:bodyPr wrap="square" rtlCol="0">
            <a:spAutoFit/>
          </a:bodyPr>
          <a:lstStyle/>
          <a:p>
            <a:pPr algn="ctr"/>
            <a:r>
              <a:rPr lang="en-US" sz="1200" dirty="0" smtClean="0"/>
              <a:t>2011</a:t>
            </a:r>
            <a:endParaRPr lang="en-US" sz="1200" dirty="0"/>
          </a:p>
        </p:txBody>
      </p:sp>
    </p:spTree>
    <p:extLst>
      <p:ext uri="{BB962C8B-B14F-4D97-AF65-F5344CB8AC3E}">
        <p14:creationId xmlns:p14="http://schemas.microsoft.com/office/powerpoint/2010/main" val="38030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3816" y="579840"/>
            <a:ext cx="5779567" cy="3796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3" name="Picture 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1718" y="1950974"/>
            <a:ext cx="5654802" cy="37698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9" name="Picture 6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70240" y="1096873"/>
            <a:ext cx="4234562" cy="2775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4" name="Picture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2767" y="3160732"/>
            <a:ext cx="4308582" cy="3231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5" name="Picture 6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3035" y="579840"/>
            <a:ext cx="4876800" cy="325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6" name="Picture 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69795" y="2451706"/>
            <a:ext cx="5410200" cy="360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4" name="Picture 6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5772" y="314984"/>
            <a:ext cx="2183892" cy="3271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9" name="Picture 5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0559" y="2312196"/>
            <a:ext cx="3657600" cy="3746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2" name="Picture 7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943599" y="253631"/>
            <a:ext cx="2956560" cy="365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0" name="Picture 5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69795" y="255035"/>
            <a:ext cx="4114800" cy="3086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7" name="Picture 5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609586" y="4520575"/>
            <a:ext cx="3235218" cy="2159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0" name="Picture 6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87521" y="2316530"/>
            <a:ext cx="4206240" cy="2804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7" name="Picture 6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2090" y="3280249"/>
            <a:ext cx="4284801" cy="32136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 name="Picture 6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08531" y="579840"/>
            <a:ext cx="2563379" cy="3588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6" name="Picture 55"/>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47985" y="855050"/>
            <a:ext cx="3777996" cy="563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3" name="Picture 62"/>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3389718" y="1889739"/>
            <a:ext cx="4818258" cy="38311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8" name="Picture 6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915645" y="674135"/>
            <a:ext cx="3556000" cy="533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2" name="Picture 6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747461" y="2737941"/>
            <a:ext cx="5105400" cy="33972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 name="Picture 70"/>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468821" y="1191252"/>
            <a:ext cx="6449648" cy="4299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531735"/>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000" fill="hold"/>
                                        <p:tgtEl>
                                          <p:spTgt spid="75"/>
                                        </p:tgtEl>
                                        <p:attrNameLst>
                                          <p:attrName>ppt_x</p:attrName>
                                        </p:attrNameLst>
                                      </p:cBhvr>
                                      <p:tavLst>
                                        <p:tav tm="0">
                                          <p:val>
                                            <p:strVal val="0-#ppt_w/2"/>
                                          </p:val>
                                        </p:tav>
                                        <p:tav tm="100000">
                                          <p:val>
                                            <p:strVal val="#ppt_x"/>
                                          </p:val>
                                        </p:tav>
                                      </p:tavLst>
                                    </p:anim>
                                    <p:anim calcmode="lin" valueType="num">
                                      <p:cBhvr additive="base">
                                        <p:cTn id="8" dur="20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100"/>
                            </p:stCondLst>
                            <p:childTnLst>
                              <p:par>
                                <p:cTn id="10" presetID="2" presetClass="entr" presetSubtype="8"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0" fill="hold"/>
                                        <p:tgtEl>
                                          <p:spTgt spid="73"/>
                                        </p:tgtEl>
                                        <p:attrNameLst>
                                          <p:attrName>ppt_x</p:attrName>
                                        </p:attrNameLst>
                                      </p:cBhvr>
                                      <p:tavLst>
                                        <p:tav tm="0">
                                          <p:val>
                                            <p:strVal val="0-#ppt_w/2"/>
                                          </p:val>
                                        </p:tav>
                                        <p:tav tm="100000">
                                          <p:val>
                                            <p:strVal val="#ppt_x"/>
                                          </p:val>
                                        </p:tav>
                                      </p:tavLst>
                                    </p:anim>
                                    <p:anim calcmode="lin" valueType="num">
                                      <p:cBhvr additive="base">
                                        <p:cTn id="13" dur="20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100"/>
                            </p:stCondLst>
                            <p:childTnLst>
                              <p:par>
                                <p:cTn id="15" presetID="2" presetClass="entr" presetSubtype="8"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2000" fill="hold"/>
                                        <p:tgtEl>
                                          <p:spTgt spid="69"/>
                                        </p:tgtEl>
                                        <p:attrNameLst>
                                          <p:attrName>ppt_x</p:attrName>
                                        </p:attrNameLst>
                                      </p:cBhvr>
                                      <p:tavLst>
                                        <p:tav tm="0">
                                          <p:val>
                                            <p:strVal val="0-#ppt_w/2"/>
                                          </p:val>
                                        </p:tav>
                                        <p:tav tm="100000">
                                          <p:val>
                                            <p:strVal val="#ppt_x"/>
                                          </p:val>
                                        </p:tav>
                                      </p:tavLst>
                                    </p:anim>
                                    <p:anim calcmode="lin" valueType="num">
                                      <p:cBhvr additive="base">
                                        <p:cTn id="18" dur="2000" fill="hold"/>
                                        <p:tgtEl>
                                          <p:spTgt spid="69"/>
                                        </p:tgtEl>
                                        <p:attrNameLst>
                                          <p:attrName>ppt_y</p:attrName>
                                        </p:attrNameLst>
                                      </p:cBhvr>
                                      <p:tavLst>
                                        <p:tav tm="0">
                                          <p:val>
                                            <p:strVal val="#ppt_y"/>
                                          </p:val>
                                        </p:tav>
                                        <p:tav tm="100000">
                                          <p:val>
                                            <p:strVal val="#ppt_y"/>
                                          </p:val>
                                        </p:tav>
                                      </p:tavLst>
                                    </p:anim>
                                  </p:childTnLst>
                                </p:cTn>
                              </p:par>
                            </p:childTnLst>
                          </p:cTn>
                        </p:par>
                        <p:par>
                          <p:cTn id="19" fill="hold">
                            <p:stCondLst>
                              <p:cond delay="6100"/>
                            </p:stCondLst>
                            <p:childTnLst>
                              <p:par>
                                <p:cTn id="20" presetID="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2000" fill="hold"/>
                                        <p:tgtEl>
                                          <p:spTgt spid="74"/>
                                        </p:tgtEl>
                                        <p:attrNameLst>
                                          <p:attrName>ppt_x</p:attrName>
                                        </p:attrNameLst>
                                      </p:cBhvr>
                                      <p:tavLst>
                                        <p:tav tm="0">
                                          <p:val>
                                            <p:strVal val="0-#ppt_w/2"/>
                                          </p:val>
                                        </p:tav>
                                        <p:tav tm="100000">
                                          <p:val>
                                            <p:strVal val="#ppt_x"/>
                                          </p:val>
                                        </p:tav>
                                      </p:tavLst>
                                    </p:anim>
                                    <p:anim calcmode="lin" valueType="num">
                                      <p:cBhvr additive="base">
                                        <p:cTn id="23" dur="2000" fill="hold"/>
                                        <p:tgtEl>
                                          <p:spTgt spid="74"/>
                                        </p:tgtEl>
                                        <p:attrNameLst>
                                          <p:attrName>ppt_y</p:attrName>
                                        </p:attrNameLst>
                                      </p:cBhvr>
                                      <p:tavLst>
                                        <p:tav tm="0">
                                          <p:val>
                                            <p:strVal val="#ppt_y"/>
                                          </p:val>
                                        </p:tav>
                                        <p:tav tm="100000">
                                          <p:val>
                                            <p:strVal val="#ppt_y"/>
                                          </p:val>
                                        </p:tav>
                                      </p:tavLst>
                                    </p:anim>
                                  </p:childTnLst>
                                </p:cTn>
                              </p:par>
                            </p:childTnLst>
                          </p:cTn>
                        </p:par>
                        <p:par>
                          <p:cTn id="24" fill="hold">
                            <p:stCondLst>
                              <p:cond delay="8100"/>
                            </p:stCondLst>
                            <p:childTnLst>
                              <p:par>
                                <p:cTn id="25" presetID="2" presetClass="entr" presetSubtype="8"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2000" fill="hold"/>
                                        <p:tgtEl>
                                          <p:spTgt spid="65"/>
                                        </p:tgtEl>
                                        <p:attrNameLst>
                                          <p:attrName>ppt_x</p:attrName>
                                        </p:attrNameLst>
                                      </p:cBhvr>
                                      <p:tavLst>
                                        <p:tav tm="0">
                                          <p:val>
                                            <p:strVal val="0-#ppt_w/2"/>
                                          </p:val>
                                        </p:tav>
                                        <p:tav tm="100000">
                                          <p:val>
                                            <p:strVal val="#ppt_x"/>
                                          </p:val>
                                        </p:tav>
                                      </p:tavLst>
                                    </p:anim>
                                    <p:anim calcmode="lin" valueType="num">
                                      <p:cBhvr additive="base">
                                        <p:cTn id="28" dur="2000" fill="hold"/>
                                        <p:tgtEl>
                                          <p:spTgt spid="65"/>
                                        </p:tgtEl>
                                        <p:attrNameLst>
                                          <p:attrName>ppt_y</p:attrName>
                                        </p:attrNameLst>
                                      </p:cBhvr>
                                      <p:tavLst>
                                        <p:tav tm="0">
                                          <p:val>
                                            <p:strVal val="#ppt_y"/>
                                          </p:val>
                                        </p:tav>
                                        <p:tav tm="100000">
                                          <p:val>
                                            <p:strVal val="#ppt_y"/>
                                          </p:val>
                                        </p:tav>
                                      </p:tavLst>
                                    </p:anim>
                                  </p:childTnLst>
                                </p:cTn>
                              </p:par>
                            </p:childTnLst>
                          </p:cTn>
                        </p:par>
                        <p:par>
                          <p:cTn id="29" fill="hold">
                            <p:stCondLst>
                              <p:cond delay="10100"/>
                            </p:stCondLst>
                            <p:childTnLst>
                              <p:par>
                                <p:cTn id="30" presetID="2" presetClass="entr" presetSubtype="8"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2000" fill="hold"/>
                                        <p:tgtEl>
                                          <p:spTgt spid="66"/>
                                        </p:tgtEl>
                                        <p:attrNameLst>
                                          <p:attrName>ppt_x</p:attrName>
                                        </p:attrNameLst>
                                      </p:cBhvr>
                                      <p:tavLst>
                                        <p:tav tm="0">
                                          <p:val>
                                            <p:strVal val="0-#ppt_w/2"/>
                                          </p:val>
                                        </p:tav>
                                        <p:tav tm="100000">
                                          <p:val>
                                            <p:strVal val="#ppt_x"/>
                                          </p:val>
                                        </p:tav>
                                      </p:tavLst>
                                    </p:anim>
                                    <p:anim calcmode="lin" valueType="num">
                                      <p:cBhvr additive="base">
                                        <p:cTn id="33" dur="2000" fill="hold"/>
                                        <p:tgtEl>
                                          <p:spTgt spid="66"/>
                                        </p:tgtEl>
                                        <p:attrNameLst>
                                          <p:attrName>ppt_y</p:attrName>
                                        </p:attrNameLst>
                                      </p:cBhvr>
                                      <p:tavLst>
                                        <p:tav tm="0">
                                          <p:val>
                                            <p:strVal val="#ppt_y"/>
                                          </p:val>
                                        </p:tav>
                                        <p:tav tm="100000">
                                          <p:val>
                                            <p:strVal val="#ppt_y"/>
                                          </p:val>
                                        </p:tav>
                                      </p:tavLst>
                                    </p:anim>
                                  </p:childTnLst>
                                </p:cTn>
                              </p:par>
                            </p:childTnLst>
                          </p:cTn>
                        </p:par>
                        <p:par>
                          <p:cTn id="34" fill="hold">
                            <p:stCondLst>
                              <p:cond delay="121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2000" fill="hold"/>
                                        <p:tgtEl>
                                          <p:spTgt spid="64"/>
                                        </p:tgtEl>
                                        <p:attrNameLst>
                                          <p:attrName>ppt_x</p:attrName>
                                        </p:attrNameLst>
                                      </p:cBhvr>
                                      <p:tavLst>
                                        <p:tav tm="0">
                                          <p:val>
                                            <p:strVal val="0-#ppt_w/2"/>
                                          </p:val>
                                        </p:tav>
                                        <p:tav tm="100000">
                                          <p:val>
                                            <p:strVal val="#ppt_x"/>
                                          </p:val>
                                        </p:tav>
                                      </p:tavLst>
                                    </p:anim>
                                    <p:anim calcmode="lin" valueType="num">
                                      <p:cBhvr additive="base">
                                        <p:cTn id="38" dur="20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14100"/>
                            </p:stCondLst>
                            <p:childTnLst>
                              <p:par>
                                <p:cTn id="40" presetID="2" presetClass="entr" presetSubtype="8"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2000" fill="hold"/>
                                        <p:tgtEl>
                                          <p:spTgt spid="59"/>
                                        </p:tgtEl>
                                        <p:attrNameLst>
                                          <p:attrName>ppt_x</p:attrName>
                                        </p:attrNameLst>
                                      </p:cBhvr>
                                      <p:tavLst>
                                        <p:tav tm="0">
                                          <p:val>
                                            <p:strVal val="0-#ppt_w/2"/>
                                          </p:val>
                                        </p:tav>
                                        <p:tav tm="100000">
                                          <p:val>
                                            <p:strVal val="#ppt_x"/>
                                          </p:val>
                                        </p:tav>
                                      </p:tavLst>
                                    </p:anim>
                                    <p:anim calcmode="lin" valueType="num">
                                      <p:cBhvr additive="base">
                                        <p:cTn id="43" dur="2000" fill="hold"/>
                                        <p:tgtEl>
                                          <p:spTgt spid="59"/>
                                        </p:tgtEl>
                                        <p:attrNameLst>
                                          <p:attrName>ppt_y</p:attrName>
                                        </p:attrNameLst>
                                      </p:cBhvr>
                                      <p:tavLst>
                                        <p:tav tm="0">
                                          <p:val>
                                            <p:strVal val="#ppt_y"/>
                                          </p:val>
                                        </p:tav>
                                        <p:tav tm="100000">
                                          <p:val>
                                            <p:strVal val="#ppt_y"/>
                                          </p:val>
                                        </p:tav>
                                      </p:tavLst>
                                    </p:anim>
                                  </p:childTnLst>
                                </p:cTn>
                              </p:par>
                            </p:childTnLst>
                          </p:cTn>
                        </p:par>
                        <p:par>
                          <p:cTn id="44" fill="hold">
                            <p:stCondLst>
                              <p:cond delay="16100"/>
                            </p:stCondLst>
                            <p:childTnLst>
                              <p:par>
                                <p:cTn id="45" presetID="2" presetClass="entr" presetSubtype="8"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2000" fill="hold"/>
                                        <p:tgtEl>
                                          <p:spTgt spid="72"/>
                                        </p:tgtEl>
                                        <p:attrNameLst>
                                          <p:attrName>ppt_x</p:attrName>
                                        </p:attrNameLst>
                                      </p:cBhvr>
                                      <p:tavLst>
                                        <p:tav tm="0">
                                          <p:val>
                                            <p:strVal val="0-#ppt_w/2"/>
                                          </p:val>
                                        </p:tav>
                                        <p:tav tm="100000">
                                          <p:val>
                                            <p:strVal val="#ppt_x"/>
                                          </p:val>
                                        </p:tav>
                                      </p:tavLst>
                                    </p:anim>
                                    <p:anim calcmode="lin" valueType="num">
                                      <p:cBhvr additive="base">
                                        <p:cTn id="48" dur="2000" fill="hold"/>
                                        <p:tgtEl>
                                          <p:spTgt spid="72"/>
                                        </p:tgtEl>
                                        <p:attrNameLst>
                                          <p:attrName>ppt_y</p:attrName>
                                        </p:attrNameLst>
                                      </p:cBhvr>
                                      <p:tavLst>
                                        <p:tav tm="0">
                                          <p:val>
                                            <p:strVal val="#ppt_y"/>
                                          </p:val>
                                        </p:tav>
                                        <p:tav tm="100000">
                                          <p:val>
                                            <p:strVal val="#ppt_y"/>
                                          </p:val>
                                        </p:tav>
                                      </p:tavLst>
                                    </p:anim>
                                  </p:childTnLst>
                                </p:cTn>
                              </p:par>
                            </p:childTnLst>
                          </p:cTn>
                        </p:par>
                        <p:par>
                          <p:cTn id="49" fill="hold">
                            <p:stCondLst>
                              <p:cond delay="18100"/>
                            </p:stCondLst>
                            <p:childTnLst>
                              <p:par>
                                <p:cTn id="50" presetID="2" presetClass="entr" presetSubtype="8"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2000" fill="hold"/>
                                        <p:tgtEl>
                                          <p:spTgt spid="60"/>
                                        </p:tgtEl>
                                        <p:attrNameLst>
                                          <p:attrName>ppt_x</p:attrName>
                                        </p:attrNameLst>
                                      </p:cBhvr>
                                      <p:tavLst>
                                        <p:tav tm="0">
                                          <p:val>
                                            <p:strVal val="0-#ppt_w/2"/>
                                          </p:val>
                                        </p:tav>
                                        <p:tav tm="100000">
                                          <p:val>
                                            <p:strVal val="#ppt_x"/>
                                          </p:val>
                                        </p:tav>
                                      </p:tavLst>
                                    </p:anim>
                                    <p:anim calcmode="lin" valueType="num">
                                      <p:cBhvr additive="base">
                                        <p:cTn id="53" dur="2000" fill="hold"/>
                                        <p:tgtEl>
                                          <p:spTgt spid="60"/>
                                        </p:tgtEl>
                                        <p:attrNameLst>
                                          <p:attrName>ppt_y</p:attrName>
                                        </p:attrNameLst>
                                      </p:cBhvr>
                                      <p:tavLst>
                                        <p:tav tm="0">
                                          <p:val>
                                            <p:strVal val="#ppt_y"/>
                                          </p:val>
                                        </p:tav>
                                        <p:tav tm="100000">
                                          <p:val>
                                            <p:strVal val="#ppt_y"/>
                                          </p:val>
                                        </p:tav>
                                      </p:tavLst>
                                    </p:anim>
                                  </p:childTnLst>
                                </p:cTn>
                              </p:par>
                            </p:childTnLst>
                          </p:cTn>
                        </p:par>
                        <p:par>
                          <p:cTn id="54" fill="hold">
                            <p:stCondLst>
                              <p:cond delay="20100"/>
                            </p:stCondLst>
                            <p:childTnLst>
                              <p:par>
                                <p:cTn id="55" presetID="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2000" fill="hold"/>
                                        <p:tgtEl>
                                          <p:spTgt spid="57"/>
                                        </p:tgtEl>
                                        <p:attrNameLst>
                                          <p:attrName>ppt_x</p:attrName>
                                        </p:attrNameLst>
                                      </p:cBhvr>
                                      <p:tavLst>
                                        <p:tav tm="0">
                                          <p:val>
                                            <p:strVal val="0-#ppt_w/2"/>
                                          </p:val>
                                        </p:tav>
                                        <p:tav tm="100000">
                                          <p:val>
                                            <p:strVal val="#ppt_x"/>
                                          </p:val>
                                        </p:tav>
                                      </p:tavLst>
                                    </p:anim>
                                    <p:anim calcmode="lin" valueType="num">
                                      <p:cBhvr additive="base">
                                        <p:cTn id="58" dur="2000" fill="hold"/>
                                        <p:tgtEl>
                                          <p:spTgt spid="57"/>
                                        </p:tgtEl>
                                        <p:attrNameLst>
                                          <p:attrName>ppt_y</p:attrName>
                                        </p:attrNameLst>
                                      </p:cBhvr>
                                      <p:tavLst>
                                        <p:tav tm="0">
                                          <p:val>
                                            <p:strVal val="#ppt_y"/>
                                          </p:val>
                                        </p:tav>
                                        <p:tav tm="100000">
                                          <p:val>
                                            <p:strVal val="#ppt_y"/>
                                          </p:val>
                                        </p:tav>
                                      </p:tavLst>
                                    </p:anim>
                                  </p:childTnLst>
                                </p:cTn>
                              </p:par>
                            </p:childTnLst>
                          </p:cTn>
                        </p:par>
                        <p:par>
                          <p:cTn id="59" fill="hold">
                            <p:stCondLst>
                              <p:cond delay="22100"/>
                            </p:stCondLst>
                            <p:childTnLst>
                              <p:par>
                                <p:cTn id="60" presetID="2" presetClass="entr" presetSubtype="8"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2000" fill="hold"/>
                                        <p:tgtEl>
                                          <p:spTgt spid="70"/>
                                        </p:tgtEl>
                                        <p:attrNameLst>
                                          <p:attrName>ppt_x</p:attrName>
                                        </p:attrNameLst>
                                      </p:cBhvr>
                                      <p:tavLst>
                                        <p:tav tm="0">
                                          <p:val>
                                            <p:strVal val="0-#ppt_w/2"/>
                                          </p:val>
                                        </p:tav>
                                        <p:tav tm="100000">
                                          <p:val>
                                            <p:strVal val="#ppt_x"/>
                                          </p:val>
                                        </p:tav>
                                      </p:tavLst>
                                    </p:anim>
                                    <p:anim calcmode="lin" valueType="num">
                                      <p:cBhvr additive="base">
                                        <p:cTn id="63" dur="2000" fill="hold"/>
                                        <p:tgtEl>
                                          <p:spTgt spid="70"/>
                                        </p:tgtEl>
                                        <p:attrNameLst>
                                          <p:attrName>ppt_y</p:attrName>
                                        </p:attrNameLst>
                                      </p:cBhvr>
                                      <p:tavLst>
                                        <p:tav tm="0">
                                          <p:val>
                                            <p:strVal val="#ppt_y"/>
                                          </p:val>
                                        </p:tav>
                                        <p:tav tm="100000">
                                          <p:val>
                                            <p:strVal val="#ppt_y"/>
                                          </p:val>
                                        </p:tav>
                                      </p:tavLst>
                                    </p:anim>
                                  </p:childTnLst>
                                </p:cTn>
                              </p:par>
                            </p:childTnLst>
                          </p:cTn>
                        </p:par>
                        <p:par>
                          <p:cTn id="64" fill="hold">
                            <p:stCondLst>
                              <p:cond delay="24100"/>
                            </p:stCondLst>
                            <p:childTnLst>
                              <p:par>
                                <p:cTn id="65" presetID="2" presetClass="entr" presetSubtype="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2000" fill="hold"/>
                                        <p:tgtEl>
                                          <p:spTgt spid="67"/>
                                        </p:tgtEl>
                                        <p:attrNameLst>
                                          <p:attrName>ppt_x</p:attrName>
                                        </p:attrNameLst>
                                      </p:cBhvr>
                                      <p:tavLst>
                                        <p:tav tm="0">
                                          <p:val>
                                            <p:strVal val="0-#ppt_w/2"/>
                                          </p:val>
                                        </p:tav>
                                        <p:tav tm="100000">
                                          <p:val>
                                            <p:strVal val="#ppt_x"/>
                                          </p:val>
                                        </p:tav>
                                      </p:tavLst>
                                    </p:anim>
                                    <p:anim calcmode="lin" valueType="num">
                                      <p:cBhvr additive="base">
                                        <p:cTn id="68" dur="2000" fill="hold"/>
                                        <p:tgtEl>
                                          <p:spTgt spid="67"/>
                                        </p:tgtEl>
                                        <p:attrNameLst>
                                          <p:attrName>ppt_y</p:attrName>
                                        </p:attrNameLst>
                                      </p:cBhvr>
                                      <p:tavLst>
                                        <p:tav tm="0">
                                          <p:val>
                                            <p:strVal val="#ppt_y"/>
                                          </p:val>
                                        </p:tav>
                                        <p:tav tm="100000">
                                          <p:val>
                                            <p:strVal val="#ppt_y"/>
                                          </p:val>
                                        </p:tav>
                                      </p:tavLst>
                                    </p:anim>
                                  </p:childTnLst>
                                </p:cTn>
                              </p:par>
                            </p:childTnLst>
                          </p:cTn>
                        </p:par>
                        <p:par>
                          <p:cTn id="69" fill="hold">
                            <p:stCondLst>
                              <p:cond delay="26100"/>
                            </p:stCondLst>
                            <p:childTnLst>
                              <p:par>
                                <p:cTn id="70" presetID="2" presetClass="entr" presetSubtype="8"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2000" fill="hold"/>
                                        <p:tgtEl>
                                          <p:spTgt spid="61"/>
                                        </p:tgtEl>
                                        <p:attrNameLst>
                                          <p:attrName>ppt_x</p:attrName>
                                        </p:attrNameLst>
                                      </p:cBhvr>
                                      <p:tavLst>
                                        <p:tav tm="0">
                                          <p:val>
                                            <p:strVal val="0-#ppt_w/2"/>
                                          </p:val>
                                        </p:tav>
                                        <p:tav tm="100000">
                                          <p:val>
                                            <p:strVal val="#ppt_x"/>
                                          </p:val>
                                        </p:tav>
                                      </p:tavLst>
                                    </p:anim>
                                    <p:anim calcmode="lin" valueType="num">
                                      <p:cBhvr additive="base">
                                        <p:cTn id="73" dur="2000" fill="hold"/>
                                        <p:tgtEl>
                                          <p:spTgt spid="61"/>
                                        </p:tgtEl>
                                        <p:attrNameLst>
                                          <p:attrName>ppt_y</p:attrName>
                                        </p:attrNameLst>
                                      </p:cBhvr>
                                      <p:tavLst>
                                        <p:tav tm="0">
                                          <p:val>
                                            <p:strVal val="#ppt_y"/>
                                          </p:val>
                                        </p:tav>
                                        <p:tav tm="100000">
                                          <p:val>
                                            <p:strVal val="#ppt_y"/>
                                          </p:val>
                                        </p:tav>
                                      </p:tavLst>
                                    </p:anim>
                                  </p:childTnLst>
                                </p:cTn>
                              </p:par>
                            </p:childTnLst>
                          </p:cTn>
                        </p:par>
                        <p:par>
                          <p:cTn id="74" fill="hold">
                            <p:stCondLst>
                              <p:cond delay="28100"/>
                            </p:stCondLst>
                            <p:childTnLst>
                              <p:par>
                                <p:cTn id="75" presetID="2" presetClass="entr" presetSubtype="8"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2000" fill="hold"/>
                                        <p:tgtEl>
                                          <p:spTgt spid="56"/>
                                        </p:tgtEl>
                                        <p:attrNameLst>
                                          <p:attrName>ppt_x</p:attrName>
                                        </p:attrNameLst>
                                      </p:cBhvr>
                                      <p:tavLst>
                                        <p:tav tm="0">
                                          <p:val>
                                            <p:strVal val="0-#ppt_w/2"/>
                                          </p:val>
                                        </p:tav>
                                        <p:tav tm="100000">
                                          <p:val>
                                            <p:strVal val="#ppt_x"/>
                                          </p:val>
                                        </p:tav>
                                      </p:tavLst>
                                    </p:anim>
                                    <p:anim calcmode="lin" valueType="num">
                                      <p:cBhvr additive="base">
                                        <p:cTn id="78" dur="2000" fill="hold"/>
                                        <p:tgtEl>
                                          <p:spTgt spid="56"/>
                                        </p:tgtEl>
                                        <p:attrNameLst>
                                          <p:attrName>ppt_y</p:attrName>
                                        </p:attrNameLst>
                                      </p:cBhvr>
                                      <p:tavLst>
                                        <p:tav tm="0">
                                          <p:val>
                                            <p:strVal val="#ppt_y"/>
                                          </p:val>
                                        </p:tav>
                                        <p:tav tm="100000">
                                          <p:val>
                                            <p:strVal val="#ppt_y"/>
                                          </p:val>
                                        </p:tav>
                                      </p:tavLst>
                                    </p:anim>
                                  </p:childTnLst>
                                </p:cTn>
                              </p:par>
                            </p:childTnLst>
                          </p:cTn>
                        </p:par>
                        <p:par>
                          <p:cTn id="79" fill="hold">
                            <p:stCondLst>
                              <p:cond delay="30100"/>
                            </p:stCondLst>
                            <p:childTnLst>
                              <p:par>
                                <p:cTn id="80" presetID="2" presetClass="entr" presetSubtype="8" fill="hold" nodeType="after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2000" fill="hold"/>
                                        <p:tgtEl>
                                          <p:spTgt spid="63"/>
                                        </p:tgtEl>
                                        <p:attrNameLst>
                                          <p:attrName>ppt_x</p:attrName>
                                        </p:attrNameLst>
                                      </p:cBhvr>
                                      <p:tavLst>
                                        <p:tav tm="0">
                                          <p:val>
                                            <p:strVal val="0-#ppt_w/2"/>
                                          </p:val>
                                        </p:tav>
                                        <p:tav tm="100000">
                                          <p:val>
                                            <p:strVal val="#ppt_x"/>
                                          </p:val>
                                        </p:tav>
                                      </p:tavLst>
                                    </p:anim>
                                    <p:anim calcmode="lin" valueType="num">
                                      <p:cBhvr additive="base">
                                        <p:cTn id="83" dur="2000" fill="hold"/>
                                        <p:tgtEl>
                                          <p:spTgt spid="63"/>
                                        </p:tgtEl>
                                        <p:attrNameLst>
                                          <p:attrName>ppt_y</p:attrName>
                                        </p:attrNameLst>
                                      </p:cBhvr>
                                      <p:tavLst>
                                        <p:tav tm="0">
                                          <p:val>
                                            <p:strVal val="#ppt_y"/>
                                          </p:val>
                                        </p:tav>
                                        <p:tav tm="100000">
                                          <p:val>
                                            <p:strVal val="#ppt_y"/>
                                          </p:val>
                                        </p:tav>
                                      </p:tavLst>
                                    </p:anim>
                                  </p:childTnLst>
                                </p:cTn>
                              </p:par>
                            </p:childTnLst>
                          </p:cTn>
                        </p:par>
                        <p:par>
                          <p:cTn id="84" fill="hold">
                            <p:stCondLst>
                              <p:cond delay="32100"/>
                            </p:stCondLst>
                            <p:childTnLst>
                              <p:par>
                                <p:cTn id="85" presetID="2" presetClass="entr" presetSubtype="8" fill="hold" nodeType="afterEffect">
                                  <p:stCondLst>
                                    <p:cond delay="0"/>
                                  </p:stCondLst>
                                  <p:childTnLst>
                                    <p:set>
                                      <p:cBhvr>
                                        <p:cTn id="86" dur="1" fill="hold">
                                          <p:stCondLst>
                                            <p:cond delay="0"/>
                                          </p:stCondLst>
                                        </p:cTn>
                                        <p:tgtEl>
                                          <p:spTgt spid="68"/>
                                        </p:tgtEl>
                                        <p:attrNameLst>
                                          <p:attrName>style.visibility</p:attrName>
                                        </p:attrNameLst>
                                      </p:cBhvr>
                                      <p:to>
                                        <p:strVal val="visible"/>
                                      </p:to>
                                    </p:set>
                                    <p:anim calcmode="lin" valueType="num">
                                      <p:cBhvr additive="base">
                                        <p:cTn id="87" dur="2000" fill="hold"/>
                                        <p:tgtEl>
                                          <p:spTgt spid="68"/>
                                        </p:tgtEl>
                                        <p:attrNameLst>
                                          <p:attrName>ppt_x</p:attrName>
                                        </p:attrNameLst>
                                      </p:cBhvr>
                                      <p:tavLst>
                                        <p:tav tm="0">
                                          <p:val>
                                            <p:strVal val="0-#ppt_w/2"/>
                                          </p:val>
                                        </p:tav>
                                        <p:tav tm="100000">
                                          <p:val>
                                            <p:strVal val="#ppt_x"/>
                                          </p:val>
                                        </p:tav>
                                      </p:tavLst>
                                    </p:anim>
                                    <p:anim calcmode="lin" valueType="num">
                                      <p:cBhvr additive="base">
                                        <p:cTn id="88" dur="2000" fill="hold"/>
                                        <p:tgtEl>
                                          <p:spTgt spid="68"/>
                                        </p:tgtEl>
                                        <p:attrNameLst>
                                          <p:attrName>ppt_y</p:attrName>
                                        </p:attrNameLst>
                                      </p:cBhvr>
                                      <p:tavLst>
                                        <p:tav tm="0">
                                          <p:val>
                                            <p:strVal val="#ppt_y"/>
                                          </p:val>
                                        </p:tav>
                                        <p:tav tm="100000">
                                          <p:val>
                                            <p:strVal val="#ppt_y"/>
                                          </p:val>
                                        </p:tav>
                                      </p:tavLst>
                                    </p:anim>
                                  </p:childTnLst>
                                </p:cTn>
                              </p:par>
                            </p:childTnLst>
                          </p:cTn>
                        </p:par>
                        <p:par>
                          <p:cTn id="89" fill="hold">
                            <p:stCondLst>
                              <p:cond delay="34100"/>
                            </p:stCondLst>
                            <p:childTnLst>
                              <p:par>
                                <p:cTn id="90" presetID="2" presetClass="entr" presetSubtype="8" fill="hold"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2000" fill="hold"/>
                                        <p:tgtEl>
                                          <p:spTgt spid="62"/>
                                        </p:tgtEl>
                                        <p:attrNameLst>
                                          <p:attrName>ppt_x</p:attrName>
                                        </p:attrNameLst>
                                      </p:cBhvr>
                                      <p:tavLst>
                                        <p:tav tm="0">
                                          <p:val>
                                            <p:strVal val="0-#ppt_w/2"/>
                                          </p:val>
                                        </p:tav>
                                        <p:tav tm="100000">
                                          <p:val>
                                            <p:strVal val="#ppt_x"/>
                                          </p:val>
                                        </p:tav>
                                      </p:tavLst>
                                    </p:anim>
                                    <p:anim calcmode="lin" valueType="num">
                                      <p:cBhvr additive="base">
                                        <p:cTn id="93" dur="2000" fill="hold"/>
                                        <p:tgtEl>
                                          <p:spTgt spid="62"/>
                                        </p:tgtEl>
                                        <p:attrNameLst>
                                          <p:attrName>ppt_y</p:attrName>
                                        </p:attrNameLst>
                                      </p:cBhvr>
                                      <p:tavLst>
                                        <p:tav tm="0">
                                          <p:val>
                                            <p:strVal val="#ppt_y"/>
                                          </p:val>
                                        </p:tav>
                                        <p:tav tm="100000">
                                          <p:val>
                                            <p:strVal val="#ppt_y"/>
                                          </p:val>
                                        </p:tav>
                                      </p:tavLst>
                                    </p:anim>
                                  </p:childTnLst>
                                </p:cTn>
                              </p:par>
                            </p:childTnLst>
                          </p:cTn>
                        </p:par>
                        <p:par>
                          <p:cTn id="94" fill="hold">
                            <p:stCondLst>
                              <p:cond delay="36100"/>
                            </p:stCondLst>
                            <p:childTnLst>
                              <p:par>
                                <p:cTn id="95" presetID="2" presetClass="entr" presetSubtype="3" fill="hold" nodeType="after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additive="base">
                                        <p:cTn id="97" dur="2000" fill="hold"/>
                                        <p:tgtEl>
                                          <p:spTgt spid="71"/>
                                        </p:tgtEl>
                                        <p:attrNameLst>
                                          <p:attrName>ppt_x</p:attrName>
                                        </p:attrNameLst>
                                      </p:cBhvr>
                                      <p:tavLst>
                                        <p:tav tm="0">
                                          <p:val>
                                            <p:strVal val="1+#ppt_w/2"/>
                                          </p:val>
                                        </p:tav>
                                        <p:tav tm="100000">
                                          <p:val>
                                            <p:strVal val="#ppt_x"/>
                                          </p:val>
                                        </p:tav>
                                      </p:tavLst>
                                    </p:anim>
                                    <p:anim calcmode="lin" valueType="num">
                                      <p:cBhvr additive="base">
                                        <p:cTn id="98" dur="20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0" y="76200"/>
            <a:ext cx="2971800" cy="1045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400" b="1" dirty="0" smtClean="0">
                <a:latin typeface="Adobe Caslon Pro Bold" pitchFamily="18" charset="0"/>
              </a:rPr>
              <a:t>College of </a:t>
            </a:r>
          </a:p>
          <a:p>
            <a:pPr marL="0" indent="0">
              <a:spcBef>
                <a:spcPts val="0"/>
              </a:spcBef>
              <a:buNone/>
            </a:pPr>
            <a:r>
              <a:rPr lang="en-US" sz="2400" b="1" dirty="0" smtClean="0">
                <a:latin typeface="Adobe Caslon Pro Bold" pitchFamily="18" charset="0"/>
              </a:rPr>
              <a:t>Health and Human Development</a:t>
            </a:r>
            <a:endParaRPr lang="en-US" sz="2400" b="1" dirty="0">
              <a:latin typeface="Adobe Caslon Pro Bold" pitchFamily="18" charset="0"/>
            </a:endParaRPr>
          </a:p>
        </p:txBody>
      </p:sp>
      <p:sp>
        <p:nvSpPr>
          <p:cNvPr id="5" name="TextBox 4"/>
          <p:cNvSpPr txBox="1"/>
          <p:nvPr/>
        </p:nvSpPr>
        <p:spPr>
          <a:xfrm>
            <a:off x="381000" y="977940"/>
            <a:ext cx="3124200" cy="1261884"/>
          </a:xfrm>
          <a:prstGeom prst="rect">
            <a:avLst/>
          </a:prstGeom>
          <a:noFill/>
        </p:spPr>
        <p:txBody>
          <a:bodyPr wrap="square" rtlCol="0">
            <a:spAutoFit/>
          </a:bodyPr>
          <a:lstStyle/>
          <a:p>
            <a:r>
              <a:rPr lang="en-US" sz="2400" dirty="0" smtClean="0">
                <a:solidFill>
                  <a:schemeClr val="tx2">
                    <a:lumMod val="60000"/>
                    <a:lumOff val="40000"/>
                  </a:schemeClr>
                </a:solidFill>
                <a:latin typeface="Arial Black" pitchFamily="34" charset="0"/>
              </a:rPr>
              <a:t>Doctorate of </a:t>
            </a:r>
          </a:p>
          <a:p>
            <a:r>
              <a:rPr lang="en-US" sz="2400" dirty="0" smtClean="0">
                <a:solidFill>
                  <a:schemeClr val="tx2">
                    <a:lumMod val="60000"/>
                    <a:lumOff val="40000"/>
                  </a:schemeClr>
                </a:solidFill>
                <a:latin typeface="Arial Black" pitchFamily="34" charset="0"/>
              </a:rPr>
              <a:t>Physical Therapy </a:t>
            </a:r>
          </a:p>
          <a:p>
            <a:r>
              <a:rPr lang="en-US" sz="2400" dirty="0">
                <a:solidFill>
                  <a:schemeClr val="tx2">
                    <a:lumMod val="60000"/>
                    <a:lumOff val="40000"/>
                  </a:schemeClr>
                </a:solidFill>
                <a:latin typeface="Arial Black" pitchFamily="34" charset="0"/>
              </a:rPr>
              <a:t>a</a:t>
            </a:r>
            <a:r>
              <a:rPr lang="en-US" sz="2400" dirty="0" smtClean="0">
                <a:solidFill>
                  <a:schemeClr val="tx2">
                    <a:lumMod val="60000"/>
                    <a:lumOff val="40000"/>
                  </a:schemeClr>
                </a:solidFill>
                <a:latin typeface="Arial Black" pitchFamily="34" charset="0"/>
              </a:rPr>
              <a:t>t CSUN </a:t>
            </a:r>
            <a:r>
              <a:rPr lang="en-US" sz="2800" i="1" dirty="0" smtClean="0">
                <a:solidFill>
                  <a:schemeClr val="tx2">
                    <a:lumMod val="75000"/>
                  </a:schemeClr>
                </a:solidFill>
                <a:latin typeface="Arial Black" pitchFamily="34" charset="0"/>
              </a:rPr>
              <a:t>now!</a:t>
            </a:r>
            <a:endParaRPr lang="en-US" sz="2800" i="1" dirty="0">
              <a:solidFill>
                <a:schemeClr val="tx2">
                  <a:lumMod val="75000"/>
                </a:schemeClr>
              </a:solidFill>
              <a:latin typeface="Arial Black" pitchFamily="34" charset="0"/>
            </a:endParaRPr>
          </a:p>
        </p:txBody>
      </p:sp>
      <p:sp>
        <p:nvSpPr>
          <p:cNvPr id="8" name="TextBox 7"/>
          <p:cNvSpPr txBox="1"/>
          <p:nvPr/>
        </p:nvSpPr>
        <p:spPr>
          <a:xfrm>
            <a:off x="343786" y="304800"/>
            <a:ext cx="4990214" cy="461665"/>
          </a:xfrm>
          <a:prstGeom prst="rect">
            <a:avLst/>
          </a:prstGeom>
          <a:noFill/>
        </p:spPr>
        <p:txBody>
          <a:bodyPr wrap="square" rtlCol="0">
            <a:spAutoFit/>
          </a:bodyPr>
          <a:lstStyle/>
          <a:p>
            <a:r>
              <a:rPr lang="en-US" sz="2400" b="1" i="1" dirty="0" smtClean="0"/>
              <a:t>Preparing the workforce of tomorrow</a:t>
            </a:r>
            <a:endParaRPr lang="en-US" sz="2400" b="1" i="1" dirty="0"/>
          </a:p>
        </p:txBody>
      </p:sp>
      <p:sp>
        <p:nvSpPr>
          <p:cNvPr id="9" name="TextBox 8"/>
          <p:cNvSpPr txBox="1"/>
          <p:nvPr/>
        </p:nvSpPr>
        <p:spPr>
          <a:xfrm>
            <a:off x="4724400" y="1199852"/>
            <a:ext cx="2286000" cy="2000548"/>
          </a:xfrm>
          <a:prstGeom prst="rect">
            <a:avLst/>
          </a:prstGeom>
          <a:noFill/>
        </p:spPr>
        <p:txBody>
          <a:bodyPr wrap="square" rtlCol="0">
            <a:spAutoFit/>
          </a:bodyPr>
          <a:lstStyle/>
          <a:p>
            <a:r>
              <a:rPr lang="en-US" sz="4000" dirty="0">
                <a:solidFill>
                  <a:schemeClr val="tx1">
                    <a:lumMod val="50000"/>
                    <a:lumOff val="50000"/>
                  </a:schemeClr>
                </a:solidFill>
                <a:latin typeface="Eras Bold ITC" pitchFamily="34" charset="0"/>
              </a:rPr>
              <a:t>1,600</a:t>
            </a:r>
            <a:r>
              <a:rPr lang="en-US" sz="2800" dirty="0">
                <a:solidFill>
                  <a:schemeClr val="bg1">
                    <a:lumMod val="50000"/>
                  </a:schemeClr>
                </a:solidFill>
                <a:latin typeface="Eras Bold ITC" pitchFamily="34" charset="0"/>
              </a:rPr>
              <a:t> </a:t>
            </a:r>
            <a:endParaRPr lang="en-US" sz="2800" dirty="0" smtClean="0">
              <a:solidFill>
                <a:schemeClr val="bg1">
                  <a:lumMod val="50000"/>
                </a:schemeClr>
              </a:solidFill>
              <a:latin typeface="Eras Bold ITC" pitchFamily="34" charset="0"/>
            </a:endParaRPr>
          </a:p>
          <a:p>
            <a:r>
              <a:rPr lang="en-US" sz="2800" dirty="0" smtClean="0">
                <a:solidFill>
                  <a:schemeClr val="bg1">
                    <a:lumMod val="50000"/>
                  </a:schemeClr>
                </a:solidFill>
                <a:latin typeface="Eras Bold ITC" pitchFamily="34" charset="0"/>
              </a:rPr>
              <a:t>Students graduated </a:t>
            </a:r>
          </a:p>
          <a:p>
            <a:r>
              <a:rPr lang="en-US" sz="2800" dirty="0" smtClean="0">
                <a:solidFill>
                  <a:schemeClr val="bg1">
                    <a:lumMod val="50000"/>
                  </a:schemeClr>
                </a:solidFill>
                <a:latin typeface="Eras Bold ITC" pitchFamily="34" charset="0"/>
              </a:rPr>
              <a:t>in May</a:t>
            </a:r>
            <a:endParaRPr lang="en-US" sz="2800" dirty="0">
              <a:solidFill>
                <a:schemeClr val="bg1">
                  <a:lumMod val="50000"/>
                </a:schemeClr>
              </a:solidFill>
              <a:latin typeface="Eras Bold ITC" pitchFamily="34" charset="0"/>
            </a:endParaRPr>
          </a:p>
        </p:txBody>
      </p:sp>
      <p:sp>
        <p:nvSpPr>
          <p:cNvPr id="11" name="TextBox 10"/>
          <p:cNvSpPr txBox="1"/>
          <p:nvPr/>
        </p:nvSpPr>
        <p:spPr>
          <a:xfrm>
            <a:off x="806355" y="2286000"/>
            <a:ext cx="3765645" cy="1661993"/>
          </a:xfrm>
          <a:prstGeom prst="rect">
            <a:avLst/>
          </a:prstGeom>
          <a:noFill/>
        </p:spPr>
        <p:txBody>
          <a:bodyPr wrap="square" rtlCol="0">
            <a:spAutoFit/>
          </a:bodyPr>
          <a:lstStyle/>
          <a:p>
            <a:r>
              <a:rPr lang="en-US" sz="3600" dirty="0" smtClean="0">
                <a:solidFill>
                  <a:srgbClr val="006600"/>
                </a:solidFill>
                <a:latin typeface="Arial Black" pitchFamily="34" charset="0"/>
              </a:rPr>
              <a:t>100% </a:t>
            </a:r>
          </a:p>
          <a:p>
            <a:r>
              <a:rPr lang="en-US" sz="2200" dirty="0" smtClean="0">
                <a:solidFill>
                  <a:srgbClr val="006600"/>
                </a:solidFill>
                <a:latin typeface="Arial Black" pitchFamily="34" charset="0"/>
              </a:rPr>
              <a:t>Speech Language Pathology MS grads employment rate.</a:t>
            </a:r>
            <a:endParaRPr lang="en-US" sz="2200" b="1" dirty="0">
              <a:solidFill>
                <a:srgbClr val="006600"/>
              </a:solidFill>
              <a:latin typeface="Arial Black" pitchFamily="34" charset="0"/>
            </a:endParaRPr>
          </a:p>
        </p:txBody>
      </p:sp>
      <p:sp>
        <p:nvSpPr>
          <p:cNvPr id="13" name="TextBox 12"/>
          <p:cNvSpPr txBox="1"/>
          <p:nvPr/>
        </p:nvSpPr>
        <p:spPr>
          <a:xfrm>
            <a:off x="117711" y="4419600"/>
            <a:ext cx="4650858" cy="2062103"/>
          </a:xfrm>
          <a:prstGeom prst="rect">
            <a:avLst/>
          </a:prstGeom>
          <a:noFill/>
        </p:spPr>
        <p:txBody>
          <a:bodyPr wrap="square" rtlCol="0">
            <a:spAutoFit/>
          </a:bodyPr>
          <a:lstStyle/>
          <a:p>
            <a:r>
              <a:rPr lang="en-US" sz="2800" dirty="0">
                <a:latin typeface="Cooper Black" pitchFamily="18" charset="0"/>
              </a:rPr>
              <a:t>Largest accredited Environmental </a:t>
            </a:r>
            <a:r>
              <a:rPr lang="en-US" sz="2800" dirty="0" smtClean="0">
                <a:latin typeface="Cooper Black" pitchFamily="18" charset="0"/>
              </a:rPr>
              <a:t>Health </a:t>
            </a:r>
            <a:r>
              <a:rPr lang="en-US" sz="2800" dirty="0">
                <a:latin typeface="Cooper Black" pitchFamily="18" charset="0"/>
              </a:rPr>
              <a:t>program in the </a:t>
            </a:r>
            <a:r>
              <a:rPr lang="en-US" sz="2800" dirty="0" smtClean="0">
                <a:latin typeface="Cooper Black" pitchFamily="18" charset="0"/>
              </a:rPr>
              <a:t>US: </a:t>
            </a:r>
            <a:r>
              <a:rPr lang="en-US" sz="4400" dirty="0" smtClean="0">
                <a:solidFill>
                  <a:schemeClr val="tx2">
                    <a:lumMod val="60000"/>
                    <a:lumOff val="40000"/>
                  </a:schemeClr>
                </a:solidFill>
                <a:latin typeface="Cooper Black" pitchFamily="18" charset="0"/>
              </a:rPr>
              <a:t>CSUN EOH</a:t>
            </a:r>
            <a:endParaRPr lang="en-US" sz="4400" dirty="0">
              <a:solidFill>
                <a:schemeClr val="tx2">
                  <a:lumMod val="60000"/>
                  <a:lumOff val="40000"/>
                </a:schemeClr>
              </a:solidFill>
              <a:latin typeface="Cooper Black" pitchFamily="18" charset="0"/>
            </a:endParaRPr>
          </a:p>
        </p:txBody>
      </p:sp>
      <p:sp>
        <p:nvSpPr>
          <p:cNvPr id="15" name="TextBox 14"/>
          <p:cNvSpPr txBox="1"/>
          <p:nvPr/>
        </p:nvSpPr>
        <p:spPr>
          <a:xfrm>
            <a:off x="4192107" y="4724400"/>
            <a:ext cx="4951893" cy="1631216"/>
          </a:xfrm>
          <a:prstGeom prst="rect">
            <a:avLst/>
          </a:prstGeom>
          <a:noFill/>
        </p:spPr>
        <p:txBody>
          <a:bodyPr wrap="square" rtlCol="0">
            <a:spAutoFit/>
          </a:bodyPr>
          <a:lstStyle/>
          <a:p>
            <a:pPr algn="ctr"/>
            <a:r>
              <a:rPr lang="en-US" sz="6000" dirty="0" smtClean="0">
                <a:solidFill>
                  <a:schemeClr val="accent2">
                    <a:lumMod val="75000"/>
                  </a:schemeClr>
                </a:solidFill>
                <a:latin typeface="Haettenschweiler" pitchFamily="34" charset="0"/>
              </a:rPr>
              <a:t>100% </a:t>
            </a:r>
            <a:r>
              <a:rPr lang="en-US" sz="2800" dirty="0" smtClean="0">
                <a:solidFill>
                  <a:schemeClr val="accent2">
                    <a:lumMod val="75000"/>
                  </a:schemeClr>
                </a:solidFill>
                <a:latin typeface="Haettenschweiler" pitchFamily="34" charset="0"/>
              </a:rPr>
              <a:t>of</a:t>
            </a:r>
            <a:r>
              <a:rPr lang="en-US" sz="6000" dirty="0" smtClean="0">
                <a:solidFill>
                  <a:schemeClr val="accent2">
                    <a:lumMod val="75000"/>
                  </a:schemeClr>
                </a:solidFill>
                <a:latin typeface="Haettenschweiler" pitchFamily="34" charset="0"/>
              </a:rPr>
              <a:t> </a:t>
            </a:r>
            <a:r>
              <a:rPr lang="en-US" sz="3600" dirty="0" smtClean="0">
                <a:solidFill>
                  <a:schemeClr val="accent2">
                    <a:lumMod val="75000"/>
                  </a:schemeClr>
                </a:solidFill>
                <a:latin typeface="Haettenschweiler" pitchFamily="34" charset="0"/>
              </a:rPr>
              <a:t>CSUN Nursing grads pass state </a:t>
            </a:r>
            <a:r>
              <a:rPr lang="en-US" sz="3600" dirty="0">
                <a:solidFill>
                  <a:schemeClr val="accent2">
                    <a:lumMod val="75000"/>
                  </a:schemeClr>
                </a:solidFill>
                <a:latin typeface="Haettenschweiler" pitchFamily="34" charset="0"/>
              </a:rPr>
              <a:t>licensure </a:t>
            </a:r>
            <a:r>
              <a:rPr lang="en-US" sz="3600" dirty="0" smtClean="0">
                <a:solidFill>
                  <a:schemeClr val="accent2">
                    <a:lumMod val="75000"/>
                  </a:schemeClr>
                </a:solidFill>
                <a:latin typeface="Haettenschweiler" pitchFamily="34" charset="0"/>
              </a:rPr>
              <a:t>exam</a:t>
            </a:r>
            <a:endParaRPr lang="en-US" sz="3600" dirty="0">
              <a:solidFill>
                <a:schemeClr val="accent2">
                  <a:lumMod val="75000"/>
                </a:schemeClr>
              </a:solidFill>
              <a:latin typeface="Haettenschweiler" pitchFamily="34" charset="0"/>
            </a:endParaRPr>
          </a:p>
        </p:txBody>
      </p:sp>
      <p:sp>
        <p:nvSpPr>
          <p:cNvPr id="16" name="TextBox 15"/>
          <p:cNvSpPr txBox="1"/>
          <p:nvPr/>
        </p:nvSpPr>
        <p:spPr>
          <a:xfrm>
            <a:off x="6702499" y="1767007"/>
            <a:ext cx="2057400" cy="1661993"/>
          </a:xfrm>
          <a:prstGeom prst="rect">
            <a:avLst/>
          </a:prstGeom>
          <a:noFill/>
        </p:spPr>
        <p:txBody>
          <a:bodyPr wrap="square" rtlCol="0">
            <a:spAutoFit/>
          </a:bodyPr>
          <a:lstStyle/>
          <a:p>
            <a:r>
              <a:rPr lang="en-US" sz="2800" dirty="0" smtClean="0">
                <a:solidFill>
                  <a:schemeClr val="tx2">
                    <a:lumMod val="60000"/>
                    <a:lumOff val="40000"/>
                  </a:schemeClr>
                </a:solidFill>
                <a:latin typeface="Arial Black"/>
              </a:rPr>
              <a:t>←</a:t>
            </a:r>
            <a:r>
              <a:rPr lang="en-US" sz="2800" dirty="0" smtClean="0">
                <a:solidFill>
                  <a:schemeClr val="tx2">
                    <a:lumMod val="60000"/>
                    <a:lumOff val="40000"/>
                  </a:schemeClr>
                </a:solidFill>
                <a:latin typeface="Eras Bold ITC" pitchFamily="34" charset="0"/>
              </a:rPr>
              <a:t>from 21 Academic Programs</a:t>
            </a:r>
          </a:p>
          <a:p>
            <a:endParaRPr lang="en-US" dirty="0"/>
          </a:p>
        </p:txBody>
      </p:sp>
      <p:sp>
        <p:nvSpPr>
          <p:cNvPr id="20" name="TextBox 19"/>
          <p:cNvSpPr txBox="1"/>
          <p:nvPr/>
        </p:nvSpPr>
        <p:spPr>
          <a:xfrm>
            <a:off x="3962400" y="3540204"/>
            <a:ext cx="4646870" cy="1107996"/>
          </a:xfrm>
          <a:prstGeom prst="rect">
            <a:avLst/>
          </a:prstGeom>
          <a:noFill/>
        </p:spPr>
        <p:txBody>
          <a:bodyPr wrap="square" rtlCol="0">
            <a:spAutoFit/>
          </a:bodyPr>
          <a:lstStyle/>
          <a:p>
            <a:r>
              <a:rPr lang="en-US" sz="2200" dirty="0" smtClean="0">
                <a:solidFill>
                  <a:srgbClr val="006600"/>
                </a:solidFill>
                <a:latin typeface="Arial Black" pitchFamily="34" charset="0"/>
              </a:rPr>
              <a:t>25% of the Speech Language Pathologists in California: CSUN Graduates</a:t>
            </a:r>
            <a:endParaRPr lang="en-US" sz="2200" dirty="0">
              <a:solidFill>
                <a:srgbClr val="006600"/>
              </a:solidFill>
              <a:latin typeface="Arial Black" pitchFamily="34" charset="0"/>
            </a:endParaRPr>
          </a:p>
        </p:txBody>
      </p:sp>
    </p:spTree>
    <p:extLst>
      <p:ext uri="{BB962C8B-B14F-4D97-AF65-F5344CB8AC3E}">
        <p14:creationId xmlns:p14="http://schemas.microsoft.com/office/powerpoint/2010/main" val="25222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2" presetClass="entr" presetSubtype="9" fill="hold" grpId="0" nodeType="afterEffect">
                                  <p:stCondLst>
                                    <p:cond delay="7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3250"/>
                            </p:stCondLst>
                            <p:childTnLst>
                              <p:par>
                                <p:cTn id="24" presetID="31" presetClass="entr" presetSubtype="0" fill="hold" grpId="0" nodeType="afterEffect">
                                  <p:stCondLst>
                                    <p:cond delay="10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par>
                          <p:cTn id="30" fill="hold">
                            <p:stCondLst>
                              <p:cond delay="5250"/>
                            </p:stCondLst>
                            <p:childTnLst>
                              <p:par>
                                <p:cTn id="31" presetID="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5750"/>
                            </p:stCondLst>
                            <p:childTnLst>
                              <p:par>
                                <p:cTn id="36" presetID="22" presetClass="entr" presetSubtype="4" fill="hold" grpId="0" nodeType="after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7250"/>
                            </p:stCondLst>
                            <p:childTnLst>
                              <p:par>
                                <p:cTn id="40" presetID="10" presetClass="entr" presetSubtype="0" fill="hold" grpId="0" nodeType="after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8750"/>
                            </p:stCondLst>
                            <p:childTnLst>
                              <p:par>
                                <p:cTn id="44" presetID="2" presetClass="entr" presetSubtype="2"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P spid="13"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5550" y="2438400"/>
            <a:ext cx="5048450" cy="4297655"/>
          </a:xfrm>
          <a:prstGeom prst="rect">
            <a:avLst/>
          </a:prstGeom>
        </p:spPr>
      </p:pic>
      <p:sp>
        <p:nvSpPr>
          <p:cNvPr id="6" name="TextBox 5"/>
          <p:cNvSpPr txBox="1"/>
          <p:nvPr/>
        </p:nvSpPr>
        <p:spPr>
          <a:xfrm>
            <a:off x="1371600" y="1676400"/>
            <a:ext cx="6400800" cy="1569660"/>
          </a:xfrm>
          <a:prstGeom prst="rect">
            <a:avLst/>
          </a:prstGeom>
          <a:noFill/>
        </p:spPr>
        <p:txBody>
          <a:bodyPr wrap="square" rtlCol="0">
            <a:spAutoFit/>
          </a:bodyPr>
          <a:lstStyle/>
          <a:p>
            <a:r>
              <a:rPr lang="en-US" sz="2400" i="1" dirty="0">
                <a:solidFill>
                  <a:srgbClr val="0070C0"/>
                </a:solidFill>
              </a:rPr>
              <a:t>“Health and wellbeing are at the very core of our quality of life, and so much affects our health: lifestyle choices, the economy, our environment, even public policy."</a:t>
            </a:r>
            <a:endParaRPr lang="en-US" sz="2400" i="1" dirty="0">
              <a:solidFill>
                <a:srgbClr val="0070C0"/>
              </a:solidFill>
              <a:latin typeface="+mj-lt"/>
            </a:endParaRPr>
          </a:p>
        </p:txBody>
      </p:sp>
    </p:spTree>
    <p:extLst>
      <p:ext uri="{BB962C8B-B14F-4D97-AF65-F5344CB8AC3E}">
        <p14:creationId xmlns:p14="http://schemas.microsoft.com/office/powerpoint/2010/main" val="2643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638800"/>
            <a:ext cx="8077200" cy="954107"/>
          </a:xfrm>
          <a:prstGeom prst="rect">
            <a:avLst/>
          </a:prstGeom>
          <a:noFill/>
        </p:spPr>
        <p:txBody>
          <a:bodyPr wrap="square" rtlCol="0">
            <a:spAutoFit/>
          </a:bodyPr>
          <a:lstStyle/>
          <a:p>
            <a:pPr algn="ctr"/>
            <a:r>
              <a:rPr lang="en-US" sz="2400" i="1" dirty="0" smtClean="0">
                <a:solidFill>
                  <a:srgbClr val="0070C0"/>
                </a:solidFill>
                <a:latin typeface="Arial Black" pitchFamily="34" charset="0"/>
              </a:rPr>
              <a:t>Through the Institute </a:t>
            </a:r>
            <a:r>
              <a:rPr lang="en-US" sz="2800" i="1" dirty="0" smtClean="0">
                <a:solidFill>
                  <a:srgbClr val="0070C0"/>
                </a:solidFill>
              </a:rPr>
              <a:t>we build campus community connections to promote healthy living.</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2362200"/>
            <a:ext cx="2143237" cy="2122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89416" y="2209800"/>
            <a:ext cx="1810984" cy="20786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25581" y="3756480"/>
            <a:ext cx="1851884" cy="1829573"/>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46044" y="333526"/>
            <a:ext cx="3722532" cy="1876274"/>
          </a:xfrm>
          <a:prstGeom prst="rect">
            <a:avLst/>
          </a:prstGeom>
        </p:spPr>
      </p:pic>
    </p:spTree>
    <p:extLst>
      <p:ext uri="{BB962C8B-B14F-4D97-AF65-F5344CB8AC3E}">
        <p14:creationId xmlns:p14="http://schemas.microsoft.com/office/powerpoint/2010/main" val="26301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7238" y="1981200"/>
            <a:ext cx="4707341" cy="3071998"/>
          </a:xfrm>
          <a:prstGeom prst="rect">
            <a:avLst/>
          </a:prstGeom>
        </p:spPr>
      </p:pic>
      <p:sp>
        <p:nvSpPr>
          <p:cNvPr id="5" name="TextBox 4"/>
          <p:cNvSpPr txBox="1"/>
          <p:nvPr/>
        </p:nvSpPr>
        <p:spPr>
          <a:xfrm>
            <a:off x="553779" y="572869"/>
            <a:ext cx="5847021" cy="400110"/>
          </a:xfrm>
          <a:prstGeom prst="rect">
            <a:avLst/>
          </a:prstGeom>
          <a:noFill/>
        </p:spPr>
        <p:txBody>
          <a:bodyPr wrap="square" rtlCol="0">
            <a:spAutoFit/>
          </a:bodyPr>
          <a:lstStyle/>
          <a:p>
            <a:r>
              <a:rPr lang="en-US" sz="2000" i="1" dirty="0" smtClean="0">
                <a:solidFill>
                  <a:srgbClr val="0070C0"/>
                </a:solidFill>
              </a:rPr>
              <a:t>Today’s example: </a:t>
            </a:r>
            <a:r>
              <a:rPr lang="en-US" sz="2000" dirty="0" smtClean="0">
                <a:solidFill>
                  <a:srgbClr val="0070C0"/>
                </a:solidFill>
                <a:latin typeface="Haettenschweiler" pitchFamily="34" charset="0"/>
              </a:rPr>
              <a:t>a critical community health issue</a:t>
            </a:r>
            <a:r>
              <a:rPr lang="en-US" i="1" dirty="0" smtClean="0">
                <a:solidFill>
                  <a:srgbClr val="0070C0"/>
                </a:solidFill>
              </a:rPr>
              <a:t>:</a:t>
            </a:r>
          </a:p>
        </p:txBody>
      </p:sp>
      <p:sp>
        <p:nvSpPr>
          <p:cNvPr id="6" name="TextBox 5"/>
          <p:cNvSpPr txBox="1"/>
          <p:nvPr/>
        </p:nvSpPr>
        <p:spPr>
          <a:xfrm>
            <a:off x="6248400" y="511314"/>
            <a:ext cx="1447800" cy="523220"/>
          </a:xfrm>
          <a:prstGeom prst="rect">
            <a:avLst/>
          </a:prstGeom>
          <a:noFill/>
        </p:spPr>
        <p:txBody>
          <a:bodyPr wrap="square" rtlCol="0">
            <a:spAutoFit/>
          </a:bodyPr>
          <a:lstStyle/>
          <a:p>
            <a:r>
              <a:rPr lang="en-US" sz="2800" b="1" dirty="0" smtClean="0">
                <a:solidFill>
                  <a:srgbClr val="0070C0"/>
                </a:solidFill>
              </a:rPr>
              <a:t>Obesity</a:t>
            </a:r>
            <a:r>
              <a:rPr lang="en-US" sz="2800" b="1" dirty="0" smtClean="0">
                <a:solidFill>
                  <a:srgbClr val="0070C0"/>
                </a:solidFill>
              </a:rPr>
              <a:t>. </a:t>
            </a:r>
            <a:endParaRPr lang="en-US" sz="2800" b="1" dirty="0">
              <a:solidFill>
                <a:srgbClr val="0070C0"/>
              </a:solidFill>
            </a:endParaRPr>
          </a:p>
        </p:txBody>
      </p:sp>
    </p:spTree>
    <p:extLst>
      <p:ext uri="{BB962C8B-B14F-4D97-AF65-F5344CB8AC3E}">
        <p14:creationId xmlns:p14="http://schemas.microsoft.com/office/powerpoint/2010/main" val="1091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90" y="304800"/>
            <a:ext cx="3962400" cy="523220"/>
          </a:xfrm>
          <a:prstGeom prst="rect">
            <a:avLst/>
          </a:prstGeom>
          <a:noFill/>
        </p:spPr>
        <p:txBody>
          <a:bodyPr wrap="square" rtlCol="0">
            <a:spAutoFit/>
          </a:bodyPr>
          <a:lstStyle/>
          <a:p>
            <a:r>
              <a:rPr lang="en-US" sz="2800" dirty="0" smtClean="0">
                <a:solidFill>
                  <a:srgbClr val="0070C0"/>
                </a:solidFill>
              </a:rPr>
              <a:t>A few statistics:</a:t>
            </a:r>
            <a:endParaRPr lang="en-US" sz="2800" dirty="0">
              <a:solidFill>
                <a:srgbClr val="0070C0"/>
              </a:solidFill>
            </a:endParaRPr>
          </a:p>
        </p:txBody>
      </p:sp>
      <p:grpSp>
        <p:nvGrpSpPr>
          <p:cNvPr id="15" name="Group 14"/>
          <p:cNvGrpSpPr/>
          <p:nvPr/>
        </p:nvGrpSpPr>
        <p:grpSpPr>
          <a:xfrm>
            <a:off x="228603" y="3339688"/>
            <a:ext cx="2369389" cy="2527712"/>
            <a:chOff x="297611" y="1295400"/>
            <a:chExt cx="2369389" cy="2977079"/>
          </a:xfrm>
        </p:grpSpPr>
        <p:sp>
          <p:nvSpPr>
            <p:cNvPr id="11" name="Can 10"/>
            <p:cNvSpPr/>
            <p:nvPr/>
          </p:nvSpPr>
          <p:spPr>
            <a:xfrm>
              <a:off x="304800" y="1295400"/>
              <a:ext cx="2362200" cy="2977079"/>
            </a:xfrm>
            <a:prstGeom prst="ca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611" y="2364039"/>
              <a:ext cx="2139351" cy="761233"/>
            </a:xfrm>
            <a:prstGeom prst="rect">
              <a:avLst/>
            </a:prstGeom>
            <a:noFill/>
          </p:spPr>
          <p:txBody>
            <a:bodyPr wrap="square" rtlCol="0">
              <a:spAutoFit/>
            </a:bodyPr>
            <a:lstStyle/>
            <a:p>
              <a:pPr algn="ctr"/>
              <a:r>
                <a:rPr lang="en-US" dirty="0" smtClean="0">
                  <a:solidFill>
                    <a:schemeClr val="bg1"/>
                  </a:solidFill>
                </a:rPr>
                <a:t>Overweight adults in California: 18-20%</a:t>
              </a:r>
            </a:p>
          </p:txBody>
        </p:sp>
      </p:grpSp>
      <p:grpSp>
        <p:nvGrpSpPr>
          <p:cNvPr id="17" name="Group 16"/>
          <p:cNvGrpSpPr/>
          <p:nvPr/>
        </p:nvGrpSpPr>
        <p:grpSpPr>
          <a:xfrm>
            <a:off x="4628077" y="2895600"/>
            <a:ext cx="2430854" cy="2992329"/>
            <a:chOff x="3436545" y="503919"/>
            <a:chExt cx="2430854" cy="2992329"/>
          </a:xfrm>
        </p:grpSpPr>
        <p:sp>
          <p:nvSpPr>
            <p:cNvPr id="12" name="Can 11"/>
            <p:cNvSpPr/>
            <p:nvPr/>
          </p:nvSpPr>
          <p:spPr>
            <a:xfrm>
              <a:off x="3505200" y="503919"/>
              <a:ext cx="2362199" cy="2992329"/>
            </a:xfrm>
            <a:prstGeom prst="ca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36545" y="1678159"/>
              <a:ext cx="2362199" cy="646331"/>
            </a:xfrm>
            <a:prstGeom prst="rect">
              <a:avLst/>
            </a:prstGeom>
            <a:noFill/>
          </p:spPr>
          <p:txBody>
            <a:bodyPr wrap="square" rtlCol="0">
              <a:spAutoFit/>
            </a:bodyPr>
            <a:lstStyle/>
            <a:p>
              <a:pPr algn="ctr"/>
              <a:r>
                <a:rPr lang="en-US" dirty="0" smtClean="0">
                  <a:solidFill>
                    <a:schemeClr val="bg1"/>
                  </a:solidFill>
                </a:rPr>
                <a:t>Overweight adults </a:t>
              </a:r>
            </a:p>
            <a:p>
              <a:pPr algn="ctr"/>
              <a:r>
                <a:rPr lang="en-US" dirty="0" smtClean="0">
                  <a:solidFill>
                    <a:schemeClr val="bg1"/>
                  </a:solidFill>
                </a:rPr>
                <a:t>in </a:t>
              </a:r>
              <a:r>
                <a:rPr lang="en-US" dirty="0">
                  <a:solidFill>
                    <a:schemeClr val="bg1"/>
                  </a:solidFill>
                </a:rPr>
                <a:t>LA County: </a:t>
              </a:r>
              <a:r>
                <a:rPr lang="en-US" dirty="0" smtClean="0">
                  <a:solidFill>
                    <a:schemeClr val="bg1"/>
                  </a:solidFill>
                </a:rPr>
                <a:t>22%</a:t>
              </a:r>
              <a:endParaRPr lang="en-US" dirty="0">
                <a:solidFill>
                  <a:schemeClr val="bg1"/>
                </a:solidFill>
              </a:endParaRPr>
            </a:p>
          </p:txBody>
        </p:sp>
      </p:grpSp>
      <p:grpSp>
        <p:nvGrpSpPr>
          <p:cNvPr id="27" name="Group 26"/>
          <p:cNvGrpSpPr/>
          <p:nvPr/>
        </p:nvGrpSpPr>
        <p:grpSpPr>
          <a:xfrm>
            <a:off x="6701287" y="3746871"/>
            <a:ext cx="2214113" cy="2762085"/>
            <a:chOff x="6548884" y="3746871"/>
            <a:chExt cx="2214113" cy="2762085"/>
          </a:xfrm>
        </p:grpSpPr>
        <p:sp>
          <p:nvSpPr>
            <p:cNvPr id="13" name="Can 12"/>
            <p:cNvSpPr/>
            <p:nvPr/>
          </p:nvSpPr>
          <p:spPr>
            <a:xfrm>
              <a:off x="6548884" y="3746871"/>
              <a:ext cx="2214113" cy="2762085"/>
            </a:xfrm>
            <a:prstGeom prst="can">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08746" y="4880982"/>
              <a:ext cx="1909313" cy="923330"/>
            </a:xfrm>
            <a:prstGeom prst="rect">
              <a:avLst/>
            </a:prstGeom>
            <a:noFill/>
          </p:spPr>
          <p:txBody>
            <a:bodyPr wrap="square" rtlCol="0">
              <a:spAutoFit/>
            </a:bodyPr>
            <a:lstStyle/>
            <a:p>
              <a:pPr algn="ctr"/>
              <a:r>
                <a:rPr lang="en-US" dirty="0" smtClean="0"/>
                <a:t>Adults diagnosed with diabetes in LA County: 10.0%</a:t>
              </a:r>
              <a:endParaRPr lang="en-US" dirty="0"/>
            </a:p>
          </p:txBody>
        </p:sp>
      </p:grpSp>
      <p:grpSp>
        <p:nvGrpSpPr>
          <p:cNvPr id="16" name="Group 15"/>
          <p:cNvGrpSpPr/>
          <p:nvPr/>
        </p:nvGrpSpPr>
        <p:grpSpPr>
          <a:xfrm>
            <a:off x="2332368" y="4114800"/>
            <a:ext cx="2247900" cy="2371152"/>
            <a:chOff x="2530055" y="4075524"/>
            <a:chExt cx="2247900" cy="2523552"/>
          </a:xfrm>
        </p:grpSpPr>
        <p:sp>
          <p:nvSpPr>
            <p:cNvPr id="14" name="Can 13"/>
            <p:cNvSpPr/>
            <p:nvPr/>
          </p:nvSpPr>
          <p:spPr>
            <a:xfrm>
              <a:off x="2530055" y="4075524"/>
              <a:ext cx="2247900" cy="2523552"/>
            </a:xfrm>
            <a:prstGeom prst="can">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560247" y="4913571"/>
              <a:ext cx="2216990" cy="923330"/>
            </a:xfrm>
            <a:prstGeom prst="rect">
              <a:avLst/>
            </a:prstGeom>
            <a:noFill/>
          </p:spPr>
          <p:txBody>
            <a:bodyPr wrap="square" rtlCol="0">
              <a:spAutoFit/>
            </a:bodyPr>
            <a:lstStyle/>
            <a:p>
              <a:r>
                <a:rPr lang="en-US" dirty="0" smtClean="0"/>
                <a:t>Adults in California diagnosed with diabetes: 8.5%</a:t>
              </a:r>
              <a:endParaRPr lang="en-US" dirty="0"/>
            </a:p>
          </p:txBody>
        </p:sp>
      </p:grpSp>
      <p:grpSp>
        <p:nvGrpSpPr>
          <p:cNvPr id="24" name="Group 23"/>
          <p:cNvGrpSpPr/>
          <p:nvPr/>
        </p:nvGrpSpPr>
        <p:grpSpPr>
          <a:xfrm>
            <a:off x="235792" y="1124658"/>
            <a:ext cx="2286000" cy="2694539"/>
            <a:chOff x="83389" y="1124658"/>
            <a:chExt cx="2286000" cy="2694539"/>
          </a:xfrm>
        </p:grpSpPr>
        <p:sp>
          <p:nvSpPr>
            <p:cNvPr id="21" name="Can 20"/>
            <p:cNvSpPr/>
            <p:nvPr/>
          </p:nvSpPr>
          <p:spPr>
            <a:xfrm>
              <a:off x="83389" y="1124658"/>
              <a:ext cx="2286000" cy="2694539"/>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6649" y="2241345"/>
              <a:ext cx="2139351" cy="646331"/>
            </a:xfrm>
            <a:prstGeom prst="rect">
              <a:avLst/>
            </a:prstGeom>
            <a:noFill/>
          </p:spPr>
          <p:txBody>
            <a:bodyPr wrap="square" rtlCol="0">
              <a:spAutoFit/>
            </a:bodyPr>
            <a:lstStyle/>
            <a:p>
              <a:pPr algn="ctr"/>
              <a:r>
                <a:rPr lang="en-US" dirty="0" smtClean="0"/>
                <a:t>Overweight children in California: 11.5%</a:t>
              </a:r>
            </a:p>
          </p:txBody>
        </p:sp>
      </p:grpSp>
      <p:grpSp>
        <p:nvGrpSpPr>
          <p:cNvPr id="25" name="Group 24"/>
          <p:cNvGrpSpPr/>
          <p:nvPr/>
        </p:nvGrpSpPr>
        <p:grpSpPr>
          <a:xfrm>
            <a:off x="2541921" y="1929329"/>
            <a:ext cx="2123897" cy="2694539"/>
            <a:chOff x="2389518" y="1929329"/>
            <a:chExt cx="2123897" cy="2694539"/>
          </a:xfrm>
        </p:grpSpPr>
        <p:sp>
          <p:nvSpPr>
            <p:cNvPr id="43" name="Can 42"/>
            <p:cNvSpPr/>
            <p:nvPr/>
          </p:nvSpPr>
          <p:spPr>
            <a:xfrm>
              <a:off x="2389518" y="1929329"/>
              <a:ext cx="2123897" cy="2694539"/>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89518" y="2819400"/>
              <a:ext cx="2106284" cy="1138773"/>
            </a:xfrm>
            <a:prstGeom prst="rect">
              <a:avLst/>
            </a:prstGeom>
            <a:noFill/>
          </p:spPr>
          <p:txBody>
            <a:bodyPr wrap="square" rtlCol="0">
              <a:spAutoFit/>
            </a:bodyPr>
            <a:lstStyle/>
            <a:p>
              <a:pPr algn="ctr"/>
              <a:r>
                <a:rPr lang="en-US" dirty="0" smtClean="0"/>
                <a:t>Children diagnosed with diabetes in California 0.3%</a:t>
              </a:r>
            </a:p>
            <a:p>
              <a:pPr algn="ctr"/>
              <a:r>
                <a:rPr lang="en-US" sz="1400" i="1" dirty="0" smtClean="0"/>
                <a:t>(about 2000 in 780,000)</a:t>
              </a:r>
              <a:endParaRPr lang="en-US" sz="1400" i="1" dirty="0"/>
            </a:p>
          </p:txBody>
        </p:sp>
      </p:grpSp>
      <p:grpSp>
        <p:nvGrpSpPr>
          <p:cNvPr id="26" name="Group 25"/>
          <p:cNvGrpSpPr/>
          <p:nvPr/>
        </p:nvGrpSpPr>
        <p:grpSpPr>
          <a:xfrm>
            <a:off x="5397607" y="1168691"/>
            <a:ext cx="2895600" cy="2694539"/>
            <a:chOff x="5245204" y="1168691"/>
            <a:chExt cx="2895600" cy="2694539"/>
          </a:xfrm>
        </p:grpSpPr>
        <p:sp>
          <p:nvSpPr>
            <p:cNvPr id="44" name="Can 43"/>
            <p:cNvSpPr/>
            <p:nvPr/>
          </p:nvSpPr>
          <p:spPr>
            <a:xfrm rot="873618">
              <a:off x="5245204" y="1168691"/>
              <a:ext cx="2895600" cy="2694539"/>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900251">
              <a:off x="5488259" y="2365101"/>
              <a:ext cx="2133600" cy="646331"/>
            </a:xfrm>
            <a:prstGeom prst="rect">
              <a:avLst/>
            </a:prstGeom>
            <a:noFill/>
          </p:spPr>
          <p:txBody>
            <a:bodyPr wrap="square" rtlCol="0">
              <a:spAutoFit/>
            </a:bodyPr>
            <a:lstStyle/>
            <a:p>
              <a:pPr algn="ctr"/>
              <a:r>
                <a:rPr lang="en-US" dirty="0" smtClean="0"/>
                <a:t>Overweight children in LA County: 23%</a:t>
              </a:r>
              <a:endParaRPr lang="en-US" dirty="0"/>
            </a:p>
          </p:txBody>
        </p:sp>
      </p:grpSp>
    </p:spTree>
    <p:extLst>
      <p:ext uri="{BB962C8B-B14F-4D97-AF65-F5344CB8AC3E}">
        <p14:creationId xmlns:p14="http://schemas.microsoft.com/office/powerpoint/2010/main" val="13366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1" fill="hold" nodeType="after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2" presetClass="entr" presetSubtype="1" fill="hold" nodeType="afterEffect">
                                  <p:stCondLst>
                                    <p:cond delay="1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7500"/>
                            </p:stCondLst>
                            <p:childTnLst>
                              <p:par>
                                <p:cTn id="30" presetID="2" presetClass="entr" presetSubtype="1" fill="hold" nodeType="afterEffect">
                                  <p:stCondLst>
                                    <p:cond delay="10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0-#ppt_h/2"/>
                                          </p:val>
                                        </p:tav>
                                        <p:tav tm="100000">
                                          <p:val>
                                            <p:strVal val="#ppt_y"/>
                                          </p:val>
                                        </p:tav>
                                      </p:tavLst>
                                    </p:anim>
                                  </p:childTnLst>
                                </p:cTn>
                              </p:par>
                            </p:childTnLst>
                          </p:cTn>
                        </p:par>
                        <p:par>
                          <p:cTn id="34" fill="hold">
                            <p:stCondLst>
                              <p:cond delay="9000"/>
                            </p:stCondLst>
                            <p:childTnLst>
                              <p:par>
                                <p:cTn id="35" presetID="2" presetClass="entr" presetSubtype="1" fill="hold" nodeType="afterEffect">
                                  <p:stCondLst>
                                    <p:cond delay="1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3415" y="2334161"/>
            <a:ext cx="7427343" cy="1323439"/>
          </a:xfrm>
          <a:prstGeom prst="rect">
            <a:avLst/>
          </a:prstGeom>
          <a:solidFill>
            <a:schemeClr val="bg1"/>
          </a:solidFill>
        </p:spPr>
        <p:txBody>
          <a:bodyPr wrap="square" rtlCol="0">
            <a:spAutoFit/>
          </a:bodyPr>
          <a:lstStyle/>
          <a:p>
            <a:pPr algn="ctr"/>
            <a:r>
              <a:rPr lang="en-US" sz="4000" i="1" dirty="0" smtClean="0">
                <a:solidFill>
                  <a:schemeClr val="accent2">
                    <a:lumMod val="75000"/>
                  </a:schemeClr>
                </a:solidFill>
                <a:latin typeface="Arial Black" pitchFamily="34" charset="0"/>
              </a:rPr>
              <a:t>What works: </a:t>
            </a:r>
            <a:r>
              <a:rPr lang="en-US" sz="4000" dirty="0" smtClean="0">
                <a:solidFill>
                  <a:schemeClr val="accent2">
                    <a:lumMod val="75000"/>
                  </a:schemeClr>
                </a:solidFill>
                <a:latin typeface="Arial Black" pitchFamily="34" charset="0"/>
              </a:rPr>
              <a:t>nutrition and exercise, as always.</a:t>
            </a:r>
            <a:endParaRPr lang="en-US" sz="4000" dirty="0">
              <a:solidFill>
                <a:schemeClr val="accent2">
                  <a:lumMod val="75000"/>
                </a:schemeClr>
              </a:solidFill>
              <a:latin typeface="Arial Black" pitchFamily="34" charset="0"/>
            </a:endParaRPr>
          </a:p>
        </p:txBody>
      </p:sp>
      <p:sp>
        <p:nvSpPr>
          <p:cNvPr id="4" name="TextBox 3"/>
          <p:cNvSpPr txBox="1"/>
          <p:nvPr/>
        </p:nvSpPr>
        <p:spPr>
          <a:xfrm>
            <a:off x="183065" y="319444"/>
            <a:ext cx="3324410" cy="1815882"/>
          </a:xfrm>
          <a:prstGeom prst="rect">
            <a:avLst/>
          </a:prstGeom>
          <a:noFill/>
        </p:spPr>
        <p:txBody>
          <a:bodyPr wrap="square" rtlCol="0">
            <a:spAutoFit/>
          </a:bodyPr>
          <a:lstStyle/>
          <a:p>
            <a:r>
              <a:rPr lang="en-US" sz="2800" dirty="0" smtClean="0">
                <a:solidFill>
                  <a:schemeClr val="bg1">
                    <a:lumMod val="50000"/>
                  </a:schemeClr>
                </a:solidFill>
                <a:latin typeface="Eras Bold ITC" pitchFamily="34" charset="0"/>
              </a:rPr>
              <a:t>Five-years of overweight:  as much as $24,000 per person</a:t>
            </a:r>
          </a:p>
        </p:txBody>
      </p:sp>
      <p:sp>
        <p:nvSpPr>
          <p:cNvPr id="9" name="TextBox 8"/>
          <p:cNvSpPr txBox="1"/>
          <p:nvPr/>
        </p:nvSpPr>
        <p:spPr>
          <a:xfrm>
            <a:off x="3708725" y="381000"/>
            <a:ext cx="5235065" cy="1754326"/>
          </a:xfrm>
          <a:prstGeom prst="rect">
            <a:avLst/>
          </a:prstGeom>
          <a:noFill/>
        </p:spPr>
        <p:txBody>
          <a:bodyPr wrap="square" rtlCol="0">
            <a:spAutoFit/>
          </a:bodyPr>
          <a:lstStyle/>
          <a:p>
            <a:r>
              <a:rPr lang="en-US" sz="3600" dirty="0" smtClean="0">
                <a:solidFill>
                  <a:schemeClr val="bg2">
                    <a:lumMod val="75000"/>
                  </a:schemeClr>
                </a:solidFill>
                <a:latin typeface="Eras Bold ITC" pitchFamily="34" charset="0"/>
              </a:rPr>
              <a:t>Weight to lose for improvements to start: only 5</a:t>
            </a:r>
            <a:r>
              <a:rPr lang="en-US" sz="3600" dirty="0">
                <a:solidFill>
                  <a:schemeClr val="bg2">
                    <a:lumMod val="75000"/>
                  </a:schemeClr>
                </a:solidFill>
                <a:latin typeface="Eras Bold ITC" pitchFamily="34" charset="0"/>
              </a:rPr>
              <a:t>% to 7</a:t>
            </a:r>
            <a:r>
              <a:rPr lang="en-US" sz="3600" dirty="0" smtClean="0">
                <a:solidFill>
                  <a:schemeClr val="bg2">
                    <a:lumMod val="75000"/>
                  </a:schemeClr>
                </a:solidFill>
                <a:latin typeface="Eras Bold ITC" pitchFamily="34" charset="0"/>
              </a:rPr>
              <a:t>%</a:t>
            </a:r>
          </a:p>
        </p:txBody>
      </p:sp>
      <p:sp>
        <p:nvSpPr>
          <p:cNvPr id="13" name="TextBox 12"/>
          <p:cNvSpPr txBox="1"/>
          <p:nvPr/>
        </p:nvSpPr>
        <p:spPr>
          <a:xfrm>
            <a:off x="823415" y="3945263"/>
            <a:ext cx="3581400" cy="1569660"/>
          </a:xfrm>
          <a:prstGeom prst="rect">
            <a:avLst/>
          </a:prstGeom>
          <a:noFill/>
        </p:spPr>
        <p:txBody>
          <a:bodyPr wrap="square" rtlCol="0">
            <a:spAutoFit/>
          </a:bodyPr>
          <a:lstStyle/>
          <a:p>
            <a:r>
              <a:rPr lang="en-US" sz="3200" dirty="0" smtClean="0">
                <a:solidFill>
                  <a:srgbClr val="0070C0"/>
                </a:solidFill>
                <a:latin typeface="Arial Black" pitchFamily="34" charset="0"/>
              </a:rPr>
              <a:t>Today: obese adults in the US: 34%</a:t>
            </a:r>
            <a:endParaRPr lang="en-US" sz="3200" dirty="0">
              <a:solidFill>
                <a:srgbClr val="0070C0"/>
              </a:solidFill>
              <a:latin typeface="Arial Black" pitchFamily="34" charset="0"/>
            </a:endParaRPr>
          </a:p>
        </p:txBody>
      </p:sp>
      <p:sp>
        <p:nvSpPr>
          <p:cNvPr id="14" name="TextBox 13"/>
          <p:cNvSpPr txBox="1"/>
          <p:nvPr/>
        </p:nvSpPr>
        <p:spPr>
          <a:xfrm>
            <a:off x="5068957" y="3947383"/>
            <a:ext cx="2514600" cy="1569660"/>
          </a:xfrm>
          <a:prstGeom prst="rect">
            <a:avLst/>
          </a:prstGeom>
          <a:solidFill>
            <a:schemeClr val="bg1"/>
          </a:solidFill>
        </p:spPr>
        <p:txBody>
          <a:bodyPr wrap="square" rtlCol="0">
            <a:spAutoFit/>
          </a:bodyPr>
          <a:lstStyle/>
          <a:p>
            <a:r>
              <a:rPr lang="en-US" sz="3200" dirty="0" smtClean="0">
                <a:solidFill>
                  <a:srgbClr val="0070C0"/>
                </a:solidFill>
                <a:latin typeface="Cooper Black" pitchFamily="18" charset="0"/>
              </a:rPr>
              <a:t>20 years from now:  </a:t>
            </a:r>
            <a:r>
              <a:rPr lang="en-US" sz="3200" dirty="0">
                <a:solidFill>
                  <a:srgbClr val="0070C0"/>
                </a:solidFill>
                <a:latin typeface="Cooper Black" pitchFamily="18" charset="0"/>
              </a:rPr>
              <a:t>50</a:t>
            </a:r>
            <a:r>
              <a:rPr lang="en-US" sz="3200" dirty="0" smtClean="0">
                <a:solidFill>
                  <a:srgbClr val="0070C0"/>
                </a:solidFill>
                <a:latin typeface="Cooper Black" pitchFamily="18" charset="0"/>
              </a:rPr>
              <a:t>%</a:t>
            </a:r>
            <a:endParaRPr lang="en-US" sz="3200" dirty="0">
              <a:solidFill>
                <a:srgbClr val="0070C0"/>
              </a:solidFill>
              <a:latin typeface="Cooper Black" pitchFamily="18" charset="0"/>
            </a:endParaRPr>
          </a:p>
        </p:txBody>
      </p:sp>
      <p:sp>
        <p:nvSpPr>
          <p:cNvPr id="16" name="Rectangle 15"/>
          <p:cNvSpPr/>
          <p:nvPr/>
        </p:nvSpPr>
        <p:spPr>
          <a:xfrm>
            <a:off x="76200" y="5638800"/>
            <a:ext cx="9067800" cy="954107"/>
          </a:xfrm>
          <a:prstGeom prst="rect">
            <a:avLst/>
          </a:prstGeom>
        </p:spPr>
        <p:txBody>
          <a:bodyPr wrap="square">
            <a:spAutoFit/>
          </a:bodyPr>
          <a:lstStyle/>
          <a:p>
            <a:pPr algn="ctr"/>
            <a:r>
              <a:rPr lang="en-US" sz="2800" dirty="0" smtClean="0">
                <a:solidFill>
                  <a:srgbClr val="006600"/>
                </a:solidFill>
                <a:latin typeface="Eras Bold ITC" pitchFamily="34" charset="0"/>
              </a:rPr>
              <a:t>Overweight children&gt;&gt;&gt; overweight adults &gt;&gt;&gt; </a:t>
            </a:r>
          </a:p>
          <a:p>
            <a:pPr algn="ctr"/>
            <a:r>
              <a:rPr lang="en-US" sz="2800" dirty="0" smtClean="0">
                <a:solidFill>
                  <a:srgbClr val="006600"/>
                </a:solidFill>
                <a:latin typeface="Eras Bold ITC" pitchFamily="34" charset="0"/>
              </a:rPr>
              <a:t>diabetes</a:t>
            </a:r>
            <a:r>
              <a:rPr lang="en-US" sz="2800" dirty="0">
                <a:solidFill>
                  <a:srgbClr val="006600"/>
                </a:solidFill>
                <a:latin typeface="Eras Bold ITC" pitchFamily="34" charset="0"/>
              </a:rPr>
              <a:t>, </a:t>
            </a:r>
            <a:r>
              <a:rPr lang="en-US" sz="2800" dirty="0" smtClean="0">
                <a:solidFill>
                  <a:srgbClr val="006600"/>
                </a:solidFill>
                <a:latin typeface="Eras Bold ITC" pitchFamily="34" charset="0"/>
              </a:rPr>
              <a:t>hypertension, atherosclerosis </a:t>
            </a:r>
            <a:endParaRPr lang="en-US" sz="2800" dirty="0">
              <a:solidFill>
                <a:srgbClr val="006600"/>
              </a:solidFill>
              <a:latin typeface="Eras Bold ITC" pitchFamily="34" charset="0"/>
            </a:endParaRPr>
          </a:p>
        </p:txBody>
      </p:sp>
    </p:spTree>
    <p:extLst>
      <p:ext uri="{BB962C8B-B14F-4D97-AF65-F5344CB8AC3E}">
        <p14:creationId xmlns:p14="http://schemas.microsoft.com/office/powerpoint/2010/main" val="36384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15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000" fill="hold"/>
                                        <p:tgtEl>
                                          <p:spTgt spid="16"/>
                                        </p:tgtEl>
                                        <p:attrNameLst>
                                          <p:attrName>ppt_x</p:attrName>
                                        </p:attrNameLst>
                                      </p:cBhvr>
                                      <p:tavLst>
                                        <p:tav tm="0">
                                          <p:val>
                                            <p:strVal val="0-#ppt_w/2"/>
                                          </p:val>
                                        </p:tav>
                                        <p:tav tm="100000">
                                          <p:val>
                                            <p:strVal val="#ppt_x"/>
                                          </p:val>
                                        </p:tav>
                                      </p:tavLst>
                                    </p:anim>
                                    <p:anim calcmode="lin" valueType="num">
                                      <p:cBhvr additive="base">
                                        <p:cTn id="29" dur="20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6500"/>
                            </p:stCondLst>
                            <p:childTnLst>
                              <p:par>
                                <p:cTn id="31" presetID="10" presetClass="entr" presetSubtype="0" fill="hold" grpId="0" nodeType="after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9" grpId="0"/>
      <p:bldP spid="13" grpId="0"/>
      <p:bldP spid="14"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13007</TotalTime>
  <Words>2526</Words>
  <Application>Microsoft Office PowerPoint</Application>
  <PresentationFormat>On-screen Show (4:3)</PresentationFormat>
  <Paragraphs>362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Creating Healthy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Healthy Communities</vt:lpstr>
    </vt:vector>
  </TitlesOfParts>
  <Company>HHD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jeff</cp:lastModifiedBy>
  <cp:revision>187</cp:revision>
  <cp:lastPrinted>2011-11-15T21:52:04Z</cp:lastPrinted>
  <dcterms:created xsi:type="dcterms:W3CDTF">2011-11-14T22:23:28Z</dcterms:created>
  <dcterms:modified xsi:type="dcterms:W3CDTF">2011-12-03T01:29:35Z</dcterms:modified>
</cp:coreProperties>
</file>