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7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57" r:id="rId10"/>
    <p:sldId id="265" r:id="rId11"/>
    <p:sldId id="264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807"/>
  </p:normalViewPr>
  <p:slideViewPr>
    <p:cSldViewPr snapToGrid="0" snapToObjects="1">
      <p:cViewPr varScale="1">
        <p:scale>
          <a:sx n="124" d="100"/>
          <a:sy n="124" d="100"/>
        </p:scale>
        <p:origin x="6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/Users/janetoh/Dropbox/Csun/IR/Presentations/provost/faculty%20retreat%20charts%20v2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microsoft.com/office/2011/relationships/chartStyle" Target="style10.xml"/><Relationship Id="rId2" Type="http://schemas.microsoft.com/office/2011/relationships/chartColorStyle" Target="colors10.xml"/><Relationship Id="rId3" Type="http://schemas.openxmlformats.org/officeDocument/2006/relationships/oleObject" Target="file:////Users/janetoh/Dropbox/Csun/IR/Presentations/provost/faculty%20retreat%20charts%20v2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microsoft.com/office/2011/relationships/chartStyle" Target="style11.xml"/><Relationship Id="rId2" Type="http://schemas.microsoft.com/office/2011/relationships/chartColorStyle" Target="colors11.xml"/><Relationship Id="rId3" Type="http://schemas.openxmlformats.org/officeDocument/2006/relationships/oleObject" Target="file:////Users/janetoh/Dropbox/Csun/IR/Presentations/provost/faculty%20retreat%20charts%20v2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microsoft.com/office/2011/relationships/chartStyle" Target="style12.xml"/><Relationship Id="rId2" Type="http://schemas.microsoft.com/office/2011/relationships/chartColorStyle" Target="colors12.xml"/><Relationship Id="rId3" Type="http://schemas.openxmlformats.org/officeDocument/2006/relationships/oleObject" Target="file:////Users/janetoh/Dropbox/Csun/IR/Presentations/provost/faculty%20retreat%20charts%20v2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microsoft.com/office/2011/relationships/chartStyle" Target="style13.xml"/><Relationship Id="rId2" Type="http://schemas.microsoft.com/office/2011/relationships/chartColorStyle" Target="colors13.xml"/><Relationship Id="rId3" Type="http://schemas.openxmlformats.org/officeDocument/2006/relationships/oleObject" Target="file:////Users/janetoh/Dropbox/Csun/IR/Presentations/provost/faculty%20retreat%20charts%20v2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microsoft.com/office/2011/relationships/chartStyle" Target="style14.xml"/><Relationship Id="rId2" Type="http://schemas.microsoft.com/office/2011/relationships/chartColorStyle" Target="colors14.xml"/><Relationship Id="rId3" Type="http://schemas.openxmlformats.org/officeDocument/2006/relationships/oleObject" Target="file:////Users/janetoh/Dropbox/Csun/IR/Presentations/provost/faculty%20retreat%20charts%20v2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microsoft.com/office/2011/relationships/chartStyle" Target="style15.xml"/><Relationship Id="rId2" Type="http://schemas.microsoft.com/office/2011/relationships/chartColorStyle" Target="colors15.xml"/><Relationship Id="rId3" Type="http://schemas.openxmlformats.org/officeDocument/2006/relationships/oleObject" Target="file:////Users/janetoh/Dropbox/Csun/IR/Presentations/provost/faculty%20retreat%20charts%20v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//Users/janetoh/Dropbox/Csun/IR/Presentations/provost/faculty%20retreat%20charts%20v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//Users/janetoh/Dropbox/Csun/IR/Presentations/provost/faculty%20retreat%20charts%20v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oleObject" Target="file:////Users/janetoh/Dropbox/Csun/IR/Presentations/provost/faculty%20retreat%20charts%20v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oleObject" Target="file:////Users/janetoh/Dropbox/Csun/IR/Presentations/provost/faculty%20retreat%20charts%20v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oleObject" Target="file:////Users/janetoh/Dropbox/Csun/IR/Presentations/provost/faculty%20retreat%20charts%20v2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microsoft.com/office/2011/relationships/chartStyle" Target="style7.xml"/><Relationship Id="rId2" Type="http://schemas.microsoft.com/office/2011/relationships/chartColorStyle" Target="colors7.xml"/><Relationship Id="rId3" Type="http://schemas.openxmlformats.org/officeDocument/2006/relationships/oleObject" Target="file:////Users/janetoh/Dropbox/Csun/IR/Presentations/provost/faculty%20retreat%20charts%20v2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microsoft.com/office/2011/relationships/chartStyle" Target="style8.xml"/><Relationship Id="rId2" Type="http://schemas.microsoft.com/office/2011/relationships/chartColorStyle" Target="colors8.xml"/><Relationship Id="rId3" Type="http://schemas.openxmlformats.org/officeDocument/2006/relationships/oleObject" Target="file:////Users/janetoh/Dropbox/Csun/IR/Presentations/provost/faculty%20retreat%20charts%20v2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microsoft.com/office/2011/relationships/chartStyle" Target="style9.xml"/><Relationship Id="rId2" Type="http://schemas.microsoft.com/office/2011/relationships/chartColorStyle" Target="colors9.xml"/><Relationship Id="rId3" Type="http://schemas.openxmlformats.org/officeDocument/2006/relationships/oleObject" Target="file:////Users/janetoh/Dropbox/Csun/IR/Presentations/provost/faculty%20retreat%20charts%20v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Undergraduates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0.131008040221885"/>
                  <c:y val="0.145689931962388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0360046244679868"/>
                  <c:y val="-0.0210953223305357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2431138084444"/>
                      <c:h val="0.161158923001566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148026445727423"/>
                  <c:y val="-0.240131871143924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0890646678965569"/>
                  <c:y val="0.130129427803917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0458263269216122"/>
                  <c:y val="-0.0421052777297749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4274406332454"/>
                      <c:h val="0.113268608414239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0.0397316809673197"/>
                  <c:y val="-7.13503045129067E-6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309543191090811"/>
                  <c:y val="0.034781256467410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1230983935511"/>
                      <c:h val="0.159679306432906"/>
                    </c:manualLayout>
                  </c15:layout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'our students - all'!$A$3:$A$10</c:f>
              <c:strCache>
                <c:ptCount val="8"/>
                <c:pt idx="0">
                  <c:v>White</c:v>
                </c:pt>
                <c:pt idx="1">
                  <c:v>Asian American</c:v>
                </c:pt>
                <c:pt idx="2">
                  <c:v>Afr Am/Black</c:v>
                </c:pt>
                <c:pt idx="3">
                  <c:v>Latina/o</c:v>
                </c:pt>
                <c:pt idx="4">
                  <c:v>Am Indian</c:v>
                </c:pt>
                <c:pt idx="5">
                  <c:v>Pac Islander</c:v>
                </c:pt>
                <c:pt idx="6">
                  <c:v>Other</c:v>
                </c:pt>
                <c:pt idx="7">
                  <c:v>International</c:v>
                </c:pt>
              </c:strCache>
            </c:strRef>
          </c:cat>
          <c:val>
            <c:numRef>
              <c:f>'our students - all'!$B$3:$B$10</c:f>
              <c:numCache>
                <c:formatCode>General</c:formatCode>
                <c:ptCount val="8"/>
                <c:pt idx="0">
                  <c:v>7801.0</c:v>
                </c:pt>
                <c:pt idx="1">
                  <c:v>4049.0</c:v>
                </c:pt>
                <c:pt idx="2">
                  <c:v>1699.0</c:v>
                </c:pt>
                <c:pt idx="3">
                  <c:v>17231.0</c:v>
                </c:pt>
                <c:pt idx="4">
                  <c:v>43.0</c:v>
                </c:pt>
                <c:pt idx="5">
                  <c:v>39.0</c:v>
                </c:pt>
                <c:pt idx="6">
                  <c:v>2758.0</c:v>
                </c:pt>
                <c:pt idx="7">
                  <c:v>1932.0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949280402449694"/>
          <c:y val="0.190231481481481"/>
          <c:w val="0.708113517060367"/>
          <c:h val="0.700054316127151"/>
        </c:manualLayout>
      </c:layout>
      <c:lineChart>
        <c:grouping val="standard"/>
        <c:varyColors val="0"/>
        <c:ser>
          <c:idx val="0"/>
          <c:order val="0"/>
          <c:tx>
            <c:strRef>
              <c:f>'opportunities - retention'!$B$1</c:f>
              <c:strCache>
                <c:ptCount val="1"/>
                <c:pt idx="0">
                  <c:v>FTF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10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0470172045755953"/>
                  <c:y val="0.05634054359278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0440343563054535"/>
                  <c:y val="0.04527626126764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0470172045755953"/>
                  <c:y val="0.05673294613242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0470172045755953"/>
                  <c:y val="0.0420590164299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0457308219003538"/>
                  <c:y val="0.06277503326808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'opportunities - retention'!$A$2:$A$6</c:f>
              <c:strCache>
                <c:ptCount val="5"/>
                <c:pt idx="0">
                  <c:v>Fall 2010</c:v>
                </c:pt>
                <c:pt idx="1">
                  <c:v>Fall 2011</c:v>
                </c:pt>
                <c:pt idx="2">
                  <c:v>Fall 2012</c:v>
                </c:pt>
                <c:pt idx="3">
                  <c:v>Fall 2013</c:v>
                </c:pt>
                <c:pt idx="4">
                  <c:v>Fall 2014</c:v>
                </c:pt>
              </c:strCache>
            </c:strRef>
          </c:cat>
          <c:val>
            <c:numRef>
              <c:f>'opportunities - retention'!$B$2:$B$6</c:f>
              <c:numCache>
                <c:formatCode>0%</c:formatCode>
                <c:ptCount val="5"/>
                <c:pt idx="0">
                  <c:v>0.744</c:v>
                </c:pt>
                <c:pt idx="1">
                  <c:v>0.744</c:v>
                </c:pt>
                <c:pt idx="2">
                  <c:v>0.779</c:v>
                </c:pt>
                <c:pt idx="3">
                  <c:v>0.769</c:v>
                </c:pt>
                <c:pt idx="4">
                  <c:v>0.784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'opportunities - retention'!$H$1</c:f>
              <c:strCache>
                <c:ptCount val="1"/>
                <c:pt idx="0">
                  <c:v>FTT</c:v>
                </c:pt>
              </c:strCache>
            </c:strRef>
          </c:tx>
          <c:spPr>
            <a:ln w="50800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10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0388888888888889"/>
                  <c:y val="-0.06481481481481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0416666666666667"/>
                  <c:y val="-0.06944444444444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05"/>
                  <c:y val="-0.06018518518518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05"/>
                  <c:y val="-0.05555555555555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0527777777777778"/>
                  <c:y val="-0.06018518518518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t" anchorCtr="0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'opportunities - retention'!$A$2:$A$6</c:f>
              <c:strCache>
                <c:ptCount val="5"/>
                <c:pt idx="0">
                  <c:v>Fall 2010</c:v>
                </c:pt>
                <c:pt idx="1">
                  <c:v>Fall 2011</c:v>
                </c:pt>
                <c:pt idx="2">
                  <c:v>Fall 2012</c:v>
                </c:pt>
                <c:pt idx="3">
                  <c:v>Fall 2013</c:v>
                </c:pt>
                <c:pt idx="4">
                  <c:v>Fall 2014</c:v>
                </c:pt>
              </c:strCache>
            </c:strRef>
          </c:cat>
          <c:val>
            <c:numRef>
              <c:f>'opportunities - retention'!$H$2:$H$6</c:f>
              <c:numCache>
                <c:formatCode>0%</c:formatCode>
                <c:ptCount val="5"/>
                <c:pt idx="0">
                  <c:v>0.832</c:v>
                </c:pt>
                <c:pt idx="1">
                  <c:v>0.812</c:v>
                </c:pt>
                <c:pt idx="2">
                  <c:v>0.834</c:v>
                </c:pt>
                <c:pt idx="3">
                  <c:v>0.834</c:v>
                </c:pt>
                <c:pt idx="4">
                  <c:v>0.838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1812287360"/>
        <c:axId val="-1812292480"/>
      </c:lineChart>
      <c:catAx>
        <c:axId val="-181228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12292480"/>
        <c:crosses val="autoZero"/>
        <c:auto val="1"/>
        <c:lblAlgn val="ctr"/>
        <c:lblOffset val="100"/>
        <c:noMultiLvlLbl val="0"/>
      </c:catAx>
      <c:valAx>
        <c:axId val="-1812292480"/>
        <c:scaling>
          <c:orientation val="minMax"/>
          <c:max val="1.0"/>
          <c:min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1228736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'opportunities - retention'!$C$1</c:f>
              <c:strCache>
                <c:ptCount val="1"/>
                <c:pt idx="0">
                  <c:v>FTF</c:v>
                </c:pt>
              </c:strCache>
            </c:strRef>
          </c:tx>
          <c:spPr>
            <a:ln w="50800" cap="rnd">
              <a:solidFill>
                <a:schemeClr val="accent6"/>
              </a:solidFill>
              <a:round/>
            </a:ln>
            <a:effectLst/>
          </c:spPr>
          <c:marker>
            <c:symbol val="square"/>
            <c:size val="10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0555555555555555"/>
                  <c:y val="-0.04629629629629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0545510777942425"/>
                  <c:y val="-0.05203523402510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0472222222222222"/>
                  <c:y val="-0.07407407407407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0583333171914396"/>
                  <c:y val="-0.05666481335480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0583333333333333"/>
                  <c:y val="-0.0416666666666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'opportunities - retention'!$A$2:$A$6</c:f>
              <c:strCache>
                <c:ptCount val="5"/>
                <c:pt idx="0">
                  <c:v>Fall 2010</c:v>
                </c:pt>
                <c:pt idx="1">
                  <c:v>Fall 2011</c:v>
                </c:pt>
                <c:pt idx="2">
                  <c:v>Fall 2012</c:v>
                </c:pt>
                <c:pt idx="3">
                  <c:v>Fall 2013</c:v>
                </c:pt>
                <c:pt idx="4">
                  <c:v>Fall 2014</c:v>
                </c:pt>
              </c:strCache>
            </c:strRef>
          </c:cat>
          <c:val>
            <c:numRef>
              <c:f>'opportunities - retention'!$C$2:$C$6</c:f>
              <c:numCache>
                <c:formatCode>_(* #,##0_);_(* \(#,##0\);_(* "-"??_);_(@_)</c:formatCode>
                <c:ptCount val="5"/>
                <c:pt idx="0">
                  <c:v>1329.0</c:v>
                </c:pt>
                <c:pt idx="1">
                  <c:v>1346.0</c:v>
                </c:pt>
                <c:pt idx="2">
                  <c:v>915.0</c:v>
                </c:pt>
                <c:pt idx="3">
                  <c:v>1339.0</c:v>
                </c:pt>
                <c:pt idx="4">
                  <c:v>1189.0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'opportunities - retention'!$I$1</c:f>
              <c:strCache>
                <c:ptCount val="1"/>
                <c:pt idx="0">
                  <c:v>FTT</c:v>
                </c:pt>
              </c:strCache>
            </c:strRef>
          </c:tx>
          <c:spPr>
            <a:ln w="50800" cap="rnd">
              <a:solidFill>
                <a:schemeClr val="accent5"/>
              </a:solidFill>
              <a:round/>
            </a:ln>
            <a:effectLst/>
          </c:spPr>
          <c:marker>
            <c:symbol val="square"/>
            <c:size val="10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0555555555555555"/>
                  <c:y val="0.03240740740740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0527777777777778"/>
                  <c:y val="0.05092592592592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0472222222222222"/>
                  <c:y val="0.04629629629629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0416666666666667"/>
                  <c:y val="0.05092592592592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05"/>
                  <c:y val="0.04629629629629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'opportunities - retention'!$A$2:$A$6</c:f>
              <c:strCache>
                <c:ptCount val="5"/>
                <c:pt idx="0">
                  <c:v>Fall 2010</c:v>
                </c:pt>
                <c:pt idx="1">
                  <c:v>Fall 2011</c:v>
                </c:pt>
                <c:pt idx="2">
                  <c:v>Fall 2012</c:v>
                </c:pt>
                <c:pt idx="3">
                  <c:v>Fall 2013</c:v>
                </c:pt>
                <c:pt idx="4">
                  <c:v>Fall 2014</c:v>
                </c:pt>
              </c:strCache>
            </c:strRef>
          </c:cat>
          <c:val>
            <c:numRef>
              <c:f>'opportunities - retention'!$I$2:$I$6</c:f>
              <c:numCache>
                <c:formatCode>_(* #,##0_);_(* \(#,##0\);_(* "-"??_);_(@_)</c:formatCode>
                <c:ptCount val="5"/>
                <c:pt idx="0">
                  <c:v>749.0</c:v>
                </c:pt>
                <c:pt idx="1">
                  <c:v>923.0</c:v>
                </c:pt>
                <c:pt idx="2">
                  <c:v>650.0</c:v>
                </c:pt>
                <c:pt idx="3">
                  <c:v>867.0</c:v>
                </c:pt>
                <c:pt idx="4">
                  <c:v>942.0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1814112192"/>
        <c:axId val="-1814109872"/>
      </c:lineChart>
      <c:catAx>
        <c:axId val="-1814112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14109872"/>
        <c:crosses val="autoZero"/>
        <c:auto val="1"/>
        <c:lblAlgn val="ctr"/>
        <c:lblOffset val="100"/>
        <c:noMultiLvlLbl val="0"/>
      </c:catAx>
      <c:valAx>
        <c:axId val="-1814109872"/>
        <c:scaling>
          <c:orientation val="minMax"/>
          <c:min val="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14112192"/>
        <c:crosses val="autoZero"/>
        <c:crossBetween val="between"/>
        <c:majorUnit val="250.0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'opportunities - graduation'!$B$1</c:f>
              <c:strCache>
                <c:ptCount val="1"/>
                <c:pt idx="0">
                  <c:v>4-year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2"/>
              <c:layout>
                <c:manualLayout>
                  <c:x val="-0.0527777777777778"/>
                  <c:y val="-0.05555555555555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0611111111111112"/>
                  <c:y val="-0.06481481481481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0583333333333333"/>
                  <c:y val="-0.06944444444444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0611111111111111"/>
                  <c:y val="-0.0740740740740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0.0583333333333333"/>
                  <c:y val="-0.06944444444444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'opportunities - graduation'!$A$2:$A$8</c:f>
              <c:strCache>
                <c:ptCount val="7"/>
                <c:pt idx="0">
                  <c:v>Fall 2005</c:v>
                </c:pt>
                <c:pt idx="1">
                  <c:v>Fall 2006</c:v>
                </c:pt>
                <c:pt idx="2">
                  <c:v>Fall 2007</c:v>
                </c:pt>
                <c:pt idx="3">
                  <c:v>Fall 2008</c:v>
                </c:pt>
                <c:pt idx="4">
                  <c:v>Fall 2009</c:v>
                </c:pt>
                <c:pt idx="5">
                  <c:v>Fall 2010</c:v>
                </c:pt>
                <c:pt idx="6">
                  <c:v>Fall 2011</c:v>
                </c:pt>
              </c:strCache>
            </c:strRef>
          </c:cat>
          <c:val>
            <c:numRef>
              <c:f>'opportunities - graduation'!$B$2:$B$8</c:f>
              <c:numCache>
                <c:formatCode>General</c:formatCode>
                <c:ptCount val="7"/>
                <c:pt idx="2" formatCode="0%">
                  <c:v>0.13</c:v>
                </c:pt>
                <c:pt idx="3" formatCode="0%">
                  <c:v>0.118</c:v>
                </c:pt>
                <c:pt idx="4" formatCode="0%">
                  <c:v>0.112</c:v>
                </c:pt>
                <c:pt idx="5" formatCode="0%">
                  <c:v>0.104</c:v>
                </c:pt>
                <c:pt idx="6" formatCode="0%">
                  <c:v>0.125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'opportunities - graduation'!$C$1</c:f>
              <c:strCache>
                <c:ptCount val="1"/>
                <c:pt idx="0">
                  <c:v>6-year</c:v>
                </c:pt>
              </c:strCache>
            </c:strRef>
          </c:tx>
          <c:spPr>
            <a:ln w="508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0527777777777778"/>
                  <c:y val="0.04166666666666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0527777777777778"/>
                  <c:y val="0.05092592592592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0555555555555555"/>
                  <c:y val="0.0416666666666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0611111111111112"/>
                  <c:y val="0.0370370370370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0555555555555555"/>
                  <c:y val="0.05092592592592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'opportunities - graduation'!$A$2:$A$8</c:f>
              <c:strCache>
                <c:ptCount val="7"/>
                <c:pt idx="0">
                  <c:v>Fall 2005</c:v>
                </c:pt>
                <c:pt idx="1">
                  <c:v>Fall 2006</c:v>
                </c:pt>
                <c:pt idx="2">
                  <c:v>Fall 2007</c:v>
                </c:pt>
                <c:pt idx="3">
                  <c:v>Fall 2008</c:v>
                </c:pt>
                <c:pt idx="4">
                  <c:v>Fall 2009</c:v>
                </c:pt>
                <c:pt idx="5">
                  <c:v>Fall 2010</c:v>
                </c:pt>
                <c:pt idx="6">
                  <c:v>Fall 2011</c:v>
                </c:pt>
              </c:strCache>
            </c:strRef>
          </c:cat>
          <c:val>
            <c:numRef>
              <c:f>'opportunities - graduation'!$C$2:$C$8</c:f>
              <c:numCache>
                <c:formatCode>0%</c:formatCode>
                <c:ptCount val="7"/>
                <c:pt idx="0">
                  <c:v>0.458</c:v>
                </c:pt>
                <c:pt idx="1">
                  <c:v>0.478</c:v>
                </c:pt>
                <c:pt idx="2">
                  <c:v>0.452</c:v>
                </c:pt>
                <c:pt idx="3">
                  <c:v>0.466</c:v>
                </c:pt>
                <c:pt idx="4">
                  <c:v>0.5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812490688"/>
        <c:axId val="-1812493456"/>
      </c:lineChart>
      <c:catAx>
        <c:axId val="-1812490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12493456"/>
        <c:crosses val="autoZero"/>
        <c:auto val="1"/>
        <c:lblAlgn val="ctr"/>
        <c:lblOffset val="100"/>
        <c:noMultiLvlLbl val="0"/>
      </c:catAx>
      <c:valAx>
        <c:axId val="-1812493456"/>
        <c:scaling>
          <c:orientation val="minMax"/>
          <c:max val="0.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12490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'opportunities - graduation'!$G$1</c:f>
              <c:strCache>
                <c:ptCount val="1"/>
                <c:pt idx="0">
                  <c:v>2-year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2"/>
              <c:layout>
                <c:manualLayout>
                  <c:x val="-0.061111111111111"/>
                  <c:y val="-0.06481481481481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0611111111111111"/>
                  <c:y val="-0.06481481481481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0583333333333334"/>
                  <c:y val="-0.06944444444444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0583333333333333"/>
                  <c:y val="-0.06944444444444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0.0583333333333333"/>
                  <c:y val="-0.06944444444444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'opportunities - graduation'!$F$2:$F$8</c:f>
              <c:strCache>
                <c:ptCount val="7"/>
                <c:pt idx="0">
                  <c:v>Fall 2007</c:v>
                </c:pt>
                <c:pt idx="1">
                  <c:v>Fall 2008</c:v>
                </c:pt>
                <c:pt idx="2">
                  <c:v>Fall 2009</c:v>
                </c:pt>
                <c:pt idx="3">
                  <c:v>Fall 2010</c:v>
                </c:pt>
                <c:pt idx="4">
                  <c:v>Fall 2011</c:v>
                </c:pt>
                <c:pt idx="5">
                  <c:v>Fall 2012</c:v>
                </c:pt>
                <c:pt idx="6">
                  <c:v>Fall 2013</c:v>
                </c:pt>
              </c:strCache>
            </c:strRef>
          </c:cat>
          <c:val>
            <c:numRef>
              <c:f>'opportunities - graduation'!$G$2:$G$8</c:f>
              <c:numCache>
                <c:formatCode>General</c:formatCode>
                <c:ptCount val="7"/>
                <c:pt idx="2" formatCode="0%">
                  <c:v>0.28</c:v>
                </c:pt>
                <c:pt idx="3" formatCode="0%">
                  <c:v>0.313</c:v>
                </c:pt>
                <c:pt idx="4" formatCode="0%">
                  <c:v>0.297</c:v>
                </c:pt>
                <c:pt idx="5" formatCode="0%">
                  <c:v>0.293</c:v>
                </c:pt>
                <c:pt idx="6" formatCode="0%">
                  <c:v>0.308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'opportunities - graduation'!$H$1</c:f>
              <c:strCache>
                <c:ptCount val="1"/>
                <c:pt idx="0">
                  <c:v>4-year</c:v>
                </c:pt>
              </c:strCache>
            </c:strRef>
          </c:tx>
          <c:spPr>
            <a:ln w="508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0583333333333333"/>
                  <c:y val="0.05555555555555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0472222222222223"/>
                  <c:y val="0.05092592592592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0555555555555555"/>
                  <c:y val="0.06018518518518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063888888888889"/>
                  <c:y val="0.06481481481481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0611111111111111"/>
                  <c:y val="0.05555555555555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'opportunities - graduation'!$F$2:$F$8</c:f>
              <c:strCache>
                <c:ptCount val="7"/>
                <c:pt idx="0">
                  <c:v>Fall 2007</c:v>
                </c:pt>
                <c:pt idx="1">
                  <c:v>Fall 2008</c:v>
                </c:pt>
                <c:pt idx="2">
                  <c:v>Fall 2009</c:v>
                </c:pt>
                <c:pt idx="3">
                  <c:v>Fall 2010</c:v>
                </c:pt>
                <c:pt idx="4">
                  <c:v>Fall 2011</c:v>
                </c:pt>
                <c:pt idx="5">
                  <c:v>Fall 2012</c:v>
                </c:pt>
                <c:pt idx="6">
                  <c:v>Fall 2013</c:v>
                </c:pt>
              </c:strCache>
            </c:strRef>
          </c:cat>
          <c:val>
            <c:numRef>
              <c:f>'opportunities - graduation'!$H$2:$H$8</c:f>
              <c:numCache>
                <c:formatCode>0%</c:formatCode>
                <c:ptCount val="7"/>
                <c:pt idx="0">
                  <c:v>0.661</c:v>
                </c:pt>
                <c:pt idx="1">
                  <c:v>0.691</c:v>
                </c:pt>
                <c:pt idx="2">
                  <c:v>0.71</c:v>
                </c:pt>
                <c:pt idx="3">
                  <c:v>0.739</c:v>
                </c:pt>
                <c:pt idx="4">
                  <c:v>0.714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707965216"/>
        <c:axId val="-1707962896"/>
      </c:lineChart>
      <c:catAx>
        <c:axId val="-1707965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07962896"/>
        <c:crosses val="autoZero"/>
        <c:auto val="1"/>
        <c:lblAlgn val="ctr"/>
        <c:lblOffset val="100"/>
        <c:noMultiLvlLbl val="0"/>
      </c:catAx>
      <c:valAx>
        <c:axId val="-1707962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07965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'opportunities - gaps'!$A$2:$A$5</c:f>
              <c:strCache>
                <c:ptCount val="4"/>
                <c:pt idx="0">
                  <c:v>White</c:v>
                </c:pt>
                <c:pt idx="1">
                  <c:v>Asian American</c:v>
                </c:pt>
                <c:pt idx="2">
                  <c:v>Afr Am/Black</c:v>
                </c:pt>
                <c:pt idx="3">
                  <c:v>Latina/o</c:v>
                </c:pt>
              </c:strCache>
            </c:strRef>
          </c:cat>
          <c:val>
            <c:numRef>
              <c:f>'opportunities - gaps'!$D$2:$D$5</c:f>
              <c:numCache>
                <c:formatCode>0%</c:formatCode>
                <c:ptCount val="4"/>
                <c:pt idx="0">
                  <c:v>0.858</c:v>
                </c:pt>
                <c:pt idx="1">
                  <c:v>0.85</c:v>
                </c:pt>
                <c:pt idx="2">
                  <c:v>0.652</c:v>
                </c:pt>
                <c:pt idx="3">
                  <c:v>0.766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707938000"/>
        <c:axId val="-1707935680"/>
      </c:barChart>
      <c:catAx>
        <c:axId val="-1707938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07935680"/>
        <c:crosses val="autoZero"/>
        <c:auto val="1"/>
        <c:lblAlgn val="ctr"/>
        <c:lblOffset val="100"/>
        <c:noMultiLvlLbl val="0"/>
      </c:catAx>
      <c:valAx>
        <c:axId val="-1707935680"/>
        <c:scaling>
          <c:orientation val="minMax"/>
          <c:max val="1.0"/>
          <c:min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0793800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'opportunities - gaps'!$A$2:$A$5</c:f>
              <c:strCache>
                <c:ptCount val="4"/>
                <c:pt idx="0">
                  <c:v>White</c:v>
                </c:pt>
                <c:pt idx="1">
                  <c:v>Asian American</c:v>
                </c:pt>
                <c:pt idx="2">
                  <c:v>Afr Am/Black</c:v>
                </c:pt>
                <c:pt idx="3">
                  <c:v>Latina/o</c:v>
                </c:pt>
              </c:strCache>
            </c:strRef>
          </c:cat>
          <c:val>
            <c:numRef>
              <c:f>'opportunities - gaps'!$B$2:$B$5</c:f>
              <c:numCache>
                <c:formatCode>0%</c:formatCode>
                <c:ptCount val="4"/>
                <c:pt idx="0">
                  <c:v>0.569</c:v>
                </c:pt>
                <c:pt idx="1">
                  <c:v>0.525</c:v>
                </c:pt>
                <c:pt idx="2">
                  <c:v>0.404</c:v>
                </c:pt>
                <c:pt idx="3">
                  <c:v>0.476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707905888"/>
        <c:axId val="-1707902096"/>
      </c:barChart>
      <c:catAx>
        <c:axId val="-1707905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07902096"/>
        <c:crosses val="autoZero"/>
        <c:auto val="1"/>
        <c:lblAlgn val="ctr"/>
        <c:lblOffset val="100"/>
        <c:noMultiLvlLbl val="0"/>
      </c:catAx>
      <c:valAx>
        <c:axId val="-1707902096"/>
        <c:scaling>
          <c:orientation val="minMax"/>
          <c:max val="0.7"/>
          <c:min val="0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07905888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/>
              <a:t>GRADUATE</a:t>
            </a:r>
            <a:r>
              <a:rPr lang="en-US" sz="2000" b="1" baseline="0" dirty="0"/>
              <a:t> STUDENTS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noFill/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-0.174794335560156"/>
                  <c:y val="0.087025641430738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367771026891536"/>
                  <c:y val="-0.13234185887566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8288241717448"/>
                      <c:h val="0.159679306432906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0107363612420419"/>
                  <c:y val="-0.01345479535015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2582785924928"/>
                      <c:h val="0.121587197359808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159423050293867"/>
                  <c:y val="-0.18146587018550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0"/>
                  <c:y val="0.048390287537737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1099910089094"/>
                      <c:h val="0.154049494768382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-0.0266086976728151"/>
                  <c:y val="-0.16822938140583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2221361508205"/>
                      <c:h val="0.161158923001566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-0.10401581817555"/>
                  <c:y val="0.060470934751747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9154169118178"/>
                      <c:h val="0.161158923001566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'our students - all'!$A$3:$A$10</c:f>
              <c:strCache>
                <c:ptCount val="8"/>
                <c:pt idx="0">
                  <c:v>White</c:v>
                </c:pt>
                <c:pt idx="1">
                  <c:v>Asian American</c:v>
                </c:pt>
                <c:pt idx="2">
                  <c:v>Afr Am/Black</c:v>
                </c:pt>
                <c:pt idx="3">
                  <c:v>Latina/o</c:v>
                </c:pt>
                <c:pt idx="4">
                  <c:v>Am Indian</c:v>
                </c:pt>
                <c:pt idx="5">
                  <c:v>Pac Islander</c:v>
                </c:pt>
                <c:pt idx="6">
                  <c:v>Other</c:v>
                </c:pt>
                <c:pt idx="7">
                  <c:v>International</c:v>
                </c:pt>
              </c:strCache>
            </c:strRef>
          </c:cat>
          <c:val>
            <c:numRef>
              <c:f>'our students - all'!$C$3:$C$10</c:f>
              <c:numCache>
                <c:formatCode>General</c:formatCode>
                <c:ptCount val="8"/>
                <c:pt idx="0">
                  <c:v>1522.0</c:v>
                </c:pt>
                <c:pt idx="1">
                  <c:v>428.0</c:v>
                </c:pt>
                <c:pt idx="2">
                  <c:v>155.0</c:v>
                </c:pt>
                <c:pt idx="3">
                  <c:v>1281.0</c:v>
                </c:pt>
                <c:pt idx="4">
                  <c:v>9.0</c:v>
                </c:pt>
                <c:pt idx="5">
                  <c:v>6.0</c:v>
                </c:pt>
                <c:pt idx="6">
                  <c:v>548.0</c:v>
                </c:pt>
                <c:pt idx="7">
                  <c:v>415.0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Race/Ethnicity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'our students - FTF'!$B$1</c:f>
              <c:strCache>
                <c:ptCount val="1"/>
                <c:pt idx="0">
                  <c:v>Race/Ethnicity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noFill/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-0.10398761942528"/>
                  <c:y val="0.19493851612585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0138910730771931"/>
                  <c:y val="0.01168289701308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4444390978917"/>
                      <c:h val="0.215776381357389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0.0305555488723646"/>
                  <c:y val="0.02911797400266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222392339809"/>
                      <c:h val="0.208701745903048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164102545034439"/>
                  <c:y val="-0.22582319928941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18051811449735"/>
                  <c:y val="0.19678377045203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0944444237873089"/>
                  <c:y val="0.072833093473481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6111059468272"/>
                      <c:h val="0.169791250904175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0.398925765764268"/>
                  <c:y val="0.053369490105398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8513720797524"/>
                      <c:h val="0.166766983511921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'our students - FTF'!$A$2:$A$9</c:f>
              <c:strCache>
                <c:ptCount val="8"/>
                <c:pt idx="0">
                  <c:v>White</c:v>
                </c:pt>
                <c:pt idx="1">
                  <c:v>Asian American</c:v>
                </c:pt>
                <c:pt idx="2">
                  <c:v>Afr Am/Black</c:v>
                </c:pt>
                <c:pt idx="3">
                  <c:v>Latina/o</c:v>
                </c:pt>
                <c:pt idx="4">
                  <c:v>Am Indian</c:v>
                </c:pt>
                <c:pt idx="5">
                  <c:v>Pac Islander</c:v>
                </c:pt>
                <c:pt idx="6">
                  <c:v>Other</c:v>
                </c:pt>
                <c:pt idx="7">
                  <c:v>International</c:v>
                </c:pt>
              </c:strCache>
            </c:strRef>
          </c:cat>
          <c:val>
            <c:numRef>
              <c:f>'our students - FTF'!$B$2:$B$9</c:f>
              <c:numCache>
                <c:formatCode>General</c:formatCode>
                <c:ptCount val="8"/>
                <c:pt idx="0">
                  <c:v>629.0</c:v>
                </c:pt>
                <c:pt idx="1">
                  <c:v>457.0</c:v>
                </c:pt>
                <c:pt idx="2">
                  <c:v>292.0</c:v>
                </c:pt>
                <c:pt idx="3">
                  <c:v>2736.0</c:v>
                </c:pt>
                <c:pt idx="4">
                  <c:v>4.0</c:v>
                </c:pt>
                <c:pt idx="5">
                  <c:v>7.0</c:v>
                </c:pt>
                <c:pt idx="6">
                  <c:v>276.0</c:v>
                </c:pt>
                <c:pt idx="7">
                  <c:v>98.0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Household Income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'our students - FTF'!$B$21</c:f>
              <c:strCache>
                <c:ptCount val="1"/>
                <c:pt idx="0">
                  <c:v>Household Income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</c:dPt>
          <c:dLbls>
            <c:dLbl>
              <c:idx val="1"/>
              <c:layout>
                <c:manualLayout>
                  <c:x val="0.196634449212529"/>
                  <c:y val="-0.053904575069270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'our students - FTF'!$A$22:$A$23</c:f>
              <c:strCache>
                <c:ptCount val="2"/>
                <c:pt idx="0">
                  <c:v>Non-Pell eligible</c:v>
                </c:pt>
                <c:pt idx="1">
                  <c:v>Pell eligible</c:v>
                </c:pt>
              </c:strCache>
            </c:strRef>
          </c:cat>
          <c:val>
            <c:numRef>
              <c:f>'our students - FTF'!$B$22:$B$23</c:f>
              <c:numCache>
                <c:formatCode>General</c:formatCode>
                <c:ptCount val="2"/>
                <c:pt idx="0">
                  <c:v>1812.0</c:v>
                </c:pt>
                <c:pt idx="1">
                  <c:v>2687.0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Residency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'our students - FTF'!$B$13</c:f>
              <c:strCache>
                <c:ptCount val="1"/>
                <c:pt idx="0">
                  <c:v>Residency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</c:dPt>
          <c:dLbls>
            <c:dLbl>
              <c:idx val="2"/>
              <c:layout>
                <c:manualLayout>
                  <c:x val="0.135140407376294"/>
                  <c:y val="0.2257443942557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48437381591758"/>
                  <c:y val="-0.257034518245871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Los Angeles</a:t>
                    </a:r>
                    <a:r>
                      <a:rPr lang="en-US" baseline="0"/>
                      <a:t>
</a:t>
                    </a:r>
                    <a:fld id="{2489BB60-A244-FB47-A668-DB79D70AAFB6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'our students - FTF'!$A$14:$A$17</c:f>
              <c:strCache>
                <c:ptCount val="4"/>
                <c:pt idx="0">
                  <c:v>Other CA</c:v>
                </c:pt>
                <c:pt idx="1">
                  <c:v>Outside CA</c:v>
                </c:pt>
                <c:pt idx="2">
                  <c:v>Outside US</c:v>
                </c:pt>
                <c:pt idx="3">
                  <c:v>LA</c:v>
                </c:pt>
              </c:strCache>
            </c:strRef>
          </c:cat>
          <c:val>
            <c:numRef>
              <c:f>'our students - FTF'!$B$14:$B$17</c:f>
              <c:numCache>
                <c:formatCode>General</c:formatCode>
                <c:ptCount val="4"/>
                <c:pt idx="0">
                  <c:v>375.0</c:v>
                </c:pt>
                <c:pt idx="1">
                  <c:v>66.0</c:v>
                </c:pt>
                <c:pt idx="2">
                  <c:v>87.0</c:v>
                </c:pt>
                <c:pt idx="3">
                  <c:v>3971.0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Proficiency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'our students - FTF'!$B$27</c:f>
              <c:strCache>
                <c:ptCount val="1"/>
                <c:pt idx="0">
                  <c:v>Proficiency</c:v>
                </c:pt>
              </c:strCache>
            </c:strRef>
          </c:tx>
          <c:spPr>
            <a:ln>
              <a:noFill/>
            </a:ln>
          </c:spPr>
          <c:explosion val="1"/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0.00198974388862691"/>
                  <c:y val="0.057678005426728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902596083087"/>
                      <c:h val="0.185068361364721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0142412393691666"/>
                  <c:y val="0.07054236354705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9113670934902"/>
                      <c:h val="0.307161639866437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0.14525130386977"/>
                  <c:y val="-0.1621450549124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7189767201532"/>
                      <c:h val="0.242271309422907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182690215207252"/>
                  <c:y val="0.030773013456072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'our students - FTF'!$A$28:$A$31</c:f>
              <c:strCache>
                <c:ptCount val="4"/>
                <c:pt idx="0">
                  <c:v>Need Math remediation</c:v>
                </c:pt>
                <c:pt idx="1">
                  <c:v>Need English remediation</c:v>
                </c:pt>
                <c:pt idx="2">
                  <c:v>Need Math &amp; English</c:v>
                </c:pt>
                <c:pt idx="3">
                  <c:v>Fully proficient</c:v>
                </c:pt>
              </c:strCache>
            </c:strRef>
          </c:cat>
          <c:val>
            <c:numRef>
              <c:f>'our students - FTF'!$B$28:$B$31</c:f>
              <c:numCache>
                <c:formatCode>General</c:formatCode>
                <c:ptCount val="4"/>
                <c:pt idx="0">
                  <c:v>536.0</c:v>
                </c:pt>
                <c:pt idx="1">
                  <c:v>724.0</c:v>
                </c:pt>
                <c:pt idx="2">
                  <c:v>947.0</c:v>
                </c:pt>
                <c:pt idx="3">
                  <c:v>2292.0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NSSE!$B$1</c:f>
              <c:strCache>
                <c:ptCount val="1"/>
                <c:pt idx="0">
                  <c:v>Peer Institutions*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NSSE!$A$2:$A$5</c:f>
              <c:strCache>
                <c:ptCount val="4"/>
                <c:pt idx="0">
                  <c:v>Had conversations with students from other religious beliefs</c:v>
                </c:pt>
                <c:pt idx="1">
                  <c:v>Had conversations with students from other economic backgrounds</c:v>
                </c:pt>
                <c:pt idx="2">
                  <c:v>Had conversations with students from other racial/ethnic backgrounds</c:v>
                </c:pt>
                <c:pt idx="3">
                  <c:v>Encouraged to engage with peers from different backgrounds</c:v>
                </c:pt>
              </c:strCache>
            </c:strRef>
          </c:cat>
          <c:val>
            <c:numRef>
              <c:f>NSSE!$B$2:$B$5</c:f>
              <c:numCache>
                <c:formatCode>0%</c:formatCode>
                <c:ptCount val="4"/>
                <c:pt idx="0">
                  <c:v>0.712</c:v>
                </c:pt>
                <c:pt idx="1">
                  <c:v>0.751</c:v>
                </c:pt>
                <c:pt idx="2">
                  <c:v>0.745</c:v>
                </c:pt>
                <c:pt idx="3">
                  <c:v>0.525</c:v>
                </c:pt>
              </c:numCache>
            </c:numRef>
          </c:val>
        </c:ser>
        <c:ser>
          <c:idx val="1"/>
          <c:order val="1"/>
          <c:tx>
            <c:strRef>
              <c:f>NSSE!$D$1</c:f>
              <c:strCache>
                <c:ptCount val="1"/>
                <c:pt idx="0">
                  <c:v>CSUN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NSSE!$A$2:$A$5</c:f>
              <c:strCache>
                <c:ptCount val="4"/>
                <c:pt idx="0">
                  <c:v>Had conversations with students from other religious beliefs</c:v>
                </c:pt>
                <c:pt idx="1">
                  <c:v>Had conversations with students from other economic backgrounds</c:v>
                </c:pt>
                <c:pt idx="2">
                  <c:v>Had conversations with students from other racial/ethnic backgrounds</c:v>
                </c:pt>
                <c:pt idx="3">
                  <c:v>Encouraged to engage with peers from different backgrounds</c:v>
                </c:pt>
              </c:strCache>
            </c:strRef>
          </c:cat>
          <c:val>
            <c:numRef>
              <c:f>NSSE!$D$2:$D$5</c:f>
              <c:numCache>
                <c:formatCode>0%</c:formatCode>
                <c:ptCount val="4"/>
                <c:pt idx="0">
                  <c:v>0.769</c:v>
                </c:pt>
                <c:pt idx="1">
                  <c:v>0.795</c:v>
                </c:pt>
                <c:pt idx="2">
                  <c:v>0.848</c:v>
                </c:pt>
                <c:pt idx="3">
                  <c:v>0.596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1707860080"/>
        <c:axId val="-1707857760"/>
      </c:barChart>
      <c:catAx>
        <c:axId val="-1707860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t" anchorCtr="0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07857760"/>
        <c:crosses val="autoZero"/>
        <c:auto val="1"/>
        <c:lblAlgn val="r"/>
        <c:lblOffset val="100"/>
        <c:noMultiLvlLbl val="0"/>
      </c:catAx>
      <c:valAx>
        <c:axId val="-1707857760"/>
        <c:scaling>
          <c:orientation val="minMax"/>
          <c:max val="0.9"/>
          <c:min val="0.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07860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NSSE!$B$23</c:f>
              <c:strCache>
                <c:ptCount val="1"/>
                <c:pt idx="0">
                  <c:v>Peer Institutions*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NSSE!$A$24:$A$27</c:f>
              <c:strCache>
                <c:ptCount val="4"/>
                <c:pt idx="0">
                  <c:v>work effectively with others</c:v>
                </c:pt>
                <c:pt idx="1">
                  <c:v>speak clearly and effectively</c:v>
                </c:pt>
                <c:pt idx="2">
                  <c:v>solve complex real-world problems</c:v>
                </c:pt>
                <c:pt idx="3">
                  <c:v>understand people of other racial/ethnic backgrounds</c:v>
                </c:pt>
              </c:strCache>
            </c:strRef>
          </c:cat>
          <c:val>
            <c:numRef>
              <c:f>NSSE!$B$24:$B$27</c:f>
              <c:numCache>
                <c:formatCode>0%</c:formatCode>
                <c:ptCount val="4"/>
                <c:pt idx="0">
                  <c:v>0.71</c:v>
                </c:pt>
                <c:pt idx="1">
                  <c:v>0.652</c:v>
                </c:pt>
                <c:pt idx="2">
                  <c:v>0.618</c:v>
                </c:pt>
                <c:pt idx="3">
                  <c:v>0.614</c:v>
                </c:pt>
              </c:numCache>
            </c:numRef>
          </c:val>
        </c:ser>
        <c:ser>
          <c:idx val="1"/>
          <c:order val="1"/>
          <c:tx>
            <c:strRef>
              <c:f>NSSE!$D$23</c:f>
              <c:strCache>
                <c:ptCount val="1"/>
                <c:pt idx="0">
                  <c:v>CSUN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NSSE!$A$24:$A$27</c:f>
              <c:strCache>
                <c:ptCount val="4"/>
                <c:pt idx="0">
                  <c:v>work effectively with others</c:v>
                </c:pt>
                <c:pt idx="1">
                  <c:v>speak clearly and effectively</c:v>
                </c:pt>
                <c:pt idx="2">
                  <c:v>solve complex real-world problems</c:v>
                </c:pt>
                <c:pt idx="3">
                  <c:v>understand people of other racial/ethnic backgrounds</c:v>
                </c:pt>
              </c:strCache>
            </c:strRef>
          </c:cat>
          <c:val>
            <c:numRef>
              <c:f>NSSE!$D$24:$D$27</c:f>
              <c:numCache>
                <c:formatCode>0%</c:formatCode>
                <c:ptCount val="4"/>
                <c:pt idx="0">
                  <c:v>0.774</c:v>
                </c:pt>
                <c:pt idx="1">
                  <c:v>0.75</c:v>
                </c:pt>
                <c:pt idx="2">
                  <c:v>0.664</c:v>
                </c:pt>
                <c:pt idx="3">
                  <c:v>0.714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1815134448"/>
        <c:axId val="-1815132128"/>
      </c:barChart>
      <c:catAx>
        <c:axId val="-18151344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15132128"/>
        <c:crosses val="autoZero"/>
        <c:auto val="1"/>
        <c:lblAlgn val="ctr"/>
        <c:lblOffset val="100"/>
        <c:noMultiLvlLbl val="0"/>
      </c:catAx>
      <c:valAx>
        <c:axId val="-1815132128"/>
        <c:scaling>
          <c:orientation val="minMax"/>
          <c:min val="0.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15134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NSSE!$B$44</c:f>
              <c:strCache>
                <c:ptCount val="1"/>
                <c:pt idx="0">
                  <c:v>Peer Institutions*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NSSE!$A$45:$A$47</c:f>
              <c:strCache>
                <c:ptCount val="3"/>
                <c:pt idx="0">
                  <c:v>Worked with faculty outside of coursework</c:v>
                </c:pt>
                <c:pt idx="1">
                  <c:v>Talked about career plans with faculty</c:v>
                </c:pt>
                <c:pt idx="2">
                  <c:v>Discussed academic progress with instructor</c:v>
                </c:pt>
              </c:strCache>
            </c:strRef>
          </c:cat>
          <c:val>
            <c:numRef>
              <c:f>NSSE!$B$45:$B$47</c:f>
              <c:numCache>
                <c:formatCode>0%</c:formatCode>
                <c:ptCount val="3"/>
                <c:pt idx="0">
                  <c:v>0.44</c:v>
                </c:pt>
                <c:pt idx="1">
                  <c:v>0.769</c:v>
                </c:pt>
                <c:pt idx="2">
                  <c:v>0.719</c:v>
                </c:pt>
              </c:numCache>
            </c:numRef>
          </c:val>
        </c:ser>
        <c:ser>
          <c:idx val="1"/>
          <c:order val="1"/>
          <c:tx>
            <c:strRef>
              <c:f>NSSE!$D$44</c:f>
              <c:strCache>
                <c:ptCount val="1"/>
                <c:pt idx="0">
                  <c:v>CSUN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NSSE!$A$45:$A$47</c:f>
              <c:strCache>
                <c:ptCount val="3"/>
                <c:pt idx="0">
                  <c:v>Worked with faculty outside of coursework</c:v>
                </c:pt>
                <c:pt idx="1">
                  <c:v>Talked about career plans with faculty</c:v>
                </c:pt>
                <c:pt idx="2">
                  <c:v>Discussed academic progress with instructor</c:v>
                </c:pt>
              </c:strCache>
            </c:strRef>
          </c:cat>
          <c:val>
            <c:numRef>
              <c:f>NSSE!$D$45:$D$47</c:f>
              <c:numCache>
                <c:formatCode>0%</c:formatCode>
                <c:ptCount val="3"/>
                <c:pt idx="0">
                  <c:v>0.515</c:v>
                </c:pt>
                <c:pt idx="1">
                  <c:v>0.807</c:v>
                </c:pt>
                <c:pt idx="2">
                  <c:v>0.77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1707850816"/>
        <c:axId val="-1707848768"/>
      </c:barChart>
      <c:catAx>
        <c:axId val="-17078508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07848768"/>
        <c:crosses val="autoZero"/>
        <c:auto val="1"/>
        <c:lblAlgn val="ctr"/>
        <c:lblOffset val="100"/>
        <c:noMultiLvlLbl val="0"/>
      </c:catAx>
      <c:valAx>
        <c:axId val="-1707848768"/>
        <c:scaling>
          <c:orientation val="minMax"/>
          <c:max val="0.9"/>
          <c:min val="0.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07850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40C27-A21C-6F45-AE8A-A85E85343ACE}" type="datetimeFigureOut">
              <a:rPr lang="en-US" smtClean="0"/>
              <a:t>1/18/17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8F0F4-FAE2-6B40-B6B6-485A0CF44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42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1/18/17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1/18/17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1/18/17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1/18/17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1/18/17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1/18/17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1/18/17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4963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4" Type="http://schemas.openxmlformats.org/officeDocument/2006/relationships/chart" Target="../charts/chart5.xml"/><Relationship Id="rId5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Student Success and Inclusivity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4" y="4777380"/>
            <a:ext cx="9260633" cy="861420"/>
          </a:xfrm>
        </p:spPr>
        <p:txBody>
          <a:bodyPr>
            <a:noAutofit/>
          </a:bodyPr>
          <a:lstStyle/>
          <a:p>
            <a:r>
              <a:rPr lang="en-US" sz="2400" dirty="0" smtClean="0"/>
              <a:t>2017 CSUN Faculty Retreat</a:t>
            </a:r>
          </a:p>
          <a:p>
            <a:r>
              <a:rPr lang="en-US" sz="2400" dirty="0" smtClean="0"/>
              <a:t>Yi Li, Provost and Vice-President of Academic Affairs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296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Opportunities: Transfer Graduation Rates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4431146"/>
              </p:ext>
            </p:extLst>
          </p:nvPr>
        </p:nvGraphicFramePr>
        <p:xfrm>
          <a:off x="1103684" y="1853248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382822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Data source:  CSUN Institutional Research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27540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Opportunities: Opportunity Gaps</a:t>
            </a:r>
            <a:br>
              <a:rPr lang="en-US" dirty="0" smtClean="0"/>
            </a:br>
            <a:r>
              <a:rPr lang="en-US" dirty="0" smtClean="0"/>
              <a:t>Freshman Retention Rates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4283705"/>
              </p:ext>
            </p:extLst>
          </p:nvPr>
        </p:nvGraphicFramePr>
        <p:xfrm>
          <a:off x="1371601" y="1853248"/>
          <a:ext cx="8958262" cy="4490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0" y="6382822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Data source:  CSUN Institutional Research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94017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Opportunities: Opportunity Gaps</a:t>
            </a:r>
            <a:br>
              <a:rPr lang="en-US" dirty="0" smtClean="0"/>
            </a:br>
            <a:r>
              <a:rPr lang="en-US" dirty="0" smtClean="0"/>
              <a:t>Freshman 6-Year Graduation Rates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32855709"/>
              </p:ext>
            </p:extLst>
          </p:nvPr>
        </p:nvGraphicFramePr>
        <p:xfrm>
          <a:off x="1328738" y="1931155"/>
          <a:ext cx="9344025" cy="4451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382822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Data source:  CSUN Institutional Research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0324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Our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343025"/>
            <a:ext cx="11055352" cy="490537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Fall 2016:  35,552 undergraduates, 4,364 graduate students</a:t>
            </a:r>
            <a:endParaRPr lang="en-US" sz="24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6404117"/>
              </p:ext>
            </p:extLst>
          </p:nvPr>
        </p:nvGraphicFramePr>
        <p:xfrm>
          <a:off x="485775" y="2100263"/>
          <a:ext cx="5600700" cy="4757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7112180"/>
              </p:ext>
            </p:extLst>
          </p:nvPr>
        </p:nvGraphicFramePr>
        <p:xfrm>
          <a:off x="6329363" y="2100263"/>
          <a:ext cx="5862638" cy="4757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368534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Data source:  CSUN Institutional Research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8198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228726"/>
            <a:ext cx="10844213" cy="501967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Fall 2016:  4,499 new freshmen</a:t>
            </a:r>
            <a:endParaRPr lang="en-US" sz="24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2801007"/>
              </p:ext>
            </p:extLst>
          </p:nvPr>
        </p:nvGraphicFramePr>
        <p:xfrm>
          <a:off x="-1" y="1853247"/>
          <a:ext cx="4972051" cy="3976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8157908"/>
              </p:ext>
            </p:extLst>
          </p:nvPr>
        </p:nvGraphicFramePr>
        <p:xfrm>
          <a:off x="3471253" y="3520800"/>
          <a:ext cx="5701322" cy="3545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8357525"/>
              </p:ext>
            </p:extLst>
          </p:nvPr>
        </p:nvGraphicFramePr>
        <p:xfrm>
          <a:off x="4486275" y="-64494"/>
          <a:ext cx="6021761" cy="4064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8157908"/>
              </p:ext>
            </p:extLst>
          </p:nvPr>
        </p:nvGraphicFramePr>
        <p:xfrm>
          <a:off x="6373812" y="2512615"/>
          <a:ext cx="6382731" cy="4031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6368534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Data source:  CSUN Institutional Research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1401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Leveraging our 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314450"/>
            <a:ext cx="11545888" cy="493394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CSUN seniors more likely to report engaging with peers from different backgrounds</a:t>
            </a:r>
            <a:endParaRPr lang="en-US" sz="24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2676612"/>
              </p:ext>
            </p:extLst>
          </p:nvPr>
        </p:nvGraphicFramePr>
        <p:xfrm>
          <a:off x="1314449" y="2143125"/>
          <a:ext cx="9244013" cy="4000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14362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Data source:  National Survey of Student Engagement, 2013 </a:t>
            </a:r>
          </a:p>
          <a:p>
            <a:r>
              <a:rPr lang="en-US" sz="1600" dirty="0" smtClean="0"/>
              <a:t>(peer institutions:  large, non-residential 4-year institutions)</a:t>
            </a:r>
          </a:p>
        </p:txBody>
      </p:sp>
    </p:spTree>
    <p:extLst>
      <p:ext uri="{BB962C8B-B14F-4D97-AF65-F5344CB8AC3E}">
        <p14:creationId xmlns:p14="http://schemas.microsoft.com/office/powerpoint/2010/main" val="584118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a CSUN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314450"/>
            <a:ext cx="10926763" cy="493394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CSUN seniors are more likely to report that their education substantially impacted their ability to: </a:t>
            </a:r>
            <a:endParaRPr lang="en-US" sz="24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013063"/>
              </p:ext>
            </p:extLst>
          </p:nvPr>
        </p:nvGraphicFramePr>
        <p:xfrm>
          <a:off x="1185863" y="2409823"/>
          <a:ext cx="9944100" cy="3562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14362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Data source:  National Survey of Student Engagement, 2013 </a:t>
            </a:r>
          </a:p>
          <a:p>
            <a:r>
              <a:rPr lang="en-US" sz="1600" dirty="0" smtClean="0"/>
              <a:t>(peer institutions:  large, non-residential 4-year institutions)</a:t>
            </a:r>
          </a:p>
        </p:txBody>
      </p:sp>
    </p:spTree>
    <p:extLst>
      <p:ext uri="{BB962C8B-B14F-4D97-AF65-F5344CB8AC3E}">
        <p14:creationId xmlns:p14="http://schemas.microsoft.com/office/powerpoint/2010/main" val="1842775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CSUN Faculty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357314"/>
            <a:ext cx="10969626" cy="489108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CSUN seniors are more likely to report that our faculty </a:t>
            </a:r>
            <a:r>
              <a:rPr lang="en-US" sz="2400" smtClean="0"/>
              <a:t>are engaged with students</a:t>
            </a:r>
            <a:endParaRPr lang="en-US" sz="2400"/>
          </a:p>
        </p:txBody>
      </p:sp>
      <p:sp>
        <p:nvSpPr>
          <p:cNvPr id="5" name="TextBox 4"/>
          <p:cNvSpPr txBox="1"/>
          <p:nvPr/>
        </p:nvSpPr>
        <p:spPr>
          <a:xfrm>
            <a:off x="0" y="614362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Data source:  National Survey of Student Engagement, 2013 </a:t>
            </a:r>
          </a:p>
          <a:p>
            <a:r>
              <a:rPr lang="en-US" sz="1600" dirty="0" smtClean="0"/>
              <a:t>(peer institutions:  large, non-residential 4-year institutions)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9317656"/>
              </p:ext>
            </p:extLst>
          </p:nvPr>
        </p:nvGraphicFramePr>
        <p:xfrm>
          <a:off x="1138237" y="2431257"/>
          <a:ext cx="10106025" cy="3326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8594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Opportunities: Retention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228726"/>
            <a:ext cx="10769601" cy="5019674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smtClean="0"/>
              <a:t>One-year continuation rates for freshmen (FTF) and transfers (FTT)</a:t>
            </a:r>
            <a:endParaRPr lang="en-US" sz="24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9082890"/>
              </p:ext>
            </p:extLst>
          </p:nvPr>
        </p:nvGraphicFramePr>
        <p:xfrm>
          <a:off x="1471613" y="1853247"/>
          <a:ext cx="9944099" cy="4190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382822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Data source:  CSUN Institutional Research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9099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Opportunities: Retention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185864"/>
            <a:ext cx="10498138" cy="5062536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/>
              <a:t>Numbers of freshmen (FTF) and transfers (FTT) who did NOT return for their second year.</a:t>
            </a:r>
            <a:endParaRPr lang="en-US" sz="24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6902308"/>
              </p:ext>
            </p:extLst>
          </p:nvPr>
        </p:nvGraphicFramePr>
        <p:xfrm>
          <a:off x="1457325" y="2014538"/>
          <a:ext cx="9015413" cy="4233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368534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Data source:  CSUN Institutional Research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22430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898189" cy="1400530"/>
          </a:xfrm>
        </p:spPr>
        <p:txBody>
          <a:bodyPr/>
          <a:lstStyle/>
          <a:p>
            <a:r>
              <a:rPr lang="en-US" dirty="0" smtClean="0"/>
              <a:t>Opportunities: Freshman Graduation Rates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0464977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382822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Data source:  CSUN Institutional Research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1377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3308</TotalTime>
  <Words>291</Words>
  <Application>Microsoft Macintosh PowerPoint</Application>
  <PresentationFormat>Widescreen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Ion</vt:lpstr>
      <vt:lpstr>Student Success and Inclusivity</vt:lpstr>
      <vt:lpstr>Our students</vt:lpstr>
      <vt:lpstr>Our students</vt:lpstr>
      <vt:lpstr>Leveraging our diversity</vt:lpstr>
      <vt:lpstr>Impact of a CSUN Education</vt:lpstr>
      <vt:lpstr>CSUN Faculty</vt:lpstr>
      <vt:lpstr>Opportunities: Retention</vt:lpstr>
      <vt:lpstr>Opportunities: Retention</vt:lpstr>
      <vt:lpstr>Opportunities: Freshman Graduation Rates</vt:lpstr>
      <vt:lpstr>Opportunities: Transfer Graduation Rates</vt:lpstr>
      <vt:lpstr>Opportunities: Opportunity Gaps Freshman Retention Rates</vt:lpstr>
      <vt:lpstr>Opportunities: Opportunity Gaps Freshman 6-Year Graduation Rates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Success and Inclustivity</dc:title>
  <dc:creator>Adams, Elizabeth T</dc:creator>
  <cp:lastModifiedBy>Adams, Elizabeth T</cp:lastModifiedBy>
  <cp:revision>32</cp:revision>
  <dcterms:created xsi:type="dcterms:W3CDTF">2017-01-12T22:22:40Z</dcterms:created>
  <dcterms:modified xsi:type="dcterms:W3CDTF">2017-01-18T17:01:05Z</dcterms:modified>
</cp:coreProperties>
</file>