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  <p:sldId id="266" r:id="rId5"/>
    <p:sldId id="265" r:id="rId6"/>
    <p:sldId id="264" r:id="rId7"/>
    <p:sldId id="263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8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6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3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5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7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9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AED1-604B-4E5D-928A-A6E293859E0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A048E-71E5-4388-8B1A-D67E9804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3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51787"/>
              </p:ext>
            </p:extLst>
          </p:nvPr>
        </p:nvGraphicFramePr>
        <p:xfrm>
          <a:off x="42334" y="1219198"/>
          <a:ext cx="9067801" cy="5486402"/>
        </p:xfrm>
        <a:graphic>
          <a:graphicData uri="http://schemas.openxmlformats.org/drawingml/2006/table">
            <a:tbl>
              <a:tblPr/>
              <a:tblGrid>
                <a:gridCol w="1119363"/>
                <a:gridCol w="1604580"/>
                <a:gridCol w="1587766"/>
                <a:gridCol w="1679043"/>
                <a:gridCol w="1544530"/>
                <a:gridCol w="1532519"/>
              </a:tblGrid>
              <a:tr h="479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00403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04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54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Chairs &amp; Deans Retreat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04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Chairs &amp; Deans Retreat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Summer Sessions 1 &amp; 3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Fall Semester Begins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President’s Convocation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862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Weekday Classes 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Deadline to Submit Revised Fall 2015 Curriculum Proposals to EPC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65577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AUGUST 2014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976861" y="5382471"/>
            <a:ext cx="2667000" cy="332529"/>
            <a:chOff x="2447925" y="2108195"/>
            <a:chExt cx="4076700" cy="495305"/>
          </a:xfrm>
        </p:grpSpPr>
        <p:grpSp>
          <p:nvGrpSpPr>
            <p:cNvPr id="8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10" name="Pentagon 9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1" name="Pentagon 10"/>
              <p:cNvSpPr/>
              <p:nvPr/>
            </p:nvSpPr>
            <p:spPr>
              <a:xfrm>
                <a:off x="1326139" y="3544108"/>
                <a:ext cx="3190996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8000"/>
                  </a:gs>
                  <a:gs pos="100000">
                    <a:srgbClr val="4FF60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9" name="Text Box 52"/>
            <p:cNvSpPr txBox="1">
              <a:spLocks noChangeArrowheads="1"/>
            </p:cNvSpPr>
            <p:nvPr/>
          </p:nvSpPr>
          <p:spPr bwMode="gray">
            <a:xfrm>
              <a:off x="2848198" y="2108195"/>
              <a:ext cx="3117850" cy="30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Department Meetings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0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77330"/>
              </p:ext>
            </p:extLst>
          </p:nvPr>
        </p:nvGraphicFramePr>
        <p:xfrm>
          <a:off x="33869" y="1143000"/>
          <a:ext cx="9067799" cy="5658137"/>
        </p:xfrm>
        <a:graphic>
          <a:graphicData uri="http://schemas.openxmlformats.org/drawingml/2006/table">
            <a:tbl>
              <a:tblPr/>
              <a:tblGrid>
                <a:gridCol w="1119363"/>
                <a:gridCol w="1604580"/>
                <a:gridCol w="1587766"/>
                <a:gridCol w="1679042"/>
                <a:gridCol w="1544529"/>
                <a:gridCol w="1532519"/>
              </a:tblGrid>
              <a:tr h="59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9405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84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              (2-4:30pm, OV81)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of Formal Instruction for Weekday Classes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420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UN 277)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84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Honored Faculty Reception 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Grades Due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of 2014-2015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88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2538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MAY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033987" y="4124516"/>
            <a:ext cx="6210300" cy="438844"/>
            <a:chOff x="2447925" y="2108195"/>
            <a:chExt cx="4076700" cy="495305"/>
          </a:xfrm>
        </p:grpSpPr>
        <p:grpSp>
          <p:nvGrpSpPr>
            <p:cNvPr id="14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16" name="Pentagon 15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15" name="Text Box 52"/>
            <p:cNvSpPr txBox="1">
              <a:spLocks noChangeArrowheads="1"/>
            </p:cNvSpPr>
            <p:nvPr/>
          </p:nvSpPr>
          <p:spPr bwMode="gray">
            <a:xfrm>
              <a:off x="2869199" y="2113709"/>
              <a:ext cx="3117864" cy="334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Final Examinations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1441096" y="5783222"/>
            <a:ext cx="1131540" cy="847562"/>
            <a:chOff x="3130550" y="2701270"/>
            <a:chExt cx="1204913" cy="1168395"/>
          </a:xfrm>
        </p:grpSpPr>
        <p:sp>
          <p:nvSpPr>
            <p:cNvPr id="19" name="Freeform 7"/>
            <p:cNvSpPr>
              <a:spLocks/>
            </p:cNvSpPr>
            <p:nvPr/>
          </p:nvSpPr>
          <p:spPr bwMode="auto">
            <a:xfrm rot="21163579">
              <a:off x="3130550" y="2701270"/>
              <a:ext cx="1204913" cy="1168395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Memorial Day, Campus Closed</a:t>
              </a:r>
            </a:p>
          </p:txBody>
        </p:sp>
        <p:grpSp>
          <p:nvGrpSpPr>
            <p:cNvPr id="21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23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24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5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26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7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67018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4217"/>
              </p:ext>
            </p:extLst>
          </p:nvPr>
        </p:nvGraphicFramePr>
        <p:xfrm>
          <a:off x="252094" y="1013460"/>
          <a:ext cx="8404226" cy="5356859"/>
        </p:xfrm>
        <a:graphic>
          <a:graphicData uri="http://schemas.openxmlformats.org/drawingml/2006/table">
            <a:tbl>
              <a:tblPr/>
              <a:tblGrid>
                <a:gridCol w="1037449"/>
                <a:gridCol w="1487158"/>
                <a:gridCol w="1471575"/>
                <a:gridCol w="1556172"/>
                <a:gridCol w="1431502"/>
                <a:gridCol w="1420370"/>
              </a:tblGrid>
              <a:tr h="656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956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Decisions from Provost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986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30676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JUNE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9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51913"/>
              </p:ext>
            </p:extLst>
          </p:nvPr>
        </p:nvGraphicFramePr>
        <p:xfrm>
          <a:off x="252094" y="1013460"/>
          <a:ext cx="8404226" cy="5356859"/>
        </p:xfrm>
        <a:graphic>
          <a:graphicData uri="http://schemas.openxmlformats.org/drawingml/2006/table">
            <a:tbl>
              <a:tblPr/>
              <a:tblGrid>
                <a:gridCol w="1037449"/>
                <a:gridCol w="1487158"/>
                <a:gridCol w="1471575"/>
                <a:gridCol w="1556172"/>
                <a:gridCol w="1431502"/>
                <a:gridCol w="1420370"/>
              </a:tblGrid>
              <a:tr h="656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956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986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31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23290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JULY</a:t>
            </a: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7418543" y="1676400"/>
            <a:ext cx="1107485" cy="915342"/>
            <a:chOff x="3300120" y="3263893"/>
            <a:chExt cx="821094" cy="1276918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 rot="21163579">
              <a:off x="3300120" y="3282053"/>
              <a:ext cx="821094" cy="1258758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Independence </a:t>
              </a: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Day 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25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26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27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28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30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31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33567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17130"/>
              </p:ext>
            </p:extLst>
          </p:nvPr>
        </p:nvGraphicFramePr>
        <p:xfrm>
          <a:off x="-1" y="1013460"/>
          <a:ext cx="9143999" cy="5775042"/>
        </p:xfrm>
        <a:graphic>
          <a:graphicData uri="http://schemas.openxmlformats.org/drawingml/2006/table">
            <a:tbl>
              <a:tblPr/>
              <a:tblGrid>
                <a:gridCol w="1128769"/>
                <a:gridCol w="1618064"/>
                <a:gridCol w="1601108"/>
                <a:gridCol w="1693152"/>
                <a:gridCol w="1557509"/>
                <a:gridCol w="1545397"/>
              </a:tblGrid>
              <a:tr h="63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0203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APC (2-4pm, SN 108)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Circulation to EPC of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&amp; Previously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Approved Experimental Topics &amp;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Selected Topics Courses </a:t>
                      </a:r>
                      <a:r>
                        <a:rPr lang="en-US" sz="1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EPC</a:t>
                      </a:r>
                      <a:r>
                        <a:rPr lang="en-US" sz="10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(2-4pm, UN 211)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Final Data Review - Spring 2015 (Chairs)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6704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UN 277)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GEC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Secate (2-4:30pm, OV81)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Hiring workshop (8:00, Presentation Rm)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8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EOP 45 Yrs (11:30, Bookstore Lawn)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(2-4pm, UN 211)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Working w/Student Writing (5:00, Whitstt)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Mtg (1:00, SH181)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086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Fall 2014 Census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Road Show (11:00, Whitsett)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GEC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Sabbatical Apps due to Chair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Proj (1:00, SH225)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58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New Faculty/Staff Reception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203376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SEPTEMBER </a:t>
            </a: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2014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1349398" y="1659905"/>
            <a:ext cx="1068615" cy="971411"/>
            <a:chOff x="3273172" y="2848351"/>
            <a:chExt cx="1204912" cy="1168396"/>
          </a:xfrm>
        </p:grpSpPr>
        <p:sp>
          <p:nvSpPr>
            <p:cNvPr id="14" name="Freeform 7"/>
            <p:cNvSpPr>
              <a:spLocks/>
            </p:cNvSpPr>
            <p:nvPr/>
          </p:nvSpPr>
          <p:spPr bwMode="auto">
            <a:xfrm rot="21163579">
              <a:off x="3273172" y="2848351"/>
              <a:ext cx="1204912" cy="1168396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Labor Day, Campus Closed</a:t>
              </a: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15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17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18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21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11739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71722"/>
              </p:ext>
            </p:extLst>
          </p:nvPr>
        </p:nvGraphicFramePr>
        <p:xfrm>
          <a:off x="0" y="914400"/>
          <a:ext cx="9144000" cy="5943599"/>
        </p:xfrm>
        <a:graphic>
          <a:graphicData uri="http://schemas.openxmlformats.org/drawingml/2006/table">
            <a:tbl>
              <a:tblPr/>
              <a:tblGrid>
                <a:gridCol w="1128769"/>
                <a:gridCol w="1618064"/>
                <a:gridCol w="1601108"/>
                <a:gridCol w="1693152"/>
                <a:gridCol w="1557509"/>
                <a:gridCol w="1545398"/>
              </a:tblGrid>
              <a:tr h="72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02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Final Data Review – Spring 2015 (Deans)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Dialogues w/Provost (8:30, Presentation Rm)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29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GEC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Children of Internment (4:00, Whitsett Rm)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0514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Informral Dicussion 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(9:00, Presentation Rm)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GSC (2-4, UN277)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(2-4:30pm, OV81)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Sabbatical Apps to CPC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DIP Apps to Dean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2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Staff State of the College (2:00, Whitsett)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GEC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Decisions re RTP- 2nd Yr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71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Hiring Workshop (8:40, Presentaton Rm)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Psychology’s Got Talent (7:00, Grand Salon)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SS Writing </a:t>
                      </a:r>
                      <a:r>
                        <a:rPr kumimoji="0" lang="en-US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Proj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 (1:00, SH225)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7788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OCTOBER 2014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0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20300"/>
              </p:ext>
            </p:extLst>
          </p:nvPr>
        </p:nvGraphicFramePr>
        <p:xfrm>
          <a:off x="0" y="994470"/>
          <a:ext cx="9144000" cy="5863530"/>
        </p:xfrm>
        <a:graphic>
          <a:graphicData uri="http://schemas.openxmlformats.org/drawingml/2006/table">
            <a:tbl>
              <a:tblPr/>
              <a:tblGrid>
                <a:gridCol w="1138022"/>
                <a:gridCol w="1631326"/>
                <a:gridCol w="1614234"/>
                <a:gridCol w="1707031"/>
                <a:gridCol w="1570274"/>
                <a:gridCol w="1483113"/>
              </a:tblGrid>
              <a:tr h="726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79412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89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2nd Yr Ltrs to Dean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199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(2-4pm, 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GEC (2-4pm, 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Celebrate Latin America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Celebrate Latin America 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Celebrate Latin America 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941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GSC (2-4pm,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(2-4pm, UN 211)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Sabbatical Apps to Dean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64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Sabbatical Apps to Faculty Affairs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20141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NOVEMBER 2014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32" name="Group 52"/>
          <p:cNvGrpSpPr>
            <a:grpSpLocks/>
          </p:cNvGrpSpPr>
          <p:nvPr/>
        </p:nvGrpSpPr>
        <p:grpSpPr bwMode="auto">
          <a:xfrm>
            <a:off x="6200711" y="5829773"/>
            <a:ext cx="858096" cy="899805"/>
            <a:chOff x="3097236" y="3065372"/>
            <a:chExt cx="1282064" cy="1257949"/>
          </a:xfrm>
        </p:grpSpPr>
        <p:sp>
          <p:nvSpPr>
            <p:cNvPr id="33" name="Freeform 7"/>
            <p:cNvSpPr>
              <a:spLocks/>
            </p:cNvSpPr>
            <p:nvPr/>
          </p:nvSpPr>
          <p:spPr bwMode="auto">
            <a:xfrm rot="21163579">
              <a:off x="3097236" y="3065372"/>
              <a:ext cx="1282064" cy="1257949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Thanksgiving Day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34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56"/>
              <a:chOff x="2260820" y="4553095"/>
              <a:chExt cx="449501" cy="744406"/>
            </a:xfrm>
          </p:grpSpPr>
          <p:sp>
            <p:nvSpPr>
              <p:cNvPr id="35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36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37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30608"/>
                  <a:ext cx="1611741" cy="1631294"/>
                  <a:chOff x="1088055" y="2942435"/>
                  <a:chExt cx="1372317" cy="1389608"/>
                </a:xfrm>
              </p:grpSpPr>
              <p:sp>
                <p:nvSpPr>
                  <p:cNvPr id="39" name="Ellipse 45"/>
                  <p:cNvSpPr/>
                  <p:nvPr/>
                </p:nvSpPr>
                <p:spPr bwMode="auto">
                  <a:xfrm>
                    <a:off x="1295785" y="2942435"/>
                    <a:ext cx="1026420" cy="78826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40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grpSp>
        <p:nvGrpSpPr>
          <p:cNvPr id="41" name="Group 52"/>
          <p:cNvGrpSpPr>
            <a:grpSpLocks/>
          </p:cNvGrpSpPr>
          <p:nvPr/>
        </p:nvGrpSpPr>
        <p:grpSpPr bwMode="auto">
          <a:xfrm>
            <a:off x="7800768" y="5848299"/>
            <a:ext cx="1015266" cy="813335"/>
            <a:chOff x="3130550" y="3263896"/>
            <a:chExt cx="1204913" cy="1182693"/>
          </a:xfrm>
        </p:grpSpPr>
        <p:sp>
          <p:nvSpPr>
            <p:cNvPr id="42" name="Freeform 7"/>
            <p:cNvSpPr>
              <a:spLocks/>
            </p:cNvSpPr>
            <p:nvPr/>
          </p:nvSpPr>
          <p:spPr bwMode="auto">
            <a:xfrm rot="21163579">
              <a:off x="3130550" y="3278192"/>
              <a:ext cx="1204913" cy="1168397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43" name="Gruppe 11"/>
            <p:cNvGrpSpPr>
              <a:grpSpLocks/>
            </p:cNvGrpSpPr>
            <p:nvPr/>
          </p:nvGrpSpPr>
          <p:grpSpPr bwMode="auto">
            <a:xfrm>
              <a:off x="3761017" y="3263896"/>
              <a:ext cx="241245" cy="400054"/>
              <a:chOff x="2260820" y="4553105"/>
              <a:chExt cx="449497" cy="744403"/>
            </a:xfrm>
          </p:grpSpPr>
          <p:sp>
            <p:nvSpPr>
              <p:cNvPr id="44" name="Freeform 14"/>
              <p:cNvSpPr>
                <a:spLocks/>
              </p:cNvSpPr>
              <p:nvPr/>
            </p:nvSpPr>
            <p:spPr bwMode="auto">
              <a:xfrm rot="2340000">
                <a:off x="2289971" y="4848509"/>
                <a:ext cx="136062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45" name="Gruppe 86"/>
              <p:cNvGrpSpPr>
                <a:grpSpLocks/>
              </p:cNvGrpSpPr>
              <p:nvPr/>
            </p:nvGrpSpPr>
            <p:grpSpPr bwMode="auto">
              <a:xfrm>
                <a:off x="2260820" y="4553105"/>
                <a:ext cx="449497" cy="447522"/>
                <a:chOff x="3725857" y="1574837"/>
                <a:chExt cx="1696231" cy="1689078"/>
              </a:xfrm>
            </p:grpSpPr>
            <p:sp>
              <p:nvSpPr>
                <p:cNvPr id="46" name="Ellipse 5"/>
                <p:cNvSpPr>
                  <a:spLocks noChangeArrowheads="1"/>
                </p:cNvSpPr>
                <p:nvPr/>
              </p:nvSpPr>
              <p:spPr bwMode="auto">
                <a:xfrm>
                  <a:off x="3731972" y="1574837"/>
                  <a:ext cx="1690116" cy="168907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7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30624"/>
                  <a:ext cx="1611741" cy="1631279"/>
                  <a:chOff x="1088055" y="2942448"/>
                  <a:chExt cx="1372317" cy="1389595"/>
                </a:xfrm>
              </p:grpSpPr>
              <p:sp>
                <p:nvSpPr>
                  <p:cNvPr id="48" name="Ellipse 45"/>
                  <p:cNvSpPr/>
                  <p:nvPr/>
                </p:nvSpPr>
                <p:spPr bwMode="auto">
                  <a:xfrm>
                    <a:off x="1295775" y="2942448"/>
                    <a:ext cx="957079" cy="88490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49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53322"/>
            <a:ext cx="1072365" cy="102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4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59958"/>
              </p:ext>
            </p:extLst>
          </p:nvPr>
        </p:nvGraphicFramePr>
        <p:xfrm>
          <a:off x="0" y="1065762"/>
          <a:ext cx="9143999" cy="5792238"/>
        </p:xfrm>
        <a:graphic>
          <a:graphicData uri="http://schemas.openxmlformats.org/drawingml/2006/table">
            <a:tbl>
              <a:tblPr/>
              <a:tblGrid>
                <a:gridCol w="1128769"/>
                <a:gridCol w="1690631"/>
                <a:gridCol w="1528542"/>
                <a:gridCol w="1693152"/>
                <a:gridCol w="1557508"/>
                <a:gridCol w="1545397"/>
              </a:tblGrid>
              <a:tr h="67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9855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Dean/CPC Decisions re RTP-2</a:t>
                      </a:r>
                      <a:r>
                        <a:rPr kumimoji="0" lang="en-US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nd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Yr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93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Last Day of Formal Instruction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ED 1214/16)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Dean/CPC ltrs to Provost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894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385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2nd Yr Appeals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Grades Due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Last Day of Fall 2014 Semester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801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9441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DECEMBER 2014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6438395" y="5027499"/>
            <a:ext cx="887125" cy="716154"/>
            <a:chOff x="3082100" y="3263893"/>
            <a:chExt cx="1258127" cy="1276922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 rot="21163579">
              <a:off x="3082100" y="3282058"/>
              <a:ext cx="1258127" cy="1258757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25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26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27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28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30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31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grpSp>
        <p:nvGrpSpPr>
          <p:cNvPr id="50" name="Group 52"/>
          <p:cNvGrpSpPr>
            <a:grpSpLocks/>
          </p:cNvGrpSpPr>
          <p:nvPr/>
        </p:nvGrpSpPr>
        <p:grpSpPr bwMode="auto">
          <a:xfrm>
            <a:off x="1497301" y="6019800"/>
            <a:ext cx="887125" cy="716154"/>
            <a:chOff x="3082100" y="3263893"/>
            <a:chExt cx="1258127" cy="1276922"/>
          </a:xfrm>
        </p:grpSpPr>
        <p:sp>
          <p:nvSpPr>
            <p:cNvPr id="51" name="Freeform 7"/>
            <p:cNvSpPr>
              <a:spLocks/>
            </p:cNvSpPr>
            <p:nvPr/>
          </p:nvSpPr>
          <p:spPr bwMode="auto">
            <a:xfrm rot="21163579">
              <a:off x="3082100" y="3282058"/>
              <a:ext cx="1258127" cy="1258757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52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53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54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55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57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58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grpSp>
        <p:nvGrpSpPr>
          <p:cNvPr id="59" name="Group 52"/>
          <p:cNvGrpSpPr>
            <a:grpSpLocks/>
          </p:cNvGrpSpPr>
          <p:nvPr/>
        </p:nvGrpSpPr>
        <p:grpSpPr bwMode="auto">
          <a:xfrm>
            <a:off x="3177057" y="6019800"/>
            <a:ext cx="887125" cy="716154"/>
            <a:chOff x="3082100" y="3263893"/>
            <a:chExt cx="1258127" cy="1276922"/>
          </a:xfrm>
        </p:grpSpPr>
        <p:sp>
          <p:nvSpPr>
            <p:cNvPr id="60" name="Freeform 7"/>
            <p:cNvSpPr>
              <a:spLocks/>
            </p:cNvSpPr>
            <p:nvPr/>
          </p:nvSpPr>
          <p:spPr bwMode="auto">
            <a:xfrm rot="21163579">
              <a:off x="3082100" y="3282058"/>
              <a:ext cx="1258127" cy="1258757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61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63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64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66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67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grpSp>
        <p:nvGrpSpPr>
          <p:cNvPr id="68" name="Group 52"/>
          <p:cNvGrpSpPr>
            <a:grpSpLocks/>
          </p:cNvGrpSpPr>
          <p:nvPr/>
        </p:nvGrpSpPr>
        <p:grpSpPr bwMode="auto">
          <a:xfrm>
            <a:off x="7911161" y="4967855"/>
            <a:ext cx="887125" cy="716154"/>
            <a:chOff x="3082100" y="3263893"/>
            <a:chExt cx="1258127" cy="1276922"/>
          </a:xfrm>
        </p:grpSpPr>
        <p:sp>
          <p:nvSpPr>
            <p:cNvPr id="69" name="Freeform 7"/>
            <p:cNvSpPr>
              <a:spLocks/>
            </p:cNvSpPr>
            <p:nvPr/>
          </p:nvSpPr>
          <p:spPr bwMode="auto">
            <a:xfrm rot="21163579">
              <a:off x="3082100" y="3282058"/>
              <a:ext cx="1258127" cy="1258757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1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1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70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71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72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73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4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75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76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grpSp>
        <p:nvGrpSpPr>
          <p:cNvPr id="86" name="Group 18"/>
          <p:cNvGrpSpPr>
            <a:grpSpLocks/>
          </p:cNvGrpSpPr>
          <p:nvPr/>
        </p:nvGrpSpPr>
        <p:grpSpPr bwMode="auto">
          <a:xfrm>
            <a:off x="4745602" y="4364805"/>
            <a:ext cx="3968750" cy="399222"/>
            <a:chOff x="2447925" y="2108195"/>
            <a:chExt cx="4076700" cy="495305"/>
          </a:xfrm>
        </p:grpSpPr>
        <p:grpSp>
          <p:nvGrpSpPr>
            <p:cNvPr id="87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89" name="Pentagon 88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90" name="Pentagon 89"/>
              <p:cNvSpPr/>
              <p:nvPr/>
            </p:nvSpPr>
            <p:spPr>
              <a:xfrm>
                <a:off x="1326139" y="3544108"/>
                <a:ext cx="3190996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8000"/>
                  </a:gs>
                  <a:gs pos="100000">
                    <a:srgbClr val="4FF60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88" name="Text Box 52"/>
            <p:cNvSpPr txBox="1">
              <a:spLocks noChangeArrowheads="1"/>
            </p:cNvSpPr>
            <p:nvPr/>
          </p:nvSpPr>
          <p:spPr bwMode="gray">
            <a:xfrm>
              <a:off x="2848198" y="2156302"/>
              <a:ext cx="3117850" cy="30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Department Meetings &amp; Conferences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grpSp>
        <p:nvGrpSpPr>
          <p:cNvPr id="91" name="Group 19"/>
          <p:cNvGrpSpPr>
            <a:grpSpLocks/>
          </p:cNvGrpSpPr>
          <p:nvPr/>
        </p:nvGrpSpPr>
        <p:grpSpPr bwMode="auto">
          <a:xfrm>
            <a:off x="4312018" y="3301157"/>
            <a:ext cx="4273701" cy="356443"/>
            <a:chOff x="2447925" y="2135540"/>
            <a:chExt cx="4076700" cy="467962"/>
          </a:xfrm>
        </p:grpSpPr>
        <p:grpSp>
          <p:nvGrpSpPr>
            <p:cNvPr id="92" name="Gruppe 31"/>
            <p:cNvGrpSpPr>
              <a:grpSpLocks/>
            </p:cNvGrpSpPr>
            <p:nvPr/>
          </p:nvGrpSpPr>
          <p:grpSpPr bwMode="auto">
            <a:xfrm>
              <a:off x="2447925" y="2135540"/>
              <a:ext cx="4076700" cy="467962"/>
              <a:chOff x="1243647" y="3571442"/>
              <a:chExt cx="3362527" cy="467803"/>
            </a:xfrm>
          </p:grpSpPr>
          <p:sp>
            <p:nvSpPr>
              <p:cNvPr id="94" name="Pentagon 93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95" name="Pentagon 94"/>
              <p:cNvSpPr/>
              <p:nvPr/>
            </p:nvSpPr>
            <p:spPr>
              <a:xfrm>
                <a:off x="1326896" y="3571442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93" name="Text Box 52"/>
            <p:cNvSpPr txBox="1">
              <a:spLocks noChangeArrowheads="1"/>
            </p:cNvSpPr>
            <p:nvPr/>
          </p:nvSpPr>
          <p:spPr bwMode="gray">
            <a:xfrm>
              <a:off x="2869199" y="2147883"/>
              <a:ext cx="3117864" cy="276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Final Examinations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grpSp>
        <p:nvGrpSpPr>
          <p:cNvPr id="96" name="Group 19"/>
          <p:cNvGrpSpPr>
            <a:grpSpLocks/>
          </p:cNvGrpSpPr>
          <p:nvPr/>
        </p:nvGrpSpPr>
        <p:grpSpPr bwMode="auto">
          <a:xfrm>
            <a:off x="1663605" y="4343400"/>
            <a:ext cx="2889489" cy="403466"/>
            <a:chOff x="2447925" y="2108195"/>
            <a:chExt cx="4076700" cy="495305"/>
          </a:xfrm>
        </p:grpSpPr>
        <p:grpSp>
          <p:nvGrpSpPr>
            <p:cNvPr id="97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99" name="Pentagon 98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00" name="Pentagon 99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98" name="Text Box 52"/>
            <p:cNvSpPr txBox="1">
              <a:spLocks noChangeArrowheads="1"/>
            </p:cNvSpPr>
            <p:nvPr/>
          </p:nvSpPr>
          <p:spPr bwMode="gray">
            <a:xfrm>
              <a:off x="2869199" y="2147883"/>
              <a:ext cx="3117864" cy="276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2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Final Examinations</a:t>
              </a:r>
              <a:endParaRPr lang="en-US" sz="12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149" y="6000849"/>
            <a:ext cx="10668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00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23832"/>
              </p:ext>
            </p:extLst>
          </p:nvPr>
        </p:nvGraphicFramePr>
        <p:xfrm>
          <a:off x="16934" y="1066800"/>
          <a:ext cx="9067801" cy="5791199"/>
        </p:xfrm>
        <a:graphic>
          <a:graphicData uri="http://schemas.openxmlformats.org/drawingml/2006/table">
            <a:tbl>
              <a:tblPr/>
              <a:tblGrid>
                <a:gridCol w="1119363"/>
                <a:gridCol w="1604580"/>
                <a:gridCol w="1587767"/>
                <a:gridCol w="1679043"/>
                <a:gridCol w="1544529"/>
                <a:gridCol w="1532519"/>
              </a:tblGrid>
              <a:tr h="6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0139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2nd Yr material for Appeals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090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709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Retreat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Retreat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Spring Semester Begins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Mtgs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709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Weekday Classes 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PP&amp;R Appeal Decisions Due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Dept Recommendations on RTP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597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Nomination </a:t>
                      </a:r>
                      <a:r>
                        <a:rPr kumimoji="0" lang="en-US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Mtg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Faculty Senate Executive Committee </a:t>
                      </a:r>
                      <a:r>
                        <a:rPr kumimoji="0" lang="en-US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Mtg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 (1-4:30pm, UN277)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7527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JANUARY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1455797" y="4724400"/>
            <a:ext cx="981748" cy="984033"/>
            <a:chOff x="3130550" y="3263893"/>
            <a:chExt cx="1204913" cy="1182691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 rot="21163579">
              <a:off x="3130550" y="3278189"/>
              <a:ext cx="1204913" cy="1168395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9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9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Martin Luther King, Jr. Day, 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9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25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26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27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28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9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30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31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6657"/>
            <a:ext cx="10668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02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03709"/>
              </p:ext>
            </p:extLst>
          </p:nvPr>
        </p:nvGraphicFramePr>
        <p:xfrm>
          <a:off x="76201" y="974615"/>
          <a:ext cx="8915399" cy="5730985"/>
        </p:xfrm>
        <a:graphic>
          <a:graphicData uri="http://schemas.openxmlformats.org/drawingml/2006/table">
            <a:tbl>
              <a:tblPr/>
              <a:tblGrid>
                <a:gridCol w="1100550"/>
                <a:gridCol w="1577612"/>
                <a:gridCol w="1561081"/>
                <a:gridCol w="1650823"/>
                <a:gridCol w="1518571"/>
                <a:gridCol w="1506762"/>
              </a:tblGrid>
              <a:tr h="619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2961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Letters due to Dean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39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UN 277)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          (2-4:30pm, OV81)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664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Spring 2015 Census Date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2nd Yr Decisions due from Provost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444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Approved Election Ballot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Executive Committee Mtg               (1-4:30pm, UN277)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Letters due to Candidates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88025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FEBRUARY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5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1226"/>
              </p:ext>
            </p:extLst>
          </p:nvPr>
        </p:nvGraphicFramePr>
        <p:xfrm>
          <a:off x="76201" y="1013460"/>
          <a:ext cx="8915399" cy="5705093"/>
        </p:xfrm>
        <a:graphic>
          <a:graphicData uri="http://schemas.openxmlformats.org/drawingml/2006/table">
            <a:tbl>
              <a:tblPr/>
              <a:tblGrid>
                <a:gridCol w="1100550"/>
                <a:gridCol w="1577612"/>
                <a:gridCol w="1561081"/>
                <a:gridCol w="1650823"/>
                <a:gridCol w="1518571"/>
                <a:gridCol w="1506762"/>
              </a:tblGrid>
              <a:tr h="698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101673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       (2-4:30pm, OV81)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Letters due to Provost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RTP Candidates file Appeal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Appeal Materials due to PP&amp;R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868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58222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MARCH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2888429" y="5701162"/>
            <a:ext cx="981748" cy="984033"/>
            <a:chOff x="3130549" y="3263893"/>
            <a:chExt cx="1204913" cy="1182691"/>
          </a:xfrm>
        </p:grpSpPr>
        <p:sp>
          <p:nvSpPr>
            <p:cNvPr id="14" name="Freeform 7"/>
            <p:cNvSpPr>
              <a:spLocks/>
            </p:cNvSpPr>
            <p:nvPr/>
          </p:nvSpPr>
          <p:spPr bwMode="auto">
            <a:xfrm rot="21163579">
              <a:off x="3130549" y="3278188"/>
              <a:ext cx="1204913" cy="1168396"/>
            </a:xfrm>
            <a:custGeom>
              <a:avLst/>
              <a:gdLst>
                <a:gd name="T0" fmla="*/ 985 w 1153"/>
                <a:gd name="T1" fmla="*/ 114 h 985"/>
                <a:gd name="T2" fmla="*/ 985 w 1153"/>
                <a:gd name="T3" fmla="*/ 114 h 985"/>
                <a:gd name="T4" fmla="*/ 1017 w 1153"/>
                <a:gd name="T5" fmla="*/ 242 h 985"/>
                <a:gd name="T6" fmla="*/ 1073 w 1153"/>
                <a:gd name="T7" fmla="*/ 462 h 985"/>
                <a:gd name="T8" fmla="*/ 1153 w 1153"/>
                <a:gd name="T9" fmla="*/ 763 h 985"/>
                <a:gd name="T10" fmla="*/ 180 w 1153"/>
                <a:gd name="T11" fmla="*/ 985 h 985"/>
                <a:gd name="T12" fmla="*/ 180 w 1153"/>
                <a:gd name="T13" fmla="*/ 985 h 985"/>
                <a:gd name="T14" fmla="*/ 104 w 1153"/>
                <a:gd name="T15" fmla="*/ 693 h 985"/>
                <a:gd name="T16" fmla="*/ 48 w 1153"/>
                <a:gd name="T17" fmla="*/ 478 h 985"/>
                <a:gd name="T18" fmla="*/ 16 w 1153"/>
                <a:gd name="T19" fmla="*/ 348 h 985"/>
                <a:gd name="T20" fmla="*/ 16 w 1153"/>
                <a:gd name="T21" fmla="*/ 348 h 985"/>
                <a:gd name="T22" fmla="*/ 6 w 1153"/>
                <a:gd name="T23" fmla="*/ 296 h 985"/>
                <a:gd name="T24" fmla="*/ 2 w 1153"/>
                <a:gd name="T25" fmla="*/ 252 h 985"/>
                <a:gd name="T26" fmla="*/ 0 w 1153"/>
                <a:gd name="T27" fmla="*/ 210 h 985"/>
                <a:gd name="T28" fmla="*/ 965 w 1153"/>
                <a:gd name="T29" fmla="*/ 0 h 985"/>
                <a:gd name="T30" fmla="*/ 965 w 1153"/>
                <a:gd name="T31" fmla="*/ 0 h 985"/>
                <a:gd name="T32" fmla="*/ 971 w 1153"/>
                <a:gd name="T33" fmla="*/ 36 h 985"/>
                <a:gd name="T34" fmla="*/ 977 w 1153"/>
                <a:gd name="T35" fmla="*/ 72 h 985"/>
                <a:gd name="T36" fmla="*/ 985 w 1153"/>
                <a:gd name="T37" fmla="*/ 114 h 985"/>
                <a:gd name="T38" fmla="*/ 985 w 1153"/>
                <a:gd name="T39" fmla="*/ 114 h 9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53"/>
                <a:gd name="T61" fmla="*/ 0 h 985"/>
                <a:gd name="T62" fmla="*/ 1153 w 1153"/>
                <a:gd name="T63" fmla="*/ 985 h 9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53" h="985">
                  <a:moveTo>
                    <a:pt x="985" y="114"/>
                  </a:moveTo>
                  <a:lnTo>
                    <a:pt x="985" y="114"/>
                  </a:lnTo>
                  <a:lnTo>
                    <a:pt x="1017" y="242"/>
                  </a:lnTo>
                  <a:lnTo>
                    <a:pt x="1073" y="462"/>
                  </a:lnTo>
                  <a:lnTo>
                    <a:pt x="1153" y="763"/>
                  </a:lnTo>
                  <a:lnTo>
                    <a:pt x="180" y="985"/>
                  </a:lnTo>
                  <a:lnTo>
                    <a:pt x="104" y="693"/>
                  </a:lnTo>
                  <a:lnTo>
                    <a:pt x="48" y="478"/>
                  </a:lnTo>
                  <a:lnTo>
                    <a:pt x="16" y="348"/>
                  </a:lnTo>
                  <a:lnTo>
                    <a:pt x="6" y="296"/>
                  </a:lnTo>
                  <a:lnTo>
                    <a:pt x="2" y="252"/>
                  </a:lnTo>
                  <a:lnTo>
                    <a:pt x="0" y="210"/>
                  </a:lnTo>
                  <a:lnTo>
                    <a:pt x="965" y="0"/>
                  </a:lnTo>
                  <a:lnTo>
                    <a:pt x="971" y="36"/>
                  </a:lnTo>
                  <a:lnTo>
                    <a:pt x="977" y="72"/>
                  </a:lnTo>
                  <a:lnTo>
                    <a:pt x="985" y="114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45000">
                  <a:schemeClr val="bg1"/>
                </a:gs>
              </a:gsLst>
              <a:lin ang="14400000" scaled="0"/>
              <a:tileRect/>
            </a:gradFill>
            <a:ln w="9525">
              <a:noFill/>
              <a:round/>
              <a:headEnd/>
              <a:tailEnd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kern="0" dirty="0" smtClean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Cesar Chavez Day, Campus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000" kern="0" dirty="0" smtClean="0">
                  <a:solidFill>
                    <a:sysClr val="windowText" lastClr="000000"/>
                  </a:solidFill>
                  <a:ea typeface="ＭＳ Ｐゴシック" pitchFamily="-97" charset="-128"/>
                </a:rPr>
                <a:t>Closed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00" kern="0" dirty="0">
                <a:solidFill>
                  <a:sysClr val="windowText" lastClr="000000"/>
                </a:solidFill>
                <a:ea typeface="ＭＳ Ｐゴシック" pitchFamily="-97" charset="-128"/>
              </a:endParaRPr>
            </a:p>
          </p:txBody>
        </p:sp>
        <p:grpSp>
          <p:nvGrpSpPr>
            <p:cNvPr id="15" name="Gruppe 11"/>
            <p:cNvGrpSpPr>
              <a:grpSpLocks/>
            </p:cNvGrpSpPr>
            <p:nvPr/>
          </p:nvGrpSpPr>
          <p:grpSpPr bwMode="auto">
            <a:xfrm>
              <a:off x="3761015" y="3263893"/>
              <a:ext cx="241247" cy="400049"/>
              <a:chOff x="2260820" y="4553095"/>
              <a:chExt cx="449501" cy="744393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 rot="2340000">
                <a:off x="2289976" y="4848502"/>
                <a:ext cx="136063" cy="448999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17" name="Gruppe 86"/>
              <p:cNvGrpSpPr>
                <a:grpSpLocks/>
              </p:cNvGrpSpPr>
              <p:nvPr/>
            </p:nvGrpSpPr>
            <p:grpSpPr bwMode="auto">
              <a:xfrm>
                <a:off x="2260820" y="4553095"/>
                <a:ext cx="449501" cy="447522"/>
                <a:chOff x="3725857" y="1574800"/>
                <a:chExt cx="1696246" cy="1689079"/>
              </a:xfrm>
            </p:grpSpPr>
            <p:sp>
              <p:nvSpPr>
                <p:cNvPr id="18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F3F0"/>
                    </a:gs>
                    <a:gs pos="100000">
                      <a:srgbClr val="00959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95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uppe 91"/>
                <p:cNvGrpSpPr>
                  <a:grpSpLocks/>
                </p:cNvGrpSpPr>
                <p:nvPr/>
              </p:nvGrpSpPr>
              <p:grpSpPr bwMode="auto">
                <a:xfrm>
                  <a:off x="3725857" y="1626185"/>
                  <a:ext cx="1611741" cy="1635719"/>
                  <a:chOff x="1088055" y="2938666"/>
                  <a:chExt cx="1372317" cy="1393377"/>
                </a:xfrm>
              </p:grpSpPr>
              <p:sp>
                <p:nvSpPr>
                  <p:cNvPr id="21" name="Ellipse 45"/>
                  <p:cNvSpPr/>
                  <p:nvPr/>
                </p:nvSpPr>
                <p:spPr bwMode="auto">
                  <a:xfrm>
                    <a:off x="1295781" y="2942423"/>
                    <a:ext cx="1026418" cy="788269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FFFF">
                          <a:lumMod val="40000"/>
                          <a:lumOff val="60000"/>
                          <a:alpha val="0"/>
                        </a:srgbClr>
                      </a:gs>
                      <a:gs pos="100000">
                        <a:srgbClr val="FFFCF9">
                          <a:alpha val="77000"/>
                        </a:srgbClr>
                      </a:gs>
                    </a:gsLst>
                    <a:lin ang="16200000" scaled="0"/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sp>
                <p:nvSpPr>
                  <p:cNvPr id="22" name="Måne 110"/>
                  <p:cNvSpPr/>
                  <p:nvPr/>
                </p:nvSpPr>
                <p:spPr bwMode="auto">
                  <a:xfrm rot="16552097">
                    <a:off x="1463017" y="3334688"/>
                    <a:ext cx="622393" cy="1372317"/>
                  </a:xfrm>
                  <a:prstGeom prst="moon">
                    <a:avLst>
                      <a:gd name="adj" fmla="val 8311"/>
                    </a:avLst>
                  </a:prstGeom>
                  <a:gradFill flip="none" rotWithShape="1">
                    <a:gsLst>
                      <a:gs pos="24000">
                        <a:sysClr val="windowText" lastClr="000000">
                          <a:alpha val="24000"/>
                        </a:sysClr>
                      </a:gs>
                      <a:gs pos="100000">
                        <a:sysClr val="window" lastClr="FFFFFF">
                          <a:alpha val="0"/>
                        </a:sys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 err="1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88061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ktangel 5"/>
          <p:cNvSpPr/>
          <p:nvPr/>
        </p:nvSpPr>
        <p:spPr>
          <a:xfrm>
            <a:off x="372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23870"/>
              </p:ext>
            </p:extLst>
          </p:nvPr>
        </p:nvGraphicFramePr>
        <p:xfrm>
          <a:off x="252094" y="1013460"/>
          <a:ext cx="8404226" cy="5652131"/>
        </p:xfrm>
        <a:graphic>
          <a:graphicData uri="http://schemas.openxmlformats.org/drawingml/2006/table">
            <a:tbl>
              <a:tblPr/>
              <a:tblGrid>
                <a:gridCol w="1037449"/>
                <a:gridCol w="1487158"/>
                <a:gridCol w="1471575"/>
                <a:gridCol w="1556172"/>
                <a:gridCol w="1431502"/>
                <a:gridCol w="1420370"/>
              </a:tblGrid>
              <a:tr h="656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F3F0"/>
                        </a:gs>
                        <a:gs pos="100000">
                          <a:srgbClr val="009593"/>
                        </a:gs>
                      </a:gsLst>
                      <a:lin ang="5400000"/>
                    </a:gradFill>
                  </a:tcPr>
                </a:tc>
              </a:tr>
              <a:tr h="956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           (2-4:30pm, OV81)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GSC (2-4pm, UN 277)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APC (2-4pm, SN108)</a:t>
                      </a:r>
                      <a:endParaRPr kumimoji="0" lang="da-DK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Mtg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Climate Committee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Mtg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SH181)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4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EPC (2-4, UN 211)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SS Writing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Proj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(1:00, SH225)</a:t>
                      </a: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986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74F4FF"/>
                        </a:gs>
                        <a:gs pos="100000">
                          <a:srgbClr val="124B90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27</a:t>
                      </a:r>
                    </a:p>
                    <a:p>
                      <a:pPr marL="171450" marR="0" lvl="0" indent="-17145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PP&amp;R RTP Appeal Decisions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400049" y="594360"/>
            <a:ext cx="137569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</a:rPr>
              <a:t>APRIL 2015</a:t>
            </a:r>
            <a:endParaRPr lang="da-DK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31198" y="3570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 smtClean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006009" y="3100560"/>
            <a:ext cx="6411969" cy="455612"/>
            <a:chOff x="2447925" y="2108195"/>
            <a:chExt cx="4076700" cy="495305"/>
          </a:xfrm>
        </p:grpSpPr>
        <p:grpSp>
          <p:nvGrpSpPr>
            <p:cNvPr id="14" name="Gruppe 31"/>
            <p:cNvGrpSpPr>
              <a:grpSpLocks/>
            </p:cNvGrpSpPr>
            <p:nvPr/>
          </p:nvGrpSpPr>
          <p:grpSpPr bwMode="auto">
            <a:xfrm>
              <a:off x="2447925" y="2108195"/>
              <a:ext cx="4076700" cy="495305"/>
              <a:chOff x="1243647" y="3544108"/>
              <a:chExt cx="3362527" cy="495137"/>
            </a:xfrm>
          </p:grpSpPr>
          <p:sp>
            <p:nvSpPr>
              <p:cNvPr id="16" name="Pentagon 15"/>
              <p:cNvSpPr/>
              <p:nvPr/>
            </p:nvSpPr>
            <p:spPr>
              <a:xfrm>
                <a:off x="1243647" y="3592198"/>
                <a:ext cx="3362527" cy="447047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635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1326896" y="3544108"/>
                <a:ext cx="3190601" cy="368179"/>
              </a:xfrm>
              <a:prstGeom prst="homePlate">
                <a:avLst/>
              </a:prstGeom>
              <a:gradFill flip="none" rotWithShape="1">
                <a:gsLst>
                  <a:gs pos="24000">
                    <a:srgbClr val="009593"/>
                  </a:gs>
                  <a:gs pos="100000">
                    <a:srgbClr val="00F3F0"/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indent="-342900" algn="ctr">
                  <a:buFont typeface="Calibri" pitchFamily="-108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ea typeface="ＭＳ Ｐゴシック" pitchFamily="-108" charset="-128"/>
                </a:endParaRPr>
              </a:p>
            </p:txBody>
          </p:sp>
        </p:grpSp>
        <p:sp>
          <p:nvSpPr>
            <p:cNvPr id="15" name="Text Box 52"/>
            <p:cNvSpPr txBox="1">
              <a:spLocks noChangeArrowheads="1"/>
            </p:cNvSpPr>
            <p:nvPr/>
          </p:nvSpPr>
          <p:spPr bwMode="gray">
            <a:xfrm>
              <a:off x="2869199" y="2147885"/>
              <a:ext cx="3117864" cy="334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01688">
                <a:spcBef>
                  <a:spcPct val="20000"/>
                </a:spcBef>
              </a:pPr>
              <a:r>
                <a:rPr lang="en-US" sz="1400" b="1" noProof="1" smtClean="0">
                  <a:solidFill>
                    <a:schemeClr val="bg1"/>
                  </a:solidFill>
                  <a:latin typeface="Calibri" pitchFamily="-108" charset="0"/>
                  <a:cs typeface="Arial" charset="0"/>
                </a:rPr>
                <a:t>Spring Break </a:t>
              </a:r>
              <a:endParaRPr lang="en-US" sz="1400" b="1" noProof="1">
                <a:solidFill>
                  <a:schemeClr val="bg1"/>
                </a:solidFill>
                <a:latin typeface="Calibri" pitchFamily="-10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22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4208</TotalTime>
  <Words>1493</Words>
  <Application>Microsoft Office PowerPoint</Application>
  <PresentationFormat>On-screen Show (4:3)</PresentationFormat>
  <Paragraphs>748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 K. Mac</dc:creator>
  <cp:lastModifiedBy>Bartley, Joy E</cp:lastModifiedBy>
  <cp:revision>172</cp:revision>
  <dcterms:created xsi:type="dcterms:W3CDTF">2013-01-23T20:39:04Z</dcterms:created>
  <dcterms:modified xsi:type="dcterms:W3CDTF">2014-10-07T20:28:53Z</dcterms:modified>
</cp:coreProperties>
</file>