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Lst>
  <p:notesMasterIdLst>
    <p:notesMasterId r:id="rId35"/>
  </p:notesMasterIdLst>
  <p:sldIdLst>
    <p:sldId id="256" r:id="rId3"/>
    <p:sldId id="289" r:id="rId4"/>
    <p:sldId id="275" r:id="rId5"/>
    <p:sldId id="282" r:id="rId6"/>
    <p:sldId id="268" r:id="rId7"/>
    <p:sldId id="284" r:id="rId8"/>
    <p:sldId id="285" r:id="rId9"/>
    <p:sldId id="287" r:id="rId10"/>
    <p:sldId id="273" r:id="rId11"/>
    <p:sldId id="266" r:id="rId12"/>
    <p:sldId id="306" r:id="rId13"/>
    <p:sldId id="258" r:id="rId14"/>
    <p:sldId id="261" r:id="rId15"/>
    <p:sldId id="290" r:id="rId16"/>
    <p:sldId id="291" r:id="rId17"/>
    <p:sldId id="292" r:id="rId18"/>
    <p:sldId id="260" r:id="rId19"/>
    <p:sldId id="297" r:id="rId20"/>
    <p:sldId id="298" r:id="rId21"/>
    <p:sldId id="302" r:id="rId22"/>
    <p:sldId id="303" r:id="rId23"/>
    <p:sldId id="304" r:id="rId24"/>
    <p:sldId id="263" r:id="rId25"/>
    <p:sldId id="299" r:id="rId26"/>
    <p:sldId id="300" r:id="rId27"/>
    <p:sldId id="301" r:id="rId28"/>
    <p:sldId id="265" r:id="rId29"/>
    <p:sldId id="288" r:id="rId30"/>
    <p:sldId id="269" r:id="rId31"/>
    <p:sldId id="267" r:id="rId32"/>
    <p:sldId id="281" r:id="rId33"/>
    <p:sldId id="283" r:id="rId34"/>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D7D7"/>
    <a:srgbClr val="E0E0E0"/>
    <a:srgbClr val="C5C5C5"/>
    <a:srgbClr val="ADADAD"/>
    <a:srgbClr val="AD0F0F"/>
    <a:srgbClr val="A90F0F"/>
    <a:srgbClr val="A20E0E"/>
    <a:srgbClr val="CC0000"/>
    <a:srgbClr val="990033"/>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9" autoAdjust="0"/>
    <p:restoredTop sz="83925" autoAdjust="0"/>
  </p:normalViewPr>
  <p:slideViewPr>
    <p:cSldViewPr>
      <p:cViewPr>
        <p:scale>
          <a:sx n="68" d="100"/>
          <a:sy n="68" d="100"/>
        </p:scale>
        <p:origin x="-2364" y="-11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DB0B98A0-7BC5-4B01-AFA2-8F7499D7AF5E}" type="datetimeFigureOut">
              <a:rPr lang="en-US" smtClean="0"/>
              <a:t>7/15/2014</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11E4A412-1989-44F5-8219-B24B5F488976}" type="slidenum">
              <a:rPr lang="en-US" smtClean="0"/>
              <a:t>‹#›</a:t>
            </a:fld>
            <a:endParaRPr lang="en-US" dirty="0"/>
          </a:p>
        </p:txBody>
      </p:sp>
    </p:spTree>
    <p:extLst>
      <p:ext uri="{BB962C8B-B14F-4D97-AF65-F5344CB8AC3E}">
        <p14:creationId xmlns:p14="http://schemas.microsoft.com/office/powerpoint/2010/main" val="1077109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PDF is a file format that presents itself like a printed document, and can be viewed, printed, and electronically submitted. Using PDFs allows authors to lock their material as well as have users electronically sign documents.   There are many different types of assistive technology so structuring a PDF properly will ensure accessibility across multiple platforms.</a:t>
            </a:r>
          </a:p>
        </p:txBody>
      </p:sp>
      <p:sp>
        <p:nvSpPr>
          <p:cNvPr id="4" name="Slide Number Placeholder 3"/>
          <p:cNvSpPr>
            <a:spLocks noGrp="1"/>
          </p:cNvSpPr>
          <p:nvPr>
            <p:ph type="sldNum" sz="quarter" idx="10"/>
          </p:nvPr>
        </p:nvSpPr>
        <p:spPr/>
        <p:txBody>
          <a:bodyPr/>
          <a:lstStyle/>
          <a:p>
            <a:fld id="{11E4A412-1989-44F5-8219-B24B5F488976}" type="slidenum">
              <a:rPr lang="en-US" smtClean="0"/>
              <a:t>3</a:t>
            </a:fld>
            <a:endParaRPr lang="en-US" dirty="0"/>
          </a:p>
        </p:txBody>
      </p:sp>
    </p:spTree>
    <p:extLst>
      <p:ext uri="{BB962C8B-B14F-4D97-AF65-F5344CB8AC3E}">
        <p14:creationId xmlns:p14="http://schemas.microsoft.com/office/powerpoint/2010/main" val="3624024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The Tag pane will allow authors to open up all of the tags that were assigned to the document. It also gives authors the option to remove a tag or relocate it to a different section of the document. The Tags pane is where authors can change the tag type if the touch up reading order tool does not offer that selection.</a:t>
            </a:r>
          </a:p>
          <a:p>
            <a:endParaRPr lang="en-US" dirty="0"/>
          </a:p>
        </p:txBody>
      </p:sp>
      <p:sp>
        <p:nvSpPr>
          <p:cNvPr id="4" name="Slide Number Placeholder 3"/>
          <p:cNvSpPr>
            <a:spLocks noGrp="1"/>
          </p:cNvSpPr>
          <p:nvPr>
            <p:ph type="sldNum" sz="quarter" idx="10"/>
          </p:nvPr>
        </p:nvSpPr>
        <p:spPr/>
        <p:txBody>
          <a:bodyPr/>
          <a:lstStyle/>
          <a:p>
            <a:fld id="{11E4A412-1989-44F5-8219-B24B5F488976}" type="slidenum">
              <a:rPr lang="en-US" smtClean="0"/>
              <a:t>13</a:t>
            </a:fld>
            <a:endParaRPr lang="en-US" dirty="0"/>
          </a:p>
        </p:txBody>
      </p:sp>
    </p:spTree>
    <p:extLst>
      <p:ext uri="{BB962C8B-B14F-4D97-AF65-F5344CB8AC3E}">
        <p14:creationId xmlns:p14="http://schemas.microsoft.com/office/powerpoint/2010/main" val="597581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example</a:t>
            </a:r>
            <a:r>
              <a:rPr lang="en-US" baseline="0" dirty="0" smtClean="0"/>
              <a:t>, “PDF Accessibility Best Practices – Adobe Acrobat 9”, “Introduction”, and “OCR” are not tagged as Headings. The all of the content on this page (paragraphs and headings) appears to be tagged the same.</a:t>
            </a:r>
            <a:endParaRPr lang="en-US" dirty="0"/>
          </a:p>
        </p:txBody>
      </p:sp>
      <p:sp>
        <p:nvSpPr>
          <p:cNvPr id="4" name="Slide Number Placeholder 3"/>
          <p:cNvSpPr>
            <a:spLocks noGrp="1"/>
          </p:cNvSpPr>
          <p:nvPr>
            <p:ph type="sldNum" sz="quarter" idx="10"/>
          </p:nvPr>
        </p:nvSpPr>
        <p:spPr/>
        <p:txBody>
          <a:bodyPr/>
          <a:lstStyle/>
          <a:p>
            <a:fld id="{11E4A412-1989-44F5-8219-B24B5F488976}" type="slidenum">
              <a:rPr lang="en-US" smtClean="0"/>
              <a:t>15</a:t>
            </a:fld>
            <a:endParaRPr lang="en-US" dirty="0"/>
          </a:p>
        </p:txBody>
      </p:sp>
    </p:spTree>
    <p:extLst>
      <p:ext uri="{BB962C8B-B14F-4D97-AF65-F5344CB8AC3E}">
        <p14:creationId xmlns:p14="http://schemas.microsoft.com/office/powerpoint/2010/main" val="3738288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example, “PDF Accessibility Best Practices – Adobe Acrobat 9”, “Introduction”, and “OCR” are tagged as Headings. Each</a:t>
            </a:r>
            <a:r>
              <a:rPr lang="en-US" baseline="0" dirty="0" smtClean="0"/>
              <a:t> heading is separate from the surrounding text and contained in its own box.</a:t>
            </a:r>
            <a:endParaRPr lang="en-US" dirty="0" smtClean="0"/>
          </a:p>
          <a:p>
            <a:endParaRPr lang="en-US" dirty="0"/>
          </a:p>
        </p:txBody>
      </p:sp>
      <p:sp>
        <p:nvSpPr>
          <p:cNvPr id="4" name="Slide Number Placeholder 3"/>
          <p:cNvSpPr>
            <a:spLocks noGrp="1"/>
          </p:cNvSpPr>
          <p:nvPr>
            <p:ph type="sldNum" sz="quarter" idx="10"/>
          </p:nvPr>
        </p:nvSpPr>
        <p:spPr/>
        <p:txBody>
          <a:bodyPr/>
          <a:lstStyle/>
          <a:p>
            <a:fld id="{11E4A412-1989-44F5-8219-B24B5F488976}" type="slidenum">
              <a:rPr lang="en-US" smtClean="0"/>
              <a:t>16</a:t>
            </a:fld>
            <a:endParaRPr lang="en-US" dirty="0"/>
          </a:p>
        </p:txBody>
      </p:sp>
    </p:spTree>
    <p:extLst>
      <p:ext uri="{BB962C8B-B14F-4D97-AF65-F5344CB8AC3E}">
        <p14:creationId xmlns:p14="http://schemas.microsoft.com/office/powerpoint/2010/main" val="1165466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The Order button allows you to see the reading order of the document. When the pane is selected authors see the different boxes and what has been tagged. The numbers inside of these boxes correspond with the reading order of the document. </a:t>
            </a:r>
          </a:p>
        </p:txBody>
      </p:sp>
      <p:sp>
        <p:nvSpPr>
          <p:cNvPr id="4" name="Slide Number Placeholder 3"/>
          <p:cNvSpPr>
            <a:spLocks noGrp="1"/>
          </p:cNvSpPr>
          <p:nvPr>
            <p:ph type="sldNum" sz="quarter" idx="10"/>
          </p:nvPr>
        </p:nvSpPr>
        <p:spPr/>
        <p:txBody>
          <a:bodyPr/>
          <a:lstStyle/>
          <a:p>
            <a:fld id="{11E4A412-1989-44F5-8219-B24B5F488976}" type="slidenum">
              <a:rPr lang="en-US" smtClean="0"/>
              <a:t>17</a:t>
            </a:fld>
            <a:endParaRPr lang="en-US" dirty="0"/>
          </a:p>
        </p:txBody>
      </p:sp>
    </p:spTree>
    <p:extLst>
      <p:ext uri="{BB962C8B-B14F-4D97-AF65-F5344CB8AC3E}">
        <p14:creationId xmlns:p14="http://schemas.microsoft.com/office/powerpoint/2010/main" val="1549880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how the reading order jumps around.  Assistive technology</a:t>
            </a:r>
            <a:r>
              <a:rPr lang="en-US" baseline="0" dirty="0" smtClean="0"/>
              <a:t> would read this in a way that would not make sense to the user.  Reading </a:t>
            </a:r>
            <a:endParaRPr lang="en-US" dirty="0"/>
          </a:p>
        </p:txBody>
      </p:sp>
      <p:sp>
        <p:nvSpPr>
          <p:cNvPr id="4" name="Slide Number Placeholder 3"/>
          <p:cNvSpPr>
            <a:spLocks noGrp="1"/>
          </p:cNvSpPr>
          <p:nvPr>
            <p:ph type="sldNum" sz="quarter" idx="10"/>
          </p:nvPr>
        </p:nvSpPr>
        <p:spPr/>
        <p:txBody>
          <a:bodyPr/>
          <a:lstStyle/>
          <a:p>
            <a:fld id="{CD07B0F4-E594-4DF3-9D86-085C086ADF9F}" type="slidenum">
              <a:rPr lang="en-US" smtClean="0"/>
              <a:t>18</a:t>
            </a:fld>
            <a:endParaRPr lang="en-US"/>
          </a:p>
        </p:txBody>
      </p:sp>
    </p:spTree>
    <p:extLst>
      <p:ext uri="{BB962C8B-B14F-4D97-AF65-F5344CB8AC3E}">
        <p14:creationId xmlns:p14="http://schemas.microsoft.com/office/powerpoint/2010/main" val="370880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a good example of a PDF with Proper Reading Order. Notice how all the numbers are in chronological reading order. Be sure to look over the reading order before submitting a document. </a:t>
            </a:r>
            <a:endParaRPr lang="en-US" dirty="0"/>
          </a:p>
        </p:txBody>
      </p:sp>
      <p:sp>
        <p:nvSpPr>
          <p:cNvPr id="4" name="Slide Number Placeholder 3"/>
          <p:cNvSpPr>
            <a:spLocks noGrp="1"/>
          </p:cNvSpPr>
          <p:nvPr>
            <p:ph type="sldNum" sz="quarter" idx="10"/>
          </p:nvPr>
        </p:nvSpPr>
        <p:spPr/>
        <p:txBody>
          <a:bodyPr/>
          <a:lstStyle/>
          <a:p>
            <a:fld id="{CD07B0F4-E594-4DF3-9D86-085C086ADF9F}" type="slidenum">
              <a:rPr lang="en-US" smtClean="0"/>
              <a:t>19</a:t>
            </a:fld>
            <a:endParaRPr lang="en-US"/>
          </a:p>
        </p:txBody>
      </p:sp>
    </p:spTree>
    <p:extLst>
      <p:ext uri="{BB962C8B-B14F-4D97-AF65-F5344CB8AC3E}">
        <p14:creationId xmlns:p14="http://schemas.microsoft.com/office/powerpoint/2010/main" val="2557431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smtClean="0"/>
              <a:t>Having good table structure allows assistive technology to alert the user of what cell they are in and also announces the header column and row before reading a cell.</a:t>
            </a:r>
          </a:p>
          <a:p>
            <a:endParaRPr lang="en-US" dirty="0"/>
          </a:p>
        </p:txBody>
      </p:sp>
      <p:sp>
        <p:nvSpPr>
          <p:cNvPr id="4" name="Slide Number Placeholder 3"/>
          <p:cNvSpPr>
            <a:spLocks noGrp="1"/>
          </p:cNvSpPr>
          <p:nvPr>
            <p:ph type="sldNum" sz="quarter" idx="10"/>
          </p:nvPr>
        </p:nvSpPr>
        <p:spPr/>
        <p:txBody>
          <a:bodyPr/>
          <a:lstStyle/>
          <a:p>
            <a:fld id="{CD07B0F4-E594-4DF3-9D86-085C086ADF9F}" type="slidenum">
              <a:rPr lang="en-US" smtClean="0"/>
              <a:t>20</a:t>
            </a:fld>
            <a:endParaRPr lang="en-US"/>
          </a:p>
        </p:txBody>
      </p:sp>
    </p:spTree>
    <p:extLst>
      <p:ext uri="{BB962C8B-B14F-4D97-AF65-F5344CB8AC3E}">
        <p14:creationId xmlns:p14="http://schemas.microsoft.com/office/powerpoint/2010/main" val="3112971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Column and</a:t>
            </a:r>
            <a:r>
              <a:rPr lang="en-US" baseline="0" dirty="0" smtClean="0"/>
              <a:t> Row headers are not there.  Assistive technology would just read this line by line making this table confusing to the user.</a:t>
            </a:r>
            <a:endParaRPr lang="en-US" dirty="0"/>
          </a:p>
        </p:txBody>
      </p:sp>
      <p:sp>
        <p:nvSpPr>
          <p:cNvPr id="4" name="Slide Number Placeholder 3"/>
          <p:cNvSpPr>
            <a:spLocks noGrp="1"/>
          </p:cNvSpPr>
          <p:nvPr>
            <p:ph type="sldNum" sz="quarter" idx="10"/>
          </p:nvPr>
        </p:nvSpPr>
        <p:spPr/>
        <p:txBody>
          <a:bodyPr/>
          <a:lstStyle/>
          <a:p>
            <a:fld id="{CD07B0F4-E594-4DF3-9D86-085C086ADF9F}" type="slidenum">
              <a:rPr lang="en-US" smtClean="0"/>
              <a:t>21</a:t>
            </a:fld>
            <a:endParaRPr lang="en-US"/>
          </a:p>
        </p:txBody>
      </p:sp>
    </p:spTree>
    <p:extLst>
      <p:ext uri="{BB962C8B-B14F-4D97-AF65-F5344CB8AC3E}">
        <p14:creationId xmlns:p14="http://schemas.microsoft.com/office/powerpoint/2010/main" val="1098751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Column</a:t>
            </a:r>
            <a:r>
              <a:rPr lang="en-US" baseline="0" dirty="0" smtClean="0"/>
              <a:t> and Row headers are there giving this table structure and the ability to be navigated easily by users with assistive technology.</a:t>
            </a:r>
            <a:endParaRPr lang="en-US" dirty="0"/>
          </a:p>
        </p:txBody>
      </p:sp>
      <p:sp>
        <p:nvSpPr>
          <p:cNvPr id="4" name="Slide Number Placeholder 3"/>
          <p:cNvSpPr>
            <a:spLocks noGrp="1"/>
          </p:cNvSpPr>
          <p:nvPr>
            <p:ph type="sldNum" sz="quarter" idx="10"/>
          </p:nvPr>
        </p:nvSpPr>
        <p:spPr/>
        <p:txBody>
          <a:bodyPr/>
          <a:lstStyle/>
          <a:p>
            <a:fld id="{CD07B0F4-E594-4DF3-9D86-085C086ADF9F}" type="slidenum">
              <a:rPr lang="en-US" smtClean="0"/>
              <a:t>22</a:t>
            </a:fld>
            <a:endParaRPr lang="en-US"/>
          </a:p>
        </p:txBody>
      </p:sp>
    </p:spTree>
    <p:extLst>
      <p:ext uri="{BB962C8B-B14F-4D97-AF65-F5344CB8AC3E}">
        <p14:creationId xmlns:p14="http://schemas.microsoft.com/office/powerpoint/2010/main" val="640989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The Table Editor option can be used after a table is already tagged. This feature allows authors more control over their table and the ability to apply the appropriate properties to each cell, making the table more navigable and understandable by assistive technology users.</a:t>
            </a:r>
          </a:p>
          <a:p>
            <a:endParaRPr lang="en-US" dirty="0"/>
          </a:p>
        </p:txBody>
      </p:sp>
      <p:sp>
        <p:nvSpPr>
          <p:cNvPr id="4" name="Slide Number Placeholder 3"/>
          <p:cNvSpPr>
            <a:spLocks noGrp="1"/>
          </p:cNvSpPr>
          <p:nvPr>
            <p:ph type="sldNum" sz="quarter" idx="10"/>
          </p:nvPr>
        </p:nvSpPr>
        <p:spPr/>
        <p:txBody>
          <a:bodyPr/>
          <a:lstStyle/>
          <a:p>
            <a:fld id="{11E4A412-1989-44F5-8219-B24B5F488976}" type="slidenum">
              <a:rPr lang="en-US" smtClean="0"/>
              <a:t>23</a:t>
            </a:fld>
            <a:endParaRPr lang="en-US"/>
          </a:p>
        </p:txBody>
      </p:sp>
    </p:spTree>
    <p:extLst>
      <p:ext uri="{BB962C8B-B14F-4D97-AF65-F5344CB8AC3E}">
        <p14:creationId xmlns:p14="http://schemas.microsoft.com/office/powerpoint/2010/main" val="3106007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smtClean="0"/>
              <a:t>When a</a:t>
            </a:r>
            <a:r>
              <a:rPr lang="en-US" baseline="0" dirty="0" smtClean="0"/>
              <a:t> scanned document is received it may not read correctly. To correct the wording you need to convert your document back into a Word file, retype the information and clear up any jumbled text.</a:t>
            </a:r>
            <a:endParaRPr lang="en-US" dirty="0"/>
          </a:p>
        </p:txBody>
      </p:sp>
      <p:sp>
        <p:nvSpPr>
          <p:cNvPr id="4" name="Slide Number Placeholder 3"/>
          <p:cNvSpPr>
            <a:spLocks noGrp="1"/>
          </p:cNvSpPr>
          <p:nvPr>
            <p:ph type="sldNum" sz="quarter" idx="10"/>
          </p:nvPr>
        </p:nvSpPr>
        <p:spPr/>
        <p:txBody>
          <a:bodyPr/>
          <a:lstStyle/>
          <a:p>
            <a:fld id="{11E4A412-1989-44F5-8219-B24B5F488976}" type="slidenum">
              <a:rPr lang="en-US" smtClean="0"/>
              <a:t>4</a:t>
            </a:fld>
            <a:endParaRPr lang="en-US" dirty="0"/>
          </a:p>
        </p:txBody>
      </p:sp>
    </p:spTree>
    <p:extLst>
      <p:ext uri="{BB962C8B-B14F-4D97-AF65-F5344CB8AC3E}">
        <p14:creationId xmlns:p14="http://schemas.microsoft.com/office/powerpoint/2010/main" val="2333108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 text is a text alternative for visuals</a:t>
            </a:r>
            <a:r>
              <a:rPr lang="en-US" baseline="0" dirty="0" smtClean="0"/>
              <a:t> in your document.</a:t>
            </a:r>
            <a:br>
              <a:rPr lang="en-US" baseline="0" dirty="0" smtClean="0"/>
            </a:br>
            <a:r>
              <a:rPr lang="en-US" baseline="0" dirty="0" smtClean="0"/>
              <a:t>If you have a caption on your picture, you can have alt text that is null.  Also, if the information explaining the image is in the text surrounding the image it is ok.</a:t>
            </a:r>
          </a:p>
          <a:p>
            <a:r>
              <a:rPr lang="en-US" baseline="0" dirty="0" smtClean="0"/>
              <a:t>Alt text is necessary because if someone has an old version that does not support images, or if images are turned off, the user will not get the same information.</a:t>
            </a:r>
          </a:p>
        </p:txBody>
      </p:sp>
      <p:sp>
        <p:nvSpPr>
          <p:cNvPr id="4" name="Slide Number Placeholder 3"/>
          <p:cNvSpPr>
            <a:spLocks noGrp="1"/>
          </p:cNvSpPr>
          <p:nvPr>
            <p:ph type="sldNum" sz="quarter" idx="10"/>
          </p:nvPr>
        </p:nvSpPr>
        <p:spPr/>
        <p:txBody>
          <a:bodyPr/>
          <a:lstStyle/>
          <a:p>
            <a:fld id="{CD07B0F4-E594-4DF3-9D86-085C086ADF9F}" type="slidenum">
              <a:rPr lang="en-US" smtClean="0"/>
              <a:t>24</a:t>
            </a:fld>
            <a:endParaRPr lang="en-US"/>
          </a:p>
        </p:txBody>
      </p:sp>
    </p:spTree>
    <p:extLst>
      <p:ext uri="{BB962C8B-B14F-4D97-AF65-F5344CB8AC3E}">
        <p14:creationId xmlns:p14="http://schemas.microsoft.com/office/powerpoint/2010/main" val="2219328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will see in this example of alternative text there is nothing filled out in the box, offering no information</a:t>
            </a:r>
            <a:r>
              <a:rPr lang="en-US" baseline="0" dirty="0" smtClean="0"/>
              <a:t> to users with assistive technology.</a:t>
            </a:r>
            <a:endParaRPr lang="en-US" dirty="0"/>
          </a:p>
        </p:txBody>
      </p:sp>
      <p:sp>
        <p:nvSpPr>
          <p:cNvPr id="4" name="Slide Number Placeholder 3"/>
          <p:cNvSpPr>
            <a:spLocks noGrp="1"/>
          </p:cNvSpPr>
          <p:nvPr>
            <p:ph type="sldNum" sz="quarter" idx="10"/>
          </p:nvPr>
        </p:nvSpPr>
        <p:spPr/>
        <p:txBody>
          <a:bodyPr/>
          <a:lstStyle/>
          <a:p>
            <a:fld id="{CD07B0F4-E594-4DF3-9D86-085C086ADF9F}" type="slidenum">
              <a:rPr lang="en-US" smtClean="0"/>
              <a:t>25</a:t>
            </a:fld>
            <a:endParaRPr lang="en-US"/>
          </a:p>
        </p:txBody>
      </p:sp>
    </p:spTree>
    <p:extLst>
      <p:ext uri="{BB962C8B-B14F-4D97-AF65-F5344CB8AC3E}">
        <p14:creationId xmlns:p14="http://schemas.microsoft.com/office/powerpoint/2010/main" val="1357730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see in this example</a:t>
            </a:r>
            <a:r>
              <a:rPr lang="en-US" baseline="0" dirty="0" smtClean="0"/>
              <a:t> the alternative text is filled in, giving users with assistive technology information about the image.</a:t>
            </a:r>
            <a:endParaRPr lang="en-US" dirty="0"/>
          </a:p>
        </p:txBody>
      </p:sp>
      <p:sp>
        <p:nvSpPr>
          <p:cNvPr id="4" name="Slide Number Placeholder 3"/>
          <p:cNvSpPr>
            <a:spLocks noGrp="1"/>
          </p:cNvSpPr>
          <p:nvPr>
            <p:ph type="sldNum" sz="quarter" idx="10"/>
          </p:nvPr>
        </p:nvSpPr>
        <p:spPr/>
        <p:txBody>
          <a:bodyPr/>
          <a:lstStyle/>
          <a:p>
            <a:fld id="{CD07B0F4-E594-4DF3-9D86-085C086ADF9F}" type="slidenum">
              <a:rPr lang="en-US" smtClean="0"/>
              <a:t>26</a:t>
            </a:fld>
            <a:endParaRPr lang="en-US"/>
          </a:p>
        </p:txBody>
      </p:sp>
    </p:spTree>
    <p:extLst>
      <p:ext uri="{BB962C8B-B14F-4D97-AF65-F5344CB8AC3E}">
        <p14:creationId xmlns:p14="http://schemas.microsoft.com/office/powerpoint/2010/main" val="15043459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Include a caption with supporting text around graphs. Use the Touch Up Reading Order Tool to select the Figure/ Caption button when marking graphs. When captioning a graph authors do not have to state every specific detail within the graph, but be sure that the importance of what the graph is representing is presented in the surrounding text. Important text includes the graph labels and the distinction between colors on the graph. Besides having a caption for the graph it is recommended that you also include a brief description in the paragraph text before the graph to introduce the graph coming up.  If there is no explanation of the graph in the surrounding text, alternative text is required. </a:t>
            </a:r>
          </a:p>
        </p:txBody>
      </p:sp>
      <p:sp>
        <p:nvSpPr>
          <p:cNvPr id="4" name="Slide Number Placeholder 3"/>
          <p:cNvSpPr>
            <a:spLocks noGrp="1"/>
          </p:cNvSpPr>
          <p:nvPr>
            <p:ph type="sldNum" sz="quarter" idx="10"/>
          </p:nvPr>
        </p:nvSpPr>
        <p:spPr/>
        <p:txBody>
          <a:bodyPr/>
          <a:lstStyle/>
          <a:p>
            <a:fld id="{11E4A412-1989-44F5-8219-B24B5F488976}" type="slidenum">
              <a:rPr lang="en-US" smtClean="0"/>
              <a:t>27</a:t>
            </a:fld>
            <a:endParaRPr lang="en-US"/>
          </a:p>
        </p:txBody>
      </p:sp>
    </p:spTree>
    <p:extLst>
      <p:ext uri="{BB962C8B-B14F-4D97-AF65-F5344CB8AC3E}">
        <p14:creationId xmlns:p14="http://schemas.microsoft.com/office/powerpoint/2010/main" val="1652118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adding a link remember that the </a:t>
            </a:r>
            <a:r>
              <a:rPr lang="en-US" baseline="0" dirty="0" smtClean="0"/>
              <a:t>alternative text should still be descriptive. To add alternative text to a link select the correct tags within the Tags pane, select the options menu at the top of the Tags pane, select the Properties option, and insert your alternative text in the space provided.</a:t>
            </a:r>
            <a:endParaRPr lang="en-US" dirty="0"/>
          </a:p>
        </p:txBody>
      </p:sp>
      <p:sp>
        <p:nvSpPr>
          <p:cNvPr id="4" name="Slide Number Placeholder 3"/>
          <p:cNvSpPr>
            <a:spLocks noGrp="1"/>
          </p:cNvSpPr>
          <p:nvPr>
            <p:ph type="sldNum" sz="quarter" idx="10"/>
          </p:nvPr>
        </p:nvSpPr>
        <p:spPr/>
        <p:txBody>
          <a:bodyPr/>
          <a:lstStyle/>
          <a:p>
            <a:fld id="{11E4A412-1989-44F5-8219-B24B5F488976}" type="slidenum">
              <a:rPr lang="en-US" smtClean="0"/>
              <a:t>29</a:t>
            </a:fld>
            <a:endParaRPr lang="en-US"/>
          </a:p>
        </p:txBody>
      </p:sp>
    </p:spTree>
    <p:extLst>
      <p:ext uri="{BB962C8B-B14F-4D97-AF65-F5344CB8AC3E}">
        <p14:creationId xmlns:p14="http://schemas.microsoft.com/office/powerpoint/2010/main" val="26273100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smtClean="0"/>
              <a:t>The read out loud function offers</a:t>
            </a:r>
            <a:r>
              <a:rPr lang="en-US" baseline="0" dirty="0" smtClean="0"/>
              <a:t> authors a chance to hear their document out loud illustrating the importance of reading order.</a:t>
            </a:r>
            <a:endParaRPr lang="en-US" dirty="0" smtClean="0"/>
          </a:p>
        </p:txBody>
      </p:sp>
      <p:sp>
        <p:nvSpPr>
          <p:cNvPr id="4" name="Slide Number Placeholder 3"/>
          <p:cNvSpPr>
            <a:spLocks noGrp="1"/>
          </p:cNvSpPr>
          <p:nvPr>
            <p:ph type="sldNum" sz="quarter" idx="10"/>
          </p:nvPr>
        </p:nvSpPr>
        <p:spPr/>
        <p:txBody>
          <a:bodyPr/>
          <a:lstStyle/>
          <a:p>
            <a:fld id="{11E4A412-1989-44F5-8219-B24B5F488976}" type="slidenum">
              <a:rPr lang="en-US" smtClean="0"/>
              <a:t>30</a:t>
            </a:fld>
            <a:endParaRPr lang="en-US" dirty="0"/>
          </a:p>
        </p:txBody>
      </p:sp>
    </p:spTree>
    <p:extLst>
      <p:ext uri="{BB962C8B-B14F-4D97-AF65-F5344CB8AC3E}">
        <p14:creationId xmlns:p14="http://schemas.microsoft.com/office/powerpoint/2010/main" val="1417361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smtClean="0"/>
              <a:t>It is recommended to use the Full Check to quickly diagnose any accessibility errors within a document.</a:t>
            </a:r>
          </a:p>
        </p:txBody>
      </p:sp>
      <p:sp>
        <p:nvSpPr>
          <p:cNvPr id="4" name="Slide Number Placeholder 3"/>
          <p:cNvSpPr>
            <a:spLocks noGrp="1"/>
          </p:cNvSpPr>
          <p:nvPr>
            <p:ph type="sldNum" sz="quarter" idx="10"/>
          </p:nvPr>
        </p:nvSpPr>
        <p:spPr/>
        <p:txBody>
          <a:bodyPr/>
          <a:lstStyle/>
          <a:p>
            <a:fld id="{11E4A412-1989-44F5-8219-B24B5F488976}" type="slidenum">
              <a:rPr lang="en-US" smtClean="0"/>
              <a:t>5</a:t>
            </a:fld>
            <a:endParaRPr lang="en-US" dirty="0"/>
          </a:p>
        </p:txBody>
      </p:sp>
    </p:spTree>
    <p:extLst>
      <p:ext uri="{BB962C8B-B14F-4D97-AF65-F5344CB8AC3E}">
        <p14:creationId xmlns:p14="http://schemas.microsoft.com/office/powerpoint/2010/main" val="1724921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Accessibility</a:t>
            </a:r>
            <a:r>
              <a:rPr lang="en-US" baseline="0" dirty="0" smtClean="0"/>
              <a:t> Full Check allows users to validate their document using four options.</a:t>
            </a:r>
            <a:endParaRPr lang="en-US" dirty="0"/>
          </a:p>
        </p:txBody>
      </p:sp>
      <p:sp>
        <p:nvSpPr>
          <p:cNvPr id="4" name="Slide Number Placeholder 3"/>
          <p:cNvSpPr>
            <a:spLocks noGrp="1"/>
          </p:cNvSpPr>
          <p:nvPr>
            <p:ph type="sldNum" sz="quarter" idx="10"/>
          </p:nvPr>
        </p:nvSpPr>
        <p:spPr/>
        <p:txBody>
          <a:bodyPr/>
          <a:lstStyle/>
          <a:p>
            <a:fld id="{11E4A412-1989-44F5-8219-B24B5F488976}" type="slidenum">
              <a:rPr lang="en-US" smtClean="0"/>
              <a:t>6</a:t>
            </a:fld>
            <a:endParaRPr lang="en-US" dirty="0"/>
          </a:p>
        </p:txBody>
      </p:sp>
    </p:spTree>
    <p:extLst>
      <p:ext uri="{BB962C8B-B14F-4D97-AF65-F5344CB8AC3E}">
        <p14:creationId xmlns:p14="http://schemas.microsoft.com/office/powerpoint/2010/main" val="618325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checker first displays</a:t>
            </a:r>
            <a:r>
              <a:rPr lang="en-US" baseline="0" dirty="0" smtClean="0"/>
              <a:t> result in an expandable list. The results of each item will be marked as one of the following:</a:t>
            </a:r>
          </a:p>
          <a:p>
            <a:pPr marL="171450" indent="-171450">
              <a:buFont typeface="Arial" pitchFamily="34" charset="0"/>
              <a:buChar char="•"/>
            </a:pPr>
            <a:endParaRPr lang="en-US" sz="1200" kern="1200" dirty="0" smtClean="0">
              <a:solidFill>
                <a:schemeClr val="tx1"/>
              </a:solidFill>
              <a:effectLst/>
              <a:latin typeface="+mn-lt"/>
              <a:ea typeface="+mn-ea"/>
              <a:cs typeface="+mn-cs"/>
            </a:endParaRPr>
          </a:p>
          <a:p>
            <a:pPr marL="171450" indent="-171450">
              <a:buFont typeface="Arial" pitchFamily="34" charset="0"/>
              <a:buChar char="•"/>
            </a:pPr>
            <a:r>
              <a:rPr lang="en-US" sz="1200" kern="1200" dirty="0" smtClean="0">
                <a:solidFill>
                  <a:schemeClr val="tx1"/>
                </a:solidFill>
                <a:effectLst/>
                <a:latin typeface="+mn-lt"/>
                <a:ea typeface="+mn-ea"/>
                <a:cs typeface="+mn-cs"/>
              </a:rPr>
              <a:t>Passed: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item passed this accessible check.</a:t>
            </a:r>
          </a:p>
          <a:p>
            <a:pPr marL="171450" indent="-171450">
              <a:buFont typeface="Arial" pitchFamily="34" charset="0"/>
              <a:buChar char="•"/>
            </a:pPr>
            <a:endParaRPr lang="en-US" sz="1200" kern="1200" dirty="0" smtClean="0">
              <a:solidFill>
                <a:schemeClr val="tx1"/>
              </a:solidFill>
              <a:effectLst/>
              <a:latin typeface="+mn-lt"/>
              <a:ea typeface="+mn-ea"/>
              <a:cs typeface="+mn-cs"/>
            </a:endParaRPr>
          </a:p>
          <a:p>
            <a:pPr marL="171450" indent="-171450">
              <a:buFont typeface="Arial" pitchFamily="34" charset="0"/>
              <a:buChar char="•"/>
            </a:pPr>
            <a:r>
              <a:rPr lang="en-US" sz="1200" kern="1200" dirty="0" smtClean="0">
                <a:solidFill>
                  <a:schemeClr val="tx1"/>
                </a:solidFill>
                <a:effectLst/>
                <a:latin typeface="+mn-lt"/>
                <a:ea typeface="+mn-ea"/>
                <a:cs typeface="+mn-cs"/>
              </a:rPr>
              <a:t>Passed Manually: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item was marked passed by manual inspect.</a:t>
            </a:r>
          </a:p>
          <a:p>
            <a:pPr marL="171450" indent="-171450">
              <a:buFont typeface="Arial" pitchFamily="34" charset="0"/>
              <a:buChar char="•"/>
            </a:pPr>
            <a:endParaRPr lang="en-US" sz="1200" kern="1200" dirty="0" smtClean="0">
              <a:solidFill>
                <a:schemeClr val="tx1"/>
              </a:solidFill>
              <a:effectLst/>
              <a:latin typeface="+mn-lt"/>
              <a:ea typeface="+mn-ea"/>
              <a:cs typeface="+mn-cs"/>
            </a:endParaRPr>
          </a:p>
          <a:p>
            <a:pPr marL="171450" indent="-171450">
              <a:buFont typeface="Arial" pitchFamily="34" charset="0"/>
              <a:buChar char="•"/>
            </a:pPr>
            <a:r>
              <a:rPr lang="en-US" sz="1200" kern="1200" dirty="0" smtClean="0">
                <a:solidFill>
                  <a:schemeClr val="tx1"/>
                </a:solidFill>
                <a:effectLst/>
                <a:latin typeface="+mn-lt"/>
                <a:ea typeface="+mn-ea"/>
                <a:cs typeface="+mn-cs"/>
              </a:rPr>
              <a:t>Skipped By User: The rule was not selected in the Accessibility Checker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Options dialog box.</a:t>
            </a:r>
          </a:p>
          <a:p>
            <a:pPr marL="171450" indent="-171450">
              <a:buFont typeface="Arial" pitchFamily="34" charset="0"/>
              <a:buChar char="•"/>
            </a:pPr>
            <a:endParaRPr lang="en-US" sz="1200" kern="1200" dirty="0" smtClean="0">
              <a:solidFill>
                <a:schemeClr val="tx1"/>
              </a:solidFill>
              <a:effectLst/>
              <a:latin typeface="+mn-lt"/>
              <a:ea typeface="+mn-ea"/>
              <a:cs typeface="+mn-cs"/>
            </a:endParaRPr>
          </a:p>
          <a:p>
            <a:pPr marL="171450" indent="-171450">
              <a:buFont typeface="Arial" pitchFamily="34" charset="0"/>
              <a:buChar char="•"/>
            </a:pPr>
            <a:r>
              <a:rPr lang="en-US" sz="1200" kern="1200" dirty="0" smtClean="0">
                <a:solidFill>
                  <a:schemeClr val="tx1"/>
                </a:solidFill>
                <a:effectLst/>
                <a:latin typeface="+mn-lt"/>
                <a:ea typeface="+mn-ea"/>
                <a:cs typeface="+mn-cs"/>
              </a:rPr>
              <a:t>Needs Manual Check:</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Full Check feature could not check the item automatically. Verify the item manually.</a:t>
            </a:r>
          </a:p>
          <a:p>
            <a:pPr marL="171450" indent="-171450">
              <a:buFont typeface="Arial" pitchFamily="34" charset="0"/>
              <a:buChar char="•"/>
            </a:pPr>
            <a:endParaRPr lang="en-US" sz="1200" kern="1200" dirty="0" smtClean="0">
              <a:solidFill>
                <a:schemeClr val="tx1"/>
              </a:solidFill>
              <a:effectLst/>
              <a:latin typeface="+mn-lt"/>
              <a:ea typeface="+mn-ea"/>
              <a:cs typeface="+mn-cs"/>
            </a:endParaRPr>
          </a:p>
          <a:p>
            <a:pPr marL="171450" indent="-171450">
              <a:buFont typeface="Arial" pitchFamily="34" charset="0"/>
              <a:buChar char="•"/>
            </a:pPr>
            <a:r>
              <a:rPr lang="en-US" sz="1200" kern="1200" dirty="0" smtClean="0">
                <a:solidFill>
                  <a:schemeClr val="tx1"/>
                </a:solidFill>
                <a:effectLst/>
                <a:latin typeface="+mn-lt"/>
                <a:ea typeface="+mn-ea"/>
                <a:cs typeface="+mn-cs"/>
              </a:rPr>
              <a:t>Failed: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item did not pass the accessibility check.</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11E4A412-1989-44F5-8219-B24B5F488976}" type="slidenum">
              <a:rPr lang="en-US" smtClean="0"/>
              <a:t>8</a:t>
            </a:fld>
            <a:endParaRPr lang="en-US" dirty="0"/>
          </a:p>
        </p:txBody>
      </p:sp>
    </p:spTree>
    <p:extLst>
      <p:ext uri="{BB962C8B-B14F-4D97-AF65-F5344CB8AC3E}">
        <p14:creationId xmlns:p14="http://schemas.microsoft.com/office/powerpoint/2010/main" val="1440950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This report allows you to see the names of all the accessibility rules Adobe checks, provides documentation about each rule, and suggests ways to fix the document. This report also lets the author know whether or not the document passes the accessibility check and provides a description on why changes are necessary.</a:t>
            </a:r>
          </a:p>
        </p:txBody>
      </p:sp>
      <p:sp>
        <p:nvSpPr>
          <p:cNvPr id="4" name="Slide Number Placeholder 3"/>
          <p:cNvSpPr>
            <a:spLocks noGrp="1"/>
          </p:cNvSpPr>
          <p:nvPr>
            <p:ph type="sldNum" sz="quarter" idx="10"/>
          </p:nvPr>
        </p:nvSpPr>
        <p:spPr/>
        <p:txBody>
          <a:bodyPr/>
          <a:lstStyle/>
          <a:p>
            <a:fld id="{11E4A412-1989-44F5-8219-B24B5F488976}" type="slidenum">
              <a:rPr lang="en-US" smtClean="0"/>
              <a:t>9</a:t>
            </a:fld>
            <a:endParaRPr lang="en-US" dirty="0"/>
          </a:p>
        </p:txBody>
      </p:sp>
    </p:spTree>
    <p:extLst>
      <p:ext uri="{BB962C8B-B14F-4D97-AF65-F5344CB8AC3E}">
        <p14:creationId xmlns:p14="http://schemas.microsoft.com/office/powerpoint/2010/main" val="434690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Reading Options:</a:t>
            </a:r>
            <a:r>
              <a:rPr lang="en-US" baseline="0" dirty="0" smtClean="0"/>
              <a:t>  Changes the reading settings for people using screen readers.</a:t>
            </a:r>
          </a:p>
          <a:p>
            <a:endParaRPr lang="en-US" dirty="0" smtClean="0"/>
          </a:p>
          <a:p>
            <a:r>
              <a:rPr lang="en-US" dirty="0" smtClean="0"/>
              <a:t>Full Check:  Runs the Adobe Acrobat Accessibility Checker and presents a report to authors to check a PDF’s accessibility.</a:t>
            </a:r>
          </a:p>
          <a:p>
            <a:endParaRPr lang="en-US" dirty="0" smtClean="0"/>
          </a:p>
          <a:p>
            <a:r>
              <a:rPr lang="en-US" dirty="0" smtClean="0"/>
              <a:t>Open Accessibility Report:  Opens a saved accessibility report previously ran on your document.</a:t>
            </a:r>
          </a:p>
          <a:p>
            <a:endParaRPr lang="en-US" dirty="0" smtClean="0"/>
          </a:p>
          <a:p>
            <a:r>
              <a:rPr lang="en-US" dirty="0" smtClean="0"/>
              <a:t>Add Tags to Document:  Opens the tags section of the PDF allowing authors to assign tags to important landmarks in a document.</a:t>
            </a:r>
          </a:p>
          <a:p>
            <a:endParaRPr lang="en-US" dirty="0" smtClean="0"/>
          </a:p>
          <a:p>
            <a:r>
              <a:rPr lang="en-US" dirty="0" smtClean="0"/>
              <a:t>Set Alternate Text:  Allows authors to attach alternate text to meaningful images giving users with Assistive Technology information about an image.</a:t>
            </a:r>
          </a:p>
          <a:p>
            <a:endParaRPr lang="en-US" dirty="0" smtClean="0"/>
          </a:p>
          <a:p>
            <a:r>
              <a:rPr lang="en-US" dirty="0" smtClean="0"/>
              <a:t>Run Form Field Recognition:  Runs a sweep through your PDF checking for any possible places where users will have to enter text.</a:t>
            </a:r>
          </a:p>
          <a:p>
            <a:endParaRPr lang="en-US" dirty="0" smtClean="0"/>
          </a:p>
          <a:p>
            <a:r>
              <a:rPr lang="en-US" dirty="0" smtClean="0"/>
              <a:t>Add Tags to Form Fields:  Allows authors to assign tags to important landmarks on a PDF form.</a:t>
            </a:r>
          </a:p>
          <a:p>
            <a:endParaRPr lang="en-US" dirty="0" smtClean="0"/>
          </a:p>
          <a:p>
            <a:r>
              <a:rPr lang="en-US" dirty="0" smtClean="0"/>
              <a:t>Touch Up Reading Order:  Allows authors to move the order in which a PDF will be read using Assistive Technology.</a:t>
            </a:r>
          </a:p>
          <a:p>
            <a:endParaRPr lang="en-US" dirty="0" smtClean="0"/>
          </a:p>
          <a:p>
            <a:r>
              <a:rPr lang="en-US" dirty="0" smtClean="0"/>
              <a:t>Setup Assistant:  Gives</a:t>
            </a:r>
            <a:r>
              <a:rPr lang="en-US" baseline="0" dirty="0" smtClean="0"/>
              <a:t> users assistance with setting accessibility preferences.</a:t>
            </a:r>
            <a:endParaRPr lang="en-US" dirty="0" smtClean="0"/>
          </a:p>
        </p:txBody>
      </p:sp>
      <p:sp>
        <p:nvSpPr>
          <p:cNvPr id="4" name="Slide Number Placeholder 3"/>
          <p:cNvSpPr>
            <a:spLocks noGrp="1"/>
          </p:cNvSpPr>
          <p:nvPr>
            <p:ph type="sldNum" sz="quarter" idx="10"/>
          </p:nvPr>
        </p:nvSpPr>
        <p:spPr/>
        <p:txBody>
          <a:bodyPr/>
          <a:lstStyle/>
          <a:p>
            <a:fld id="{11E4A412-1989-44F5-8219-B24B5F488976}" type="slidenum">
              <a:rPr lang="en-US" smtClean="0"/>
              <a:t>10</a:t>
            </a:fld>
            <a:endParaRPr lang="en-US" dirty="0"/>
          </a:p>
        </p:txBody>
      </p:sp>
    </p:spTree>
    <p:extLst>
      <p:ext uri="{BB962C8B-B14F-4D97-AF65-F5344CB8AC3E}">
        <p14:creationId xmlns:p14="http://schemas.microsoft.com/office/powerpoint/2010/main" val="2876492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Make Accessible action wizard walks users through the steps required to make a PDF accessible. </a:t>
            </a:r>
            <a:r>
              <a:rPr lang="en-US" baseline="0" dirty="0" smtClean="0"/>
              <a:t>The wizard checks the document description, runs the OCR if necessary, detecting form fields, setting tab order, assigning the reading language, add tags to a document, setting the alternative text for images. </a:t>
            </a:r>
            <a:r>
              <a:rPr lang="en-US" dirty="0" smtClean="0"/>
              <a:t>The last step of the Make Accessible action wizard is to run the Acrobat Pro Accessibility Checker (Full Check). </a:t>
            </a:r>
            <a:endParaRPr lang="en-US" dirty="0"/>
          </a:p>
        </p:txBody>
      </p:sp>
      <p:sp>
        <p:nvSpPr>
          <p:cNvPr id="4" name="Slide Number Placeholder 3"/>
          <p:cNvSpPr>
            <a:spLocks noGrp="1"/>
          </p:cNvSpPr>
          <p:nvPr>
            <p:ph type="sldNum" sz="quarter" idx="10"/>
          </p:nvPr>
        </p:nvSpPr>
        <p:spPr/>
        <p:txBody>
          <a:bodyPr/>
          <a:lstStyle/>
          <a:p>
            <a:fld id="{11E4A412-1989-44F5-8219-B24B5F488976}" type="slidenum">
              <a:rPr lang="en-US" smtClean="0"/>
              <a:t>11</a:t>
            </a:fld>
            <a:endParaRPr lang="en-US" dirty="0"/>
          </a:p>
        </p:txBody>
      </p:sp>
    </p:spTree>
    <p:extLst>
      <p:ext uri="{BB962C8B-B14F-4D97-AF65-F5344CB8AC3E}">
        <p14:creationId xmlns:p14="http://schemas.microsoft.com/office/powerpoint/2010/main" val="972075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The Touch Up Reading Order (TURO) Tool is used for correcting the reading order and assists with some of the basic tags of the document.  To access the Touch Up Reading Order Tool go to the main menu on and select the View menu </a:t>
            </a:r>
            <a:r>
              <a:rPr lang="en-US" dirty="0">
                <a:sym typeface="Wingdings"/>
              </a:rPr>
              <a:t> </a:t>
            </a:r>
            <a:r>
              <a:rPr lang="en-US" dirty="0"/>
              <a:t>Tools </a:t>
            </a:r>
            <a:r>
              <a:rPr lang="en-US" dirty="0">
                <a:sym typeface="Wingdings"/>
              </a:rPr>
              <a:t> </a:t>
            </a:r>
            <a:r>
              <a:rPr lang="en-US" dirty="0"/>
              <a:t>Accessibility</a:t>
            </a:r>
            <a:r>
              <a:rPr lang="en-US" dirty="0">
                <a:sym typeface="Wingdings"/>
              </a:rPr>
              <a:t></a:t>
            </a:r>
            <a:r>
              <a:rPr lang="en-US" dirty="0"/>
              <a:t> Touch Up Reading Order. This will open up a dialog box with 12 different buttons for you to choose from while tagging your document. Use the Text option for regular body text within your PDF. Use the Figure option for all images. Use the Form Field option when tagging a form. Use the Figure/Caption option for images when you would like to include your caption with the image in a single tag.  However, you still will have to provide an alternative text description for the image as well. Heading 1, Heading 2, Heading 3 are used for tagging the different levels of headers. Use the Table option for tagging a table. Use the Cell option for merged cells that were incorrectly split or for marking table or header cells. Background is used for removing any items like span boxes and decorative images that does not need to be read by assistive technology.</a:t>
            </a:r>
          </a:p>
        </p:txBody>
      </p:sp>
      <p:sp>
        <p:nvSpPr>
          <p:cNvPr id="4" name="Slide Number Placeholder 3"/>
          <p:cNvSpPr>
            <a:spLocks noGrp="1"/>
          </p:cNvSpPr>
          <p:nvPr>
            <p:ph type="sldNum" sz="quarter" idx="10"/>
          </p:nvPr>
        </p:nvSpPr>
        <p:spPr/>
        <p:txBody>
          <a:bodyPr/>
          <a:lstStyle/>
          <a:p>
            <a:fld id="{11E4A412-1989-44F5-8219-B24B5F488976}" type="slidenum">
              <a:rPr lang="en-US" smtClean="0"/>
              <a:t>12</a:t>
            </a:fld>
            <a:endParaRPr lang="en-US"/>
          </a:p>
        </p:txBody>
      </p:sp>
    </p:spTree>
    <p:extLst>
      <p:ext uri="{BB962C8B-B14F-4D97-AF65-F5344CB8AC3E}">
        <p14:creationId xmlns:p14="http://schemas.microsoft.com/office/powerpoint/2010/main" val="1058230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E5187E-E601-420C-AE31-3B2BE25AB6CE}" type="datetimeFigureOut">
              <a:rPr lang="en-US" smtClean="0"/>
              <a:t>7/15/2014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CD0B91-F9A5-4DA8-B4CE-F8373F01D054}"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E5187E-E601-420C-AE31-3B2BE25AB6CE}" type="datetimeFigureOut">
              <a:rPr lang="en-US" smtClean="0"/>
              <a:t>7/15/2014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CD0B91-F9A5-4DA8-B4CE-F8373F01D054}"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E5187E-E601-420C-AE31-3B2BE25AB6CE}" type="datetimeFigureOut">
              <a:rPr lang="en-US" smtClean="0"/>
              <a:t>7/15/2014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CD0B91-F9A5-4DA8-B4CE-F8373F01D054}"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E5187E-E601-420C-AE31-3B2BE25AB6CE}" type="datetimeFigureOut">
              <a:rPr lang="en-US" smtClean="0"/>
              <a:t>7/15/2014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CD0B91-F9A5-4DA8-B4CE-F8373F01D054}" type="slidenum">
              <a:rPr lang="en-US" smtClean="0"/>
              <a:t>‹#›</a:t>
            </a:fld>
            <a:endParaRPr lang="en-US" dirty="0"/>
          </a:p>
        </p:txBody>
      </p:sp>
    </p:spTree>
    <p:extLst>
      <p:ext uri="{BB962C8B-B14F-4D97-AF65-F5344CB8AC3E}">
        <p14:creationId xmlns:p14="http://schemas.microsoft.com/office/powerpoint/2010/main" val="1260712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E5187E-E601-420C-AE31-3B2BE25AB6CE}" type="datetimeFigureOut">
              <a:rPr lang="en-US" smtClean="0"/>
              <a:t>7/15/2014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CD0B91-F9A5-4DA8-B4CE-F8373F01D054}" type="slidenum">
              <a:rPr lang="en-US" smtClean="0"/>
              <a:t>‹#›</a:t>
            </a:fld>
            <a:endParaRPr lang="en-US" dirty="0"/>
          </a:p>
        </p:txBody>
      </p:sp>
    </p:spTree>
    <p:extLst>
      <p:ext uri="{BB962C8B-B14F-4D97-AF65-F5344CB8AC3E}">
        <p14:creationId xmlns:p14="http://schemas.microsoft.com/office/powerpoint/2010/main" val="602123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E5187E-E601-420C-AE31-3B2BE25AB6CE}" type="datetimeFigureOut">
              <a:rPr lang="en-US" smtClean="0"/>
              <a:t>7/15/2014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CD0B91-F9A5-4DA8-B4CE-F8373F01D054}" type="slidenum">
              <a:rPr lang="en-US" smtClean="0"/>
              <a:t>‹#›</a:t>
            </a:fld>
            <a:endParaRPr lang="en-US" dirty="0"/>
          </a:p>
        </p:txBody>
      </p:sp>
    </p:spTree>
    <p:extLst>
      <p:ext uri="{BB962C8B-B14F-4D97-AF65-F5344CB8AC3E}">
        <p14:creationId xmlns:p14="http://schemas.microsoft.com/office/powerpoint/2010/main" val="1849772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E5187E-E601-420C-AE31-3B2BE25AB6CE}" type="datetimeFigureOut">
              <a:rPr lang="en-US" smtClean="0"/>
              <a:t>7/15/2014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CD0B91-F9A5-4DA8-B4CE-F8373F01D054}" type="slidenum">
              <a:rPr lang="en-US" smtClean="0"/>
              <a:t>‹#›</a:t>
            </a:fld>
            <a:endParaRPr lang="en-US" dirty="0"/>
          </a:p>
        </p:txBody>
      </p:sp>
    </p:spTree>
    <p:extLst>
      <p:ext uri="{BB962C8B-B14F-4D97-AF65-F5344CB8AC3E}">
        <p14:creationId xmlns:p14="http://schemas.microsoft.com/office/powerpoint/2010/main" val="3375803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E5187E-E601-420C-AE31-3B2BE25AB6CE}" type="datetimeFigureOut">
              <a:rPr lang="en-US" smtClean="0"/>
              <a:t>7/15/2014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FCD0B91-F9A5-4DA8-B4CE-F8373F01D054}" type="slidenum">
              <a:rPr lang="en-US" smtClean="0"/>
              <a:t>‹#›</a:t>
            </a:fld>
            <a:endParaRPr lang="en-US" dirty="0"/>
          </a:p>
        </p:txBody>
      </p:sp>
    </p:spTree>
    <p:extLst>
      <p:ext uri="{BB962C8B-B14F-4D97-AF65-F5344CB8AC3E}">
        <p14:creationId xmlns:p14="http://schemas.microsoft.com/office/powerpoint/2010/main" val="2410812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E5187E-E601-420C-AE31-3B2BE25AB6CE}" type="datetimeFigureOut">
              <a:rPr lang="en-US" smtClean="0"/>
              <a:t>7/15/2014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FCD0B91-F9A5-4DA8-B4CE-F8373F01D054}" type="slidenum">
              <a:rPr lang="en-US" smtClean="0"/>
              <a:t>‹#›</a:t>
            </a:fld>
            <a:endParaRPr lang="en-US" dirty="0"/>
          </a:p>
        </p:txBody>
      </p:sp>
    </p:spTree>
    <p:extLst>
      <p:ext uri="{BB962C8B-B14F-4D97-AF65-F5344CB8AC3E}">
        <p14:creationId xmlns:p14="http://schemas.microsoft.com/office/powerpoint/2010/main" val="2828017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E5187E-E601-420C-AE31-3B2BE25AB6CE}" type="datetimeFigureOut">
              <a:rPr lang="en-US" smtClean="0"/>
              <a:t>7/15/2014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FCD0B91-F9A5-4DA8-B4CE-F8373F01D054}" type="slidenum">
              <a:rPr lang="en-US" smtClean="0"/>
              <a:t>‹#›</a:t>
            </a:fld>
            <a:endParaRPr lang="en-US" dirty="0"/>
          </a:p>
        </p:txBody>
      </p:sp>
    </p:spTree>
    <p:extLst>
      <p:ext uri="{BB962C8B-B14F-4D97-AF65-F5344CB8AC3E}">
        <p14:creationId xmlns:p14="http://schemas.microsoft.com/office/powerpoint/2010/main" val="3787614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E5187E-E601-420C-AE31-3B2BE25AB6CE}" type="datetimeFigureOut">
              <a:rPr lang="en-US" smtClean="0"/>
              <a:t>7/15/2014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CD0B91-F9A5-4DA8-B4CE-F8373F01D054}" type="slidenum">
              <a:rPr lang="en-US" smtClean="0"/>
              <a:t>‹#›</a:t>
            </a:fld>
            <a:endParaRPr lang="en-US" dirty="0"/>
          </a:p>
        </p:txBody>
      </p:sp>
    </p:spTree>
    <p:extLst>
      <p:ext uri="{BB962C8B-B14F-4D97-AF65-F5344CB8AC3E}">
        <p14:creationId xmlns:p14="http://schemas.microsoft.com/office/powerpoint/2010/main" val="1179267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E5187E-E601-420C-AE31-3B2BE25AB6CE}" type="datetimeFigureOut">
              <a:rPr lang="en-US" smtClean="0"/>
              <a:t>7/15/2014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CD0B91-F9A5-4DA8-B4CE-F8373F01D054}"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E5187E-E601-420C-AE31-3B2BE25AB6CE}" type="datetimeFigureOut">
              <a:rPr lang="en-US" smtClean="0"/>
              <a:t>7/15/2014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CD0B91-F9A5-4DA8-B4CE-F8373F01D054}" type="slidenum">
              <a:rPr lang="en-US" smtClean="0"/>
              <a:t>‹#›</a:t>
            </a:fld>
            <a:endParaRPr lang="en-US" dirty="0"/>
          </a:p>
        </p:txBody>
      </p:sp>
    </p:spTree>
    <p:extLst>
      <p:ext uri="{BB962C8B-B14F-4D97-AF65-F5344CB8AC3E}">
        <p14:creationId xmlns:p14="http://schemas.microsoft.com/office/powerpoint/2010/main" val="3702275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E5187E-E601-420C-AE31-3B2BE25AB6CE}" type="datetimeFigureOut">
              <a:rPr lang="en-US" smtClean="0"/>
              <a:t>7/15/2014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CD0B91-F9A5-4DA8-B4CE-F8373F01D054}" type="slidenum">
              <a:rPr lang="en-US" smtClean="0"/>
              <a:t>‹#›</a:t>
            </a:fld>
            <a:endParaRPr lang="en-US" dirty="0"/>
          </a:p>
        </p:txBody>
      </p:sp>
    </p:spTree>
    <p:extLst>
      <p:ext uri="{BB962C8B-B14F-4D97-AF65-F5344CB8AC3E}">
        <p14:creationId xmlns:p14="http://schemas.microsoft.com/office/powerpoint/2010/main" val="959641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E5187E-E601-420C-AE31-3B2BE25AB6CE}" type="datetimeFigureOut">
              <a:rPr lang="en-US" smtClean="0"/>
              <a:t>7/15/2014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CD0B91-F9A5-4DA8-B4CE-F8373F01D054}" type="slidenum">
              <a:rPr lang="en-US" smtClean="0"/>
              <a:t>‹#›</a:t>
            </a:fld>
            <a:endParaRPr lang="en-US" dirty="0"/>
          </a:p>
        </p:txBody>
      </p:sp>
    </p:spTree>
    <p:extLst>
      <p:ext uri="{BB962C8B-B14F-4D97-AF65-F5344CB8AC3E}">
        <p14:creationId xmlns:p14="http://schemas.microsoft.com/office/powerpoint/2010/main" val="2800564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E5187E-E601-420C-AE31-3B2BE25AB6CE}" type="datetimeFigureOut">
              <a:rPr lang="en-US" smtClean="0"/>
              <a:t>7/15/2014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CD0B91-F9A5-4DA8-B4CE-F8373F01D054}"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2E5187E-E601-420C-AE31-3B2BE25AB6CE}" type="datetimeFigureOut">
              <a:rPr lang="en-US" smtClean="0"/>
              <a:t>7/15/2014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CD0B91-F9A5-4DA8-B4CE-F8373F01D05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E5187E-E601-420C-AE31-3B2BE25AB6CE}" type="datetimeFigureOut">
              <a:rPr lang="en-US" smtClean="0"/>
              <a:t>7/15/2014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FCD0B91-F9A5-4DA8-B4CE-F8373F01D054}"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E5187E-E601-420C-AE31-3B2BE25AB6CE}" type="datetimeFigureOut">
              <a:rPr lang="en-US" smtClean="0"/>
              <a:t>7/15/2014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FCD0B91-F9A5-4DA8-B4CE-F8373F01D054}"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E5187E-E601-420C-AE31-3B2BE25AB6CE}" type="datetimeFigureOut">
              <a:rPr lang="en-US" smtClean="0"/>
              <a:t>7/15/2014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FCD0B91-F9A5-4DA8-B4CE-F8373F01D054}"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E5187E-E601-420C-AE31-3B2BE25AB6CE}" type="datetimeFigureOut">
              <a:rPr lang="en-US" smtClean="0"/>
              <a:t>7/15/2014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CD0B91-F9A5-4DA8-B4CE-F8373F01D054}"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E5187E-E601-420C-AE31-3B2BE25AB6CE}" type="datetimeFigureOut">
              <a:rPr lang="en-US" smtClean="0"/>
              <a:t>7/15/2014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CD0B91-F9A5-4DA8-B4CE-F8373F01D05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32E5187E-E601-420C-AE31-3B2BE25AB6CE}" type="datetimeFigureOut">
              <a:rPr lang="en-US" smtClean="0"/>
              <a:t>7/15/2014</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FCD0B91-F9A5-4DA8-B4CE-F8373F01D054}"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E5187E-E601-420C-AE31-3B2BE25AB6CE}" type="datetimeFigureOut">
              <a:rPr lang="en-US" smtClean="0"/>
              <a:t>7/15/2014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CD0B91-F9A5-4DA8-B4CE-F8373F01D054}" type="slidenum">
              <a:rPr lang="en-US" smtClean="0"/>
              <a:t>‹#›</a:t>
            </a:fld>
            <a:endParaRPr lang="en-US" dirty="0"/>
          </a:p>
        </p:txBody>
      </p:sp>
    </p:spTree>
    <p:extLst>
      <p:ext uri="{BB962C8B-B14F-4D97-AF65-F5344CB8AC3E}">
        <p14:creationId xmlns:p14="http://schemas.microsoft.com/office/powerpoint/2010/main" val="108374956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www.csun.edu/universaldesigncenter" TargetMode="External"/><Relationship Id="rId2" Type="http://schemas.openxmlformats.org/officeDocument/2006/relationships/hyperlink" Target="mailto:universaldesigncenter@csun.edu" TargetMode="Externa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67400" y="990600"/>
            <a:ext cx="3200400" cy="3416320"/>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Accessible PDF Creation using Adobe Acrobat Professional 11</a:t>
            </a:r>
          </a:p>
        </p:txBody>
      </p:sp>
      <p:pic>
        <p:nvPicPr>
          <p:cNvPr id="4" name="Picture 7" descr="This figure is a representation of the Universal Design mission and principles.  The figure shows a graduation hat that is enclosed by a circle made up of other figures each figure representing a way individuals interact with the world around them.  The figures include a person with a cane, a person running, an ear representing the sense of sound, a person with a child, a person in a wheelchair, an eye symbolizing the sense of sight, a person speaking which represents language, a hand symbolizing collaboration and a computer tablet.  " title="Universal Design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77" y="1828800"/>
            <a:ext cx="55245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Word marks for CSUN and the Universal Design Center." title="California State University, Northridge - UDC Universal Design C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4038600" cy="907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77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Accessibility Options</a:t>
            </a:r>
            <a:endParaRPr lang="en-US" b="1" dirty="0">
              <a:effectLst>
                <a:outerShdw blurRad="38100" dist="38100" dir="2700000" algn="tl">
                  <a:srgbClr val="000000">
                    <a:alpha val="43137"/>
                  </a:srgbClr>
                </a:outerShdw>
              </a:effectLst>
            </a:endParaRPr>
          </a:p>
        </p:txBody>
      </p:sp>
      <p:sp>
        <p:nvSpPr>
          <p:cNvPr id="3" name="TextBox 2"/>
          <p:cNvSpPr txBox="1"/>
          <p:nvPr/>
        </p:nvSpPr>
        <p:spPr>
          <a:xfrm>
            <a:off x="457200" y="2713672"/>
            <a:ext cx="3048000" cy="1477328"/>
          </a:xfrm>
          <a:prstGeom prst="rect">
            <a:avLst/>
          </a:prstGeom>
          <a:noFill/>
        </p:spPr>
        <p:txBody>
          <a:bodyPr wrap="square" rtlCol="0">
            <a:spAutoFit/>
          </a:bodyPr>
          <a:lstStyle/>
          <a:p>
            <a:pPr algn="ctr"/>
            <a:r>
              <a:rPr lang="en-US" sz="2400" dirty="0" smtClean="0"/>
              <a:t>A tool panel where most accessibility options are located.</a:t>
            </a:r>
          </a:p>
          <a:p>
            <a:pPr algn="ctr"/>
            <a:endParaRPr lang="en-US" dirty="0" smtClean="0"/>
          </a:p>
        </p:txBody>
      </p:sp>
      <p:grpSp>
        <p:nvGrpSpPr>
          <p:cNvPr id="4" name="Group 3" descr="Screenshot of the Accessibility Tools panel in Adobe Acrobat Pro 11&#10;"/>
          <p:cNvGrpSpPr/>
          <p:nvPr/>
        </p:nvGrpSpPr>
        <p:grpSpPr>
          <a:xfrm>
            <a:off x="4191000" y="1600200"/>
            <a:ext cx="3505200" cy="5013250"/>
            <a:chOff x="4191000" y="1600200"/>
            <a:chExt cx="3505200" cy="5013250"/>
          </a:xfrm>
        </p:grpSpPr>
        <p:pic>
          <p:nvPicPr>
            <p:cNvPr id="2050" name="Picture 2" descr="Screenshot of the Accessibility Panel in Adobe Acrobat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600200"/>
              <a:ext cx="3505200" cy="5013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099" name="Picture 3" descr="Screenshot of the Add Tags to Form Fields option in the Accessibility pan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5029200"/>
              <a:ext cx="2629894" cy="509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650353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b="1" dirty="0" smtClean="0">
                <a:effectLst>
                  <a:outerShdw blurRad="38100" dist="38100" dir="2700000" algn="tl">
                    <a:srgbClr val="000000">
                      <a:alpha val="43137"/>
                    </a:srgbClr>
                  </a:outerShdw>
                </a:effectLst>
              </a:rPr>
              <a:t>Action Wizard - Make Accessible</a:t>
            </a:r>
            <a:endParaRPr lang="en-US" b="1" dirty="0">
              <a:effectLst>
                <a:outerShdw blurRad="38100" dist="38100" dir="2700000" algn="tl">
                  <a:srgbClr val="000000">
                    <a:alpha val="43137"/>
                  </a:srgbClr>
                </a:outerShdw>
              </a:effectLst>
            </a:endParaRPr>
          </a:p>
        </p:txBody>
      </p:sp>
      <p:sp>
        <p:nvSpPr>
          <p:cNvPr id="3" name="TextBox 2"/>
          <p:cNvSpPr txBox="1"/>
          <p:nvPr/>
        </p:nvSpPr>
        <p:spPr>
          <a:xfrm>
            <a:off x="2743200" y="1462470"/>
            <a:ext cx="3429000" cy="4431983"/>
          </a:xfrm>
          <a:prstGeom prst="rect">
            <a:avLst/>
          </a:prstGeom>
          <a:noFill/>
        </p:spPr>
        <p:txBody>
          <a:bodyPr wrap="square" rtlCol="0">
            <a:spAutoFit/>
          </a:bodyPr>
          <a:lstStyle/>
          <a:p>
            <a:r>
              <a:rPr lang="en-US" sz="2400" dirty="0"/>
              <a:t>It prompts to address accessibility issues</a:t>
            </a:r>
            <a:r>
              <a:rPr lang="en-US" sz="2400" dirty="0" smtClean="0"/>
              <a:t>:</a:t>
            </a:r>
          </a:p>
          <a:p>
            <a:endParaRPr lang="en-US" sz="2400" dirty="0"/>
          </a:p>
          <a:p>
            <a:pPr marL="285750" indent="-285750">
              <a:buFont typeface="Arial" pitchFamily="34" charset="0"/>
              <a:buChar char="•"/>
            </a:pPr>
            <a:r>
              <a:rPr lang="en-US" sz="2400" dirty="0" smtClean="0"/>
              <a:t>such </a:t>
            </a:r>
            <a:r>
              <a:rPr lang="en-US" sz="2400" dirty="0"/>
              <a:t>as document description</a:t>
            </a:r>
          </a:p>
          <a:p>
            <a:pPr marL="285750" indent="-285750">
              <a:buFont typeface="Arial" pitchFamily="34" charset="0"/>
              <a:buChar char="•"/>
            </a:pPr>
            <a:r>
              <a:rPr lang="en-US" sz="2400" dirty="0"/>
              <a:t>document title </a:t>
            </a:r>
          </a:p>
          <a:p>
            <a:pPr marL="285750" indent="-285750">
              <a:buFont typeface="Arial" pitchFamily="34" charset="0"/>
              <a:buChar char="•"/>
            </a:pPr>
            <a:r>
              <a:rPr lang="en-US" sz="2400" dirty="0"/>
              <a:t>scanned text</a:t>
            </a:r>
          </a:p>
          <a:p>
            <a:pPr marL="285750" indent="-285750">
              <a:buFont typeface="Arial" pitchFamily="34" charset="0"/>
              <a:buChar char="•"/>
            </a:pPr>
            <a:r>
              <a:rPr lang="en-US" sz="2400" dirty="0"/>
              <a:t>form fields</a:t>
            </a:r>
          </a:p>
          <a:p>
            <a:pPr marL="285750" indent="-285750">
              <a:buFont typeface="Arial" pitchFamily="34" charset="0"/>
              <a:buChar char="•"/>
            </a:pPr>
            <a:r>
              <a:rPr lang="en-US" sz="2400" dirty="0"/>
              <a:t>tables</a:t>
            </a:r>
          </a:p>
          <a:p>
            <a:pPr marL="285750" indent="-285750">
              <a:buFont typeface="Arial" pitchFamily="34" charset="0"/>
              <a:buChar char="•"/>
            </a:pPr>
            <a:r>
              <a:rPr lang="en-US" sz="2400" dirty="0"/>
              <a:t>images without alternative text </a:t>
            </a:r>
          </a:p>
          <a:p>
            <a:endParaRPr lang="en-US" dirty="0"/>
          </a:p>
        </p:txBody>
      </p:sp>
      <p:pic>
        <p:nvPicPr>
          <p:cNvPr id="3074" name="Picture 2" descr="Screenshot of the Action Wizard men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71600"/>
            <a:ext cx="1981200" cy="52058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75" name="Picture 3" descr="Screen shot of the Prepare, Set Language Tags, and Run Accessibility Check menu of the Action Wiz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462470"/>
            <a:ext cx="1981200" cy="51149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84347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effectLst>
                  <a:outerShdw blurRad="38100" dist="38100" dir="2700000" algn="tl">
                    <a:srgbClr val="000000">
                      <a:alpha val="43137"/>
                    </a:srgbClr>
                  </a:outerShdw>
                </a:effectLst>
              </a:rPr>
              <a:t>Touch Up Reading Order (TURO) Tool</a:t>
            </a:r>
            <a:endParaRPr lang="en-US" b="1" dirty="0">
              <a:effectLst>
                <a:outerShdw blurRad="38100" dist="38100" dir="2700000" algn="tl">
                  <a:srgbClr val="000000">
                    <a:alpha val="43137"/>
                  </a:srgbClr>
                </a:outerShdw>
              </a:effectLst>
            </a:endParaRPr>
          </a:p>
        </p:txBody>
      </p:sp>
      <p:sp>
        <p:nvSpPr>
          <p:cNvPr id="4" name="TextBox 3"/>
          <p:cNvSpPr txBox="1"/>
          <p:nvPr/>
        </p:nvSpPr>
        <p:spPr>
          <a:xfrm>
            <a:off x="457200" y="2194679"/>
            <a:ext cx="4114800" cy="2862322"/>
          </a:xfrm>
          <a:prstGeom prst="rect">
            <a:avLst/>
          </a:prstGeom>
          <a:noFill/>
        </p:spPr>
        <p:txBody>
          <a:bodyPr wrap="square" rtlCol="0">
            <a:spAutoFit/>
          </a:bodyPr>
          <a:lstStyle/>
          <a:p>
            <a:pPr marL="285750" indent="-285750">
              <a:buFont typeface="Arial" pitchFamily="34" charset="0"/>
              <a:buChar char="•"/>
            </a:pPr>
            <a:r>
              <a:rPr lang="en-US" dirty="0" smtClean="0"/>
              <a:t>Allows users to select an element in the document and assign a tag to it.</a:t>
            </a:r>
          </a:p>
          <a:p>
            <a:endParaRPr lang="en-US" dirty="0" smtClean="0"/>
          </a:p>
          <a:p>
            <a:pPr marL="285750" indent="-285750">
              <a:buFont typeface="Arial" pitchFamily="34" charset="0"/>
              <a:buChar char="•"/>
            </a:pPr>
            <a:r>
              <a:rPr lang="en-US" dirty="0" smtClean="0"/>
              <a:t>This tool provides many tagging and table mark up options.</a:t>
            </a:r>
          </a:p>
          <a:p>
            <a:endParaRPr lang="en-US" dirty="0" smtClean="0"/>
          </a:p>
          <a:p>
            <a:pPr marL="285750" indent="-285750">
              <a:buFont typeface="Arial" pitchFamily="34" charset="0"/>
              <a:buChar char="•"/>
            </a:pPr>
            <a:r>
              <a:rPr lang="en-US" dirty="0"/>
              <a:t>This tool also gives users the ability to clear all of the page structure and start fresh</a:t>
            </a:r>
            <a:r>
              <a:rPr lang="en-US" dirty="0" smtClean="0"/>
              <a:t>.</a:t>
            </a:r>
            <a:br>
              <a:rPr lang="en-US" dirty="0" smtClean="0"/>
            </a:br>
            <a:endParaRPr lang="en-US" dirty="0"/>
          </a:p>
        </p:txBody>
      </p:sp>
      <p:pic>
        <p:nvPicPr>
          <p:cNvPr id="2051" name="Picture 3" descr="Screenshot of the Touch Up Reading Order (TURO) T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10" y="1143000"/>
            <a:ext cx="3846862" cy="556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83778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b="1" dirty="0" smtClean="0">
                <a:effectLst>
                  <a:outerShdw blurRad="38100" dist="38100" dir="2700000" algn="tl">
                    <a:srgbClr val="000000">
                      <a:alpha val="43137"/>
                    </a:srgbClr>
                  </a:outerShdw>
                </a:effectLst>
              </a:rPr>
              <a:t>Tags Pane</a:t>
            </a:r>
            <a:endParaRPr lang="en-US" b="1" dirty="0">
              <a:effectLst>
                <a:outerShdw blurRad="38100" dist="38100" dir="2700000" algn="tl">
                  <a:srgbClr val="000000">
                    <a:alpha val="43137"/>
                  </a:srgbClr>
                </a:outerShdw>
              </a:effectLst>
            </a:endParaRPr>
          </a:p>
        </p:txBody>
      </p:sp>
      <p:sp>
        <p:nvSpPr>
          <p:cNvPr id="3" name="TextBox 2"/>
          <p:cNvSpPr txBox="1"/>
          <p:nvPr/>
        </p:nvSpPr>
        <p:spPr>
          <a:xfrm>
            <a:off x="990600" y="1378089"/>
            <a:ext cx="2743200" cy="5632311"/>
          </a:xfrm>
          <a:prstGeom prst="rect">
            <a:avLst/>
          </a:prstGeom>
          <a:noFill/>
        </p:spPr>
        <p:txBody>
          <a:bodyPr wrap="square" rtlCol="0">
            <a:spAutoFit/>
          </a:bodyPr>
          <a:lstStyle/>
          <a:p>
            <a:pPr marL="285750" indent="-285750">
              <a:buFont typeface="Arial" pitchFamily="34" charset="0"/>
              <a:buChar char="•"/>
            </a:pPr>
            <a:r>
              <a:rPr lang="en-US" dirty="0" smtClean="0"/>
              <a:t>Visual representation of tags applied to the document.</a:t>
            </a:r>
          </a:p>
          <a:p>
            <a:endParaRPr lang="en-US" dirty="0" smtClean="0"/>
          </a:p>
          <a:p>
            <a:pPr marL="285750" indent="-285750">
              <a:buFont typeface="Arial" pitchFamily="34" charset="0"/>
              <a:buChar char="•"/>
            </a:pPr>
            <a:r>
              <a:rPr lang="en-US" dirty="0" smtClean="0"/>
              <a:t>Allows authors to attach tags to important landmarks and content in the document.</a:t>
            </a:r>
          </a:p>
          <a:p>
            <a:endParaRPr lang="en-US" dirty="0" smtClean="0"/>
          </a:p>
          <a:p>
            <a:pPr marL="285750" indent="-285750">
              <a:buFont typeface="Arial" pitchFamily="34" charset="0"/>
              <a:buChar char="•"/>
            </a:pPr>
            <a:r>
              <a:rPr lang="en-US" dirty="0" smtClean="0"/>
              <a:t>Allows authors to edit existing tags</a:t>
            </a:r>
          </a:p>
          <a:p>
            <a:pPr marL="285750" indent="-285750">
              <a:buFont typeface="Arial" pitchFamily="34" charset="0"/>
              <a:buChar char="•"/>
            </a:pPr>
            <a:endParaRPr lang="en-US" dirty="0"/>
          </a:p>
          <a:p>
            <a:pPr marL="285750" indent="-285750">
              <a:buFont typeface="Arial" pitchFamily="34" charset="0"/>
              <a:buChar char="•"/>
            </a:pPr>
            <a:r>
              <a:rPr lang="en-US" dirty="0"/>
              <a:t>To open your </a:t>
            </a:r>
            <a:r>
              <a:rPr lang="en-US" dirty="0" smtClean="0"/>
              <a:t>Tags pane </a:t>
            </a:r>
            <a:r>
              <a:rPr lang="en-US" dirty="0"/>
              <a:t>select the View menu and under Show/hide &gt; Navigation Panes, select </a:t>
            </a:r>
            <a:r>
              <a:rPr lang="en-US" dirty="0" smtClean="0"/>
              <a:t>Tags. </a:t>
            </a:r>
            <a:endParaRPr lang="en-US" dirty="0"/>
          </a:p>
          <a:p>
            <a:pPr marL="285750" indent="-285750">
              <a:buFont typeface="Arial" pitchFamily="34" charset="0"/>
              <a:buChar char="•"/>
            </a:pPr>
            <a:endParaRPr lang="en-US" dirty="0"/>
          </a:p>
        </p:txBody>
      </p:sp>
      <p:pic>
        <p:nvPicPr>
          <p:cNvPr id="1028" name="Picture 4" descr="Screenshot of the Tags Pane in Adobe Acrobat 11"/>
          <p:cNvPicPr>
            <a:picLocks noChangeAspect="1" noChangeArrowheads="1"/>
          </p:cNvPicPr>
          <p:nvPr/>
        </p:nvPicPr>
        <p:blipFill rotWithShape="1">
          <a:blip r:embed="rId3">
            <a:extLst>
              <a:ext uri="{28A0092B-C50C-407E-A947-70E740481C1C}">
                <a14:useLocalDpi xmlns:a14="http://schemas.microsoft.com/office/drawing/2010/main" val="0"/>
              </a:ext>
            </a:extLst>
          </a:blip>
          <a:srcRect b="19423"/>
          <a:stretch/>
        </p:blipFill>
        <p:spPr bwMode="auto">
          <a:xfrm>
            <a:off x="4459695" y="1066800"/>
            <a:ext cx="4074705" cy="50353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07762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Headings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286000"/>
            <a:ext cx="3276600" cy="2438400"/>
          </a:xfrm>
        </p:spPr>
        <p:txBody>
          <a:bodyPr>
            <a:normAutofit fontScale="92500" lnSpcReduction="20000"/>
          </a:bodyPr>
          <a:lstStyle/>
          <a:p>
            <a:r>
              <a:rPr lang="en-US" sz="1900" dirty="0"/>
              <a:t>Headings are tags used for each section </a:t>
            </a:r>
            <a:endParaRPr lang="en-US" sz="1900" dirty="0" smtClean="0"/>
          </a:p>
          <a:p>
            <a:pPr marL="0" indent="0">
              <a:buNone/>
            </a:pPr>
            <a:endParaRPr lang="en-US" sz="1900" dirty="0"/>
          </a:p>
          <a:p>
            <a:r>
              <a:rPr lang="en-US" sz="1900" dirty="0"/>
              <a:t>Headings are announced to screen readers </a:t>
            </a:r>
            <a:endParaRPr lang="en-US" sz="1900" dirty="0" smtClean="0"/>
          </a:p>
          <a:p>
            <a:pPr marL="0" indent="0">
              <a:buNone/>
            </a:pPr>
            <a:endParaRPr lang="en-US" sz="1900" dirty="0"/>
          </a:p>
          <a:p>
            <a:r>
              <a:rPr lang="en-US" sz="1900" dirty="0"/>
              <a:t>Helps keep users of assistive technology organized</a:t>
            </a:r>
          </a:p>
          <a:p>
            <a:endParaRPr lang="en-US" dirty="0"/>
          </a:p>
        </p:txBody>
      </p:sp>
      <p:pic>
        <p:nvPicPr>
          <p:cNvPr id="1026" name="Picture 2" descr="Screenshot of the Tags pane in Adobe Acrobat Pro 11 showing the heading level tags of 1 through 6 along with regular paragraph ta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8188" y="1371600"/>
            <a:ext cx="3376612" cy="4189755"/>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703157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990600"/>
          </a:xfrm>
        </p:spPr>
        <p:txBody>
          <a:bodyPr/>
          <a:lstStyle/>
          <a:p>
            <a:r>
              <a:rPr lang="en-US" b="1" dirty="0" smtClean="0">
                <a:effectLst>
                  <a:outerShdw blurRad="38100" dist="38100" dir="2700000" algn="tl">
                    <a:srgbClr val="000000">
                      <a:alpha val="43137"/>
                    </a:srgbClr>
                  </a:outerShdw>
                </a:effectLst>
              </a:rPr>
              <a:t>Bad Example of Headings</a:t>
            </a:r>
            <a:endParaRPr lang="en-US" b="1" dirty="0">
              <a:effectLst>
                <a:outerShdw blurRad="38100" dist="38100" dir="2700000" algn="tl">
                  <a:srgbClr val="000000">
                    <a:alpha val="43137"/>
                  </a:srgbClr>
                </a:outerShdw>
              </a:effectLst>
            </a:endParaRPr>
          </a:p>
        </p:txBody>
      </p:sp>
      <p:grpSp>
        <p:nvGrpSpPr>
          <p:cNvPr id="5" name="Group 4" descr="Example of a document in Adobe Acrobat Pro 11 with no tags or separation of text."/>
          <p:cNvGrpSpPr/>
          <p:nvPr/>
        </p:nvGrpSpPr>
        <p:grpSpPr>
          <a:xfrm>
            <a:off x="2286000" y="1241348"/>
            <a:ext cx="5029200" cy="5464252"/>
            <a:chOff x="2286000" y="1241348"/>
            <a:chExt cx="5029200" cy="5464252"/>
          </a:xfrm>
        </p:grpSpPr>
        <p:pic>
          <p:nvPicPr>
            <p:cNvPr id="3" name="Content Placeholder 5" descr="A document in Adobe Acrobat that is not tagged with headerings." title=" Example of a PDF without heading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241348"/>
              <a:ext cx="5029200" cy="5464252"/>
            </a:xfrm>
            <a:prstGeom prst="rect">
              <a:avLst/>
            </a:prstGeom>
            <a:ln w="38100">
              <a:solidFill>
                <a:schemeClr val="tx1"/>
              </a:solidFill>
            </a:ln>
          </p:spPr>
        </p:pic>
        <p:sp>
          <p:nvSpPr>
            <p:cNvPr id="4" name="Rectangle 3"/>
            <p:cNvSpPr/>
            <p:nvPr/>
          </p:nvSpPr>
          <p:spPr>
            <a:xfrm>
              <a:off x="3390900" y="1771650"/>
              <a:ext cx="266700" cy="190500"/>
            </a:xfrm>
            <a:prstGeom prst="rect">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547214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p>
            <a:r>
              <a:rPr lang="en-US" b="1" dirty="0" smtClean="0">
                <a:effectLst>
                  <a:outerShdw blurRad="38100" dist="38100" dir="2700000" algn="tl">
                    <a:srgbClr val="000000">
                      <a:alpha val="43137"/>
                    </a:srgbClr>
                  </a:outerShdw>
                </a:effectLst>
              </a:rPr>
              <a:t>Good Example of Headings</a:t>
            </a:r>
            <a:endParaRPr lang="en-US" b="1" dirty="0">
              <a:effectLst>
                <a:outerShdw blurRad="38100" dist="38100" dir="2700000" algn="tl">
                  <a:srgbClr val="000000">
                    <a:alpha val="43137"/>
                  </a:srgbClr>
                </a:outerShdw>
              </a:effectLst>
            </a:endParaRPr>
          </a:p>
        </p:txBody>
      </p:sp>
      <p:grpSp>
        <p:nvGrpSpPr>
          <p:cNvPr id="5" name="Group 4" descr="Example of a document in Adobe Acrobat Pro 11 that uses correct tagging and separation of text"/>
          <p:cNvGrpSpPr/>
          <p:nvPr/>
        </p:nvGrpSpPr>
        <p:grpSpPr>
          <a:xfrm>
            <a:off x="2590800" y="1219200"/>
            <a:ext cx="4028089" cy="5486400"/>
            <a:chOff x="2590800" y="1219200"/>
            <a:chExt cx="4028089" cy="5486400"/>
          </a:xfrm>
        </p:grpSpPr>
        <p:pic>
          <p:nvPicPr>
            <p:cNvPr id="3" name="Content Placeholder 2" descr="A screenshot of a document in Adobe Acrobat that is marked up with headers." title="Headers Good Exam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1219200"/>
              <a:ext cx="4028089" cy="5486400"/>
            </a:xfrm>
            <a:prstGeom prst="rect">
              <a:avLst/>
            </a:prstGeom>
            <a:ln w="38100">
              <a:solidFill>
                <a:schemeClr val="tx1"/>
              </a:solidFill>
            </a:ln>
          </p:spPr>
        </p:pic>
        <p:sp>
          <p:nvSpPr>
            <p:cNvPr id="4" name="Rectangle 3"/>
            <p:cNvSpPr/>
            <p:nvPr/>
          </p:nvSpPr>
          <p:spPr>
            <a:xfrm>
              <a:off x="3438525" y="2238375"/>
              <a:ext cx="133350" cy="190500"/>
            </a:xfrm>
            <a:prstGeom prst="rect">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92758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Order Pane</a:t>
            </a:r>
            <a:endParaRPr lang="en-US" b="1" dirty="0">
              <a:effectLst>
                <a:outerShdw blurRad="38100" dist="38100" dir="2700000" algn="tl">
                  <a:srgbClr val="000000">
                    <a:alpha val="43137"/>
                  </a:srgbClr>
                </a:outerShdw>
              </a:effectLst>
            </a:endParaRPr>
          </a:p>
        </p:txBody>
      </p:sp>
      <p:sp>
        <p:nvSpPr>
          <p:cNvPr id="3" name="TextBox"/>
          <p:cNvSpPr txBox="1"/>
          <p:nvPr/>
        </p:nvSpPr>
        <p:spPr>
          <a:xfrm>
            <a:off x="638432" y="1981200"/>
            <a:ext cx="3048000" cy="3416320"/>
          </a:xfrm>
          <a:prstGeom prst="rect">
            <a:avLst/>
          </a:prstGeom>
          <a:noFill/>
        </p:spPr>
        <p:txBody>
          <a:bodyPr wrap="square" rtlCol="0">
            <a:spAutoFit/>
          </a:bodyPr>
          <a:lstStyle/>
          <a:p>
            <a:pPr marL="285750" indent="-285750">
              <a:buFont typeface="Arial" pitchFamily="34" charset="0"/>
              <a:buChar char="•"/>
            </a:pPr>
            <a:r>
              <a:rPr lang="en-US" dirty="0" smtClean="0"/>
              <a:t>Visual representation of the reading order in the document.</a:t>
            </a:r>
          </a:p>
          <a:p>
            <a:endParaRPr lang="en-US" dirty="0" smtClean="0"/>
          </a:p>
          <a:p>
            <a:pPr marL="285750" indent="-285750">
              <a:buFont typeface="Arial" pitchFamily="34" charset="0"/>
              <a:buChar char="•"/>
            </a:pPr>
            <a:r>
              <a:rPr lang="en-US" dirty="0" smtClean="0"/>
              <a:t>Drag and Drop style of re-ordering content.</a:t>
            </a:r>
          </a:p>
          <a:p>
            <a:pPr marL="285750" indent="-285750">
              <a:buFont typeface="Arial" pitchFamily="34" charset="0"/>
              <a:buChar char="•"/>
            </a:pPr>
            <a:endParaRPr lang="en-US" dirty="0"/>
          </a:p>
          <a:p>
            <a:pPr marL="285750" indent="-285750">
              <a:buFont typeface="Arial" pitchFamily="34" charset="0"/>
              <a:buChar char="•"/>
            </a:pPr>
            <a:r>
              <a:rPr lang="en-US" dirty="0" smtClean="0"/>
              <a:t>To open your </a:t>
            </a:r>
            <a:r>
              <a:rPr lang="en-US" dirty="0"/>
              <a:t>O</a:t>
            </a:r>
            <a:r>
              <a:rPr lang="en-US" dirty="0" smtClean="0"/>
              <a:t>rder pane select the View menu and under Show/hide &gt; Navigation Panes, select Order. </a:t>
            </a:r>
            <a:endParaRPr lang="en-US" dirty="0"/>
          </a:p>
        </p:txBody>
      </p:sp>
      <p:pic>
        <p:nvPicPr>
          <p:cNvPr id="2052" name="Picture 4" descr="Screenshot of the Order Pane in Adobe Acrobat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8188" y="1412344"/>
            <a:ext cx="3529012" cy="43788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21667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lstStyle/>
          <a:p>
            <a:r>
              <a:rPr lang="en-US" b="1" dirty="0" smtClean="0">
                <a:effectLst>
                  <a:outerShdw blurRad="38100" dist="38100" dir="2700000" algn="tl">
                    <a:srgbClr val="000000">
                      <a:alpha val="43137"/>
                    </a:srgbClr>
                  </a:outerShdw>
                </a:effectLst>
              </a:rPr>
              <a:t>Bad Example of Reading Order</a:t>
            </a:r>
            <a:endParaRPr lang="en-US" b="1" dirty="0">
              <a:effectLst>
                <a:outerShdw blurRad="38100" dist="38100" dir="2700000" algn="tl">
                  <a:srgbClr val="000000">
                    <a:alpha val="43137"/>
                  </a:srgbClr>
                </a:outerShdw>
              </a:effectLst>
            </a:endParaRPr>
          </a:p>
        </p:txBody>
      </p:sp>
      <p:pic>
        <p:nvPicPr>
          <p:cNvPr id="8" name="Content Placeholder 7" descr="Screenshot of a document in Adobe Acrobat that has a bad reading order.  It starts at 1 and then jumps to 3, 7, 5 and then 2." title="Reading Order Bad Exampl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66940" y="1219200"/>
            <a:ext cx="5953060" cy="5486400"/>
          </a:xfrm>
          <a:ln w="38100">
            <a:solidFill>
              <a:schemeClr val="tx1"/>
            </a:solidFill>
          </a:ln>
        </p:spPr>
      </p:pic>
      <p:sp>
        <p:nvSpPr>
          <p:cNvPr id="4" name="Rectangle 3"/>
          <p:cNvSpPr/>
          <p:nvPr/>
        </p:nvSpPr>
        <p:spPr>
          <a:xfrm>
            <a:off x="2952750" y="2590800"/>
            <a:ext cx="400050" cy="390525"/>
          </a:xfrm>
          <a:prstGeom prst="rect">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14588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1264920"/>
          </a:xfrm>
        </p:spPr>
        <p:txBody>
          <a:bodyPr>
            <a:noAutofit/>
          </a:bodyPr>
          <a:lstStyle/>
          <a:p>
            <a:pPr algn="ctr"/>
            <a:r>
              <a:rPr lang="en-US" sz="4000" b="1" dirty="0" smtClean="0">
                <a:effectLst>
                  <a:outerShdw blurRad="38100" dist="38100" dir="2700000" algn="tl">
                    <a:srgbClr val="000000">
                      <a:alpha val="43137"/>
                    </a:srgbClr>
                  </a:outerShdw>
                </a:effectLst>
              </a:rPr>
              <a:t>Good Example of Reading Order</a:t>
            </a:r>
            <a:endParaRPr lang="en-US" sz="4000" b="1" dirty="0">
              <a:effectLst>
                <a:outerShdw blurRad="38100" dist="38100" dir="2700000" algn="tl">
                  <a:srgbClr val="000000">
                    <a:alpha val="43137"/>
                  </a:srgbClr>
                </a:outerShdw>
              </a:effectLst>
            </a:endParaRPr>
          </a:p>
        </p:txBody>
      </p:sp>
      <p:sp>
        <p:nvSpPr>
          <p:cNvPr id="6" name="Text Placeholder 5"/>
          <p:cNvSpPr>
            <a:spLocks noGrp="1"/>
          </p:cNvSpPr>
          <p:nvPr>
            <p:ph type="body" sz="half" idx="2"/>
          </p:nvPr>
        </p:nvSpPr>
        <p:spPr>
          <a:xfrm>
            <a:off x="228600" y="1828800"/>
            <a:ext cx="2667000" cy="4242816"/>
          </a:xfrm>
        </p:spPr>
        <p:txBody>
          <a:bodyPr>
            <a:normAutofit fontScale="92500" lnSpcReduction="10000"/>
          </a:bodyPr>
          <a:lstStyle/>
          <a:p>
            <a:pPr marL="285750" indent="-285750">
              <a:buFont typeface="Arial" pitchFamily="34" charset="0"/>
              <a:buChar char="•"/>
            </a:pPr>
            <a:r>
              <a:rPr lang="en-US" sz="2000" dirty="0" smtClean="0"/>
              <a:t>Notice how the reading order starts at the Page number and then starts at the top of the page.</a:t>
            </a:r>
          </a:p>
          <a:p>
            <a:r>
              <a:rPr lang="en-US" sz="2000" dirty="0" smtClean="0"/>
              <a:t> </a:t>
            </a:r>
          </a:p>
          <a:p>
            <a:pPr marL="285750" indent="-285750">
              <a:buFont typeface="Arial" pitchFamily="34" charset="0"/>
              <a:buChar char="•"/>
            </a:pPr>
            <a:r>
              <a:rPr lang="en-US" sz="2000" dirty="0" smtClean="0"/>
              <a:t>Starting the reading order with the page number lets users with assistive technology know what page they are on before they start reading the page.</a:t>
            </a:r>
            <a:endParaRPr lang="en-US" sz="2000" dirty="0"/>
          </a:p>
        </p:txBody>
      </p:sp>
      <p:pic>
        <p:nvPicPr>
          <p:cNvPr id="4" name="Content Placeholder 3" descr="A screenshot of a document in Adobe Acrobat with a correct reading order." title="Reading Order Good Example"/>
          <p:cNvPicPr>
            <a:picLocks noGrp="1" noChangeAspect="1"/>
          </p:cNvPicPr>
          <p:nvPr>
            <p:ph type="pic" idx="1"/>
          </p:nvPr>
        </p:nvPicPr>
        <p:blipFill>
          <a:blip r:embed="rId3">
            <a:extLst>
              <a:ext uri="{28A0092B-C50C-407E-A947-70E740481C1C}">
                <a14:useLocalDpi xmlns:a14="http://schemas.microsoft.com/office/drawing/2010/main" val="0"/>
              </a:ext>
            </a:extLst>
          </a:blip>
          <a:srcRect t="14414" b="14414"/>
          <a:stretch>
            <a:fillRect/>
          </a:stretch>
        </p:blipFill>
        <p:spPr>
          <a:xfrm>
            <a:off x="3276600" y="1524000"/>
            <a:ext cx="5334000" cy="4969088"/>
          </a:xfrm>
          <a:prstGeom prst="rect">
            <a:avLst/>
          </a:prstGeom>
          <a:ln w="38100">
            <a:solidFill>
              <a:schemeClr val="tx1"/>
            </a:solidFill>
          </a:ln>
        </p:spPr>
      </p:pic>
      <p:sp>
        <p:nvSpPr>
          <p:cNvPr id="5" name="Rectangle 4"/>
          <p:cNvSpPr/>
          <p:nvPr/>
        </p:nvSpPr>
        <p:spPr>
          <a:xfrm>
            <a:off x="4343400" y="1771650"/>
            <a:ext cx="304800" cy="190500"/>
          </a:xfrm>
          <a:prstGeom prst="rect">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55301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Agenda-PDF</a:t>
            </a:r>
            <a:endParaRPr lang="en-US" b="1" dirty="0">
              <a:effectLst>
                <a:outerShdw blurRad="38100" dist="38100" dir="2700000" algn="tl">
                  <a:srgbClr val="000000">
                    <a:alpha val="43137"/>
                  </a:srgbClr>
                </a:outerShdw>
              </a:effectLst>
            </a:endParaRPr>
          </a:p>
        </p:txBody>
      </p:sp>
      <p:sp>
        <p:nvSpPr>
          <p:cNvPr id="4" name="Content Placeholder 3"/>
          <p:cNvSpPr>
            <a:spLocks noGrp="1"/>
          </p:cNvSpPr>
          <p:nvPr>
            <p:ph sz="half" idx="1"/>
          </p:nvPr>
        </p:nvSpPr>
        <p:spPr>
          <a:xfrm>
            <a:off x="457200" y="1673352"/>
            <a:ext cx="4038600" cy="4803648"/>
          </a:xfrm>
        </p:spPr>
        <p:txBody>
          <a:bodyPr>
            <a:normAutofit fontScale="92500" lnSpcReduction="20000"/>
          </a:bodyPr>
          <a:lstStyle/>
          <a:p>
            <a:pPr marL="285750" indent="-285750">
              <a:lnSpc>
                <a:spcPct val="170000"/>
              </a:lnSpc>
            </a:pPr>
            <a:r>
              <a:rPr lang="en-US" sz="2600" dirty="0" smtClean="0"/>
              <a:t>Why use PDFs?</a:t>
            </a:r>
            <a:endParaRPr lang="en-US" sz="2600" dirty="0"/>
          </a:p>
          <a:p>
            <a:pPr marL="285750" indent="-285750">
              <a:lnSpc>
                <a:spcPct val="170000"/>
              </a:lnSpc>
            </a:pPr>
            <a:r>
              <a:rPr lang="en-US" sz="2600" dirty="0" smtClean="0"/>
              <a:t>Text Recognition</a:t>
            </a:r>
          </a:p>
          <a:p>
            <a:pPr marL="285750" indent="-285750">
              <a:lnSpc>
                <a:spcPct val="170000"/>
              </a:lnSpc>
            </a:pPr>
            <a:r>
              <a:rPr lang="en-US" sz="2600" dirty="0" smtClean="0"/>
              <a:t>Accessibility Checker</a:t>
            </a:r>
          </a:p>
          <a:p>
            <a:pPr marL="285750" indent="-285750">
              <a:lnSpc>
                <a:spcPct val="170000"/>
              </a:lnSpc>
            </a:pPr>
            <a:r>
              <a:rPr lang="en-US" sz="2600" dirty="0"/>
              <a:t>Accessibility </a:t>
            </a:r>
            <a:r>
              <a:rPr lang="en-US" sz="2600" dirty="0" smtClean="0"/>
              <a:t>Full Check</a:t>
            </a:r>
          </a:p>
          <a:p>
            <a:pPr marL="285750" indent="-285750">
              <a:lnSpc>
                <a:spcPct val="170000"/>
              </a:lnSpc>
            </a:pPr>
            <a:r>
              <a:rPr lang="en-US" sz="2600" dirty="0" smtClean="0"/>
              <a:t>Order Pane</a:t>
            </a:r>
          </a:p>
          <a:p>
            <a:pPr marL="285750" indent="-285750">
              <a:lnSpc>
                <a:spcPct val="170000"/>
              </a:lnSpc>
            </a:pPr>
            <a:r>
              <a:rPr lang="en-US" sz="2600" dirty="0" smtClean="0"/>
              <a:t>Tags Pane</a:t>
            </a:r>
          </a:p>
        </p:txBody>
      </p:sp>
      <p:sp>
        <p:nvSpPr>
          <p:cNvPr id="5" name="Content Placeholder 4"/>
          <p:cNvSpPr>
            <a:spLocks noGrp="1"/>
          </p:cNvSpPr>
          <p:nvPr>
            <p:ph sz="half" idx="2"/>
          </p:nvPr>
        </p:nvSpPr>
        <p:spPr/>
        <p:txBody>
          <a:bodyPr>
            <a:normAutofit fontScale="92500" lnSpcReduction="20000"/>
          </a:bodyPr>
          <a:lstStyle/>
          <a:p>
            <a:pPr marL="285750" indent="-285750">
              <a:lnSpc>
                <a:spcPct val="160000"/>
              </a:lnSpc>
            </a:pPr>
            <a:r>
              <a:rPr lang="en-US" sz="2600" dirty="0" smtClean="0"/>
              <a:t>Touch </a:t>
            </a:r>
            <a:r>
              <a:rPr lang="en-US" sz="2600" dirty="0"/>
              <a:t>Up Reading Order (TURO</a:t>
            </a:r>
            <a:r>
              <a:rPr lang="en-US" sz="2600" dirty="0" smtClean="0"/>
              <a:t>)</a:t>
            </a:r>
          </a:p>
          <a:p>
            <a:pPr marL="285750" indent="-285750">
              <a:lnSpc>
                <a:spcPct val="160000"/>
              </a:lnSpc>
            </a:pPr>
            <a:r>
              <a:rPr lang="en-US" sz="2600" dirty="0" smtClean="0"/>
              <a:t>Headings</a:t>
            </a:r>
          </a:p>
          <a:p>
            <a:pPr marL="285750" indent="-285750">
              <a:lnSpc>
                <a:spcPct val="160000"/>
              </a:lnSpc>
            </a:pPr>
            <a:r>
              <a:rPr lang="en-US" sz="2600" dirty="0" smtClean="0"/>
              <a:t>Table Editor</a:t>
            </a:r>
          </a:p>
          <a:p>
            <a:pPr marL="285750" indent="-285750">
              <a:lnSpc>
                <a:spcPct val="160000"/>
              </a:lnSpc>
            </a:pPr>
            <a:r>
              <a:rPr lang="en-US" sz="2600" dirty="0" smtClean="0"/>
              <a:t>Images</a:t>
            </a:r>
          </a:p>
          <a:p>
            <a:pPr marL="285750" indent="-285750">
              <a:lnSpc>
                <a:spcPct val="160000"/>
              </a:lnSpc>
            </a:pPr>
            <a:r>
              <a:rPr lang="en-US" sz="2600" dirty="0"/>
              <a:t>Lists</a:t>
            </a:r>
          </a:p>
          <a:p>
            <a:pPr marL="285750" indent="-285750">
              <a:lnSpc>
                <a:spcPct val="160000"/>
              </a:lnSpc>
            </a:pPr>
            <a:r>
              <a:rPr lang="en-US" sz="2600" dirty="0" smtClean="0"/>
              <a:t>Links</a:t>
            </a:r>
          </a:p>
          <a:p>
            <a:pPr marL="285750" indent="-285750">
              <a:lnSpc>
                <a:spcPct val="160000"/>
              </a:lnSpc>
            </a:pPr>
            <a:r>
              <a:rPr lang="en-US" sz="2600" dirty="0" smtClean="0"/>
              <a:t>Read Out Loud</a:t>
            </a:r>
            <a:endParaRPr lang="en-US" sz="2600" dirty="0"/>
          </a:p>
          <a:p>
            <a:endParaRPr lang="en-US" dirty="0"/>
          </a:p>
        </p:txBody>
      </p:sp>
    </p:spTree>
    <p:extLst>
      <p:ext uri="{BB962C8B-B14F-4D97-AF65-F5344CB8AC3E}">
        <p14:creationId xmlns:p14="http://schemas.microsoft.com/office/powerpoint/2010/main" val="30700913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b="1" dirty="0" smtClean="0">
                <a:effectLst>
                  <a:outerShdw blurRad="38100" dist="38100" dir="2700000" algn="tl">
                    <a:srgbClr val="000000">
                      <a:alpha val="43137"/>
                    </a:srgbClr>
                  </a:outerShdw>
                </a:effectLst>
              </a:rPr>
              <a:t>Table Structure</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US" dirty="0" smtClean="0"/>
              <a:t>Providing proper table structure helps end users with:</a:t>
            </a:r>
          </a:p>
          <a:p>
            <a:pPr marL="0" indent="0">
              <a:buNone/>
            </a:pPr>
            <a:endParaRPr lang="en-US" dirty="0" smtClean="0"/>
          </a:p>
          <a:p>
            <a:r>
              <a:rPr lang="en-US" dirty="0" smtClean="0"/>
              <a:t>Cell navigation</a:t>
            </a:r>
          </a:p>
          <a:p>
            <a:r>
              <a:rPr lang="en-US" dirty="0" smtClean="0"/>
              <a:t>Cell Announcement</a:t>
            </a:r>
          </a:p>
          <a:p>
            <a:r>
              <a:rPr lang="en-US" dirty="0" smtClean="0"/>
              <a:t>Header Announcement</a:t>
            </a:r>
            <a:endParaRPr lang="en-US" dirty="0"/>
          </a:p>
        </p:txBody>
      </p:sp>
    </p:spTree>
    <p:extLst>
      <p:ext uri="{BB962C8B-B14F-4D97-AF65-F5344CB8AC3E}">
        <p14:creationId xmlns:p14="http://schemas.microsoft.com/office/powerpoint/2010/main" val="42066488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Bad Example</a:t>
            </a:r>
            <a:endParaRPr lang="en-US" b="1" dirty="0">
              <a:effectLst>
                <a:outerShdw blurRad="38100" dist="38100" dir="2700000" algn="tl">
                  <a:srgbClr val="000000">
                    <a:alpha val="43137"/>
                  </a:srgbClr>
                </a:outerShdw>
              </a:effectLst>
            </a:endParaRPr>
          </a:p>
        </p:txBody>
      </p:sp>
      <p:pic>
        <p:nvPicPr>
          <p:cNvPr id="4" name="Content Placeholder 3" descr="Screenshot of a table in Adobe Acrobat that is not marked up with Column or Row headers." title="Tables Bad Exampl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2971800"/>
            <a:ext cx="8458200" cy="1015562"/>
          </a:xfrm>
        </p:spPr>
      </p:pic>
    </p:spTree>
    <p:extLst>
      <p:ext uri="{BB962C8B-B14F-4D97-AF65-F5344CB8AC3E}">
        <p14:creationId xmlns:p14="http://schemas.microsoft.com/office/powerpoint/2010/main" val="29607546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Good Example</a:t>
            </a:r>
            <a:endParaRPr lang="en-US" b="1" dirty="0">
              <a:effectLst>
                <a:outerShdw blurRad="38100" dist="38100" dir="2700000" algn="tl">
                  <a:srgbClr val="000000">
                    <a:alpha val="43137"/>
                  </a:srgbClr>
                </a:outerShdw>
              </a:effectLst>
            </a:endParaRPr>
          </a:p>
        </p:txBody>
      </p:sp>
      <p:pic>
        <p:nvPicPr>
          <p:cNvPr id="4" name="Content Placeholder 3" descr="Screenshot of a table in Adobe Acrobat that is marked up with Column and Row headers." title="Tables Good Exampl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 y="2971800"/>
            <a:ext cx="8382000" cy="973612"/>
          </a:xfrm>
        </p:spPr>
      </p:pic>
    </p:spTree>
    <p:extLst>
      <p:ext uri="{BB962C8B-B14F-4D97-AF65-F5344CB8AC3E}">
        <p14:creationId xmlns:p14="http://schemas.microsoft.com/office/powerpoint/2010/main" val="1135109012"/>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Table Editor</a:t>
            </a:r>
            <a:endParaRPr lang="en-US" b="1" dirty="0">
              <a:effectLst>
                <a:outerShdw blurRad="38100" dist="38100" dir="2700000" algn="tl">
                  <a:srgbClr val="000000">
                    <a:alpha val="43137"/>
                  </a:srgbClr>
                </a:outerShdw>
              </a:effectLst>
            </a:endParaRPr>
          </a:p>
        </p:txBody>
      </p:sp>
      <p:sp>
        <p:nvSpPr>
          <p:cNvPr id="3" name="TextBox 2"/>
          <p:cNvSpPr txBox="1"/>
          <p:nvPr/>
        </p:nvSpPr>
        <p:spPr>
          <a:xfrm>
            <a:off x="533400" y="1959382"/>
            <a:ext cx="2590800" cy="4247317"/>
          </a:xfrm>
          <a:prstGeom prst="rect">
            <a:avLst/>
          </a:prstGeom>
          <a:noFill/>
        </p:spPr>
        <p:txBody>
          <a:bodyPr wrap="square" rtlCol="0">
            <a:spAutoFit/>
          </a:bodyPr>
          <a:lstStyle/>
          <a:p>
            <a:pPr marL="285750" indent="-285750">
              <a:lnSpc>
                <a:spcPct val="150000"/>
              </a:lnSpc>
              <a:buFont typeface="Arial" pitchFamily="34" charset="0"/>
              <a:buChar char="•"/>
            </a:pPr>
            <a:r>
              <a:rPr lang="en-US" dirty="0"/>
              <a:t>The Table editor allows authors more control over the structure of the table.</a:t>
            </a:r>
          </a:p>
          <a:p>
            <a:pPr>
              <a:lnSpc>
                <a:spcPct val="150000"/>
              </a:lnSpc>
            </a:pPr>
            <a:endParaRPr lang="en-US" dirty="0" smtClean="0"/>
          </a:p>
          <a:p>
            <a:pPr marL="285750" indent="-285750">
              <a:lnSpc>
                <a:spcPct val="150000"/>
              </a:lnSpc>
              <a:buFont typeface="Arial" pitchFamily="34" charset="0"/>
              <a:buChar char="•"/>
            </a:pPr>
            <a:r>
              <a:rPr lang="en-US" dirty="0"/>
              <a:t>Associates and assigns data cells to header cells within a table</a:t>
            </a:r>
            <a:r>
              <a:rPr lang="en-US" dirty="0" smtClean="0"/>
              <a:t>.</a:t>
            </a:r>
            <a:endParaRPr lang="en-US" dirty="0"/>
          </a:p>
        </p:txBody>
      </p:sp>
      <p:pic>
        <p:nvPicPr>
          <p:cNvPr id="5124" name="Picture 4" descr="Screenshot of a complex table open in the Table Editor function of the Touch Up Reading Order Tool in Adobe Acrobat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609600"/>
            <a:ext cx="4038600" cy="22372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125" name="Picture 5" descr="Screenshot of the Table Cell Properties pop up window in Adobe Acroba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4712" y="3048000"/>
            <a:ext cx="3908376" cy="3473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335487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effectLst>
                  <a:outerShdw blurRad="38100" dist="38100" dir="2700000" algn="tl">
                    <a:srgbClr val="000000">
                      <a:alpha val="43137"/>
                    </a:srgbClr>
                  </a:outerShdw>
                </a:effectLst>
              </a:rPr>
              <a:t>Alternative Text</a:t>
            </a:r>
            <a:endParaRPr lang="en-US" b="1"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p:txBody>
          <a:bodyPr>
            <a:normAutofit/>
          </a:bodyPr>
          <a:lstStyle/>
          <a:p>
            <a:r>
              <a:rPr lang="en-US" sz="2400" dirty="0" smtClean="0"/>
              <a:t>Text Alternative</a:t>
            </a:r>
          </a:p>
          <a:p>
            <a:r>
              <a:rPr lang="en-US" sz="2400" dirty="0" smtClean="0"/>
              <a:t>Captions</a:t>
            </a:r>
          </a:p>
          <a:p>
            <a:r>
              <a:rPr lang="en-US" sz="2400" dirty="0" smtClean="0"/>
              <a:t>Or link to additional complex information as needed (from authoring tool)</a:t>
            </a:r>
          </a:p>
          <a:p>
            <a:endParaRPr lang="en-US" sz="2400" dirty="0"/>
          </a:p>
        </p:txBody>
      </p:sp>
    </p:spTree>
    <p:extLst>
      <p:ext uri="{BB962C8B-B14F-4D97-AF65-F5344CB8AC3E}">
        <p14:creationId xmlns:p14="http://schemas.microsoft.com/office/powerpoint/2010/main" val="12355887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975343" cy="807720"/>
          </a:xfrm>
        </p:spPr>
        <p:txBody>
          <a:bodyPr>
            <a:normAutofit/>
          </a:bodyPr>
          <a:lstStyle/>
          <a:p>
            <a:r>
              <a:rPr lang="en-US" sz="4000" b="1" dirty="0" smtClean="0">
                <a:effectLst>
                  <a:outerShdw blurRad="38100" dist="38100" dir="2700000" algn="tl">
                    <a:srgbClr val="000000">
                      <a:alpha val="43137"/>
                    </a:srgbClr>
                  </a:outerShdw>
                </a:effectLst>
              </a:rPr>
              <a:t>Bad Example of Alternative Text</a:t>
            </a:r>
            <a:endParaRPr lang="en-US" sz="4000" b="1" dirty="0">
              <a:effectLst>
                <a:outerShdw blurRad="38100" dist="38100" dir="2700000" algn="tl">
                  <a:srgbClr val="000000">
                    <a:alpha val="43137"/>
                  </a:srgbClr>
                </a:outerShdw>
              </a:effectLst>
            </a:endParaRPr>
          </a:p>
        </p:txBody>
      </p:sp>
      <p:sp>
        <p:nvSpPr>
          <p:cNvPr id="4" name="Text Placeholder 3"/>
          <p:cNvSpPr>
            <a:spLocks noGrp="1"/>
          </p:cNvSpPr>
          <p:nvPr>
            <p:ph type="body" sz="half" idx="2"/>
          </p:nvPr>
        </p:nvSpPr>
        <p:spPr>
          <a:xfrm>
            <a:off x="381000" y="5334000"/>
            <a:ext cx="8382000" cy="1371600"/>
          </a:xfrm>
        </p:spPr>
        <p:txBody>
          <a:bodyPr>
            <a:normAutofit/>
          </a:bodyPr>
          <a:lstStyle/>
          <a:p>
            <a:pPr algn="ctr"/>
            <a:r>
              <a:rPr lang="en-US" sz="2000" dirty="0" smtClean="0"/>
              <a:t>There is no alternative text for the picture to the right.  Users of assistive technology such as screen readers will not get any information from this image.  When the screen reader selects the image it will just say “Image”.</a:t>
            </a:r>
            <a:endParaRPr lang="en-US" sz="2000" dirty="0"/>
          </a:p>
        </p:txBody>
      </p:sp>
      <p:pic>
        <p:nvPicPr>
          <p:cNvPr id="1026" name="Picture 2" descr="Screenshot of a red 2014 chevy camaro with an empty alternative text box open showing poor alternative text." title="Bad alternative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3654" y="1524000"/>
            <a:ext cx="5641546"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559929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762000"/>
          </a:xfrm>
        </p:spPr>
        <p:txBody>
          <a:bodyPr>
            <a:noAutofit/>
          </a:bodyPr>
          <a:lstStyle/>
          <a:p>
            <a:r>
              <a:rPr lang="en-US" sz="4000" b="1" dirty="0" smtClean="0">
                <a:effectLst>
                  <a:outerShdw blurRad="38100" dist="38100" dir="2700000" algn="tl">
                    <a:srgbClr val="000000">
                      <a:alpha val="43137"/>
                    </a:srgbClr>
                  </a:outerShdw>
                </a:effectLst>
              </a:rPr>
              <a:t>Good Example of Alternative Text</a:t>
            </a:r>
            <a:endParaRPr lang="en-US" sz="4000" b="1" dirty="0">
              <a:effectLst>
                <a:outerShdw blurRad="38100" dist="38100" dir="2700000" algn="tl">
                  <a:srgbClr val="000000">
                    <a:alpha val="43137"/>
                  </a:srgbClr>
                </a:outerShdw>
              </a:effectLst>
            </a:endParaRPr>
          </a:p>
        </p:txBody>
      </p:sp>
      <p:sp>
        <p:nvSpPr>
          <p:cNvPr id="4" name="Text Placeholder 3"/>
          <p:cNvSpPr>
            <a:spLocks noGrp="1"/>
          </p:cNvSpPr>
          <p:nvPr>
            <p:ph type="body" sz="half" idx="2"/>
          </p:nvPr>
        </p:nvSpPr>
        <p:spPr>
          <a:xfrm>
            <a:off x="609600" y="5181600"/>
            <a:ext cx="7924800" cy="1219200"/>
          </a:xfrm>
        </p:spPr>
        <p:txBody>
          <a:bodyPr>
            <a:normAutofit/>
          </a:bodyPr>
          <a:lstStyle/>
          <a:p>
            <a:pPr algn="ctr"/>
            <a:r>
              <a:rPr lang="en-US" sz="2400" dirty="0" smtClean="0"/>
              <a:t>There is alternative text for the image to the right.  Users with assistive technology such as screen readers will hear “Image – </a:t>
            </a:r>
            <a:r>
              <a:rPr lang="en-US" sz="2400" dirty="0"/>
              <a:t>Red 2014 Chevy </a:t>
            </a:r>
            <a:r>
              <a:rPr lang="en-US" sz="2400" dirty="0" err="1"/>
              <a:t>Camero</a:t>
            </a:r>
            <a:r>
              <a:rPr lang="en-US" sz="2400" dirty="0" smtClean="0"/>
              <a:t>”. </a:t>
            </a:r>
            <a:endParaRPr lang="en-US" sz="2400" dirty="0"/>
          </a:p>
        </p:txBody>
      </p:sp>
      <p:pic>
        <p:nvPicPr>
          <p:cNvPr id="2051" name="Picture 3" descr="Screenshot of a red 2014 chevy camaro with an alt text box open reading &quot;Red 2014 Chevy Camaro&quot; representing good use of alternative text." title="Good alternative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676400"/>
            <a:ext cx="4953000" cy="3211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3233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Images</a:t>
            </a:r>
            <a:endParaRPr lang="en-US" b="1" dirty="0">
              <a:effectLst>
                <a:outerShdw blurRad="38100" dist="38100" dir="2700000" algn="tl">
                  <a:srgbClr val="000000">
                    <a:alpha val="43137"/>
                  </a:srgbClr>
                </a:outerShdw>
              </a:effectLst>
            </a:endParaRPr>
          </a:p>
        </p:txBody>
      </p:sp>
      <p:sp>
        <p:nvSpPr>
          <p:cNvPr id="3" name="TextBox 2"/>
          <p:cNvSpPr txBox="1"/>
          <p:nvPr/>
        </p:nvSpPr>
        <p:spPr>
          <a:xfrm>
            <a:off x="381000" y="5553670"/>
            <a:ext cx="8534400" cy="1200329"/>
          </a:xfrm>
          <a:prstGeom prst="rect">
            <a:avLst/>
          </a:prstGeom>
          <a:noFill/>
        </p:spPr>
        <p:txBody>
          <a:bodyPr wrap="square" rtlCol="0">
            <a:spAutoFit/>
          </a:bodyPr>
          <a:lstStyle/>
          <a:p>
            <a:pPr marL="285750" indent="-285750">
              <a:buFont typeface="Arial" pitchFamily="34" charset="0"/>
              <a:buChar char="•"/>
            </a:pPr>
            <a:r>
              <a:rPr lang="en-US" dirty="0" smtClean="0"/>
              <a:t>Use </a:t>
            </a:r>
            <a:r>
              <a:rPr lang="en-US" dirty="0"/>
              <a:t>the Touch Up Reading Order Tool </a:t>
            </a:r>
            <a:r>
              <a:rPr lang="en-US" dirty="0" smtClean="0"/>
              <a:t>to select </a:t>
            </a:r>
            <a:r>
              <a:rPr lang="en-US" dirty="0"/>
              <a:t>the Figure/ Caption button when </a:t>
            </a:r>
            <a:r>
              <a:rPr lang="en-US" dirty="0" smtClean="0"/>
              <a:t>tagging an image with a caption.</a:t>
            </a:r>
          </a:p>
          <a:p>
            <a:pPr marL="285750" indent="-285750">
              <a:buFont typeface="Arial" pitchFamily="34" charset="0"/>
              <a:buChar char="•"/>
            </a:pPr>
            <a:r>
              <a:rPr lang="en-US" dirty="0" smtClean="0"/>
              <a:t>If the image does not have a caption use the </a:t>
            </a:r>
            <a:r>
              <a:rPr lang="en-US" dirty="0"/>
              <a:t>F</a:t>
            </a:r>
            <a:r>
              <a:rPr lang="en-US" dirty="0" smtClean="0"/>
              <a:t>igure button.</a:t>
            </a:r>
          </a:p>
          <a:p>
            <a:pPr marL="285750" indent="-285750">
              <a:buFont typeface="Arial" pitchFamily="34" charset="0"/>
              <a:buChar char="•"/>
            </a:pPr>
            <a:r>
              <a:rPr lang="en-US" dirty="0" smtClean="0"/>
              <a:t>Add alternative text to highlight the salient points of the graph.</a:t>
            </a:r>
            <a:endParaRPr lang="en-US" dirty="0"/>
          </a:p>
        </p:txBody>
      </p:sp>
      <p:pic>
        <p:nvPicPr>
          <p:cNvPr id="4" name="Picture 2" descr="Example of an image in Adobe Acrobat that has alternative text included in the Alternate Text box sh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2098155"/>
            <a:ext cx="4574978" cy="29659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7" name="Picture 3" descr="Example of a pie chart with a cap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3579" y="666610"/>
            <a:ext cx="4111821" cy="35435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499086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000000">
                      <a:alpha val="43137"/>
                    </a:srgbClr>
                  </a:outerShdw>
                </a:effectLst>
              </a:rPr>
              <a:t>Lists</a:t>
            </a:r>
          </a:p>
        </p:txBody>
      </p:sp>
      <p:sp>
        <p:nvSpPr>
          <p:cNvPr id="4" name="TextBox 3"/>
          <p:cNvSpPr txBox="1"/>
          <p:nvPr/>
        </p:nvSpPr>
        <p:spPr>
          <a:xfrm>
            <a:off x="304800" y="2590800"/>
            <a:ext cx="4724400" cy="1815882"/>
          </a:xfrm>
          <a:prstGeom prst="rect">
            <a:avLst/>
          </a:prstGeom>
          <a:noFill/>
        </p:spPr>
        <p:txBody>
          <a:bodyPr wrap="square" rtlCol="0">
            <a:spAutoFit/>
          </a:bodyPr>
          <a:lstStyle/>
          <a:p>
            <a:pPr marL="285750" indent="-285750">
              <a:buFont typeface="Arial" pitchFamily="34" charset="0"/>
              <a:buChar char="•"/>
            </a:pPr>
            <a:r>
              <a:rPr lang="en-US" sz="2800" dirty="0" smtClean="0"/>
              <a:t>Allows authors to tag a list appropriately</a:t>
            </a:r>
          </a:p>
          <a:p>
            <a:pPr marL="285750" indent="-285750">
              <a:buFont typeface="Arial" pitchFamily="34" charset="0"/>
              <a:buChar char="•"/>
            </a:pPr>
            <a:endParaRPr lang="en-US" sz="2800" dirty="0"/>
          </a:p>
          <a:p>
            <a:pPr marL="285750" indent="-285750">
              <a:buFont typeface="Arial" pitchFamily="34" charset="0"/>
              <a:buChar char="•"/>
            </a:pPr>
            <a:r>
              <a:rPr lang="en-US" sz="2800" dirty="0" smtClean="0"/>
              <a:t>Gives visual hierarchy</a:t>
            </a:r>
            <a:endParaRPr lang="en-US" sz="2800" dirty="0"/>
          </a:p>
        </p:txBody>
      </p:sp>
      <p:pic>
        <p:nvPicPr>
          <p:cNvPr id="1026" name="Picture 2" descr="Screenshot of the correct tagging structure of a list in Adobe Acrobat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838200"/>
            <a:ext cx="2362200" cy="5118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95150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Links</a:t>
            </a:r>
            <a:endParaRPr lang="en-US" b="1" dirty="0">
              <a:effectLst>
                <a:outerShdw blurRad="38100" dist="38100" dir="2700000" algn="tl">
                  <a:srgbClr val="000000">
                    <a:alpha val="43137"/>
                  </a:srgbClr>
                </a:outerShdw>
              </a:effectLst>
            </a:endParaRPr>
          </a:p>
        </p:txBody>
      </p:sp>
      <p:sp>
        <p:nvSpPr>
          <p:cNvPr id="3" name="TextBox 2"/>
          <p:cNvSpPr txBox="1"/>
          <p:nvPr/>
        </p:nvSpPr>
        <p:spPr>
          <a:xfrm>
            <a:off x="381000" y="2284274"/>
            <a:ext cx="3352800" cy="1754326"/>
          </a:xfrm>
          <a:prstGeom prst="rect">
            <a:avLst/>
          </a:prstGeom>
          <a:noFill/>
        </p:spPr>
        <p:txBody>
          <a:bodyPr wrap="square" rtlCol="0">
            <a:spAutoFit/>
          </a:bodyPr>
          <a:lstStyle/>
          <a:p>
            <a:pPr marL="285750" indent="-285750">
              <a:buFont typeface="Arial" pitchFamily="34" charset="0"/>
              <a:buChar char="•"/>
            </a:pPr>
            <a:r>
              <a:rPr lang="en-US" dirty="0" smtClean="0"/>
              <a:t>When a link is not meaningful within it’s immediate context, provide  alternative text to it to help readers understand where the link will go.</a:t>
            </a:r>
            <a:endParaRPr lang="en-US" dirty="0"/>
          </a:p>
        </p:txBody>
      </p:sp>
      <p:pic>
        <p:nvPicPr>
          <p:cNvPr id="1026" name="Picture 2" descr="Screenshot of the Object Properties pop up window with the tag Type 'Link' selec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028139"/>
            <a:ext cx="5236919" cy="50377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7977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noAutofit/>
          </a:bodyPr>
          <a:lstStyle/>
          <a:p>
            <a:r>
              <a:rPr lang="en-US" b="1" dirty="0">
                <a:effectLst>
                  <a:outerShdw blurRad="38100" dist="38100" dir="2700000" algn="tl">
                    <a:srgbClr val="000000">
                      <a:alpha val="43137"/>
                    </a:srgbClr>
                  </a:outerShdw>
                </a:effectLst>
              </a:rPr>
              <a:t>Why </a:t>
            </a:r>
            <a:r>
              <a:rPr lang="en-US" b="1" dirty="0" smtClean="0">
                <a:effectLst>
                  <a:outerShdw blurRad="38100" dist="38100" dir="2700000" algn="tl">
                    <a:srgbClr val="000000">
                      <a:alpha val="43137"/>
                    </a:srgbClr>
                  </a:outerShdw>
                </a:effectLst>
              </a:rPr>
              <a:t>Use PDF</a:t>
            </a:r>
            <a:r>
              <a:rPr lang="en-US" b="1" dirty="0">
                <a:effectLst>
                  <a:outerShdw blurRad="38100" dist="38100" dir="2700000" algn="tl">
                    <a:srgbClr val="000000">
                      <a:alpha val="43137"/>
                    </a:srgbClr>
                  </a:outerShdw>
                </a:effectLst>
              </a:rPr>
              <a:t>?</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(Portable Document Format)</a:t>
            </a:r>
          </a:p>
        </p:txBody>
      </p:sp>
      <p:sp>
        <p:nvSpPr>
          <p:cNvPr id="3" name="TextBox 2"/>
          <p:cNvSpPr txBox="1"/>
          <p:nvPr/>
        </p:nvSpPr>
        <p:spPr>
          <a:xfrm>
            <a:off x="228600" y="2351544"/>
            <a:ext cx="8763000" cy="2677656"/>
          </a:xfrm>
          <a:prstGeom prst="rect">
            <a:avLst/>
          </a:prstGeom>
          <a:noFill/>
        </p:spPr>
        <p:txBody>
          <a:bodyPr wrap="square" rtlCol="0">
            <a:spAutoFit/>
          </a:bodyPr>
          <a:lstStyle/>
          <a:p>
            <a:pPr marL="285750" indent="-285750">
              <a:buFont typeface="Arial" pitchFamily="34" charset="0"/>
              <a:buChar char="•"/>
            </a:pPr>
            <a:r>
              <a:rPr lang="en-US" sz="2800" dirty="0"/>
              <a:t>Presents itself like a printed document</a:t>
            </a:r>
          </a:p>
          <a:p>
            <a:pPr marL="285750" indent="-285750">
              <a:buFont typeface="Arial" pitchFamily="34" charset="0"/>
              <a:buChar char="•"/>
            </a:pPr>
            <a:r>
              <a:rPr lang="en-US" sz="2800" dirty="0"/>
              <a:t>You can lock your authored material from end user changes</a:t>
            </a:r>
          </a:p>
          <a:p>
            <a:pPr marL="285750" indent="-285750">
              <a:buFont typeface="Arial" pitchFamily="34" charset="0"/>
              <a:buChar char="•"/>
            </a:pPr>
            <a:r>
              <a:rPr lang="en-US" sz="2800" dirty="0"/>
              <a:t>Can be opened across multiple platforms</a:t>
            </a:r>
          </a:p>
          <a:p>
            <a:pPr marL="285750" indent="-285750">
              <a:buFont typeface="Arial" pitchFamily="34" charset="0"/>
              <a:buChar char="•"/>
            </a:pPr>
            <a:r>
              <a:rPr lang="en-US" sz="2800" dirty="0"/>
              <a:t>Can be marked up to be accessible to multiple assistive technologies</a:t>
            </a:r>
          </a:p>
        </p:txBody>
      </p:sp>
    </p:spTree>
    <p:extLst>
      <p:ext uri="{BB962C8B-B14F-4D97-AF65-F5344CB8AC3E}">
        <p14:creationId xmlns:p14="http://schemas.microsoft.com/office/powerpoint/2010/main" val="253384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Read Out Loud</a:t>
            </a:r>
            <a:endParaRPr lang="en-US" b="1" dirty="0">
              <a:effectLst>
                <a:outerShdw blurRad="38100" dist="38100" dir="2700000" algn="tl">
                  <a:srgbClr val="000000">
                    <a:alpha val="43137"/>
                  </a:srgbClr>
                </a:outerShdw>
              </a:effectLst>
            </a:endParaRPr>
          </a:p>
        </p:txBody>
      </p:sp>
      <p:sp>
        <p:nvSpPr>
          <p:cNvPr id="3" name="TextBox 2"/>
          <p:cNvSpPr txBox="1"/>
          <p:nvPr/>
        </p:nvSpPr>
        <p:spPr>
          <a:xfrm>
            <a:off x="381000" y="1524000"/>
            <a:ext cx="8305800" cy="4678204"/>
          </a:xfrm>
          <a:prstGeom prst="rect">
            <a:avLst/>
          </a:prstGeom>
          <a:noFill/>
        </p:spPr>
        <p:txBody>
          <a:bodyPr wrap="square" rtlCol="0">
            <a:spAutoFit/>
          </a:bodyPr>
          <a:lstStyle/>
          <a:p>
            <a:pPr marL="342900" indent="-342900">
              <a:buFont typeface="Arial" pitchFamily="34" charset="0"/>
              <a:buChar char="•"/>
            </a:pPr>
            <a:r>
              <a:rPr lang="en-US" sz="2800" dirty="0"/>
              <a:t>Read </a:t>
            </a:r>
            <a:r>
              <a:rPr lang="en-US" sz="2800" dirty="0" smtClean="0"/>
              <a:t>Out </a:t>
            </a:r>
            <a:r>
              <a:rPr lang="en-US" sz="2800" dirty="0"/>
              <a:t>L</a:t>
            </a:r>
            <a:r>
              <a:rPr lang="en-US" sz="2800" dirty="0" smtClean="0"/>
              <a:t>oud </a:t>
            </a:r>
            <a:r>
              <a:rPr lang="en-US" sz="2800" dirty="0"/>
              <a:t>will read the document to </a:t>
            </a:r>
            <a:r>
              <a:rPr lang="en-US" sz="2800" dirty="0" smtClean="0"/>
              <a:t>you.</a:t>
            </a:r>
          </a:p>
          <a:p>
            <a:endParaRPr lang="en-US" sz="2800" dirty="0" smtClean="0"/>
          </a:p>
          <a:p>
            <a:pPr marL="342900" indent="-342900">
              <a:buFont typeface="Arial" pitchFamily="34" charset="0"/>
              <a:buChar char="•"/>
            </a:pPr>
            <a:r>
              <a:rPr lang="en-US" sz="2800" dirty="0" smtClean="0"/>
              <a:t>Read Out Loud is a text to speech tool</a:t>
            </a:r>
            <a:r>
              <a:rPr lang="en-US" sz="2800" dirty="0"/>
              <a:t>.</a:t>
            </a:r>
            <a:endParaRPr lang="en-US" sz="2800" dirty="0" smtClean="0"/>
          </a:p>
          <a:p>
            <a:pPr marL="342900" indent="-342900">
              <a:buFont typeface="Arial" pitchFamily="34" charset="0"/>
              <a:buChar char="•"/>
            </a:pPr>
            <a:endParaRPr lang="en-US" sz="2800" dirty="0"/>
          </a:p>
          <a:p>
            <a:pPr marL="342900" indent="-342900">
              <a:buFont typeface="Arial" pitchFamily="34" charset="0"/>
              <a:buChar char="•"/>
            </a:pPr>
            <a:r>
              <a:rPr lang="en-US" sz="2800" dirty="0"/>
              <a:t>Make sure you test your completed documents using the Adobe Read Out </a:t>
            </a:r>
            <a:r>
              <a:rPr lang="en-US" sz="2800" dirty="0" smtClean="0"/>
              <a:t>Loud </a:t>
            </a:r>
            <a:r>
              <a:rPr lang="en-US" sz="2800" dirty="0"/>
              <a:t>once you are finished </a:t>
            </a:r>
            <a:r>
              <a:rPr lang="en-US" sz="2800" dirty="0" smtClean="0"/>
              <a:t>with adding your </a:t>
            </a:r>
            <a:r>
              <a:rPr lang="en-US" sz="2800" dirty="0"/>
              <a:t>accessibility </a:t>
            </a:r>
            <a:r>
              <a:rPr lang="en-US" sz="2800" dirty="0" smtClean="0"/>
              <a:t>tags. </a:t>
            </a:r>
          </a:p>
          <a:p>
            <a:endParaRPr lang="en-US" sz="2800" dirty="0"/>
          </a:p>
          <a:p>
            <a:pPr marL="342900" indent="-342900">
              <a:buFont typeface="Arial" pitchFamily="34" charset="0"/>
              <a:buChar char="•"/>
            </a:pPr>
            <a:r>
              <a:rPr lang="en-US" sz="2800" dirty="0"/>
              <a:t>You can find this feature under View</a:t>
            </a:r>
            <a:r>
              <a:rPr lang="en-US" sz="2800" dirty="0">
                <a:sym typeface="Wingdings"/>
              </a:rPr>
              <a:t></a:t>
            </a:r>
            <a:r>
              <a:rPr lang="en-US" sz="2800" dirty="0"/>
              <a:t> Read Out Loud </a:t>
            </a:r>
            <a:r>
              <a:rPr lang="en-US" sz="2800" dirty="0">
                <a:sym typeface="Wingdings"/>
              </a:rPr>
              <a:t></a:t>
            </a:r>
            <a:r>
              <a:rPr lang="en-US" sz="2800" dirty="0"/>
              <a:t> Activate Read Out Loud</a:t>
            </a:r>
          </a:p>
          <a:p>
            <a:endParaRPr lang="en-US" dirty="0"/>
          </a:p>
        </p:txBody>
      </p:sp>
    </p:spTree>
    <p:extLst>
      <p:ext uri="{BB962C8B-B14F-4D97-AF65-F5344CB8AC3E}">
        <p14:creationId xmlns:p14="http://schemas.microsoft.com/office/powerpoint/2010/main" val="25799319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Recap</a:t>
            </a:r>
            <a:endParaRPr lang="en-US" b="1" dirty="0">
              <a:effectLst>
                <a:outerShdw blurRad="38100" dist="38100" dir="2700000" algn="tl">
                  <a:srgbClr val="000000">
                    <a:alpha val="43137"/>
                  </a:srgbClr>
                </a:outerShdw>
              </a:effectLst>
            </a:endParaRPr>
          </a:p>
        </p:txBody>
      </p:sp>
      <p:sp>
        <p:nvSpPr>
          <p:cNvPr id="4" name="Text Box 1"/>
          <p:cNvSpPr>
            <a:spLocks noGrp="1"/>
          </p:cNvSpPr>
          <p:nvPr>
            <p:ph sz="half" idx="1"/>
          </p:nvPr>
        </p:nvSpPr>
        <p:spPr>
          <a:xfrm>
            <a:off x="457200" y="1673352"/>
            <a:ext cx="4038600" cy="4803648"/>
          </a:xfrm>
        </p:spPr>
        <p:txBody>
          <a:bodyPr>
            <a:normAutofit fontScale="85000" lnSpcReduction="10000"/>
          </a:bodyPr>
          <a:lstStyle/>
          <a:p>
            <a:pPr marL="285750" indent="-285750">
              <a:lnSpc>
                <a:spcPct val="170000"/>
              </a:lnSpc>
            </a:pPr>
            <a:r>
              <a:rPr lang="en-US" sz="2600" dirty="0" smtClean="0"/>
              <a:t>Why use PDFs?</a:t>
            </a:r>
            <a:endParaRPr lang="en-US" sz="2600" dirty="0"/>
          </a:p>
          <a:p>
            <a:pPr marL="285750" indent="-285750">
              <a:lnSpc>
                <a:spcPct val="170000"/>
              </a:lnSpc>
            </a:pPr>
            <a:r>
              <a:rPr lang="en-US" sz="2600" dirty="0" smtClean="0"/>
              <a:t>Text Recognition</a:t>
            </a:r>
          </a:p>
          <a:p>
            <a:pPr marL="285750" indent="-285750">
              <a:lnSpc>
                <a:spcPct val="170000"/>
              </a:lnSpc>
            </a:pPr>
            <a:r>
              <a:rPr lang="en-US" sz="2600" dirty="0" smtClean="0"/>
              <a:t>Accessibility Checker</a:t>
            </a:r>
          </a:p>
          <a:p>
            <a:pPr marL="285750" indent="-285750">
              <a:lnSpc>
                <a:spcPct val="170000"/>
              </a:lnSpc>
            </a:pPr>
            <a:r>
              <a:rPr lang="en-US" sz="2600" dirty="0"/>
              <a:t>Accessibility </a:t>
            </a:r>
            <a:r>
              <a:rPr lang="en-US" sz="2600" dirty="0" smtClean="0"/>
              <a:t>Full Check</a:t>
            </a:r>
          </a:p>
          <a:p>
            <a:pPr marL="285750" indent="-285750">
              <a:lnSpc>
                <a:spcPct val="170000"/>
              </a:lnSpc>
            </a:pPr>
            <a:r>
              <a:rPr lang="en-US" sz="2600" dirty="0" smtClean="0"/>
              <a:t>Order Pane</a:t>
            </a:r>
          </a:p>
          <a:p>
            <a:pPr marL="285750" indent="-285750">
              <a:lnSpc>
                <a:spcPct val="170000"/>
              </a:lnSpc>
            </a:pPr>
            <a:r>
              <a:rPr lang="en-US" sz="2600" dirty="0" smtClean="0"/>
              <a:t>Tags Pane</a:t>
            </a:r>
          </a:p>
          <a:p>
            <a:pPr marL="285750" indent="-285750">
              <a:lnSpc>
                <a:spcPct val="170000"/>
              </a:lnSpc>
            </a:pPr>
            <a:r>
              <a:rPr lang="en-US" sz="2600" dirty="0" smtClean="0"/>
              <a:t>Touch </a:t>
            </a:r>
            <a:r>
              <a:rPr lang="en-US" sz="2600" dirty="0"/>
              <a:t>Up Reading Order (TURO</a:t>
            </a:r>
            <a:r>
              <a:rPr lang="en-US" sz="2600" dirty="0" smtClean="0"/>
              <a:t>)</a:t>
            </a:r>
            <a:endParaRPr lang="en-US" sz="2600" dirty="0"/>
          </a:p>
        </p:txBody>
      </p:sp>
      <p:sp>
        <p:nvSpPr>
          <p:cNvPr id="5" name="Text Box 2"/>
          <p:cNvSpPr>
            <a:spLocks noGrp="1"/>
          </p:cNvSpPr>
          <p:nvPr>
            <p:ph sz="half" idx="2"/>
          </p:nvPr>
        </p:nvSpPr>
        <p:spPr/>
        <p:txBody>
          <a:bodyPr>
            <a:normAutofit fontScale="85000" lnSpcReduction="10000"/>
          </a:bodyPr>
          <a:lstStyle/>
          <a:p>
            <a:pPr marL="285750" indent="-285750">
              <a:lnSpc>
                <a:spcPct val="160000"/>
              </a:lnSpc>
            </a:pPr>
            <a:r>
              <a:rPr lang="en-US" sz="2600" dirty="0" smtClean="0"/>
              <a:t>Headings</a:t>
            </a:r>
          </a:p>
          <a:p>
            <a:pPr marL="285750" indent="-285750">
              <a:lnSpc>
                <a:spcPct val="160000"/>
              </a:lnSpc>
            </a:pPr>
            <a:r>
              <a:rPr lang="en-US" sz="2600" dirty="0" smtClean="0"/>
              <a:t>Table Editor</a:t>
            </a:r>
          </a:p>
          <a:p>
            <a:pPr marL="285750" indent="-285750">
              <a:lnSpc>
                <a:spcPct val="160000"/>
              </a:lnSpc>
            </a:pPr>
            <a:r>
              <a:rPr lang="en-US" sz="2600" dirty="0" smtClean="0"/>
              <a:t>Images</a:t>
            </a:r>
          </a:p>
          <a:p>
            <a:pPr marL="285750" indent="-285750">
              <a:lnSpc>
                <a:spcPct val="160000"/>
              </a:lnSpc>
            </a:pPr>
            <a:r>
              <a:rPr lang="en-US" sz="2600" dirty="0"/>
              <a:t>Lists</a:t>
            </a:r>
          </a:p>
          <a:p>
            <a:pPr marL="285750" indent="-285750">
              <a:lnSpc>
                <a:spcPct val="160000"/>
              </a:lnSpc>
            </a:pPr>
            <a:r>
              <a:rPr lang="en-US" sz="2600" dirty="0" smtClean="0"/>
              <a:t>Links</a:t>
            </a:r>
          </a:p>
          <a:p>
            <a:pPr marL="285750" indent="-285750">
              <a:lnSpc>
                <a:spcPct val="160000"/>
              </a:lnSpc>
            </a:pPr>
            <a:r>
              <a:rPr lang="en-US" sz="2600" dirty="0" smtClean="0"/>
              <a:t>Read Out Loud</a:t>
            </a:r>
            <a:endParaRPr lang="en-US" sz="2600" dirty="0"/>
          </a:p>
          <a:p>
            <a:endParaRPr lang="en-US" dirty="0"/>
          </a:p>
        </p:txBody>
      </p:sp>
    </p:spTree>
    <p:extLst>
      <p:ext uri="{BB962C8B-B14F-4D97-AF65-F5344CB8AC3E}">
        <p14:creationId xmlns:p14="http://schemas.microsoft.com/office/powerpoint/2010/main" val="6380489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Arial (Headings)"/>
              </a:rPr>
              <a:t>Contact Us</a:t>
            </a:r>
            <a:endParaRPr lang="en-US" b="1" dirty="0">
              <a:effectLst>
                <a:outerShdw blurRad="38100" dist="38100" dir="2700000" algn="tl">
                  <a:srgbClr val="000000">
                    <a:alpha val="43137"/>
                  </a:srgbClr>
                </a:outerShdw>
              </a:effectLst>
              <a:latin typeface="Arial (Headings)"/>
            </a:endParaRPr>
          </a:p>
        </p:txBody>
      </p:sp>
      <p:sp>
        <p:nvSpPr>
          <p:cNvPr id="10" name="TextBox 9"/>
          <p:cNvSpPr txBox="1"/>
          <p:nvPr/>
        </p:nvSpPr>
        <p:spPr>
          <a:xfrm>
            <a:off x="304800" y="1769745"/>
            <a:ext cx="8610600" cy="3816429"/>
          </a:xfrm>
          <a:prstGeom prst="rect">
            <a:avLst/>
          </a:prstGeom>
          <a:noFill/>
        </p:spPr>
        <p:txBody>
          <a:bodyPr wrap="square" rtlCol="0">
            <a:spAutoFit/>
          </a:bodyPr>
          <a:lstStyle/>
          <a:p>
            <a:r>
              <a:rPr lang="en-US" sz="2800" dirty="0" smtClean="0">
                <a:latin typeface="Arial (Body)"/>
              </a:rPr>
              <a:t>For further assistance please contact </a:t>
            </a:r>
            <a:r>
              <a:rPr lang="en-US" sz="2800" dirty="0">
                <a:latin typeface="Arial (Body)"/>
              </a:rPr>
              <a:t>the </a:t>
            </a:r>
            <a:r>
              <a:rPr lang="en-US" sz="2800" dirty="0" smtClean="0">
                <a:latin typeface="Arial (Body)"/>
              </a:rPr>
              <a:t>UDC:</a:t>
            </a:r>
            <a:endParaRPr lang="en-US" sz="2800" dirty="0">
              <a:latin typeface="Arial (Body)"/>
            </a:endParaRPr>
          </a:p>
          <a:p>
            <a:pPr lvl="1"/>
            <a:endParaRPr lang="en-US" sz="2800" dirty="0" smtClean="0">
              <a:latin typeface="Arial (Body)"/>
            </a:endParaRPr>
          </a:p>
          <a:p>
            <a:pPr lvl="1"/>
            <a:r>
              <a:rPr lang="en-US" sz="2800" dirty="0" smtClean="0">
                <a:latin typeface="Arial (Body)"/>
              </a:rPr>
              <a:t>Phone: 1(818) 677-5898</a:t>
            </a:r>
          </a:p>
          <a:p>
            <a:pPr lvl="1"/>
            <a:endParaRPr lang="en-US" sz="2800" dirty="0">
              <a:latin typeface="Arial (Body)"/>
            </a:endParaRPr>
          </a:p>
          <a:p>
            <a:pPr lvl="1"/>
            <a:r>
              <a:rPr lang="en-US" sz="2800" dirty="0" smtClean="0">
                <a:latin typeface="Arial (Body)"/>
              </a:rPr>
              <a:t>Email</a:t>
            </a:r>
            <a:r>
              <a:rPr lang="en-US" sz="2800" smtClean="0">
                <a:latin typeface="Arial (Body)"/>
              </a:rPr>
              <a:t>: </a:t>
            </a:r>
            <a:r>
              <a:rPr lang="en-US" sz="2800" smtClean="0">
                <a:latin typeface="Arial (Body)"/>
                <a:hlinkClick r:id="rId2"/>
              </a:rPr>
              <a:t>universaldesigncenter@csun.edu</a:t>
            </a:r>
            <a:endParaRPr lang="en-US" sz="2800" dirty="0" smtClean="0">
              <a:latin typeface="Arial (Body)"/>
            </a:endParaRPr>
          </a:p>
          <a:p>
            <a:pPr lvl="1"/>
            <a:endParaRPr lang="en-US" sz="2800" dirty="0" smtClean="0">
              <a:latin typeface="Arial (Body)"/>
            </a:endParaRPr>
          </a:p>
          <a:p>
            <a:r>
              <a:rPr lang="en-US" sz="2800" dirty="0" smtClean="0">
                <a:latin typeface="Arial (Body)"/>
              </a:rPr>
              <a:t>Website: </a:t>
            </a:r>
            <a:r>
              <a:rPr lang="en-US" sz="2800" dirty="0" smtClean="0">
                <a:latin typeface="Arial (Body)"/>
                <a:hlinkClick r:id="rId3"/>
              </a:rPr>
              <a:t>http</a:t>
            </a:r>
            <a:r>
              <a:rPr lang="en-US" sz="2800" dirty="0">
                <a:latin typeface="Arial (Body)"/>
                <a:hlinkClick r:id="rId3"/>
              </a:rPr>
              <a:t>://</a:t>
            </a:r>
            <a:r>
              <a:rPr lang="en-US" sz="2800" dirty="0" smtClean="0">
                <a:latin typeface="Arial (Body)"/>
                <a:hlinkClick r:id="rId3"/>
              </a:rPr>
              <a:t>www.csun.edu/universaldesigncenter</a:t>
            </a:r>
            <a:endParaRPr lang="en-US" sz="2800" dirty="0" smtClean="0">
              <a:latin typeface="Arial (Body)"/>
            </a:endParaRPr>
          </a:p>
          <a:p>
            <a:pPr lvl="1"/>
            <a:endParaRPr lang="en-US" sz="2800" dirty="0">
              <a:latin typeface="Arial (Body)"/>
            </a:endParaRPr>
          </a:p>
          <a:p>
            <a:endParaRPr lang="en-US" dirty="0">
              <a:latin typeface="Arial (Body)"/>
            </a:endParaRPr>
          </a:p>
        </p:txBody>
      </p:sp>
      <p:sp>
        <p:nvSpPr>
          <p:cNvPr id="2" name="Rectangle 1"/>
          <p:cNvSpPr/>
          <p:nvPr/>
        </p:nvSpPr>
        <p:spPr>
          <a:xfrm>
            <a:off x="0" y="0"/>
            <a:ext cx="9144000" cy="381000"/>
          </a:xfrm>
          <a:prstGeom prst="rect">
            <a:avLst/>
          </a:prstGeom>
          <a:solidFill>
            <a:srgbClr val="AD0F0F"/>
          </a:solidFill>
          <a:ln>
            <a:no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3053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Text Recognition</a:t>
            </a:r>
            <a:endParaRPr lang="en-US" dirty="0"/>
          </a:p>
        </p:txBody>
      </p:sp>
      <p:sp>
        <p:nvSpPr>
          <p:cNvPr id="3" name="TextBox 2"/>
          <p:cNvSpPr txBox="1"/>
          <p:nvPr/>
        </p:nvSpPr>
        <p:spPr>
          <a:xfrm>
            <a:off x="381000" y="1905000"/>
            <a:ext cx="2362200" cy="4247317"/>
          </a:xfrm>
          <a:prstGeom prst="rect">
            <a:avLst/>
          </a:prstGeom>
          <a:noFill/>
        </p:spPr>
        <p:txBody>
          <a:bodyPr wrap="square" rtlCol="0">
            <a:spAutoFit/>
          </a:bodyPr>
          <a:lstStyle/>
          <a:p>
            <a:pPr marL="285750" indent="-285750">
              <a:buFont typeface="Arial" pitchFamily="34" charset="0"/>
              <a:buChar char="•"/>
            </a:pPr>
            <a:r>
              <a:rPr lang="en-US" dirty="0" smtClean="0"/>
              <a:t>Also known as Optical Character Recognition (OCR)</a:t>
            </a:r>
          </a:p>
          <a:p>
            <a:pPr marL="285750" indent="-285750">
              <a:buFont typeface="Arial" pitchFamily="34" charset="0"/>
              <a:buChar char="•"/>
            </a:pPr>
            <a:endParaRPr lang="en-US" dirty="0" smtClean="0"/>
          </a:p>
          <a:p>
            <a:pPr marL="285750" indent="-285750">
              <a:buFont typeface="Arial" pitchFamily="34" charset="0"/>
              <a:buChar char="•"/>
            </a:pPr>
            <a:r>
              <a:rPr lang="en-US" dirty="0" smtClean="0"/>
              <a:t>The </a:t>
            </a:r>
            <a:r>
              <a:rPr lang="en-US" dirty="0"/>
              <a:t>first step in making the document </a:t>
            </a:r>
            <a:r>
              <a:rPr lang="en-US" dirty="0" smtClean="0"/>
              <a:t>accessible</a:t>
            </a:r>
          </a:p>
          <a:p>
            <a:r>
              <a:rPr lang="en-US" dirty="0" smtClean="0"/>
              <a:t> </a:t>
            </a:r>
          </a:p>
          <a:p>
            <a:pPr marL="285750" indent="-285750">
              <a:buFont typeface="Arial" pitchFamily="34" charset="0"/>
              <a:buChar char="•"/>
            </a:pPr>
            <a:r>
              <a:rPr lang="en-US" dirty="0" smtClean="0"/>
              <a:t>Scans </a:t>
            </a:r>
            <a:r>
              <a:rPr lang="en-US" dirty="0"/>
              <a:t>the </a:t>
            </a:r>
            <a:r>
              <a:rPr lang="en-US" dirty="0" smtClean="0"/>
              <a:t>document and provides </a:t>
            </a:r>
            <a:r>
              <a:rPr lang="en-US" dirty="0"/>
              <a:t>selectable text</a:t>
            </a:r>
          </a:p>
          <a:p>
            <a:endParaRPr lang="en-US" dirty="0"/>
          </a:p>
        </p:txBody>
      </p:sp>
      <p:pic>
        <p:nvPicPr>
          <p:cNvPr id="3074" name="Picture 2" descr="A page of a book that has writing in the margins and has poor text recogn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828800"/>
            <a:ext cx="5768833"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74531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Accessibility Full Check</a:t>
            </a:r>
            <a:endParaRPr lang="en-US" b="1" dirty="0">
              <a:effectLst>
                <a:outerShdw blurRad="38100" dist="38100" dir="2700000" algn="tl">
                  <a:srgbClr val="000000">
                    <a:alpha val="43137"/>
                  </a:srgbClr>
                </a:outerShdw>
              </a:effectLst>
            </a:endParaRPr>
          </a:p>
        </p:txBody>
      </p:sp>
      <p:sp>
        <p:nvSpPr>
          <p:cNvPr id="3" name="TextBox 2"/>
          <p:cNvSpPr txBox="1"/>
          <p:nvPr/>
        </p:nvSpPr>
        <p:spPr>
          <a:xfrm>
            <a:off x="304800" y="1600200"/>
            <a:ext cx="8382000" cy="4832092"/>
          </a:xfrm>
          <a:prstGeom prst="rect">
            <a:avLst/>
          </a:prstGeom>
          <a:noFill/>
        </p:spPr>
        <p:txBody>
          <a:bodyPr wrap="square" rtlCol="0">
            <a:spAutoFit/>
          </a:bodyPr>
          <a:lstStyle/>
          <a:p>
            <a:pPr marL="571500" indent="-571500">
              <a:buFont typeface="Arial" pitchFamily="34" charset="0"/>
              <a:buChar char="•"/>
            </a:pPr>
            <a:r>
              <a:rPr lang="en-US" sz="2800" dirty="0" smtClean="0"/>
              <a:t>Use the Accessibility Full Check </a:t>
            </a:r>
          </a:p>
          <a:p>
            <a:pPr marL="1028700" lvl="1" indent="-571500">
              <a:buFont typeface="Arial" pitchFamily="34" charset="0"/>
              <a:buChar char="•"/>
            </a:pPr>
            <a:r>
              <a:rPr lang="en-US" sz="2800" dirty="0"/>
              <a:t>W</a:t>
            </a:r>
            <a:r>
              <a:rPr lang="en-US" sz="2800" dirty="0" smtClean="0"/>
              <a:t>hen first receiving a PDF file </a:t>
            </a:r>
          </a:p>
          <a:p>
            <a:pPr marL="1028700" lvl="1" indent="-571500">
              <a:buFont typeface="Arial" pitchFamily="34" charset="0"/>
              <a:buChar char="•"/>
            </a:pPr>
            <a:r>
              <a:rPr lang="en-US" sz="2800" dirty="0"/>
              <a:t>W</a:t>
            </a:r>
            <a:r>
              <a:rPr lang="en-US" sz="2800" dirty="0" smtClean="0"/>
              <a:t>hile you are editing </a:t>
            </a:r>
          </a:p>
          <a:p>
            <a:pPr marL="1028700" lvl="1" indent="-571500">
              <a:buFont typeface="Arial" pitchFamily="34" charset="0"/>
              <a:buChar char="•"/>
            </a:pPr>
            <a:r>
              <a:rPr lang="en-US" sz="2800" dirty="0" smtClean="0"/>
              <a:t>As a final step</a:t>
            </a:r>
          </a:p>
          <a:p>
            <a:endParaRPr lang="en-US" sz="2800" dirty="0"/>
          </a:p>
          <a:p>
            <a:pPr marL="571500" indent="-571500">
              <a:buFont typeface="Arial" pitchFamily="34" charset="0"/>
              <a:buChar char="•"/>
            </a:pPr>
            <a:r>
              <a:rPr lang="en-US" sz="2800" dirty="0"/>
              <a:t>Scans document based on different accessibility </a:t>
            </a:r>
            <a:r>
              <a:rPr lang="en-US" sz="2800" dirty="0" smtClean="0"/>
              <a:t>standards</a:t>
            </a:r>
          </a:p>
          <a:p>
            <a:endParaRPr lang="en-US" sz="2800" dirty="0"/>
          </a:p>
          <a:p>
            <a:pPr marL="571500" indent="-571500">
              <a:buFont typeface="Arial" pitchFamily="34" charset="0"/>
              <a:buChar char="•"/>
            </a:pPr>
            <a:r>
              <a:rPr lang="en-US" sz="2800" dirty="0"/>
              <a:t>Generates a report for the </a:t>
            </a:r>
            <a:r>
              <a:rPr lang="en-US" sz="2800" dirty="0" smtClean="0"/>
              <a:t>user</a:t>
            </a:r>
          </a:p>
          <a:p>
            <a:pPr marL="571500" indent="-571500">
              <a:buFont typeface="Arial" pitchFamily="34" charset="0"/>
              <a:buChar char="•"/>
            </a:pPr>
            <a:endParaRPr lang="en-US" sz="2800" dirty="0"/>
          </a:p>
          <a:p>
            <a:pPr marL="571500" indent="-571500">
              <a:buFont typeface="Arial" pitchFamily="34" charset="0"/>
              <a:buChar char="•"/>
            </a:pPr>
            <a:r>
              <a:rPr lang="en-US" sz="2800" dirty="0" smtClean="0"/>
              <a:t>If assistance is needed contact the UDC</a:t>
            </a:r>
            <a:endParaRPr lang="en-US" sz="2800" dirty="0"/>
          </a:p>
        </p:txBody>
      </p:sp>
    </p:spTree>
    <p:extLst>
      <p:ext uri="{BB962C8B-B14F-4D97-AF65-F5344CB8AC3E}">
        <p14:creationId xmlns:p14="http://schemas.microsoft.com/office/powerpoint/2010/main" val="4170992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Accessibility Full Check</a:t>
            </a:r>
            <a:endParaRPr lang="en-US" b="1" dirty="0">
              <a:effectLst>
                <a:outerShdw blurRad="38100" dist="38100" dir="2700000" algn="tl">
                  <a:srgbClr val="000000">
                    <a:alpha val="43137"/>
                  </a:srgbClr>
                </a:outerShdw>
              </a:effectLst>
            </a:endParaRPr>
          </a:p>
        </p:txBody>
      </p:sp>
      <p:sp>
        <p:nvSpPr>
          <p:cNvPr id="8" name="TextBox 7"/>
          <p:cNvSpPr txBox="1"/>
          <p:nvPr/>
        </p:nvSpPr>
        <p:spPr>
          <a:xfrm>
            <a:off x="304800" y="1600200"/>
            <a:ext cx="8382000" cy="338554"/>
          </a:xfrm>
          <a:prstGeom prst="rect">
            <a:avLst/>
          </a:prstGeom>
          <a:noFill/>
        </p:spPr>
        <p:txBody>
          <a:bodyPr wrap="square" rtlCol="0">
            <a:spAutoFit/>
          </a:bodyPr>
          <a:lstStyle/>
          <a:p>
            <a:pPr algn="ctr"/>
            <a:r>
              <a:rPr lang="en-US" sz="1600" dirty="0" smtClean="0"/>
              <a:t>Follows the WCAG </a:t>
            </a:r>
            <a:r>
              <a:rPr lang="en-US" sz="1600" dirty="0"/>
              <a:t>2.0 guidelines and </a:t>
            </a:r>
            <a:r>
              <a:rPr lang="en-US" sz="1600" dirty="0" smtClean="0"/>
              <a:t>PDF/Universal Accessibility (UA) </a:t>
            </a:r>
            <a:r>
              <a:rPr lang="en-US" sz="1600" dirty="0"/>
              <a:t>standards</a:t>
            </a:r>
          </a:p>
        </p:txBody>
      </p:sp>
      <p:sp>
        <p:nvSpPr>
          <p:cNvPr id="6" name="Text Box 1"/>
          <p:cNvSpPr>
            <a:spLocks noGrp="1"/>
          </p:cNvSpPr>
          <p:nvPr>
            <p:ph sz="half" idx="1"/>
          </p:nvPr>
        </p:nvSpPr>
        <p:spPr>
          <a:xfrm>
            <a:off x="457200" y="2286000"/>
            <a:ext cx="4038600" cy="4718304"/>
          </a:xfrm>
        </p:spPr>
        <p:txBody>
          <a:bodyPr>
            <a:normAutofit fontScale="47500" lnSpcReduction="20000"/>
          </a:bodyPr>
          <a:lstStyle/>
          <a:p>
            <a:pPr marL="0" indent="0">
              <a:lnSpc>
                <a:spcPct val="170000"/>
              </a:lnSpc>
              <a:buNone/>
            </a:pPr>
            <a:r>
              <a:rPr lang="en-US" sz="4500" b="1" dirty="0" smtClean="0"/>
              <a:t>Document</a:t>
            </a:r>
            <a:endParaRPr lang="en-US" sz="4500" b="1" dirty="0"/>
          </a:p>
          <a:p>
            <a:pPr>
              <a:lnSpc>
                <a:spcPct val="170000"/>
              </a:lnSpc>
            </a:pPr>
            <a:r>
              <a:rPr lang="en-US" dirty="0"/>
              <a:t>Accessibility permission flag is </a:t>
            </a:r>
            <a:r>
              <a:rPr lang="en-US" dirty="0" smtClean="0"/>
              <a:t>set</a:t>
            </a:r>
            <a:endParaRPr lang="en-US" dirty="0"/>
          </a:p>
          <a:p>
            <a:pPr>
              <a:lnSpc>
                <a:spcPct val="170000"/>
              </a:lnSpc>
            </a:pPr>
            <a:r>
              <a:rPr lang="en-US" dirty="0"/>
              <a:t>Document is not image-only </a:t>
            </a:r>
            <a:r>
              <a:rPr lang="en-US" dirty="0" smtClean="0"/>
              <a:t>PDF</a:t>
            </a:r>
            <a:endParaRPr lang="en-US" dirty="0"/>
          </a:p>
          <a:p>
            <a:pPr>
              <a:lnSpc>
                <a:spcPct val="170000"/>
              </a:lnSpc>
            </a:pPr>
            <a:r>
              <a:rPr lang="en-US" dirty="0"/>
              <a:t>Document is tagged </a:t>
            </a:r>
            <a:r>
              <a:rPr lang="en-US" dirty="0" smtClean="0"/>
              <a:t>PDF</a:t>
            </a:r>
            <a:endParaRPr lang="en-US" dirty="0"/>
          </a:p>
          <a:p>
            <a:pPr>
              <a:lnSpc>
                <a:spcPct val="170000"/>
              </a:lnSpc>
            </a:pPr>
            <a:r>
              <a:rPr lang="en-US" dirty="0"/>
              <a:t>Document structure provides a logical reading </a:t>
            </a:r>
            <a:r>
              <a:rPr lang="en-US" dirty="0" smtClean="0"/>
              <a:t>order</a:t>
            </a:r>
            <a:endParaRPr lang="en-US" dirty="0"/>
          </a:p>
          <a:p>
            <a:pPr>
              <a:lnSpc>
                <a:spcPct val="170000"/>
              </a:lnSpc>
            </a:pPr>
            <a:r>
              <a:rPr lang="en-US" dirty="0"/>
              <a:t>Text language is </a:t>
            </a:r>
            <a:r>
              <a:rPr lang="en-US" dirty="0" smtClean="0"/>
              <a:t>specified</a:t>
            </a:r>
            <a:endParaRPr lang="en-US" dirty="0"/>
          </a:p>
          <a:p>
            <a:pPr>
              <a:lnSpc>
                <a:spcPct val="170000"/>
              </a:lnSpc>
            </a:pPr>
            <a:r>
              <a:rPr lang="en-US" dirty="0"/>
              <a:t>Document title is showing in title </a:t>
            </a:r>
            <a:r>
              <a:rPr lang="en-US" dirty="0" smtClean="0"/>
              <a:t>bar</a:t>
            </a:r>
            <a:endParaRPr lang="en-US" dirty="0"/>
          </a:p>
          <a:p>
            <a:pPr>
              <a:lnSpc>
                <a:spcPct val="170000"/>
              </a:lnSpc>
            </a:pPr>
            <a:r>
              <a:rPr lang="en-US" dirty="0"/>
              <a:t>Bookmarks are present in large </a:t>
            </a:r>
            <a:r>
              <a:rPr lang="en-US" dirty="0" smtClean="0"/>
              <a:t>documents</a:t>
            </a:r>
            <a:endParaRPr lang="en-US" dirty="0"/>
          </a:p>
          <a:p>
            <a:pPr>
              <a:lnSpc>
                <a:spcPct val="170000"/>
              </a:lnSpc>
            </a:pPr>
            <a:r>
              <a:rPr lang="en-US" dirty="0"/>
              <a:t>Document has appropriate color </a:t>
            </a:r>
            <a:r>
              <a:rPr lang="en-US" dirty="0" smtClean="0"/>
              <a:t>contrast</a:t>
            </a:r>
            <a:endParaRPr lang="en-US" dirty="0"/>
          </a:p>
          <a:p>
            <a:endParaRPr lang="en-US" dirty="0"/>
          </a:p>
          <a:p>
            <a:endParaRPr lang="en-US" dirty="0"/>
          </a:p>
        </p:txBody>
      </p:sp>
      <p:sp>
        <p:nvSpPr>
          <p:cNvPr id="7" name="Text Box 2"/>
          <p:cNvSpPr>
            <a:spLocks noGrp="1"/>
          </p:cNvSpPr>
          <p:nvPr>
            <p:ph sz="half" idx="2"/>
          </p:nvPr>
        </p:nvSpPr>
        <p:spPr>
          <a:xfrm>
            <a:off x="4648200" y="2286000"/>
            <a:ext cx="4038600" cy="4718304"/>
          </a:xfrm>
        </p:spPr>
        <p:txBody>
          <a:bodyPr>
            <a:normAutofit fontScale="47500" lnSpcReduction="20000"/>
          </a:bodyPr>
          <a:lstStyle/>
          <a:p>
            <a:pPr marL="0" indent="0">
              <a:lnSpc>
                <a:spcPct val="170000"/>
              </a:lnSpc>
              <a:buNone/>
            </a:pPr>
            <a:r>
              <a:rPr lang="en-US" sz="4500" b="1" dirty="0"/>
              <a:t>Page Content</a:t>
            </a:r>
          </a:p>
          <a:p>
            <a:pPr>
              <a:lnSpc>
                <a:spcPct val="170000"/>
              </a:lnSpc>
            </a:pPr>
            <a:r>
              <a:rPr lang="en-US" dirty="0"/>
              <a:t>All page content is </a:t>
            </a:r>
            <a:r>
              <a:rPr lang="en-US" dirty="0" smtClean="0"/>
              <a:t>tagged</a:t>
            </a:r>
            <a:endParaRPr lang="en-US" dirty="0"/>
          </a:p>
          <a:p>
            <a:pPr>
              <a:lnSpc>
                <a:spcPct val="170000"/>
              </a:lnSpc>
            </a:pPr>
            <a:r>
              <a:rPr lang="en-US" dirty="0"/>
              <a:t>All annotations are </a:t>
            </a:r>
            <a:r>
              <a:rPr lang="en-US" dirty="0" smtClean="0"/>
              <a:t>tagged</a:t>
            </a:r>
            <a:endParaRPr lang="en-US" dirty="0"/>
          </a:p>
          <a:p>
            <a:pPr>
              <a:lnSpc>
                <a:spcPct val="170000"/>
              </a:lnSpc>
            </a:pPr>
            <a:r>
              <a:rPr lang="en-US" dirty="0"/>
              <a:t>Tab order is consistent with structure </a:t>
            </a:r>
            <a:r>
              <a:rPr lang="en-US" dirty="0" smtClean="0"/>
              <a:t>order</a:t>
            </a:r>
            <a:endParaRPr lang="en-US" dirty="0"/>
          </a:p>
          <a:p>
            <a:pPr>
              <a:lnSpc>
                <a:spcPct val="170000"/>
              </a:lnSpc>
            </a:pPr>
            <a:r>
              <a:rPr lang="en-US" dirty="0"/>
              <a:t>Reliable character encoding is </a:t>
            </a:r>
            <a:r>
              <a:rPr lang="en-US" dirty="0" smtClean="0"/>
              <a:t>provided</a:t>
            </a:r>
            <a:endParaRPr lang="en-US" dirty="0"/>
          </a:p>
          <a:p>
            <a:pPr>
              <a:lnSpc>
                <a:spcPct val="170000"/>
              </a:lnSpc>
            </a:pPr>
            <a:r>
              <a:rPr lang="en-US" dirty="0"/>
              <a:t>All multimedia objects are </a:t>
            </a:r>
            <a:r>
              <a:rPr lang="en-US" dirty="0" smtClean="0"/>
              <a:t>tagged</a:t>
            </a:r>
            <a:endParaRPr lang="en-US" dirty="0"/>
          </a:p>
          <a:p>
            <a:pPr>
              <a:lnSpc>
                <a:spcPct val="170000"/>
              </a:lnSpc>
            </a:pPr>
            <a:r>
              <a:rPr lang="en-US" dirty="0"/>
              <a:t>Page will not cause screen to </a:t>
            </a:r>
            <a:r>
              <a:rPr lang="en-US" dirty="0" smtClean="0"/>
              <a:t>flicker</a:t>
            </a:r>
            <a:endParaRPr lang="en-US" dirty="0"/>
          </a:p>
          <a:p>
            <a:pPr>
              <a:lnSpc>
                <a:spcPct val="170000"/>
              </a:lnSpc>
            </a:pPr>
            <a:r>
              <a:rPr lang="en-US" dirty="0"/>
              <a:t>No inaccessible </a:t>
            </a:r>
            <a:r>
              <a:rPr lang="en-US" dirty="0" smtClean="0"/>
              <a:t>scripts</a:t>
            </a:r>
            <a:endParaRPr lang="en-US" dirty="0"/>
          </a:p>
          <a:p>
            <a:pPr>
              <a:lnSpc>
                <a:spcPct val="170000"/>
              </a:lnSpc>
            </a:pPr>
            <a:r>
              <a:rPr lang="en-US" dirty="0"/>
              <a:t>Navigation links are not </a:t>
            </a:r>
            <a:r>
              <a:rPr lang="en-US" dirty="0" smtClean="0"/>
              <a:t>repetitive</a:t>
            </a:r>
            <a:endParaRPr lang="en-US" dirty="0"/>
          </a:p>
          <a:p>
            <a:pPr>
              <a:lnSpc>
                <a:spcPct val="170000"/>
              </a:lnSpc>
            </a:pPr>
            <a:r>
              <a:rPr lang="en-US" dirty="0"/>
              <a:t>Page does not require timed </a:t>
            </a:r>
            <a:r>
              <a:rPr lang="en-US" dirty="0" smtClean="0"/>
              <a:t>responses</a:t>
            </a:r>
          </a:p>
          <a:p>
            <a:pPr>
              <a:lnSpc>
                <a:spcPct val="170000"/>
              </a:lnSpc>
            </a:pPr>
            <a:r>
              <a:rPr lang="en-US" dirty="0" smtClean="0"/>
              <a:t>Adobe </a:t>
            </a:r>
            <a:r>
              <a:rPr lang="en-US" dirty="0"/>
              <a:t>Acrobat XI Accessibility </a:t>
            </a:r>
          </a:p>
          <a:p>
            <a:pPr>
              <a:lnSpc>
                <a:spcPct val="170000"/>
              </a:lnSpc>
            </a:pPr>
            <a:r>
              <a:rPr lang="en-US" dirty="0"/>
              <a:t>Using the PDF Accessibility </a:t>
            </a:r>
            <a:r>
              <a:rPr lang="en-US" dirty="0" smtClean="0"/>
              <a:t>Checker</a:t>
            </a:r>
            <a:endParaRPr lang="en-US" dirty="0"/>
          </a:p>
        </p:txBody>
      </p:sp>
    </p:spTree>
    <p:extLst>
      <p:ext uri="{BB962C8B-B14F-4D97-AF65-F5344CB8AC3E}">
        <p14:creationId xmlns:p14="http://schemas.microsoft.com/office/powerpoint/2010/main" val="1096346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ffectLst>
                  <a:outerShdw blurRad="38100" dist="38100" dir="2700000" algn="tl">
                    <a:srgbClr val="000000">
                      <a:alpha val="43137"/>
                    </a:srgbClr>
                  </a:outerShdw>
                </a:effectLst>
              </a:rPr>
              <a:t>Accessibility Full Check Cont.</a:t>
            </a:r>
            <a:endParaRPr lang="en-US" b="1" dirty="0">
              <a:effectLst>
                <a:outerShdw blurRad="38100" dist="38100" dir="2700000" algn="tl">
                  <a:srgbClr val="000000">
                    <a:alpha val="43137"/>
                  </a:srgbClr>
                </a:outerShdw>
              </a:effectLst>
            </a:endParaRPr>
          </a:p>
        </p:txBody>
      </p:sp>
      <p:sp>
        <p:nvSpPr>
          <p:cNvPr id="3" name="Text box 1"/>
          <p:cNvSpPr>
            <a:spLocks noGrp="1"/>
          </p:cNvSpPr>
          <p:nvPr>
            <p:ph sz="half" idx="1"/>
          </p:nvPr>
        </p:nvSpPr>
        <p:spPr/>
        <p:txBody>
          <a:bodyPr>
            <a:normAutofit fontScale="47500" lnSpcReduction="20000"/>
          </a:bodyPr>
          <a:lstStyle/>
          <a:p>
            <a:pPr marL="0" indent="0">
              <a:lnSpc>
                <a:spcPct val="170000"/>
              </a:lnSpc>
              <a:buNone/>
            </a:pPr>
            <a:r>
              <a:rPr lang="en-US" sz="4400" b="1" dirty="0"/>
              <a:t>Forms, Tables and </a:t>
            </a:r>
            <a:r>
              <a:rPr lang="en-US" sz="4400" b="1" dirty="0" smtClean="0"/>
              <a:t>Lists</a:t>
            </a:r>
            <a:endParaRPr lang="en-US" sz="4400" b="1" dirty="0"/>
          </a:p>
          <a:p>
            <a:pPr>
              <a:lnSpc>
                <a:spcPct val="170000"/>
              </a:lnSpc>
            </a:pPr>
            <a:r>
              <a:rPr lang="en-US" dirty="0"/>
              <a:t>All form fields are </a:t>
            </a:r>
            <a:r>
              <a:rPr lang="en-US" dirty="0" smtClean="0"/>
              <a:t>tagged</a:t>
            </a:r>
            <a:endParaRPr lang="en-US" dirty="0"/>
          </a:p>
          <a:p>
            <a:pPr>
              <a:lnSpc>
                <a:spcPct val="170000"/>
              </a:lnSpc>
            </a:pPr>
            <a:r>
              <a:rPr lang="en-US" dirty="0"/>
              <a:t>All form fields have </a:t>
            </a:r>
            <a:r>
              <a:rPr lang="en-US" dirty="0" smtClean="0"/>
              <a:t>description</a:t>
            </a:r>
            <a:endParaRPr lang="en-US" dirty="0"/>
          </a:p>
          <a:p>
            <a:pPr>
              <a:lnSpc>
                <a:spcPct val="170000"/>
              </a:lnSpc>
            </a:pPr>
            <a:r>
              <a:rPr lang="en-US" dirty="0"/>
              <a:t>TR must be a child of Table, </a:t>
            </a:r>
            <a:r>
              <a:rPr lang="en-US" dirty="0" err="1"/>
              <a:t>THead</a:t>
            </a:r>
            <a:r>
              <a:rPr lang="en-US" dirty="0"/>
              <a:t>, </a:t>
            </a:r>
            <a:r>
              <a:rPr lang="en-US" dirty="0" err="1"/>
              <a:t>TBody</a:t>
            </a:r>
            <a:r>
              <a:rPr lang="en-US" dirty="0"/>
              <a:t>, or </a:t>
            </a:r>
            <a:r>
              <a:rPr lang="en-US" dirty="0" err="1" smtClean="0"/>
              <a:t>TFoot</a:t>
            </a:r>
            <a:endParaRPr lang="en-US" dirty="0"/>
          </a:p>
          <a:p>
            <a:pPr>
              <a:lnSpc>
                <a:spcPct val="170000"/>
              </a:lnSpc>
            </a:pPr>
            <a:r>
              <a:rPr lang="en-US" dirty="0"/>
              <a:t>TH and TD must be children of </a:t>
            </a:r>
            <a:r>
              <a:rPr lang="en-US" dirty="0" smtClean="0"/>
              <a:t>TR</a:t>
            </a:r>
            <a:endParaRPr lang="en-US" dirty="0"/>
          </a:p>
          <a:p>
            <a:pPr>
              <a:lnSpc>
                <a:spcPct val="170000"/>
              </a:lnSpc>
            </a:pPr>
            <a:r>
              <a:rPr lang="en-US" dirty="0"/>
              <a:t>Tables must have </a:t>
            </a:r>
            <a:r>
              <a:rPr lang="en-US" dirty="0" smtClean="0"/>
              <a:t>headers</a:t>
            </a:r>
            <a:endParaRPr lang="en-US" dirty="0"/>
          </a:p>
          <a:p>
            <a:pPr>
              <a:lnSpc>
                <a:spcPct val="170000"/>
              </a:lnSpc>
            </a:pPr>
            <a:r>
              <a:rPr lang="en-US" dirty="0"/>
              <a:t>Tables must contain the same number of columns in each row and </a:t>
            </a:r>
          </a:p>
          <a:p>
            <a:pPr>
              <a:lnSpc>
                <a:spcPct val="170000"/>
              </a:lnSpc>
            </a:pPr>
            <a:r>
              <a:rPr lang="en-US" dirty="0"/>
              <a:t>rows in each </a:t>
            </a:r>
            <a:r>
              <a:rPr lang="en-US" dirty="0" smtClean="0"/>
              <a:t>column</a:t>
            </a:r>
            <a:endParaRPr lang="en-US" dirty="0"/>
          </a:p>
          <a:p>
            <a:pPr>
              <a:lnSpc>
                <a:spcPct val="170000"/>
              </a:lnSpc>
            </a:pPr>
            <a:r>
              <a:rPr lang="en-US" dirty="0"/>
              <a:t>Tables must have a </a:t>
            </a:r>
            <a:r>
              <a:rPr lang="en-US" dirty="0" smtClean="0"/>
              <a:t>summary</a:t>
            </a:r>
            <a:endParaRPr lang="en-US" dirty="0"/>
          </a:p>
          <a:p>
            <a:pPr>
              <a:lnSpc>
                <a:spcPct val="170000"/>
              </a:lnSpc>
            </a:pPr>
            <a:r>
              <a:rPr lang="en-US" dirty="0"/>
              <a:t>LI must be a child of </a:t>
            </a:r>
            <a:r>
              <a:rPr lang="en-US" dirty="0" smtClean="0"/>
              <a:t>L</a:t>
            </a:r>
            <a:endParaRPr lang="en-US" dirty="0"/>
          </a:p>
          <a:p>
            <a:pPr>
              <a:lnSpc>
                <a:spcPct val="170000"/>
              </a:lnSpc>
            </a:pPr>
            <a:r>
              <a:rPr lang="en-US" dirty="0" err="1"/>
              <a:t>Lbl</a:t>
            </a:r>
            <a:r>
              <a:rPr lang="en-US" dirty="0"/>
              <a:t> and </a:t>
            </a:r>
            <a:r>
              <a:rPr lang="en-US" dirty="0" err="1"/>
              <a:t>LBody</a:t>
            </a:r>
            <a:r>
              <a:rPr lang="en-US" dirty="0"/>
              <a:t> must be children of </a:t>
            </a:r>
            <a:r>
              <a:rPr lang="en-US" dirty="0" smtClean="0"/>
              <a:t>LI</a:t>
            </a:r>
            <a:endParaRPr lang="en-US" dirty="0"/>
          </a:p>
        </p:txBody>
      </p:sp>
      <p:sp>
        <p:nvSpPr>
          <p:cNvPr id="4" name="Text box 2"/>
          <p:cNvSpPr>
            <a:spLocks noGrp="1"/>
          </p:cNvSpPr>
          <p:nvPr>
            <p:ph sz="half" idx="2"/>
          </p:nvPr>
        </p:nvSpPr>
        <p:spPr/>
        <p:txBody>
          <a:bodyPr>
            <a:normAutofit fontScale="47500" lnSpcReduction="20000"/>
          </a:bodyPr>
          <a:lstStyle/>
          <a:p>
            <a:pPr marL="0" indent="0">
              <a:lnSpc>
                <a:spcPct val="170000"/>
              </a:lnSpc>
              <a:buNone/>
            </a:pPr>
            <a:r>
              <a:rPr lang="en-US" sz="4400" b="1" dirty="0"/>
              <a:t>Alternate Text and </a:t>
            </a:r>
            <a:r>
              <a:rPr lang="en-US" sz="4400" b="1" dirty="0" smtClean="0"/>
              <a:t>Headings</a:t>
            </a:r>
            <a:endParaRPr lang="en-US" sz="4400" b="1" dirty="0"/>
          </a:p>
          <a:p>
            <a:pPr>
              <a:lnSpc>
                <a:spcPct val="170000"/>
              </a:lnSpc>
            </a:pPr>
            <a:r>
              <a:rPr lang="en-US" dirty="0"/>
              <a:t>Figures require alternate </a:t>
            </a:r>
            <a:r>
              <a:rPr lang="en-US" dirty="0" smtClean="0"/>
              <a:t>text</a:t>
            </a:r>
            <a:endParaRPr lang="en-US" dirty="0"/>
          </a:p>
          <a:p>
            <a:pPr>
              <a:lnSpc>
                <a:spcPct val="170000"/>
              </a:lnSpc>
            </a:pPr>
            <a:r>
              <a:rPr lang="en-US" dirty="0"/>
              <a:t>Alternate text that will never be </a:t>
            </a:r>
            <a:r>
              <a:rPr lang="en-US" dirty="0" smtClean="0"/>
              <a:t>read</a:t>
            </a:r>
            <a:endParaRPr lang="en-US" dirty="0"/>
          </a:p>
          <a:p>
            <a:pPr>
              <a:lnSpc>
                <a:spcPct val="170000"/>
              </a:lnSpc>
            </a:pPr>
            <a:r>
              <a:rPr lang="en-US" dirty="0"/>
              <a:t>Alternate text must be associated with some </a:t>
            </a:r>
            <a:r>
              <a:rPr lang="en-US" dirty="0" smtClean="0"/>
              <a:t>content</a:t>
            </a:r>
            <a:endParaRPr lang="en-US" dirty="0"/>
          </a:p>
          <a:p>
            <a:pPr>
              <a:lnSpc>
                <a:spcPct val="170000"/>
              </a:lnSpc>
            </a:pPr>
            <a:r>
              <a:rPr lang="en-US" dirty="0"/>
              <a:t>Alternate text should not hide </a:t>
            </a:r>
            <a:r>
              <a:rPr lang="en-US" dirty="0" smtClean="0"/>
              <a:t>annotation</a:t>
            </a:r>
            <a:endParaRPr lang="en-US" dirty="0"/>
          </a:p>
          <a:p>
            <a:pPr>
              <a:lnSpc>
                <a:spcPct val="170000"/>
              </a:lnSpc>
            </a:pPr>
            <a:r>
              <a:rPr lang="en-US" dirty="0"/>
              <a:t>Elements require alternate </a:t>
            </a:r>
            <a:r>
              <a:rPr lang="en-US" dirty="0" smtClean="0"/>
              <a:t>text</a:t>
            </a:r>
            <a:endParaRPr lang="en-US" dirty="0"/>
          </a:p>
          <a:p>
            <a:pPr>
              <a:lnSpc>
                <a:spcPct val="170000"/>
              </a:lnSpc>
            </a:pPr>
            <a:r>
              <a:rPr lang="en-US" dirty="0"/>
              <a:t>Appropriate heading nesting</a:t>
            </a:r>
          </a:p>
          <a:p>
            <a:endParaRPr lang="en-US" dirty="0"/>
          </a:p>
          <a:p>
            <a:endParaRPr lang="en-US" dirty="0"/>
          </a:p>
        </p:txBody>
      </p:sp>
    </p:spTree>
    <p:extLst>
      <p:ext uri="{BB962C8B-B14F-4D97-AF65-F5344CB8AC3E}">
        <p14:creationId xmlns:p14="http://schemas.microsoft.com/office/powerpoint/2010/main" val="1121826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000000">
                      <a:alpha val="43137"/>
                    </a:srgbClr>
                  </a:outerShdw>
                </a:effectLst>
              </a:rPr>
              <a:t>Accessibility Checker</a:t>
            </a:r>
          </a:p>
        </p:txBody>
      </p:sp>
      <p:pic>
        <p:nvPicPr>
          <p:cNvPr id="2050" name="Picture 2" descr="Screenshot of the Accessibility Checker P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676400"/>
            <a:ext cx="4238185" cy="449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14206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Accessibility Full Check Cont.</a:t>
            </a:r>
            <a:endParaRPr lang="en-US" b="1" dirty="0">
              <a:effectLst>
                <a:outerShdw blurRad="38100" dist="38100" dir="2700000" algn="tl">
                  <a:srgbClr val="000000">
                    <a:alpha val="43137"/>
                  </a:srgbClr>
                </a:outerShdw>
              </a:effectLst>
            </a:endParaRPr>
          </a:p>
        </p:txBody>
      </p:sp>
      <p:pic>
        <p:nvPicPr>
          <p:cNvPr id="5122" name="Picture 2" descr="Screenshot of the Accessibility Report in Ado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447800"/>
            <a:ext cx="4965700" cy="5257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759416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4836</TotalTime>
  <Words>2436</Words>
  <Application>Microsoft Office PowerPoint</Application>
  <PresentationFormat>On-screen Show (4:3)</PresentationFormat>
  <Paragraphs>262</Paragraphs>
  <Slides>32</Slides>
  <Notes>25</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Clarity</vt:lpstr>
      <vt:lpstr>Office Theme</vt:lpstr>
      <vt:lpstr>PowerPoint Presentation</vt:lpstr>
      <vt:lpstr>Agenda-PDF</vt:lpstr>
      <vt:lpstr>Why Use PDF? (Portable Document Format)</vt:lpstr>
      <vt:lpstr>Text Recognition</vt:lpstr>
      <vt:lpstr>Accessibility Full Check</vt:lpstr>
      <vt:lpstr>Accessibility Full Check</vt:lpstr>
      <vt:lpstr>Accessibility Full Check Cont.</vt:lpstr>
      <vt:lpstr>Accessibility Checker</vt:lpstr>
      <vt:lpstr>Accessibility Full Check Cont.</vt:lpstr>
      <vt:lpstr>Accessibility Options</vt:lpstr>
      <vt:lpstr>Action Wizard - Make Accessible</vt:lpstr>
      <vt:lpstr>Touch Up Reading Order (TURO) Tool</vt:lpstr>
      <vt:lpstr>Tags Pane</vt:lpstr>
      <vt:lpstr>Headings</vt:lpstr>
      <vt:lpstr>Bad Example of Headings</vt:lpstr>
      <vt:lpstr>Good Example of Headings</vt:lpstr>
      <vt:lpstr>Order Pane</vt:lpstr>
      <vt:lpstr>Bad Example of Reading Order</vt:lpstr>
      <vt:lpstr>Good Example of Reading Order</vt:lpstr>
      <vt:lpstr>Table Structure</vt:lpstr>
      <vt:lpstr>Bad Example</vt:lpstr>
      <vt:lpstr>Good Example</vt:lpstr>
      <vt:lpstr>Table Editor</vt:lpstr>
      <vt:lpstr>Alternative Text</vt:lpstr>
      <vt:lpstr>Bad Example of Alternative Text</vt:lpstr>
      <vt:lpstr>Good Example of Alternative Text</vt:lpstr>
      <vt:lpstr>Images</vt:lpstr>
      <vt:lpstr>Lists</vt:lpstr>
      <vt:lpstr>Links</vt:lpstr>
      <vt:lpstr>Read Out Loud</vt:lpstr>
      <vt:lpstr>Recap</vt:lpstr>
      <vt:lpstr>Contact 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Default</dc:creator>
  <cp:lastModifiedBy>Default</cp:lastModifiedBy>
  <cp:revision>122</cp:revision>
  <cp:lastPrinted>2014-05-27T19:49:42Z</cp:lastPrinted>
  <dcterms:created xsi:type="dcterms:W3CDTF">2014-05-05T15:23:16Z</dcterms:created>
  <dcterms:modified xsi:type="dcterms:W3CDTF">2014-07-15T20:12:05Z</dcterms:modified>
</cp:coreProperties>
</file>