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5115" r:id="rId1"/>
  </p:sldMasterIdLst>
  <p:sldIdLst>
    <p:sldId id="256" r:id="rId2"/>
    <p:sldId id="269" r:id="rId3"/>
    <p:sldId id="257" r:id="rId4"/>
    <p:sldId id="258" r:id="rId5"/>
    <p:sldId id="259" r:id="rId6"/>
    <p:sldId id="260" r:id="rId7"/>
    <p:sldId id="263" r:id="rId8"/>
    <p:sldId id="262" r:id="rId9"/>
    <p:sldId id="261" r:id="rId10"/>
    <p:sldId id="264" r:id="rId11"/>
    <p:sldId id="266" r:id="rId12"/>
    <p:sldId id="267" r:id="rId13"/>
    <p:sldId id="26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643"/>
    <p:restoredTop sz="94697"/>
  </p:normalViewPr>
  <p:slideViewPr>
    <p:cSldViewPr snapToGrid="0" snapToObjects="1">
      <p:cViewPr varScale="1">
        <p:scale>
          <a:sx n="85" d="100"/>
          <a:sy n="85" d="100"/>
        </p:scale>
        <p:origin x="80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08A9D88-2D76-F248-92D4-9E1B520B09BF}" type="datetimeFigureOut">
              <a:rPr lang="en-US" smtClean="0"/>
              <a:t>2/19/19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97C0D0-31D3-9145-BAF8-05D7F7999B4A}" type="slidenum">
              <a:rPr lang="en-US" smtClean="0"/>
              <a:t>‹#›</a:t>
            </a:fld>
            <a:endParaRPr lang="en-US"/>
          </a:p>
        </p:txBody>
      </p:sp>
    </p:spTree>
    <p:extLst>
      <p:ext uri="{BB962C8B-B14F-4D97-AF65-F5344CB8AC3E}">
        <p14:creationId xmlns:p14="http://schemas.microsoft.com/office/powerpoint/2010/main" val="1358563169"/>
      </p:ext>
    </p:extLst>
  </p:cSld>
  <p:clrMapOvr>
    <a:masterClrMapping/>
  </p:clrMapOvr>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8A9D88-2D76-F248-92D4-9E1B520B09BF}" type="datetimeFigureOut">
              <a:rPr lang="en-US" smtClean="0"/>
              <a:t>2/19/19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97C0D0-31D3-9145-BAF8-05D7F7999B4A}" type="slidenum">
              <a:rPr lang="en-US" smtClean="0"/>
              <a:t>‹#›</a:t>
            </a:fld>
            <a:endParaRPr lang="en-US"/>
          </a:p>
        </p:txBody>
      </p:sp>
    </p:spTree>
    <p:extLst>
      <p:ext uri="{BB962C8B-B14F-4D97-AF65-F5344CB8AC3E}">
        <p14:creationId xmlns:p14="http://schemas.microsoft.com/office/powerpoint/2010/main" val="1725928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8A9D88-2D76-F248-92D4-9E1B520B09BF}" type="datetimeFigureOut">
              <a:rPr lang="en-US" smtClean="0"/>
              <a:t>2/19/19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97C0D0-31D3-9145-BAF8-05D7F7999B4A}" type="slidenum">
              <a:rPr lang="en-US" smtClean="0"/>
              <a:t>‹#›</a:t>
            </a:fld>
            <a:endParaRPr lang="en-US"/>
          </a:p>
        </p:txBody>
      </p:sp>
    </p:spTree>
    <p:extLst>
      <p:ext uri="{BB962C8B-B14F-4D97-AF65-F5344CB8AC3E}">
        <p14:creationId xmlns:p14="http://schemas.microsoft.com/office/powerpoint/2010/main" val="1613099547"/>
      </p:ext>
    </p:extLst>
  </p:cSld>
  <p:clrMapOvr>
    <a:masterClrMapping/>
  </p:clrMapOvr>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8A9D88-2D76-F248-92D4-9E1B520B09BF}" type="datetimeFigureOut">
              <a:rPr lang="en-US" smtClean="0"/>
              <a:t>2/19/19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97C0D0-31D3-9145-BAF8-05D7F7999B4A}" type="slidenum">
              <a:rPr lang="en-US" smtClean="0"/>
              <a:t>‹#›</a:t>
            </a:fld>
            <a:endParaRPr lang="en-US"/>
          </a:p>
        </p:txBody>
      </p:sp>
    </p:spTree>
    <p:extLst>
      <p:ext uri="{BB962C8B-B14F-4D97-AF65-F5344CB8AC3E}">
        <p14:creationId xmlns:p14="http://schemas.microsoft.com/office/powerpoint/2010/main" val="1325046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8A9D88-2D76-F248-92D4-9E1B520B09BF}" type="datetimeFigureOut">
              <a:rPr lang="en-US" smtClean="0"/>
              <a:t>2/19/19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97C0D0-31D3-9145-BAF8-05D7F7999B4A}" type="slidenum">
              <a:rPr lang="en-US" smtClean="0"/>
              <a:t>‹#›</a:t>
            </a:fld>
            <a:endParaRPr lang="en-US"/>
          </a:p>
        </p:txBody>
      </p:sp>
    </p:spTree>
    <p:extLst>
      <p:ext uri="{BB962C8B-B14F-4D97-AF65-F5344CB8AC3E}">
        <p14:creationId xmlns:p14="http://schemas.microsoft.com/office/powerpoint/2010/main" val="650753163"/>
      </p:ext>
    </p:extLst>
  </p:cSld>
  <p:clrMapOvr>
    <a:masterClrMapping/>
  </p:clrMapOvr>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08A9D88-2D76-F248-92D4-9E1B520B09BF}" type="datetimeFigureOut">
              <a:rPr lang="en-US" smtClean="0"/>
              <a:t>2/19/19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97C0D0-31D3-9145-BAF8-05D7F7999B4A}" type="slidenum">
              <a:rPr lang="en-US" smtClean="0"/>
              <a:t>‹#›</a:t>
            </a:fld>
            <a:endParaRPr lang="en-US"/>
          </a:p>
        </p:txBody>
      </p:sp>
    </p:spTree>
    <p:extLst>
      <p:ext uri="{BB962C8B-B14F-4D97-AF65-F5344CB8AC3E}">
        <p14:creationId xmlns:p14="http://schemas.microsoft.com/office/powerpoint/2010/main" val="74196370"/>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08A9D88-2D76-F248-92D4-9E1B520B09BF}" type="datetimeFigureOut">
              <a:rPr lang="en-US" smtClean="0"/>
              <a:t>2/19/19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97C0D0-31D3-9145-BAF8-05D7F7999B4A}" type="slidenum">
              <a:rPr lang="en-US" smtClean="0"/>
              <a:t>‹#›</a:t>
            </a:fld>
            <a:endParaRPr lang="en-US"/>
          </a:p>
        </p:txBody>
      </p:sp>
    </p:spTree>
    <p:extLst>
      <p:ext uri="{BB962C8B-B14F-4D97-AF65-F5344CB8AC3E}">
        <p14:creationId xmlns:p14="http://schemas.microsoft.com/office/powerpoint/2010/main" val="1477875330"/>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8A9D88-2D76-F248-92D4-9E1B520B09BF}" type="datetimeFigureOut">
              <a:rPr lang="en-US" smtClean="0"/>
              <a:t>2/19/19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97C0D0-31D3-9145-BAF8-05D7F7999B4A}" type="slidenum">
              <a:rPr lang="en-US" smtClean="0"/>
              <a:t>‹#›</a:t>
            </a:fld>
            <a:endParaRPr lang="en-US"/>
          </a:p>
        </p:txBody>
      </p:sp>
    </p:spTree>
    <p:extLst>
      <p:ext uri="{BB962C8B-B14F-4D97-AF65-F5344CB8AC3E}">
        <p14:creationId xmlns:p14="http://schemas.microsoft.com/office/powerpoint/2010/main" val="854810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8A9D88-2D76-F248-92D4-9E1B520B09BF}" type="datetimeFigureOut">
              <a:rPr lang="en-US" smtClean="0"/>
              <a:t>2/19/19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97C0D0-31D3-9145-BAF8-05D7F7999B4A}" type="slidenum">
              <a:rPr lang="en-US" smtClean="0"/>
              <a:t>‹#›</a:t>
            </a:fld>
            <a:endParaRPr lang="en-US"/>
          </a:p>
        </p:txBody>
      </p:sp>
    </p:spTree>
    <p:extLst>
      <p:ext uri="{BB962C8B-B14F-4D97-AF65-F5344CB8AC3E}">
        <p14:creationId xmlns:p14="http://schemas.microsoft.com/office/powerpoint/2010/main" val="127886726"/>
      </p:ext>
    </p:extLst>
  </p:cSld>
  <p:clrMapOvr>
    <a:masterClrMapping/>
  </p:clrMapOvr>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8A9D88-2D76-F248-92D4-9E1B520B09BF}" type="datetimeFigureOut">
              <a:rPr lang="en-US" smtClean="0"/>
              <a:t>2/19/19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97C0D0-31D3-9145-BAF8-05D7F7999B4A}" type="slidenum">
              <a:rPr lang="en-US" smtClean="0"/>
              <a:t>‹#›</a:t>
            </a:fld>
            <a:endParaRPr lang="en-US"/>
          </a:p>
        </p:txBody>
      </p:sp>
    </p:spTree>
    <p:extLst>
      <p:ext uri="{BB962C8B-B14F-4D97-AF65-F5344CB8AC3E}">
        <p14:creationId xmlns:p14="http://schemas.microsoft.com/office/powerpoint/2010/main" val="1908556882"/>
      </p:ext>
    </p:extLst>
  </p:cSld>
  <p:clrMapOvr>
    <a:masterClrMapping/>
  </p:clrMapOvr>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8A9D88-2D76-F248-92D4-9E1B520B09BF}" type="datetimeFigureOut">
              <a:rPr lang="en-US" smtClean="0"/>
              <a:t>2/19/19</a:t>
            </a:fld>
            <a:endParaRPr lang="en-US"/>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7197C0D0-31D3-9145-BAF8-05D7F7999B4A}" type="slidenum">
              <a:rPr lang="en-US" smtClean="0"/>
              <a:t>‹#›</a:t>
            </a:fld>
            <a:endParaRPr lang="en-US"/>
          </a:p>
        </p:txBody>
      </p:sp>
    </p:spTree>
    <p:extLst>
      <p:ext uri="{BB962C8B-B14F-4D97-AF65-F5344CB8AC3E}">
        <p14:creationId xmlns:p14="http://schemas.microsoft.com/office/powerpoint/2010/main" val="15228053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96000"/>
                <a:shade val="100000"/>
                <a:hueMod val="270000"/>
                <a:satMod val="200000"/>
                <a:lumMod val="128000"/>
              </a:schemeClr>
            </a:gs>
            <a:gs pos="84000">
              <a:schemeClr val="bg2">
                <a:shade val="100000"/>
                <a:hueMod val="100000"/>
                <a:satMod val="110000"/>
                <a:lumMod val="0"/>
                <a:lumOff val="100000"/>
                <a:alpha val="0"/>
              </a:schemeClr>
            </a:gs>
            <a:gs pos="100000">
              <a:schemeClr val="bg2">
                <a:shade val="78000"/>
                <a:hueMod val="44000"/>
                <a:satMod val="200000"/>
                <a:lumMod val="69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8A9D88-2D76-F248-92D4-9E1B520B09BF}" type="datetimeFigureOut">
              <a:rPr lang="en-US" smtClean="0"/>
              <a:t>2/19/19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97C0D0-31D3-9145-BAF8-05D7F7999B4A}" type="slidenum">
              <a:rPr lang="en-US" smtClean="0"/>
              <a:t>‹#›</a:t>
            </a:fld>
            <a:endParaRPr lang="en-US"/>
          </a:p>
        </p:txBody>
      </p:sp>
    </p:spTree>
    <p:extLst>
      <p:ext uri="{BB962C8B-B14F-4D97-AF65-F5344CB8AC3E}">
        <p14:creationId xmlns:p14="http://schemas.microsoft.com/office/powerpoint/2010/main" val="1849086358"/>
      </p:ext>
    </p:extLst>
  </p:cSld>
  <p:clrMap bg1="lt1" tx1="dk1" bg2="lt2" tx2="dk2" accent1="accent1" accent2="accent2" accent3="accent3" accent4="accent4" accent5="accent5" accent6="accent6" hlink="hlink" folHlink="folHlink"/>
  <p:sldLayoutIdLst>
    <p:sldLayoutId id="2147485116" r:id="rId1"/>
    <p:sldLayoutId id="2147485117" r:id="rId2"/>
    <p:sldLayoutId id="2147485118" r:id="rId3"/>
    <p:sldLayoutId id="2147485119" r:id="rId4"/>
    <p:sldLayoutId id="2147485120" r:id="rId5"/>
    <p:sldLayoutId id="2147485121" r:id="rId6"/>
    <p:sldLayoutId id="2147485122" r:id="rId7"/>
    <p:sldLayoutId id="2147485123" r:id="rId8"/>
    <p:sldLayoutId id="2147485124" r:id="rId9"/>
    <p:sldLayoutId id="2147485125" r:id="rId10"/>
    <p:sldLayoutId id="214748512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hyperlink" Target="https://www.csun.edu/wasc"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emf"/></Relationships>
</file>

<file path=ppt/slides/_rels/slide11.xml.rels><?xml version="1.0" encoding="UTF-8" standalone="yes"?>
<Relationships xmlns="http://schemas.openxmlformats.org/package/2006/relationships"><Relationship Id="rId3" Type="http://schemas.openxmlformats.org/officeDocument/2006/relationships/hyperlink" Target="http://www.wascsenior.org/resources/handbook-accreditation-2013/part-ii-core-commitments-and-standards-accreditation/wasc-standards-accreditation-2013/standard-2-achieving-educational-objectives-through-core-functions" TargetMode="External"/><Relationship Id="rId4" Type="http://schemas.openxmlformats.org/officeDocument/2006/relationships/hyperlink" Target="http://www.wascsenior.org/resources/handbook-accreditation-2013/part-ii-core-commitments-and-standards-accreditation/wasc-standards-accreditation-2013/standard-3-developing-and-applying-resources-and-organizational-structures-ensure-quality" TargetMode="External"/><Relationship Id="rId5" Type="http://schemas.openxmlformats.org/officeDocument/2006/relationships/hyperlink" Target="http://www.wascsenior.org/resources/handbook-accreditation-2013/part-ii-core-commitments-and-standards-accreditation/wasc-standards-accreditation-2013/standard-4-creating-organization-committed-quality-assurance-institutional-learning-and" TargetMode="External"/><Relationship Id="rId6" Type="http://schemas.openxmlformats.org/officeDocument/2006/relationships/image" Target="../media/image1.emf"/><Relationship Id="rId1" Type="http://schemas.openxmlformats.org/officeDocument/2006/relationships/slideLayout" Target="../slideLayouts/slideLayout1.xml"/><Relationship Id="rId2" Type="http://schemas.openxmlformats.org/officeDocument/2006/relationships/hyperlink" Target="http://www.wascsenior.org/resources/handbook-accreditation-2013/part-ii-core-commitments-and-standards-accreditation/wasc-standards-accreditation-2013/standard-1-defining-institutional-purposes-and-ensuring-educational-objectives"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wscuc.org/resources/handbook-accreditation-2013/part-iii-wasc-quality-assurance/institutional-report/components-institutional-report/2-compliance-standards-self-review-under-standards-compliance-checklist" TargetMode="External"/><Relationship Id="rId4" Type="http://schemas.openxmlformats.org/officeDocument/2006/relationships/hyperlink" Target="http://www.wascsenior.org/resources/handbook-accreditation-2013/part-iii-wasc-quality-assurance/institutional-report/components-institutional-report/3-degree-programs-meaning-quality-and-integrity-degrees" TargetMode="External"/><Relationship Id="rId5" Type="http://schemas.openxmlformats.org/officeDocument/2006/relationships/hyperlink" Target="http://www.wascsenior.org/resources/handbook-accreditation-2013/part-iii-wasc-quality-assurance/institutional-report/components-institutional-report/4-educational-quality-student-learning-core-competencies-and-standards-performance" TargetMode="External"/><Relationship Id="rId6" Type="http://schemas.openxmlformats.org/officeDocument/2006/relationships/hyperlink" Target="http://www.wascsenior.org/resources/handbook-accreditation-2013/part-iii-wasc-quality-assurance/institutional-report/components-institutional-report/5-student-success-student-learning-retention-and-graduation" TargetMode="External"/><Relationship Id="rId7" Type="http://schemas.openxmlformats.org/officeDocument/2006/relationships/hyperlink" Target="http://www.wascsenior.org/resources/handbook-accreditation-2013/part-iii-wasc-quality-assurance/institutional-report/components-institutional-report/6-quality-assurance-and-improvement-program-review-assessment-use-data-and-evidence" TargetMode="External"/><Relationship Id="rId8" Type="http://schemas.openxmlformats.org/officeDocument/2006/relationships/hyperlink" Target="http://www.wascsenior.org/resources/handbook-accreditation-2013/part-iii-wasc-quality-assurance/institutional-report/components-institutional-report/7-sustainability-financial-viability-preparing-changing-higher-education-environment" TargetMode="External"/><Relationship Id="rId9" Type="http://schemas.openxmlformats.org/officeDocument/2006/relationships/hyperlink" Target="http://www.wascsenior.org/resources/handbook-accreditation-2013/part-iii-wasc-quality-assurance/institutional-report/components-institutional-report/8-institution-specific-themes-optional" TargetMode="External"/><Relationship Id="rId10" Type="http://schemas.openxmlformats.org/officeDocument/2006/relationships/hyperlink" Target="http://www.wascsenior.org/resources/handbook-accreditation-2013/part-iii-wasc-quality-assurance/institutional-report/components-institutional-report/9-conclusion-reflection-and-plans-improvement" TargetMode="External"/><Relationship Id="rId11" Type="http://schemas.openxmlformats.org/officeDocument/2006/relationships/image" Target="../media/image1.emf"/><Relationship Id="rId1" Type="http://schemas.openxmlformats.org/officeDocument/2006/relationships/slideLayout" Target="../slideLayouts/slideLayout1.xml"/><Relationship Id="rId2" Type="http://schemas.openxmlformats.org/officeDocument/2006/relationships/hyperlink" Target="http://www.wascsenior.org/resources/handbook-accreditation-2013/part-iii-wasc-quality-assurance/institutional-report/components-institutional-report/1-introduction-institutional-report-institutional-context-response-previous-commission"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C4FEBF7-EC24-8A4A-ABF5-12A2E22E41DC}"/>
              </a:ext>
            </a:extLst>
          </p:cNvPr>
          <p:cNvSpPr>
            <a:spLocks noGrp="1"/>
          </p:cNvSpPr>
          <p:nvPr>
            <p:ph type="ctrTitle"/>
          </p:nvPr>
        </p:nvSpPr>
        <p:spPr>
          <a:xfrm>
            <a:off x="630148" y="575353"/>
            <a:ext cx="9144000" cy="698642"/>
          </a:xfrm>
        </p:spPr>
        <p:txBody>
          <a:bodyPr>
            <a:normAutofit/>
          </a:bodyPr>
          <a:lstStyle/>
          <a:p>
            <a:pPr algn="l"/>
            <a:r>
              <a:rPr lang="en-US" sz="3600" b="1" i="1" u="sng" dirty="0"/>
              <a:t>CSUN Re-Accreditation 2019-21</a:t>
            </a:r>
            <a:endParaRPr lang="en-US" sz="3600" i="1" u="sng" dirty="0"/>
          </a:p>
        </p:txBody>
      </p:sp>
      <p:sp>
        <p:nvSpPr>
          <p:cNvPr id="4" name="Subtitle 2">
            <a:extLst>
              <a:ext uri="{FF2B5EF4-FFF2-40B4-BE49-F238E27FC236}">
                <a16:creationId xmlns:a16="http://schemas.microsoft.com/office/drawing/2014/main" xmlns="" id="{EF411B58-FDCE-1042-B80F-0B7973D03389}"/>
              </a:ext>
            </a:extLst>
          </p:cNvPr>
          <p:cNvSpPr>
            <a:spLocks noGrp="1"/>
          </p:cNvSpPr>
          <p:nvPr>
            <p:ph type="subTitle" idx="1"/>
          </p:nvPr>
        </p:nvSpPr>
        <p:spPr>
          <a:xfrm>
            <a:off x="1616467" y="1582220"/>
            <a:ext cx="9144000" cy="5075434"/>
          </a:xfrm>
        </p:spPr>
        <p:txBody>
          <a:bodyPr>
            <a:noAutofit/>
          </a:bodyPr>
          <a:lstStyle/>
          <a:p>
            <a:pPr algn="l"/>
            <a:endParaRPr lang="en-US" dirty="0" smtClean="0">
              <a:hlinkClick r:id="rId2"/>
            </a:endParaRPr>
          </a:p>
          <a:p>
            <a:pPr algn="l"/>
            <a:endParaRPr lang="en-US" dirty="0">
              <a:hlinkClick r:id="rId2"/>
            </a:endParaRPr>
          </a:p>
          <a:p>
            <a:pPr algn="l"/>
            <a:endParaRPr lang="en-US" dirty="0" smtClean="0">
              <a:hlinkClick r:id="rId2"/>
            </a:endParaRPr>
          </a:p>
          <a:p>
            <a:pPr algn="l"/>
            <a:endParaRPr lang="en-US" dirty="0">
              <a:hlinkClick r:id="rId2"/>
            </a:endParaRPr>
          </a:p>
          <a:p>
            <a:pPr algn="l"/>
            <a:endParaRPr lang="en-US" dirty="0" smtClean="0">
              <a:hlinkClick r:id="rId2"/>
            </a:endParaRPr>
          </a:p>
          <a:p>
            <a:pPr algn="l"/>
            <a:endParaRPr lang="en-US" dirty="0">
              <a:hlinkClick r:id="rId2"/>
            </a:endParaRPr>
          </a:p>
          <a:p>
            <a:pPr algn="l"/>
            <a:endParaRPr lang="en-US" dirty="0" smtClean="0">
              <a:hlinkClick r:id="rId2"/>
            </a:endParaRPr>
          </a:p>
          <a:p>
            <a:pPr algn="l"/>
            <a:endParaRPr lang="en-US" dirty="0">
              <a:hlinkClick r:id="rId2"/>
            </a:endParaRPr>
          </a:p>
          <a:p>
            <a:pPr algn="l"/>
            <a:endParaRPr lang="en-US" dirty="0" smtClean="0">
              <a:hlinkClick r:id="rId2"/>
            </a:endParaRPr>
          </a:p>
          <a:p>
            <a:pPr algn="l"/>
            <a:endParaRPr lang="en-US" dirty="0">
              <a:hlinkClick r:id="rId2"/>
            </a:endParaRPr>
          </a:p>
          <a:p>
            <a:pPr algn="l"/>
            <a:r>
              <a:rPr lang="en-US" dirty="0" smtClean="0">
                <a:hlinkClick r:id="rId2"/>
              </a:rPr>
              <a:t>https</a:t>
            </a:r>
            <a:r>
              <a:rPr lang="en-US" dirty="0">
                <a:hlinkClick r:id="rId2"/>
              </a:rPr>
              <a:t>://</a:t>
            </a:r>
            <a:r>
              <a:rPr lang="en-US" dirty="0" smtClean="0">
                <a:hlinkClick r:id="rId2"/>
              </a:rPr>
              <a:t>www.csun.edu/wasc</a:t>
            </a:r>
            <a:endParaRPr lang="en-US" dirty="0" smtClean="0"/>
          </a:p>
        </p:txBody>
      </p:sp>
      <p:pic>
        <p:nvPicPr>
          <p:cNvPr id="8" name="Picture 7">
            <a:extLst>
              <a:ext uri="{FF2B5EF4-FFF2-40B4-BE49-F238E27FC236}">
                <a16:creationId xmlns:a16="http://schemas.microsoft.com/office/drawing/2014/main" xmlns="" id="{4C9BD2F7-43C2-4C4B-8054-551BC80DDC4E}"/>
              </a:ext>
            </a:extLst>
          </p:cNvPr>
          <p:cNvPicPr>
            <a:picLocks noChangeAspect="1"/>
          </p:cNvPicPr>
          <p:nvPr/>
        </p:nvPicPr>
        <p:blipFill>
          <a:blip r:embed="rId3"/>
          <a:stretch>
            <a:fillRect/>
          </a:stretch>
        </p:blipFill>
        <p:spPr>
          <a:xfrm>
            <a:off x="8470047" y="391170"/>
            <a:ext cx="3203016" cy="523230"/>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30779" y="1273995"/>
            <a:ext cx="10058400" cy="4561471"/>
          </a:xfrm>
          <a:prstGeom prst="rect">
            <a:avLst/>
          </a:prstGeom>
        </p:spPr>
      </p:pic>
    </p:spTree>
    <p:extLst>
      <p:ext uri="{BB962C8B-B14F-4D97-AF65-F5344CB8AC3E}">
        <p14:creationId xmlns:p14="http://schemas.microsoft.com/office/powerpoint/2010/main" val="35690245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C4FEBF7-EC24-8A4A-ABF5-12A2E22E41DC}"/>
              </a:ext>
            </a:extLst>
          </p:cNvPr>
          <p:cNvSpPr>
            <a:spLocks noGrp="1"/>
          </p:cNvSpPr>
          <p:nvPr>
            <p:ph type="ctrTitle"/>
          </p:nvPr>
        </p:nvSpPr>
        <p:spPr>
          <a:xfrm>
            <a:off x="630148" y="575353"/>
            <a:ext cx="9144000" cy="698642"/>
          </a:xfrm>
        </p:spPr>
        <p:txBody>
          <a:bodyPr>
            <a:normAutofit/>
          </a:bodyPr>
          <a:lstStyle/>
          <a:p>
            <a:pPr algn="l"/>
            <a:r>
              <a:rPr lang="en-US" sz="3600" b="1" i="1" u="sng" dirty="0"/>
              <a:t>CSUN Re-Accreditation 2019-21</a:t>
            </a:r>
            <a:endParaRPr lang="en-US" sz="3600" i="1" u="sng" dirty="0"/>
          </a:p>
        </p:txBody>
      </p:sp>
      <p:sp>
        <p:nvSpPr>
          <p:cNvPr id="4" name="Subtitle 2">
            <a:extLst>
              <a:ext uri="{FF2B5EF4-FFF2-40B4-BE49-F238E27FC236}">
                <a16:creationId xmlns:a16="http://schemas.microsoft.com/office/drawing/2014/main" xmlns="" id="{EF411B58-FDCE-1042-B80F-0B7973D03389}"/>
              </a:ext>
            </a:extLst>
          </p:cNvPr>
          <p:cNvSpPr>
            <a:spLocks noGrp="1"/>
          </p:cNvSpPr>
          <p:nvPr>
            <p:ph type="subTitle" idx="1"/>
          </p:nvPr>
        </p:nvSpPr>
        <p:spPr>
          <a:xfrm>
            <a:off x="1616467" y="1582220"/>
            <a:ext cx="9284414" cy="5075434"/>
          </a:xfrm>
        </p:spPr>
        <p:txBody>
          <a:bodyPr>
            <a:noAutofit/>
          </a:bodyPr>
          <a:lstStyle/>
          <a:p>
            <a:pPr algn="l"/>
            <a:endParaRPr lang="en-US" b="1" dirty="0"/>
          </a:p>
          <a:p>
            <a:pPr algn="l"/>
            <a:r>
              <a:rPr lang="en-US" sz="3200" b="1" dirty="0"/>
              <a:t>Pomona College</a:t>
            </a:r>
          </a:p>
          <a:p>
            <a:pPr algn="l">
              <a:lnSpc>
                <a:spcPct val="100000"/>
              </a:lnSpc>
            </a:pPr>
            <a:r>
              <a:rPr lang="en-US" dirty="0"/>
              <a:t>Pomona proposed two themes: 1) Equity and inclusion on a diverse campus; and 2) Liberal arts in the 21</a:t>
            </a:r>
            <a:r>
              <a:rPr lang="en-US" baseline="30000" dirty="0"/>
              <a:t>st</a:t>
            </a:r>
            <a:r>
              <a:rPr lang="en-US" dirty="0"/>
              <a:t> century. Pomona will organize the first theme around three areas: 1) Faculty and staffing hiring; 2) Inclusive pedagogy; and 3) Inclusive campus climate. The college will also organize the second theme around three areas: 1) Liberal arts advising; 2)Disciplinary connections; and 3) Global Pomona.</a:t>
            </a:r>
          </a:p>
          <a:p>
            <a:pPr algn="l"/>
            <a:endParaRPr lang="en-US" dirty="0"/>
          </a:p>
        </p:txBody>
      </p:sp>
      <p:pic>
        <p:nvPicPr>
          <p:cNvPr id="8" name="Picture 7">
            <a:extLst>
              <a:ext uri="{FF2B5EF4-FFF2-40B4-BE49-F238E27FC236}">
                <a16:creationId xmlns:a16="http://schemas.microsoft.com/office/drawing/2014/main" xmlns="" id="{4C9BD2F7-43C2-4C4B-8054-551BC80DDC4E}"/>
              </a:ext>
            </a:extLst>
          </p:cNvPr>
          <p:cNvPicPr>
            <a:picLocks noChangeAspect="1"/>
          </p:cNvPicPr>
          <p:nvPr/>
        </p:nvPicPr>
        <p:blipFill>
          <a:blip r:embed="rId2"/>
          <a:stretch>
            <a:fillRect/>
          </a:stretch>
        </p:blipFill>
        <p:spPr>
          <a:xfrm>
            <a:off x="9418065" y="391170"/>
            <a:ext cx="2254997" cy="368366"/>
          </a:xfrm>
          <a:prstGeom prst="rect">
            <a:avLst/>
          </a:prstGeom>
        </p:spPr>
      </p:pic>
    </p:spTree>
    <p:extLst>
      <p:ext uri="{BB962C8B-B14F-4D97-AF65-F5344CB8AC3E}">
        <p14:creationId xmlns:p14="http://schemas.microsoft.com/office/powerpoint/2010/main" val="13406390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C4FEBF7-EC24-8A4A-ABF5-12A2E22E41DC}"/>
              </a:ext>
            </a:extLst>
          </p:cNvPr>
          <p:cNvSpPr>
            <a:spLocks noGrp="1"/>
          </p:cNvSpPr>
          <p:nvPr>
            <p:ph type="ctrTitle"/>
          </p:nvPr>
        </p:nvSpPr>
        <p:spPr>
          <a:xfrm>
            <a:off x="630148" y="575353"/>
            <a:ext cx="9144000" cy="698642"/>
          </a:xfrm>
        </p:spPr>
        <p:txBody>
          <a:bodyPr>
            <a:normAutofit/>
          </a:bodyPr>
          <a:lstStyle/>
          <a:p>
            <a:pPr algn="l"/>
            <a:r>
              <a:rPr lang="en-US" sz="3600" b="1" i="1" u="sng" dirty="0"/>
              <a:t>CSUN Re-Accreditation 2019-21</a:t>
            </a:r>
            <a:endParaRPr lang="en-US" sz="3600" i="1" u="sng" dirty="0"/>
          </a:p>
        </p:txBody>
      </p:sp>
      <p:sp>
        <p:nvSpPr>
          <p:cNvPr id="4" name="Subtitle 2">
            <a:extLst>
              <a:ext uri="{FF2B5EF4-FFF2-40B4-BE49-F238E27FC236}">
                <a16:creationId xmlns:a16="http://schemas.microsoft.com/office/drawing/2014/main" xmlns="" id="{EF411B58-FDCE-1042-B80F-0B7973D03389}"/>
              </a:ext>
            </a:extLst>
          </p:cNvPr>
          <p:cNvSpPr>
            <a:spLocks noGrp="1"/>
          </p:cNvSpPr>
          <p:nvPr>
            <p:ph type="subTitle" idx="1"/>
          </p:nvPr>
        </p:nvSpPr>
        <p:spPr>
          <a:xfrm>
            <a:off x="1616467" y="1582220"/>
            <a:ext cx="9284414" cy="5075434"/>
          </a:xfrm>
        </p:spPr>
        <p:txBody>
          <a:bodyPr>
            <a:noAutofit/>
          </a:bodyPr>
          <a:lstStyle/>
          <a:p>
            <a:pPr algn="l"/>
            <a:r>
              <a:rPr lang="en-US" sz="3200" b="1" dirty="0"/>
              <a:t>WASC Criteria For Review (CFRs)</a:t>
            </a:r>
          </a:p>
          <a:p>
            <a:pPr algn="l"/>
            <a:r>
              <a:rPr lang="en-US" dirty="0"/>
              <a:t/>
            </a:r>
            <a:br>
              <a:rPr lang="en-US" dirty="0"/>
            </a:br>
            <a:r>
              <a:rPr lang="en-US" dirty="0"/>
              <a:t>The four Standards are:</a:t>
            </a:r>
          </a:p>
          <a:p>
            <a:pPr algn="l"/>
            <a:r>
              <a:rPr lang="en-US" dirty="0">
                <a:hlinkClick r:id="rId2" tooltip="Standard 1"/>
              </a:rPr>
              <a:t>Standard 1: Defining Institutional Purposes and Ensuring Educational Objectives</a:t>
            </a:r>
            <a:r>
              <a:rPr lang="en-US" dirty="0"/>
              <a:t/>
            </a:r>
            <a:br>
              <a:rPr lang="en-US" dirty="0"/>
            </a:br>
            <a:endParaRPr lang="en-US" dirty="0"/>
          </a:p>
          <a:p>
            <a:pPr algn="l"/>
            <a:r>
              <a:rPr lang="en-US" dirty="0">
                <a:hlinkClick r:id="rId3" tooltip="Standard 2"/>
              </a:rPr>
              <a:t>Standard 2: Achieving Educational Objectives through Core Functions</a:t>
            </a:r>
            <a:r>
              <a:rPr lang="en-US" dirty="0"/>
              <a:t/>
            </a:r>
            <a:br>
              <a:rPr lang="en-US" dirty="0"/>
            </a:br>
            <a:endParaRPr lang="en-US" dirty="0"/>
          </a:p>
          <a:p>
            <a:pPr algn="l"/>
            <a:r>
              <a:rPr lang="en-US" dirty="0">
                <a:hlinkClick r:id="rId4" tooltip="Standard 3"/>
              </a:rPr>
              <a:t>Standard 3: Developing and Applying Resources and Organizational Structures to Ensure Quality and Sustainability</a:t>
            </a:r>
            <a:r>
              <a:rPr lang="en-US" dirty="0"/>
              <a:t/>
            </a:r>
            <a:br>
              <a:rPr lang="en-US" dirty="0"/>
            </a:br>
            <a:endParaRPr lang="en-US" dirty="0"/>
          </a:p>
          <a:p>
            <a:pPr algn="l"/>
            <a:r>
              <a:rPr lang="en-US" dirty="0">
                <a:hlinkClick r:id="rId5" tooltip="Standard 4"/>
              </a:rPr>
              <a:t>Standard 4: Creating an Organization Committed to Quality Assurance, Institutional Learning, and Improvement</a:t>
            </a:r>
            <a:endParaRPr lang="en-US" dirty="0"/>
          </a:p>
          <a:p>
            <a:pPr algn="l"/>
            <a:endParaRPr lang="en-US" sz="3200" dirty="0"/>
          </a:p>
          <a:p>
            <a:pPr algn="l"/>
            <a:endParaRPr lang="en-US" dirty="0"/>
          </a:p>
        </p:txBody>
      </p:sp>
      <p:pic>
        <p:nvPicPr>
          <p:cNvPr id="8" name="Picture 7">
            <a:extLst>
              <a:ext uri="{FF2B5EF4-FFF2-40B4-BE49-F238E27FC236}">
                <a16:creationId xmlns:a16="http://schemas.microsoft.com/office/drawing/2014/main" xmlns="" id="{4C9BD2F7-43C2-4C4B-8054-551BC80DDC4E}"/>
              </a:ext>
            </a:extLst>
          </p:cNvPr>
          <p:cNvPicPr>
            <a:picLocks noChangeAspect="1"/>
          </p:cNvPicPr>
          <p:nvPr/>
        </p:nvPicPr>
        <p:blipFill>
          <a:blip r:embed="rId6"/>
          <a:stretch>
            <a:fillRect/>
          </a:stretch>
        </p:blipFill>
        <p:spPr>
          <a:xfrm>
            <a:off x="9418065" y="391170"/>
            <a:ext cx="2254997" cy="368366"/>
          </a:xfrm>
          <a:prstGeom prst="rect">
            <a:avLst/>
          </a:prstGeom>
        </p:spPr>
      </p:pic>
    </p:spTree>
    <p:extLst>
      <p:ext uri="{BB962C8B-B14F-4D97-AF65-F5344CB8AC3E}">
        <p14:creationId xmlns:p14="http://schemas.microsoft.com/office/powerpoint/2010/main" val="19856977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C4FEBF7-EC24-8A4A-ABF5-12A2E22E41DC}"/>
              </a:ext>
            </a:extLst>
          </p:cNvPr>
          <p:cNvSpPr>
            <a:spLocks noGrp="1"/>
          </p:cNvSpPr>
          <p:nvPr>
            <p:ph type="ctrTitle"/>
          </p:nvPr>
        </p:nvSpPr>
        <p:spPr>
          <a:xfrm>
            <a:off x="630148" y="575353"/>
            <a:ext cx="9144000" cy="698642"/>
          </a:xfrm>
        </p:spPr>
        <p:txBody>
          <a:bodyPr>
            <a:normAutofit/>
          </a:bodyPr>
          <a:lstStyle/>
          <a:p>
            <a:pPr algn="l"/>
            <a:r>
              <a:rPr lang="en-US" sz="3600" b="1" i="1" u="sng" dirty="0"/>
              <a:t>CSUN Re-Accreditation 2019-21</a:t>
            </a:r>
            <a:endParaRPr lang="en-US" sz="3600" i="1" u="sng" dirty="0"/>
          </a:p>
        </p:txBody>
      </p:sp>
      <p:sp>
        <p:nvSpPr>
          <p:cNvPr id="4" name="Subtitle 2">
            <a:extLst>
              <a:ext uri="{FF2B5EF4-FFF2-40B4-BE49-F238E27FC236}">
                <a16:creationId xmlns:a16="http://schemas.microsoft.com/office/drawing/2014/main" xmlns="" id="{EF411B58-FDCE-1042-B80F-0B7973D03389}"/>
              </a:ext>
            </a:extLst>
          </p:cNvPr>
          <p:cNvSpPr>
            <a:spLocks noGrp="1"/>
          </p:cNvSpPr>
          <p:nvPr>
            <p:ph type="subTitle" idx="1"/>
          </p:nvPr>
        </p:nvSpPr>
        <p:spPr>
          <a:xfrm>
            <a:off x="1616467" y="1582220"/>
            <a:ext cx="9284414" cy="5075434"/>
          </a:xfrm>
        </p:spPr>
        <p:txBody>
          <a:bodyPr>
            <a:noAutofit/>
          </a:bodyPr>
          <a:lstStyle/>
          <a:p>
            <a:pPr algn="l"/>
            <a:r>
              <a:rPr lang="en-US" sz="2000" b="1" dirty="0"/>
              <a:t>Components of the Institutional Report </a:t>
            </a:r>
            <a:r>
              <a:rPr lang="en-US" sz="2000" i="1" dirty="0"/>
              <a:t>(TPR highlighted)</a:t>
            </a:r>
          </a:p>
          <a:p>
            <a:pPr marL="457200" indent="-457200" algn="l">
              <a:buFont typeface="+mj-lt"/>
              <a:buAutoNum type="arabicPeriod"/>
            </a:pPr>
            <a:r>
              <a:rPr lang="en-US" sz="1900" dirty="0">
                <a:highlight>
                  <a:srgbClr val="FFFF00"/>
                </a:highlight>
                <a:hlinkClick r:id="rId2"/>
              </a:rPr>
              <a:t>Introduction to the Institutional Report: Institutional Context; Response to Previous Commission Actions</a:t>
            </a:r>
            <a:endParaRPr lang="en-US" sz="1900" dirty="0">
              <a:highlight>
                <a:srgbClr val="FFFF00"/>
              </a:highlight>
            </a:endParaRPr>
          </a:p>
          <a:p>
            <a:pPr marL="457200" indent="-457200" algn="l">
              <a:buFont typeface="+mj-lt"/>
              <a:buAutoNum type="arabicPeriod"/>
            </a:pPr>
            <a:r>
              <a:rPr lang="en-US" sz="1900" dirty="0">
                <a:highlight>
                  <a:srgbClr val="FFFF00"/>
                </a:highlight>
                <a:hlinkClick r:id="rId3"/>
              </a:rPr>
              <a:t>Compliance with Standards: Self-review Under the Standards; the Compliance Checklist</a:t>
            </a:r>
            <a:endParaRPr lang="en-US" sz="1900" dirty="0">
              <a:highlight>
                <a:srgbClr val="FFFF00"/>
              </a:highlight>
            </a:endParaRPr>
          </a:p>
          <a:p>
            <a:pPr marL="457200" indent="-457200" algn="l">
              <a:buFont typeface="+mj-lt"/>
              <a:buAutoNum type="arabicPeriod"/>
            </a:pPr>
            <a:r>
              <a:rPr lang="en-US" sz="1900" dirty="0">
                <a:hlinkClick r:id="rId4"/>
              </a:rPr>
              <a:t>Degree Programs: Meaning, Quality, and Integrity of Degrees</a:t>
            </a:r>
            <a:endParaRPr lang="en-US" sz="1900" dirty="0"/>
          </a:p>
          <a:p>
            <a:pPr marL="457200" indent="-457200" algn="l">
              <a:buFont typeface="+mj-lt"/>
              <a:buAutoNum type="arabicPeriod"/>
            </a:pPr>
            <a:r>
              <a:rPr lang="en-US" sz="1900" dirty="0">
                <a:hlinkClick r:id="rId5"/>
              </a:rPr>
              <a:t>Educational Quality: Student Learning, Core Competencies, and Standards of Performance at Graduation</a:t>
            </a:r>
            <a:endParaRPr lang="en-US" sz="1900" dirty="0"/>
          </a:p>
          <a:p>
            <a:pPr marL="457200" indent="-457200" algn="l">
              <a:buFont typeface="+mj-lt"/>
              <a:buAutoNum type="arabicPeriod"/>
            </a:pPr>
            <a:r>
              <a:rPr lang="en-US" sz="1900" dirty="0">
                <a:hlinkClick r:id="rId6"/>
              </a:rPr>
              <a:t>Student Success: Student Learning, Retention, and Graduation</a:t>
            </a:r>
            <a:endParaRPr lang="en-US" sz="1900" dirty="0"/>
          </a:p>
          <a:p>
            <a:pPr marL="457200" indent="-457200" algn="l">
              <a:buFont typeface="+mj-lt"/>
              <a:buAutoNum type="arabicPeriod"/>
            </a:pPr>
            <a:r>
              <a:rPr lang="en-US" sz="1900" dirty="0">
                <a:hlinkClick r:id="rId7"/>
              </a:rPr>
              <a:t>Quality Assurance and Improvement: Program Review; Assessment; Use of Data and Evidence</a:t>
            </a:r>
            <a:endParaRPr lang="en-US" sz="1900" dirty="0"/>
          </a:p>
          <a:p>
            <a:pPr marL="457200" indent="-457200" algn="l">
              <a:buFont typeface="+mj-lt"/>
              <a:buAutoNum type="arabicPeriod"/>
            </a:pPr>
            <a:r>
              <a:rPr lang="en-US" sz="1900" dirty="0">
                <a:hlinkClick r:id="rId8"/>
              </a:rPr>
              <a:t>Sustainability: Financial Viability; Preparing for the Changing Higher Education Environment</a:t>
            </a:r>
            <a:endParaRPr lang="en-US" sz="1900" dirty="0"/>
          </a:p>
          <a:p>
            <a:pPr marL="457200" indent="-457200" algn="l">
              <a:buFont typeface="+mj-lt"/>
              <a:buAutoNum type="arabicPeriod"/>
            </a:pPr>
            <a:r>
              <a:rPr lang="en-US" sz="1900" dirty="0">
                <a:highlight>
                  <a:srgbClr val="FFFF00"/>
                </a:highlight>
                <a:hlinkClick r:id="rId9"/>
              </a:rPr>
              <a:t>Institution-specific Theme(s): Optional</a:t>
            </a:r>
            <a:endParaRPr lang="en-US" sz="1900" dirty="0">
              <a:highlight>
                <a:srgbClr val="FFFF00"/>
              </a:highlight>
            </a:endParaRPr>
          </a:p>
          <a:p>
            <a:pPr marL="457200" indent="-457200" algn="l">
              <a:buFont typeface="+mj-lt"/>
              <a:buAutoNum type="arabicPeriod"/>
            </a:pPr>
            <a:r>
              <a:rPr lang="en-US" sz="1900" dirty="0">
                <a:highlight>
                  <a:srgbClr val="FFFF00"/>
                </a:highlight>
                <a:hlinkClick r:id="rId10"/>
              </a:rPr>
              <a:t>Conclusion: Reflection and Plans for Improvement</a:t>
            </a:r>
            <a:endParaRPr lang="en-US" sz="1900" dirty="0">
              <a:highlight>
                <a:srgbClr val="FFFF00"/>
              </a:highlight>
            </a:endParaRPr>
          </a:p>
          <a:p>
            <a:r>
              <a:rPr lang="en-US" sz="3200" dirty="0"/>
              <a:t/>
            </a:r>
            <a:br>
              <a:rPr lang="en-US" sz="3200" dirty="0"/>
            </a:br>
            <a:endParaRPr lang="en-US" sz="3200" dirty="0"/>
          </a:p>
          <a:p>
            <a:pPr algn="l"/>
            <a:endParaRPr lang="en-US" sz="3200" dirty="0"/>
          </a:p>
          <a:p>
            <a:pPr algn="l"/>
            <a:endParaRPr lang="en-US" dirty="0"/>
          </a:p>
        </p:txBody>
      </p:sp>
      <p:pic>
        <p:nvPicPr>
          <p:cNvPr id="8" name="Picture 7">
            <a:extLst>
              <a:ext uri="{FF2B5EF4-FFF2-40B4-BE49-F238E27FC236}">
                <a16:creationId xmlns:a16="http://schemas.microsoft.com/office/drawing/2014/main" xmlns="" id="{4C9BD2F7-43C2-4C4B-8054-551BC80DDC4E}"/>
              </a:ext>
            </a:extLst>
          </p:cNvPr>
          <p:cNvPicPr>
            <a:picLocks noChangeAspect="1"/>
          </p:cNvPicPr>
          <p:nvPr/>
        </p:nvPicPr>
        <p:blipFill>
          <a:blip r:embed="rId11"/>
          <a:stretch>
            <a:fillRect/>
          </a:stretch>
        </p:blipFill>
        <p:spPr>
          <a:xfrm>
            <a:off x="9418065" y="391170"/>
            <a:ext cx="2254997" cy="368366"/>
          </a:xfrm>
          <a:prstGeom prst="rect">
            <a:avLst/>
          </a:prstGeom>
        </p:spPr>
      </p:pic>
    </p:spTree>
    <p:extLst>
      <p:ext uri="{BB962C8B-B14F-4D97-AF65-F5344CB8AC3E}">
        <p14:creationId xmlns:p14="http://schemas.microsoft.com/office/powerpoint/2010/main" val="30881853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C4FEBF7-EC24-8A4A-ABF5-12A2E22E41DC}"/>
              </a:ext>
            </a:extLst>
          </p:cNvPr>
          <p:cNvSpPr>
            <a:spLocks noGrp="1"/>
          </p:cNvSpPr>
          <p:nvPr>
            <p:ph type="ctrTitle"/>
          </p:nvPr>
        </p:nvSpPr>
        <p:spPr>
          <a:xfrm>
            <a:off x="630148" y="575353"/>
            <a:ext cx="9144000" cy="698642"/>
          </a:xfrm>
        </p:spPr>
        <p:txBody>
          <a:bodyPr>
            <a:normAutofit/>
          </a:bodyPr>
          <a:lstStyle/>
          <a:p>
            <a:pPr algn="l"/>
            <a:r>
              <a:rPr lang="en-US" sz="3600" b="1" i="1" u="sng" dirty="0"/>
              <a:t>CSUN Re-Accreditation 2019-21</a:t>
            </a:r>
            <a:endParaRPr lang="en-US" sz="3600" i="1" u="sng" dirty="0"/>
          </a:p>
        </p:txBody>
      </p:sp>
      <p:sp>
        <p:nvSpPr>
          <p:cNvPr id="4" name="Subtitle 2">
            <a:extLst>
              <a:ext uri="{FF2B5EF4-FFF2-40B4-BE49-F238E27FC236}">
                <a16:creationId xmlns:a16="http://schemas.microsoft.com/office/drawing/2014/main" xmlns="" id="{EF411B58-FDCE-1042-B80F-0B7973D03389}"/>
              </a:ext>
            </a:extLst>
          </p:cNvPr>
          <p:cNvSpPr>
            <a:spLocks noGrp="1"/>
          </p:cNvSpPr>
          <p:nvPr>
            <p:ph type="subTitle" idx="1"/>
          </p:nvPr>
        </p:nvSpPr>
        <p:spPr>
          <a:xfrm>
            <a:off x="1616467" y="1582220"/>
            <a:ext cx="9284414" cy="5075434"/>
          </a:xfrm>
        </p:spPr>
        <p:txBody>
          <a:bodyPr>
            <a:noAutofit/>
          </a:bodyPr>
          <a:lstStyle/>
          <a:p>
            <a:pPr algn="l"/>
            <a:endParaRPr lang="en-US" b="1" dirty="0"/>
          </a:p>
          <a:p>
            <a:pPr algn="l"/>
            <a:r>
              <a:rPr lang="en-US" sz="3200" b="1" dirty="0"/>
              <a:t>Discussion, Recommendations, and Comments</a:t>
            </a:r>
            <a:endParaRPr lang="en-US" sz="3200" dirty="0"/>
          </a:p>
          <a:p>
            <a:pPr algn="l"/>
            <a:endParaRPr lang="en-US" dirty="0"/>
          </a:p>
        </p:txBody>
      </p:sp>
      <p:pic>
        <p:nvPicPr>
          <p:cNvPr id="8" name="Picture 7">
            <a:extLst>
              <a:ext uri="{FF2B5EF4-FFF2-40B4-BE49-F238E27FC236}">
                <a16:creationId xmlns:a16="http://schemas.microsoft.com/office/drawing/2014/main" xmlns="" id="{4C9BD2F7-43C2-4C4B-8054-551BC80DDC4E}"/>
              </a:ext>
            </a:extLst>
          </p:cNvPr>
          <p:cNvPicPr>
            <a:picLocks noChangeAspect="1"/>
          </p:cNvPicPr>
          <p:nvPr/>
        </p:nvPicPr>
        <p:blipFill>
          <a:blip r:embed="rId2"/>
          <a:stretch>
            <a:fillRect/>
          </a:stretch>
        </p:blipFill>
        <p:spPr>
          <a:xfrm>
            <a:off x="9418065" y="391170"/>
            <a:ext cx="2254997" cy="368366"/>
          </a:xfrm>
          <a:prstGeom prst="rect">
            <a:avLst/>
          </a:prstGeom>
        </p:spPr>
      </p:pic>
    </p:spTree>
    <p:extLst>
      <p:ext uri="{BB962C8B-B14F-4D97-AF65-F5344CB8AC3E}">
        <p14:creationId xmlns:p14="http://schemas.microsoft.com/office/powerpoint/2010/main" val="11162401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C4FEBF7-EC24-8A4A-ABF5-12A2E22E41DC}"/>
              </a:ext>
            </a:extLst>
          </p:cNvPr>
          <p:cNvSpPr>
            <a:spLocks noGrp="1"/>
          </p:cNvSpPr>
          <p:nvPr>
            <p:ph type="ctrTitle"/>
          </p:nvPr>
        </p:nvSpPr>
        <p:spPr>
          <a:xfrm>
            <a:off x="630148" y="575353"/>
            <a:ext cx="9144000" cy="698642"/>
          </a:xfrm>
        </p:spPr>
        <p:txBody>
          <a:bodyPr>
            <a:normAutofit/>
          </a:bodyPr>
          <a:lstStyle/>
          <a:p>
            <a:pPr algn="l"/>
            <a:r>
              <a:rPr lang="en-US" sz="3600" b="1" i="1" u="sng" dirty="0"/>
              <a:t>CSUN Re-Accreditation 2019-21</a:t>
            </a:r>
            <a:endParaRPr lang="en-US" sz="3600" i="1" u="sng" dirty="0"/>
          </a:p>
        </p:txBody>
      </p:sp>
      <p:sp>
        <p:nvSpPr>
          <p:cNvPr id="4" name="Subtitle 2">
            <a:extLst>
              <a:ext uri="{FF2B5EF4-FFF2-40B4-BE49-F238E27FC236}">
                <a16:creationId xmlns:a16="http://schemas.microsoft.com/office/drawing/2014/main" xmlns="" id="{EF411B58-FDCE-1042-B80F-0B7973D03389}"/>
              </a:ext>
            </a:extLst>
          </p:cNvPr>
          <p:cNvSpPr>
            <a:spLocks noGrp="1"/>
          </p:cNvSpPr>
          <p:nvPr>
            <p:ph type="subTitle" idx="1"/>
          </p:nvPr>
        </p:nvSpPr>
        <p:spPr>
          <a:xfrm>
            <a:off x="1616467" y="1582220"/>
            <a:ext cx="9144000" cy="5075434"/>
          </a:xfrm>
        </p:spPr>
        <p:txBody>
          <a:bodyPr>
            <a:noAutofit/>
          </a:bodyPr>
          <a:lstStyle/>
          <a:p>
            <a:pPr algn="l"/>
            <a:r>
              <a:rPr lang="en-US" sz="3200" b="1" dirty="0"/>
              <a:t>What is Accreditation?</a:t>
            </a:r>
          </a:p>
          <a:p>
            <a:pPr algn="l">
              <a:lnSpc>
                <a:spcPct val="110000"/>
              </a:lnSpc>
            </a:pPr>
            <a:r>
              <a:rPr lang="en-US" dirty="0"/>
              <a:t>CSUN is accredited through the WASC Senior College and University Commission (WSCUC). WSCUC is a regional accrediting agency serving a diverse membership of public and private higher education institutions throughout California, Hawaii, and the Pacific as well as a limited number of institutions outside the U.S. </a:t>
            </a:r>
            <a:br>
              <a:rPr lang="en-US" dirty="0"/>
            </a:br>
            <a:endParaRPr lang="en-US" dirty="0"/>
          </a:p>
          <a:p>
            <a:pPr algn="l">
              <a:lnSpc>
                <a:spcPct val="110000"/>
              </a:lnSpc>
            </a:pPr>
            <a:r>
              <a:rPr lang="en-US" dirty="0"/>
              <a:t>The WASC Senior College and University Commission (WSCUC) is recognized by the U.S. Department of Education as certifying institutional eligibility for federal funding in a number of programs, including student access to federal financial aid.</a:t>
            </a:r>
          </a:p>
        </p:txBody>
      </p:sp>
      <p:pic>
        <p:nvPicPr>
          <p:cNvPr id="8" name="Picture 7">
            <a:extLst>
              <a:ext uri="{FF2B5EF4-FFF2-40B4-BE49-F238E27FC236}">
                <a16:creationId xmlns:a16="http://schemas.microsoft.com/office/drawing/2014/main" xmlns="" id="{4C9BD2F7-43C2-4C4B-8054-551BC80DDC4E}"/>
              </a:ext>
            </a:extLst>
          </p:cNvPr>
          <p:cNvPicPr>
            <a:picLocks noChangeAspect="1"/>
          </p:cNvPicPr>
          <p:nvPr/>
        </p:nvPicPr>
        <p:blipFill>
          <a:blip r:embed="rId2"/>
          <a:stretch>
            <a:fillRect/>
          </a:stretch>
        </p:blipFill>
        <p:spPr>
          <a:xfrm>
            <a:off x="8470047" y="391170"/>
            <a:ext cx="3203016" cy="523230"/>
          </a:xfrm>
          <a:prstGeom prst="rect">
            <a:avLst/>
          </a:prstGeom>
        </p:spPr>
      </p:pic>
    </p:spTree>
    <p:extLst>
      <p:ext uri="{BB962C8B-B14F-4D97-AF65-F5344CB8AC3E}">
        <p14:creationId xmlns:p14="http://schemas.microsoft.com/office/powerpoint/2010/main" val="7581867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C4FEBF7-EC24-8A4A-ABF5-12A2E22E41DC}"/>
              </a:ext>
            </a:extLst>
          </p:cNvPr>
          <p:cNvSpPr>
            <a:spLocks noGrp="1"/>
          </p:cNvSpPr>
          <p:nvPr>
            <p:ph type="ctrTitle"/>
          </p:nvPr>
        </p:nvSpPr>
        <p:spPr>
          <a:xfrm>
            <a:off x="630148" y="575353"/>
            <a:ext cx="9144000" cy="698642"/>
          </a:xfrm>
        </p:spPr>
        <p:txBody>
          <a:bodyPr>
            <a:normAutofit/>
          </a:bodyPr>
          <a:lstStyle/>
          <a:p>
            <a:pPr algn="l"/>
            <a:r>
              <a:rPr lang="en-US" sz="3600" b="1" i="1" u="sng" dirty="0"/>
              <a:t>CSUN Re-Accreditation 2019-21</a:t>
            </a:r>
            <a:endParaRPr lang="en-US" sz="3600" i="1" u="sng" dirty="0"/>
          </a:p>
        </p:txBody>
      </p:sp>
      <p:sp>
        <p:nvSpPr>
          <p:cNvPr id="4" name="Subtitle 2">
            <a:extLst>
              <a:ext uri="{FF2B5EF4-FFF2-40B4-BE49-F238E27FC236}">
                <a16:creationId xmlns:a16="http://schemas.microsoft.com/office/drawing/2014/main" xmlns="" id="{EF411B58-FDCE-1042-B80F-0B7973D03389}"/>
              </a:ext>
            </a:extLst>
          </p:cNvPr>
          <p:cNvSpPr>
            <a:spLocks noGrp="1"/>
          </p:cNvSpPr>
          <p:nvPr>
            <p:ph type="subTitle" idx="1"/>
          </p:nvPr>
        </p:nvSpPr>
        <p:spPr>
          <a:xfrm>
            <a:off x="1616467" y="1582220"/>
            <a:ext cx="9144000" cy="5075434"/>
          </a:xfrm>
        </p:spPr>
        <p:txBody>
          <a:bodyPr>
            <a:noAutofit/>
          </a:bodyPr>
          <a:lstStyle/>
          <a:p>
            <a:pPr algn="l"/>
            <a:endParaRPr lang="en-US" b="1" dirty="0"/>
          </a:p>
          <a:p>
            <a:pPr algn="l"/>
            <a:r>
              <a:rPr lang="en-US" sz="3200" b="1" dirty="0"/>
              <a:t>Thematic Pathway for Reaffirmation (TPR)</a:t>
            </a:r>
          </a:p>
          <a:p>
            <a:pPr algn="l">
              <a:lnSpc>
                <a:spcPct val="100000"/>
              </a:lnSpc>
            </a:pPr>
            <a:r>
              <a:rPr lang="en-US" dirty="0"/>
              <a:t>CSUN has been selected as one of 21 institutions granted condensed reaccreditation through the TPR process. Only 2 other CSUs are in this group. All 21 campuses were chosen because they are identified as high performing compliant institutions. Under TPR, institutions provide evidence of compliance with WSCUC Standards &amp; Federal Requirements through addressing one or more areas of study.</a:t>
            </a:r>
          </a:p>
        </p:txBody>
      </p:sp>
      <p:pic>
        <p:nvPicPr>
          <p:cNvPr id="8" name="Picture 7">
            <a:extLst>
              <a:ext uri="{FF2B5EF4-FFF2-40B4-BE49-F238E27FC236}">
                <a16:creationId xmlns:a16="http://schemas.microsoft.com/office/drawing/2014/main" xmlns="" id="{4C9BD2F7-43C2-4C4B-8054-551BC80DDC4E}"/>
              </a:ext>
            </a:extLst>
          </p:cNvPr>
          <p:cNvPicPr>
            <a:picLocks noChangeAspect="1"/>
          </p:cNvPicPr>
          <p:nvPr/>
        </p:nvPicPr>
        <p:blipFill>
          <a:blip r:embed="rId2"/>
          <a:stretch>
            <a:fillRect/>
          </a:stretch>
        </p:blipFill>
        <p:spPr>
          <a:xfrm>
            <a:off x="9418065" y="391170"/>
            <a:ext cx="2254997" cy="368366"/>
          </a:xfrm>
          <a:prstGeom prst="rect">
            <a:avLst/>
          </a:prstGeom>
        </p:spPr>
      </p:pic>
    </p:spTree>
    <p:extLst>
      <p:ext uri="{BB962C8B-B14F-4D97-AF65-F5344CB8AC3E}">
        <p14:creationId xmlns:p14="http://schemas.microsoft.com/office/powerpoint/2010/main" val="13479283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C4FEBF7-EC24-8A4A-ABF5-12A2E22E41DC}"/>
              </a:ext>
            </a:extLst>
          </p:cNvPr>
          <p:cNvSpPr>
            <a:spLocks noGrp="1"/>
          </p:cNvSpPr>
          <p:nvPr>
            <p:ph type="ctrTitle"/>
          </p:nvPr>
        </p:nvSpPr>
        <p:spPr>
          <a:xfrm>
            <a:off x="630148" y="575353"/>
            <a:ext cx="9144000" cy="698642"/>
          </a:xfrm>
        </p:spPr>
        <p:txBody>
          <a:bodyPr>
            <a:normAutofit/>
          </a:bodyPr>
          <a:lstStyle/>
          <a:p>
            <a:pPr algn="l"/>
            <a:r>
              <a:rPr lang="en-US" sz="3600" b="1" i="1" u="sng" dirty="0"/>
              <a:t>CSUN Re-Accreditation 2019-21</a:t>
            </a:r>
            <a:endParaRPr lang="en-US" sz="3600" i="1" u="sng" dirty="0"/>
          </a:p>
        </p:txBody>
      </p:sp>
      <p:sp>
        <p:nvSpPr>
          <p:cNvPr id="4" name="Subtitle 2">
            <a:extLst>
              <a:ext uri="{FF2B5EF4-FFF2-40B4-BE49-F238E27FC236}">
                <a16:creationId xmlns:a16="http://schemas.microsoft.com/office/drawing/2014/main" xmlns="" id="{EF411B58-FDCE-1042-B80F-0B7973D03389}"/>
              </a:ext>
            </a:extLst>
          </p:cNvPr>
          <p:cNvSpPr>
            <a:spLocks noGrp="1"/>
          </p:cNvSpPr>
          <p:nvPr>
            <p:ph type="subTitle" idx="1"/>
          </p:nvPr>
        </p:nvSpPr>
        <p:spPr>
          <a:xfrm>
            <a:off x="1616467" y="1582220"/>
            <a:ext cx="9284414" cy="5075434"/>
          </a:xfrm>
        </p:spPr>
        <p:txBody>
          <a:bodyPr>
            <a:noAutofit/>
          </a:bodyPr>
          <a:lstStyle/>
          <a:p>
            <a:pPr algn="l"/>
            <a:endParaRPr lang="en-US" b="1" dirty="0"/>
          </a:p>
          <a:p>
            <a:pPr algn="l"/>
            <a:r>
              <a:rPr lang="en-US" sz="3200" b="1" dirty="0"/>
              <a:t>What TPR Means for CSUN</a:t>
            </a:r>
          </a:p>
          <a:p>
            <a:pPr marL="342900" indent="-342900" algn="l">
              <a:buFont typeface="Arial" panose="020B0604020202020204" pitchFamily="34" charset="0"/>
              <a:buChar char="•"/>
            </a:pPr>
            <a:r>
              <a:rPr lang="en-US" dirty="0"/>
              <a:t>We don’t complete all components of the Institutional Review Process</a:t>
            </a:r>
          </a:p>
          <a:p>
            <a:pPr marL="342900" indent="-342900" algn="l">
              <a:buFont typeface="Arial" panose="020B0604020202020204" pitchFamily="34" charset="0"/>
              <a:buChar char="•"/>
            </a:pPr>
            <a:r>
              <a:rPr lang="en-US" dirty="0"/>
              <a:t>We self-select 1-3 themes to show compliance with WSCUC Standards</a:t>
            </a:r>
          </a:p>
          <a:p>
            <a:pPr marL="342900" indent="-342900" algn="l">
              <a:buFont typeface="Arial" panose="020B0604020202020204" pitchFamily="34" charset="0"/>
              <a:buChar char="•"/>
            </a:pPr>
            <a:r>
              <a:rPr lang="en-US" dirty="0"/>
              <a:t>No off site review is necessary – we just send our completed report in and then the review team visits</a:t>
            </a:r>
          </a:p>
          <a:p>
            <a:pPr algn="l"/>
            <a:endParaRPr lang="en-US" dirty="0"/>
          </a:p>
        </p:txBody>
      </p:sp>
      <p:pic>
        <p:nvPicPr>
          <p:cNvPr id="8" name="Picture 7">
            <a:extLst>
              <a:ext uri="{FF2B5EF4-FFF2-40B4-BE49-F238E27FC236}">
                <a16:creationId xmlns:a16="http://schemas.microsoft.com/office/drawing/2014/main" xmlns="" id="{4C9BD2F7-43C2-4C4B-8054-551BC80DDC4E}"/>
              </a:ext>
            </a:extLst>
          </p:cNvPr>
          <p:cNvPicPr>
            <a:picLocks noChangeAspect="1"/>
          </p:cNvPicPr>
          <p:nvPr/>
        </p:nvPicPr>
        <p:blipFill>
          <a:blip r:embed="rId2"/>
          <a:stretch>
            <a:fillRect/>
          </a:stretch>
        </p:blipFill>
        <p:spPr>
          <a:xfrm>
            <a:off x="9418065" y="391170"/>
            <a:ext cx="2254997" cy="368366"/>
          </a:xfrm>
          <a:prstGeom prst="rect">
            <a:avLst/>
          </a:prstGeom>
        </p:spPr>
      </p:pic>
    </p:spTree>
    <p:extLst>
      <p:ext uri="{BB962C8B-B14F-4D97-AF65-F5344CB8AC3E}">
        <p14:creationId xmlns:p14="http://schemas.microsoft.com/office/powerpoint/2010/main" val="6713026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C4FEBF7-EC24-8A4A-ABF5-12A2E22E41DC}"/>
              </a:ext>
            </a:extLst>
          </p:cNvPr>
          <p:cNvSpPr>
            <a:spLocks noGrp="1"/>
          </p:cNvSpPr>
          <p:nvPr>
            <p:ph type="ctrTitle"/>
          </p:nvPr>
        </p:nvSpPr>
        <p:spPr>
          <a:xfrm>
            <a:off x="630148" y="575353"/>
            <a:ext cx="9144000" cy="698642"/>
          </a:xfrm>
        </p:spPr>
        <p:txBody>
          <a:bodyPr>
            <a:normAutofit/>
          </a:bodyPr>
          <a:lstStyle/>
          <a:p>
            <a:pPr algn="l"/>
            <a:r>
              <a:rPr lang="en-US" sz="3600" b="1" i="1" u="sng" dirty="0"/>
              <a:t>CSUN Re-Accreditation 2019-21</a:t>
            </a:r>
            <a:endParaRPr lang="en-US" sz="3600" i="1" u="sng" dirty="0"/>
          </a:p>
        </p:txBody>
      </p:sp>
      <p:sp>
        <p:nvSpPr>
          <p:cNvPr id="4" name="Subtitle 2">
            <a:extLst>
              <a:ext uri="{FF2B5EF4-FFF2-40B4-BE49-F238E27FC236}">
                <a16:creationId xmlns:a16="http://schemas.microsoft.com/office/drawing/2014/main" xmlns="" id="{EF411B58-FDCE-1042-B80F-0B7973D03389}"/>
              </a:ext>
            </a:extLst>
          </p:cNvPr>
          <p:cNvSpPr>
            <a:spLocks noGrp="1"/>
          </p:cNvSpPr>
          <p:nvPr>
            <p:ph type="subTitle" idx="1"/>
          </p:nvPr>
        </p:nvSpPr>
        <p:spPr>
          <a:xfrm>
            <a:off x="1616467" y="1582220"/>
            <a:ext cx="9284414" cy="5075434"/>
          </a:xfrm>
        </p:spPr>
        <p:txBody>
          <a:bodyPr>
            <a:noAutofit/>
          </a:bodyPr>
          <a:lstStyle/>
          <a:p>
            <a:pPr algn="l"/>
            <a:endParaRPr lang="en-US" b="1" dirty="0"/>
          </a:p>
          <a:p>
            <a:pPr algn="l"/>
            <a:r>
              <a:rPr lang="en-US" sz="3200" b="1" dirty="0"/>
              <a:t>Theme Report (Due May 1, 2019)</a:t>
            </a:r>
          </a:p>
          <a:p>
            <a:pPr marL="342900" indent="-342900" algn="l">
              <a:buFont typeface="Arial" panose="020B0604020202020204" pitchFamily="34" charset="0"/>
              <a:buChar char="•"/>
            </a:pPr>
            <a:r>
              <a:rPr lang="en-US" dirty="0"/>
              <a:t>Submission of Themes (5 -7 pages)</a:t>
            </a:r>
          </a:p>
          <a:p>
            <a:pPr marL="342900" indent="-342900" algn="l">
              <a:buFont typeface="Arial" panose="020B0604020202020204" pitchFamily="34" charset="0"/>
              <a:buChar char="•"/>
            </a:pPr>
            <a:r>
              <a:rPr lang="en-US" dirty="0"/>
              <a:t>Alignment with WSCUC Standards</a:t>
            </a:r>
          </a:p>
          <a:p>
            <a:pPr marL="342900" indent="-342900" algn="l">
              <a:buFont typeface="Arial" panose="020B0604020202020204" pitchFamily="34" charset="0"/>
              <a:buChar char="•"/>
            </a:pPr>
            <a:r>
              <a:rPr lang="en-US" dirty="0"/>
              <a:t>Demonstrate Continual Educational Improvement</a:t>
            </a:r>
          </a:p>
          <a:p>
            <a:pPr marL="342900" indent="-342900" algn="l">
              <a:buFont typeface="Arial" panose="020B0604020202020204" pitchFamily="34" charset="0"/>
              <a:buChar char="•"/>
            </a:pPr>
            <a:r>
              <a:rPr lang="en-US" dirty="0"/>
              <a:t>Emphasis on Accountability &amp; Outcomes</a:t>
            </a:r>
          </a:p>
          <a:p>
            <a:pPr marL="342900" indent="-342900" algn="l">
              <a:buFont typeface="Arial" panose="020B0604020202020204" pitchFamily="34" charset="0"/>
              <a:buChar char="•"/>
            </a:pPr>
            <a:r>
              <a:rPr lang="en-US" dirty="0"/>
              <a:t>Tie Explicitly to Relevant Criteria for Review (CFRs)</a:t>
            </a:r>
          </a:p>
          <a:p>
            <a:pPr algn="l"/>
            <a:endParaRPr lang="en-US" dirty="0"/>
          </a:p>
        </p:txBody>
      </p:sp>
      <p:pic>
        <p:nvPicPr>
          <p:cNvPr id="8" name="Picture 7">
            <a:extLst>
              <a:ext uri="{FF2B5EF4-FFF2-40B4-BE49-F238E27FC236}">
                <a16:creationId xmlns:a16="http://schemas.microsoft.com/office/drawing/2014/main" xmlns="" id="{4C9BD2F7-43C2-4C4B-8054-551BC80DDC4E}"/>
              </a:ext>
            </a:extLst>
          </p:cNvPr>
          <p:cNvPicPr>
            <a:picLocks noChangeAspect="1"/>
          </p:cNvPicPr>
          <p:nvPr/>
        </p:nvPicPr>
        <p:blipFill>
          <a:blip r:embed="rId2"/>
          <a:stretch>
            <a:fillRect/>
          </a:stretch>
        </p:blipFill>
        <p:spPr>
          <a:xfrm>
            <a:off x="9418065" y="391170"/>
            <a:ext cx="2254997" cy="368366"/>
          </a:xfrm>
          <a:prstGeom prst="rect">
            <a:avLst/>
          </a:prstGeom>
        </p:spPr>
      </p:pic>
    </p:spTree>
    <p:extLst>
      <p:ext uri="{BB962C8B-B14F-4D97-AF65-F5344CB8AC3E}">
        <p14:creationId xmlns:p14="http://schemas.microsoft.com/office/powerpoint/2010/main" val="23025925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C4FEBF7-EC24-8A4A-ABF5-12A2E22E41DC}"/>
              </a:ext>
            </a:extLst>
          </p:cNvPr>
          <p:cNvSpPr>
            <a:spLocks noGrp="1"/>
          </p:cNvSpPr>
          <p:nvPr>
            <p:ph type="ctrTitle"/>
          </p:nvPr>
        </p:nvSpPr>
        <p:spPr>
          <a:xfrm>
            <a:off x="630148" y="575353"/>
            <a:ext cx="9144000" cy="698642"/>
          </a:xfrm>
        </p:spPr>
        <p:txBody>
          <a:bodyPr>
            <a:normAutofit/>
          </a:bodyPr>
          <a:lstStyle/>
          <a:p>
            <a:pPr algn="l"/>
            <a:r>
              <a:rPr lang="en-US" sz="3600" b="1" i="1" u="sng" dirty="0"/>
              <a:t>CSUN Re-Accreditation 2019-21</a:t>
            </a:r>
            <a:endParaRPr lang="en-US" sz="3600" i="1" u="sng" dirty="0"/>
          </a:p>
        </p:txBody>
      </p:sp>
      <p:sp>
        <p:nvSpPr>
          <p:cNvPr id="4" name="Subtitle 2">
            <a:extLst>
              <a:ext uri="{FF2B5EF4-FFF2-40B4-BE49-F238E27FC236}">
                <a16:creationId xmlns:a16="http://schemas.microsoft.com/office/drawing/2014/main" xmlns="" id="{EF411B58-FDCE-1042-B80F-0B7973D03389}"/>
              </a:ext>
            </a:extLst>
          </p:cNvPr>
          <p:cNvSpPr>
            <a:spLocks noGrp="1"/>
          </p:cNvSpPr>
          <p:nvPr>
            <p:ph type="subTitle" idx="1"/>
          </p:nvPr>
        </p:nvSpPr>
        <p:spPr>
          <a:xfrm>
            <a:off x="1616467" y="1582220"/>
            <a:ext cx="9284414" cy="5075434"/>
          </a:xfrm>
        </p:spPr>
        <p:txBody>
          <a:bodyPr>
            <a:noAutofit/>
          </a:bodyPr>
          <a:lstStyle/>
          <a:p>
            <a:pPr algn="l"/>
            <a:endParaRPr lang="en-US" sz="3200" b="1" dirty="0"/>
          </a:p>
          <a:p>
            <a:pPr algn="l"/>
            <a:r>
              <a:rPr lang="en-US" sz="3200" b="1" dirty="0"/>
              <a:t>TPR Timeline</a:t>
            </a:r>
          </a:p>
          <a:p>
            <a:pPr marL="342900" indent="-342900" algn="l">
              <a:buFont typeface="Arial" panose="020B0604020202020204" pitchFamily="34" charset="0"/>
              <a:buChar char="•"/>
            </a:pPr>
            <a:r>
              <a:rPr lang="en-US" dirty="0"/>
              <a:t>Theme Report (Due May 1, 2019)</a:t>
            </a:r>
          </a:p>
          <a:p>
            <a:pPr marL="342900" indent="-342900" algn="l">
              <a:buFont typeface="Arial" panose="020B0604020202020204" pitchFamily="34" charset="0"/>
              <a:buChar char="•"/>
            </a:pPr>
            <a:r>
              <a:rPr lang="en-US" dirty="0"/>
              <a:t>Campus Visit by WSCUC Liaison (Fall 2019)</a:t>
            </a:r>
          </a:p>
          <a:p>
            <a:pPr marL="342900" indent="-342900" algn="l">
              <a:buFont typeface="Arial" panose="020B0604020202020204" pitchFamily="34" charset="0"/>
              <a:buChar char="•"/>
            </a:pPr>
            <a:r>
              <a:rPr lang="en-US" dirty="0"/>
              <a:t>Final Report Composition (Due July 1, 2021)</a:t>
            </a:r>
          </a:p>
          <a:p>
            <a:pPr marL="800100" lvl="1" indent="-342900" algn="l">
              <a:buFont typeface="Wingdings" pitchFamily="2" charset="2"/>
              <a:buChar char="q"/>
            </a:pPr>
            <a:r>
              <a:rPr lang="en-US" dirty="0"/>
              <a:t>25 - 50 pages excluding appendices</a:t>
            </a:r>
          </a:p>
          <a:p>
            <a:pPr marL="1257300" lvl="2" indent="-342900" algn="l">
              <a:buFont typeface="Wingdings" pitchFamily="2" charset="2"/>
              <a:buChar char="ü"/>
            </a:pPr>
            <a:r>
              <a:rPr lang="en-US" dirty="0"/>
              <a:t>Component 1: Introduction</a:t>
            </a:r>
          </a:p>
          <a:p>
            <a:pPr marL="1257300" lvl="2" indent="-342900" algn="l">
              <a:buFont typeface="Wingdings" pitchFamily="2" charset="2"/>
              <a:buChar char="ü"/>
            </a:pPr>
            <a:r>
              <a:rPr lang="en-US" dirty="0"/>
              <a:t>Component 2: Compliance with Standards</a:t>
            </a:r>
          </a:p>
          <a:p>
            <a:pPr marL="1257300" lvl="2" indent="-342900" algn="l">
              <a:buFont typeface="Wingdings" pitchFamily="2" charset="2"/>
              <a:buChar char="ü"/>
            </a:pPr>
            <a:r>
              <a:rPr lang="en-US" dirty="0"/>
              <a:t>Component 8: Specific Theme(s) &amp; sub-themes</a:t>
            </a:r>
          </a:p>
          <a:p>
            <a:pPr marL="1257300" lvl="2" indent="-342900" algn="l">
              <a:buFont typeface="Wingdings" pitchFamily="2" charset="2"/>
              <a:buChar char="ü"/>
            </a:pPr>
            <a:r>
              <a:rPr lang="en-US" dirty="0"/>
              <a:t>Component 9: Conclusion</a:t>
            </a:r>
          </a:p>
          <a:p>
            <a:pPr marL="342900" indent="-342900" algn="l">
              <a:buFont typeface="Arial" panose="020B0604020202020204" pitchFamily="34" charset="0"/>
              <a:buChar char="•"/>
            </a:pPr>
            <a:r>
              <a:rPr lang="en-US" dirty="0"/>
              <a:t>TPR Review Team on Campus for 3 Day Site Visit (Fall 2021)</a:t>
            </a:r>
          </a:p>
          <a:p>
            <a:pPr algn="l"/>
            <a:endParaRPr lang="en-US" dirty="0"/>
          </a:p>
        </p:txBody>
      </p:sp>
      <p:pic>
        <p:nvPicPr>
          <p:cNvPr id="8" name="Picture 7">
            <a:extLst>
              <a:ext uri="{FF2B5EF4-FFF2-40B4-BE49-F238E27FC236}">
                <a16:creationId xmlns:a16="http://schemas.microsoft.com/office/drawing/2014/main" xmlns="" id="{4C9BD2F7-43C2-4C4B-8054-551BC80DDC4E}"/>
              </a:ext>
            </a:extLst>
          </p:cNvPr>
          <p:cNvPicPr>
            <a:picLocks noChangeAspect="1"/>
          </p:cNvPicPr>
          <p:nvPr/>
        </p:nvPicPr>
        <p:blipFill>
          <a:blip r:embed="rId2"/>
          <a:stretch>
            <a:fillRect/>
          </a:stretch>
        </p:blipFill>
        <p:spPr>
          <a:xfrm>
            <a:off x="9418065" y="391170"/>
            <a:ext cx="2254997" cy="368366"/>
          </a:xfrm>
          <a:prstGeom prst="rect">
            <a:avLst/>
          </a:prstGeom>
        </p:spPr>
      </p:pic>
    </p:spTree>
    <p:extLst>
      <p:ext uri="{BB962C8B-B14F-4D97-AF65-F5344CB8AC3E}">
        <p14:creationId xmlns:p14="http://schemas.microsoft.com/office/powerpoint/2010/main" val="21288919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C4FEBF7-EC24-8A4A-ABF5-12A2E22E41DC}"/>
              </a:ext>
            </a:extLst>
          </p:cNvPr>
          <p:cNvSpPr>
            <a:spLocks noGrp="1"/>
          </p:cNvSpPr>
          <p:nvPr>
            <p:ph type="ctrTitle"/>
          </p:nvPr>
        </p:nvSpPr>
        <p:spPr>
          <a:xfrm>
            <a:off x="630148" y="575353"/>
            <a:ext cx="9144000" cy="698642"/>
          </a:xfrm>
        </p:spPr>
        <p:txBody>
          <a:bodyPr>
            <a:normAutofit/>
          </a:bodyPr>
          <a:lstStyle/>
          <a:p>
            <a:pPr algn="l"/>
            <a:r>
              <a:rPr lang="en-US" sz="3600" b="1" i="1" u="sng" dirty="0"/>
              <a:t>CSUN Re-Accreditation 2019-21</a:t>
            </a:r>
            <a:endParaRPr lang="en-US" sz="3600" i="1" u="sng" dirty="0"/>
          </a:p>
        </p:txBody>
      </p:sp>
      <p:sp>
        <p:nvSpPr>
          <p:cNvPr id="4" name="Subtitle 2">
            <a:extLst>
              <a:ext uri="{FF2B5EF4-FFF2-40B4-BE49-F238E27FC236}">
                <a16:creationId xmlns:a16="http://schemas.microsoft.com/office/drawing/2014/main" xmlns="" id="{EF411B58-FDCE-1042-B80F-0B7973D03389}"/>
              </a:ext>
            </a:extLst>
          </p:cNvPr>
          <p:cNvSpPr>
            <a:spLocks noGrp="1"/>
          </p:cNvSpPr>
          <p:nvPr>
            <p:ph type="subTitle" idx="1"/>
          </p:nvPr>
        </p:nvSpPr>
        <p:spPr>
          <a:xfrm>
            <a:off x="1616467" y="1582220"/>
            <a:ext cx="9284414" cy="5075434"/>
          </a:xfrm>
        </p:spPr>
        <p:txBody>
          <a:bodyPr>
            <a:noAutofit/>
          </a:bodyPr>
          <a:lstStyle/>
          <a:p>
            <a:pPr algn="l"/>
            <a:endParaRPr lang="en-US" b="1" dirty="0"/>
          </a:p>
          <a:p>
            <a:pPr algn="l"/>
            <a:r>
              <a:rPr lang="en-US" sz="3200" b="1" dirty="0"/>
              <a:t>Samuel Merritt University</a:t>
            </a:r>
          </a:p>
          <a:p>
            <a:pPr algn="l"/>
            <a:r>
              <a:rPr lang="en-US" dirty="0"/>
              <a:t>SMU proposed one overarching theme: Student Success. In support of the theme, four subordinate interrelated themes will be examined: 1) Assessment of student learning; 2) Co-curricular contributions to student learning; 3) Increasing faculty engagement in student success; and 4) The role of inter-professional education (IPE) in preparing SMU graduates.</a:t>
            </a:r>
          </a:p>
          <a:p>
            <a:pPr algn="l"/>
            <a:endParaRPr lang="en-US" dirty="0"/>
          </a:p>
        </p:txBody>
      </p:sp>
      <p:pic>
        <p:nvPicPr>
          <p:cNvPr id="8" name="Picture 7">
            <a:extLst>
              <a:ext uri="{FF2B5EF4-FFF2-40B4-BE49-F238E27FC236}">
                <a16:creationId xmlns:a16="http://schemas.microsoft.com/office/drawing/2014/main" xmlns="" id="{4C9BD2F7-43C2-4C4B-8054-551BC80DDC4E}"/>
              </a:ext>
            </a:extLst>
          </p:cNvPr>
          <p:cNvPicPr>
            <a:picLocks noChangeAspect="1"/>
          </p:cNvPicPr>
          <p:nvPr/>
        </p:nvPicPr>
        <p:blipFill>
          <a:blip r:embed="rId2"/>
          <a:stretch>
            <a:fillRect/>
          </a:stretch>
        </p:blipFill>
        <p:spPr>
          <a:xfrm>
            <a:off x="9418065" y="391170"/>
            <a:ext cx="2254997" cy="368366"/>
          </a:xfrm>
          <a:prstGeom prst="rect">
            <a:avLst/>
          </a:prstGeom>
        </p:spPr>
      </p:pic>
    </p:spTree>
    <p:extLst>
      <p:ext uri="{BB962C8B-B14F-4D97-AF65-F5344CB8AC3E}">
        <p14:creationId xmlns:p14="http://schemas.microsoft.com/office/powerpoint/2010/main" val="12600648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C4FEBF7-EC24-8A4A-ABF5-12A2E22E41DC}"/>
              </a:ext>
            </a:extLst>
          </p:cNvPr>
          <p:cNvSpPr>
            <a:spLocks noGrp="1"/>
          </p:cNvSpPr>
          <p:nvPr>
            <p:ph type="ctrTitle"/>
          </p:nvPr>
        </p:nvSpPr>
        <p:spPr>
          <a:xfrm>
            <a:off x="630148" y="575353"/>
            <a:ext cx="9144000" cy="698642"/>
          </a:xfrm>
        </p:spPr>
        <p:txBody>
          <a:bodyPr>
            <a:normAutofit/>
          </a:bodyPr>
          <a:lstStyle/>
          <a:p>
            <a:pPr algn="l"/>
            <a:r>
              <a:rPr lang="en-US" sz="3600" b="1" i="1" u="sng" dirty="0"/>
              <a:t>CSUN Re-Accreditation 2019-21</a:t>
            </a:r>
            <a:endParaRPr lang="en-US" sz="3600" i="1" u="sng" dirty="0"/>
          </a:p>
        </p:txBody>
      </p:sp>
      <p:sp>
        <p:nvSpPr>
          <p:cNvPr id="4" name="Subtitle 2">
            <a:extLst>
              <a:ext uri="{FF2B5EF4-FFF2-40B4-BE49-F238E27FC236}">
                <a16:creationId xmlns:a16="http://schemas.microsoft.com/office/drawing/2014/main" xmlns="" id="{EF411B58-FDCE-1042-B80F-0B7973D03389}"/>
              </a:ext>
            </a:extLst>
          </p:cNvPr>
          <p:cNvSpPr>
            <a:spLocks noGrp="1"/>
          </p:cNvSpPr>
          <p:nvPr>
            <p:ph type="subTitle" idx="1"/>
          </p:nvPr>
        </p:nvSpPr>
        <p:spPr>
          <a:xfrm>
            <a:off x="1616467" y="1582220"/>
            <a:ext cx="9284414" cy="5075434"/>
          </a:xfrm>
        </p:spPr>
        <p:txBody>
          <a:bodyPr>
            <a:noAutofit/>
          </a:bodyPr>
          <a:lstStyle/>
          <a:p>
            <a:pPr algn="l"/>
            <a:endParaRPr lang="en-US" b="1" dirty="0"/>
          </a:p>
          <a:p>
            <a:pPr algn="l"/>
            <a:r>
              <a:rPr lang="en-US" sz="3200" b="1" dirty="0"/>
              <a:t>California State University, Long Beach </a:t>
            </a:r>
          </a:p>
          <a:p>
            <a:pPr algn="l">
              <a:lnSpc>
                <a:spcPct val="100000"/>
              </a:lnSpc>
            </a:pPr>
            <a:r>
              <a:rPr lang="en-US" dirty="0"/>
              <a:t>CSULB proposed three themes:  1) Inclusive Excellence; 2) the Public Good; and 3) Intellectual Achievement. These three themes permeate all aspects of the university, from student life, development, faculty and staff success, information technology, and facilities and sustainability.</a:t>
            </a:r>
          </a:p>
          <a:p>
            <a:pPr algn="l"/>
            <a:endParaRPr lang="en-US" dirty="0"/>
          </a:p>
        </p:txBody>
      </p:sp>
      <p:pic>
        <p:nvPicPr>
          <p:cNvPr id="8" name="Picture 7">
            <a:extLst>
              <a:ext uri="{FF2B5EF4-FFF2-40B4-BE49-F238E27FC236}">
                <a16:creationId xmlns:a16="http://schemas.microsoft.com/office/drawing/2014/main" xmlns="" id="{4C9BD2F7-43C2-4C4B-8054-551BC80DDC4E}"/>
              </a:ext>
            </a:extLst>
          </p:cNvPr>
          <p:cNvPicPr>
            <a:picLocks noChangeAspect="1"/>
          </p:cNvPicPr>
          <p:nvPr/>
        </p:nvPicPr>
        <p:blipFill>
          <a:blip r:embed="rId2"/>
          <a:stretch>
            <a:fillRect/>
          </a:stretch>
        </p:blipFill>
        <p:spPr>
          <a:xfrm>
            <a:off x="9418065" y="391170"/>
            <a:ext cx="2254997" cy="368366"/>
          </a:xfrm>
          <a:prstGeom prst="rect">
            <a:avLst/>
          </a:prstGeom>
        </p:spPr>
      </p:pic>
    </p:spTree>
    <p:extLst>
      <p:ext uri="{BB962C8B-B14F-4D97-AF65-F5344CB8AC3E}">
        <p14:creationId xmlns:p14="http://schemas.microsoft.com/office/powerpoint/2010/main" val="3343756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C4FEBF7-EC24-8A4A-ABF5-12A2E22E41DC}"/>
              </a:ext>
            </a:extLst>
          </p:cNvPr>
          <p:cNvSpPr>
            <a:spLocks noGrp="1"/>
          </p:cNvSpPr>
          <p:nvPr>
            <p:ph type="ctrTitle"/>
          </p:nvPr>
        </p:nvSpPr>
        <p:spPr>
          <a:xfrm>
            <a:off x="630148" y="575353"/>
            <a:ext cx="9144000" cy="698642"/>
          </a:xfrm>
        </p:spPr>
        <p:txBody>
          <a:bodyPr>
            <a:normAutofit/>
          </a:bodyPr>
          <a:lstStyle/>
          <a:p>
            <a:pPr algn="l"/>
            <a:r>
              <a:rPr lang="en-US" sz="3600" b="1" i="1" u="sng" dirty="0"/>
              <a:t>CSUN Re-Accreditation 2019-21</a:t>
            </a:r>
            <a:endParaRPr lang="en-US" sz="3600" i="1" u="sng" dirty="0"/>
          </a:p>
        </p:txBody>
      </p:sp>
      <p:sp>
        <p:nvSpPr>
          <p:cNvPr id="4" name="Subtitle 2">
            <a:extLst>
              <a:ext uri="{FF2B5EF4-FFF2-40B4-BE49-F238E27FC236}">
                <a16:creationId xmlns:a16="http://schemas.microsoft.com/office/drawing/2014/main" xmlns="" id="{EF411B58-FDCE-1042-B80F-0B7973D03389}"/>
              </a:ext>
            </a:extLst>
          </p:cNvPr>
          <p:cNvSpPr>
            <a:spLocks noGrp="1"/>
          </p:cNvSpPr>
          <p:nvPr>
            <p:ph type="subTitle" idx="1"/>
          </p:nvPr>
        </p:nvSpPr>
        <p:spPr>
          <a:xfrm>
            <a:off x="1616467" y="1582220"/>
            <a:ext cx="9284414" cy="5075434"/>
          </a:xfrm>
        </p:spPr>
        <p:txBody>
          <a:bodyPr>
            <a:noAutofit/>
          </a:bodyPr>
          <a:lstStyle/>
          <a:p>
            <a:pPr algn="l"/>
            <a:endParaRPr lang="en-US" b="1" dirty="0"/>
          </a:p>
          <a:p>
            <a:pPr algn="l"/>
            <a:r>
              <a:rPr lang="en-US" sz="3200" b="1" dirty="0"/>
              <a:t>California Institute of Technology</a:t>
            </a:r>
          </a:p>
          <a:p>
            <a:pPr algn="l">
              <a:lnSpc>
                <a:spcPct val="100000"/>
              </a:lnSpc>
            </a:pPr>
            <a:r>
              <a:rPr lang="en-US" dirty="0"/>
              <a:t>Caltech proposed two themes that reflect the Institute’s distinctive character: 1) Core Curriculum; and 2) Academic and Co-curricular Support Structures. The first theme focuses on the signature academic experience shared by all Caltech undergraduates. The second theme provides the Institute the opportunity to examine the many academic and co-curricular support structures that have developed over the past decade to help students thrive. </a:t>
            </a:r>
          </a:p>
          <a:p>
            <a:pPr algn="l"/>
            <a:endParaRPr lang="en-US" dirty="0"/>
          </a:p>
        </p:txBody>
      </p:sp>
      <p:pic>
        <p:nvPicPr>
          <p:cNvPr id="8" name="Picture 7">
            <a:extLst>
              <a:ext uri="{FF2B5EF4-FFF2-40B4-BE49-F238E27FC236}">
                <a16:creationId xmlns:a16="http://schemas.microsoft.com/office/drawing/2014/main" xmlns="" id="{4C9BD2F7-43C2-4C4B-8054-551BC80DDC4E}"/>
              </a:ext>
            </a:extLst>
          </p:cNvPr>
          <p:cNvPicPr>
            <a:picLocks noChangeAspect="1"/>
          </p:cNvPicPr>
          <p:nvPr/>
        </p:nvPicPr>
        <p:blipFill>
          <a:blip r:embed="rId2"/>
          <a:stretch>
            <a:fillRect/>
          </a:stretch>
        </p:blipFill>
        <p:spPr>
          <a:xfrm>
            <a:off x="9418065" y="391170"/>
            <a:ext cx="2254997" cy="368366"/>
          </a:xfrm>
          <a:prstGeom prst="rect">
            <a:avLst/>
          </a:prstGeom>
        </p:spPr>
      </p:pic>
    </p:spTree>
    <p:extLst>
      <p:ext uri="{BB962C8B-B14F-4D97-AF65-F5344CB8AC3E}">
        <p14:creationId xmlns:p14="http://schemas.microsoft.com/office/powerpoint/2010/main" val="30690583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101</TotalTime>
  <Words>727</Words>
  <Application>Microsoft Macintosh PowerPoint</Application>
  <PresentationFormat>Widescreen</PresentationFormat>
  <Paragraphs>84</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Calibri</vt:lpstr>
      <vt:lpstr>Calibri Light</vt:lpstr>
      <vt:lpstr>Wingdings</vt:lpstr>
      <vt:lpstr>Arial</vt:lpstr>
      <vt:lpstr>Office Theme</vt:lpstr>
      <vt:lpstr>CSUN Re-Accreditation 2019-21</vt:lpstr>
      <vt:lpstr>CSUN Re-Accreditation 2019-21</vt:lpstr>
      <vt:lpstr>CSUN Re-Accreditation 2019-21</vt:lpstr>
      <vt:lpstr>CSUN Re-Accreditation 2019-21</vt:lpstr>
      <vt:lpstr>CSUN Re-Accreditation 2019-21</vt:lpstr>
      <vt:lpstr>CSUN Re-Accreditation 2019-21</vt:lpstr>
      <vt:lpstr>CSUN Re-Accreditation 2019-21</vt:lpstr>
      <vt:lpstr>CSUN Re-Accreditation 2019-21</vt:lpstr>
      <vt:lpstr>CSUN Re-Accreditation 2019-21</vt:lpstr>
      <vt:lpstr>CSUN Re-Accreditation 2019-21</vt:lpstr>
      <vt:lpstr>CSUN Re-Accreditation 2019-21</vt:lpstr>
      <vt:lpstr>CSUN Re-Accreditation 2019-21</vt:lpstr>
      <vt:lpstr>CSUN Re-Accreditation 2019-21</vt:lpstr>
    </vt:vector>
  </TitlesOfParts>
  <Company/>
  <LinksUpToDate>false</LinksUpToDate>
  <SharedDoc>false</SharedDoc>
  <HyperlinksChanged>false</HyperlinksChanged>
  <AppVersion>15.0025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CSUN Re-Accreditation 2019-21</dc:title>
  <dc:creator>Cahn, Matthew A</dc:creator>
  <cp:lastModifiedBy>Matthew Cahn</cp:lastModifiedBy>
  <cp:revision>19</cp:revision>
  <dcterms:created xsi:type="dcterms:W3CDTF">2019-02-18T23:49:09Z</dcterms:created>
  <dcterms:modified xsi:type="dcterms:W3CDTF">2019-02-19T20:14:06Z</dcterms:modified>
</cp:coreProperties>
</file>