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304" r:id="rId4"/>
    <p:sldId id="309" r:id="rId5"/>
    <p:sldId id="308" r:id="rId6"/>
    <p:sldId id="323" r:id="rId7"/>
    <p:sldId id="324" r:id="rId8"/>
    <p:sldId id="325" r:id="rId9"/>
    <p:sldId id="326" r:id="rId10"/>
    <p:sldId id="312" r:id="rId11"/>
    <p:sldId id="317" r:id="rId12"/>
    <p:sldId id="313" r:id="rId13"/>
    <p:sldId id="316" r:id="rId14"/>
    <p:sldId id="311" r:id="rId15"/>
    <p:sldId id="314" r:id="rId16"/>
    <p:sldId id="315" r:id="rId17"/>
    <p:sldId id="318" r:id="rId18"/>
    <p:sldId id="320" r:id="rId19"/>
    <p:sldId id="321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9EBE1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fld id="{9E28F584-EFCF-4344-B524-C0D3C2F24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2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fld id="{AAFDFD1E-0058-460A-84B1-64498766D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9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DC4B7-E1FA-4929-B070-2538EAC3C364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20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33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7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06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5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88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11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49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87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3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19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5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3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FDFD1E-0058-460A-84B1-64498766DCA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13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2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9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24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7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3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30D06-C2C8-41DC-8138-5D6C92E6471A}" type="slidenum">
              <a:rPr lang="en-US" smtClean="0">
                <a:latin typeface="Arial" charset="0"/>
              </a:rPr>
              <a:pPr/>
              <a:t>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8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50ED-4598-4120-95E2-AC58FDDC370A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9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A8-FBF9-4ED8-85E5-930E82442C3C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5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25D-3A9E-4480-AC8F-6F69A8A54B4C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0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6336-F752-44FC-98B4-632A25820330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63B1-5FED-4D35-BDAB-7ED51B709C92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74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F07D-CF13-4D4B-B6FD-A538212F03AA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F181-AAFE-402D-A118-CE1B5225189F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F144-3534-408D-A064-E173B45D48A7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1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9C35-7A4C-4011-A670-8C35D371EB41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7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308EA36-AE36-42A6-A876-464132ED2B4A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4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CE83-4C6C-4DAC-AF8A-BFEDAE532E9E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6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D09DC7-DC7C-4BE9-ACF0-09FE5040B502}" type="datetime1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7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unas.wufoo.com/forms/201516-travel-and-academic-funding-reques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unas.wufoo.com/forms/201516-supplemental-funding-reques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as.org/form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sites/default/files/2015-16%20Code%20on%20Finance%20draft%20for%202016-17_acces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as/budget-typ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"/>
          <p:cNvSpPr txBox="1">
            <a:spLocks noChangeArrowheads="1"/>
          </p:cNvSpPr>
          <p:nvPr/>
        </p:nvSpPr>
        <p:spPr bwMode="auto">
          <a:xfrm>
            <a:off x="1699207" y="2474605"/>
            <a:ext cx="58217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0" b="1" dirty="0" smtClean="0">
                <a:solidFill>
                  <a:schemeClr val="accent1"/>
                </a:solidFill>
                <a:latin typeface="+mj-lt"/>
              </a:rPr>
              <a:t>Funding for your Club/Organization</a:t>
            </a:r>
            <a:endParaRPr lang="en-US" sz="3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447800" y="320167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>
                <a:latin typeface="+mn-lt"/>
              </a:rPr>
              <a:t>Presented </a:t>
            </a:r>
            <a:r>
              <a:rPr lang="en-US" dirty="0" smtClean="0">
                <a:latin typeface="+mn-lt"/>
              </a:rPr>
              <a:t>by</a:t>
            </a:r>
            <a:r>
              <a:rPr lang="en-US" dirty="0">
                <a:latin typeface="+mn-lt"/>
              </a:rPr>
              <a:t>:</a:t>
            </a:r>
            <a:endParaRPr lang="en-US" sz="1800" dirty="0">
              <a:latin typeface="+mn-lt"/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1699207" y="3835880"/>
            <a:ext cx="5715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1"/>
                </a:solidFill>
                <a:latin typeface="+mn-lt"/>
              </a:rPr>
              <a:t>Shushan Kapaktchian </a:t>
            </a:r>
            <a:r>
              <a:rPr lang="en-US" sz="2400" b="1" dirty="0" smtClean="0">
                <a:latin typeface="+mn-lt"/>
              </a:rPr>
              <a:t>&amp;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</a:rPr>
              <a:t> Isaac </a:t>
            </a:r>
            <a:r>
              <a:rPr lang="en-US" sz="2400" b="1" dirty="0" err="1" smtClean="0">
                <a:solidFill>
                  <a:schemeClr val="accent1"/>
                </a:solidFill>
                <a:latin typeface="+mn-lt"/>
              </a:rPr>
              <a:t>Ogaldez</a:t>
            </a:r>
            <a:endParaRPr lang="en-US" sz="2400" b="1" dirty="0">
              <a:solidFill>
                <a:schemeClr val="accent1"/>
              </a:solidFill>
              <a:latin typeface="+mn-lt"/>
            </a:endParaRPr>
          </a:p>
          <a:p>
            <a:pPr algn="ctr" eaLnBrk="0" hangingPunct="0"/>
            <a:r>
              <a:rPr lang="en-US" sz="2200" dirty="0" smtClean="0">
                <a:latin typeface="+mn-lt"/>
              </a:rPr>
              <a:t>Chair of Finance – Assistant Chair</a:t>
            </a:r>
            <a:endParaRPr lang="en-US" sz="2200" dirty="0">
              <a:latin typeface="+mn-lt"/>
            </a:endParaRPr>
          </a:p>
          <a:p>
            <a:pPr algn="ctr" eaLnBrk="0" hangingPunct="0"/>
            <a:r>
              <a:rPr lang="en-US" dirty="0" smtClean="0">
                <a:latin typeface="+mn-lt"/>
              </a:rPr>
              <a:t>chairoffinance@csunas.org   asstchairoffinance@csunas.org</a:t>
            </a:r>
          </a:p>
          <a:p>
            <a:pPr algn="ctr" eaLnBrk="0" hangingPunct="0"/>
            <a:r>
              <a:rPr lang="en-US" dirty="0" smtClean="0">
                <a:latin typeface="+mn-lt"/>
              </a:rPr>
              <a:t>(818) 677 - 3633</a:t>
            </a:r>
            <a:endParaRPr lang="en-US" dirty="0">
              <a:latin typeface="+mn-lt"/>
            </a:endParaRPr>
          </a:p>
          <a:p>
            <a:pPr algn="ctr" eaLnBrk="0" hangingPunct="0"/>
            <a:endParaRPr lang="en-US" dirty="0"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4953000" cy="113758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b="1" dirty="0" smtClean="0"/>
              <a:t>www.csunas.org/finance</a:t>
            </a:r>
            <a:endParaRPr 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>
                <a:solidFill>
                  <a:schemeClr val="accent1"/>
                </a:solidFill>
              </a:rPr>
              <a:t>Types of Funding – 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Club/Org Travel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lvl="1" indent="-342900" eaLnBrk="0" hangingPunct="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/>
              <a:t>Funding for student organization travel is restricted to </a:t>
            </a:r>
            <a:r>
              <a:rPr lang="en-US" sz="2400" dirty="0">
                <a:solidFill>
                  <a:schemeClr val="accent1"/>
                </a:solidFill>
              </a:rPr>
              <a:t>two</a:t>
            </a:r>
            <a:r>
              <a:rPr lang="en-US" sz="2400" dirty="0"/>
              <a:t> student members, </a:t>
            </a:r>
            <a:r>
              <a:rPr lang="en-US" sz="2400" dirty="0" smtClean="0">
                <a:solidFill>
                  <a:schemeClr val="accent1"/>
                </a:solidFill>
              </a:rPr>
              <a:t>$600 </a:t>
            </a:r>
            <a:r>
              <a:rPr lang="en-US" sz="2400" dirty="0"/>
              <a:t>maximum per person, and </a:t>
            </a:r>
            <a:r>
              <a:rPr lang="en-US" sz="2400" dirty="0">
                <a:solidFill>
                  <a:schemeClr val="accent1"/>
                </a:solidFill>
              </a:rPr>
              <a:t>no more than 50% </a:t>
            </a:r>
            <a:r>
              <a:rPr lang="en-US" sz="2400" dirty="0"/>
              <a:t>of the actual cost of the travel every fiscal year</a:t>
            </a:r>
          </a:p>
          <a:p>
            <a:pPr marL="515938" lvl="1" indent="-34290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Preference is given to leadership conferences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1005146"/>
            <a:ext cx="5654040" cy="687062"/>
          </a:xfrm>
        </p:spPr>
        <p:txBody>
          <a:bodyPr>
            <a:normAutofit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Process – Clubs/Org Travel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 eaLnBrk="0" hangingPunc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500" b="1" dirty="0">
                <a:latin typeface="Times New Roman"/>
                <a:cs typeface="Times New Roman"/>
              </a:rPr>
              <a:t>Step 1 – Submission of Travel Request</a:t>
            </a:r>
          </a:p>
          <a:p>
            <a:pPr marL="569913" lvl="2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7013" algn="l"/>
              </a:tabLst>
              <a:defRPr/>
            </a:pPr>
            <a:r>
              <a:rPr lang="en-US" sz="2500" dirty="0" smtClean="0">
                <a:latin typeface="Times New Roman"/>
                <a:cs typeface="Times New Roman"/>
              </a:rPr>
              <a:t>Travel </a:t>
            </a:r>
            <a:r>
              <a:rPr lang="en-US" sz="2500" dirty="0">
                <a:latin typeface="Times New Roman"/>
                <a:cs typeface="Times New Roman"/>
              </a:rPr>
              <a:t>Funding Request Form</a:t>
            </a:r>
          </a:p>
          <a:p>
            <a:pPr marL="870268" lvl="4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4488" algn="l"/>
              </a:tabLst>
              <a:defRPr/>
            </a:pPr>
            <a:r>
              <a:rPr lang="en-US" sz="2500" dirty="0">
                <a:latin typeface="Times New Roman"/>
                <a:cs typeface="Times New Roman"/>
              </a:rPr>
              <a:t>Requestor</a:t>
            </a:r>
          </a:p>
          <a:p>
            <a:pPr marL="870268" lvl="4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4488" algn="l"/>
              </a:tabLst>
              <a:defRPr/>
            </a:pPr>
            <a:r>
              <a:rPr lang="en-US" sz="2500" dirty="0">
                <a:latin typeface="Times New Roman"/>
                <a:cs typeface="Times New Roman"/>
              </a:rPr>
              <a:t>Advisor Information</a:t>
            </a:r>
          </a:p>
          <a:p>
            <a:pPr marL="870268" lvl="4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4488" algn="l"/>
              </a:tabLst>
              <a:defRPr/>
            </a:pPr>
            <a:r>
              <a:rPr lang="en-US" sz="2500" dirty="0">
                <a:latin typeface="Times New Roman"/>
                <a:cs typeface="Times New Roman"/>
              </a:rPr>
              <a:t>Trip Information</a:t>
            </a:r>
          </a:p>
          <a:p>
            <a:pPr marL="870268" lvl="4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4488" algn="l"/>
              </a:tabLst>
              <a:defRPr/>
            </a:pPr>
            <a:r>
              <a:rPr lang="en-US" sz="2500" dirty="0" smtClean="0">
                <a:latin typeface="Times New Roman"/>
                <a:cs typeface="Times New Roman"/>
              </a:rPr>
              <a:t>Expenses</a:t>
            </a:r>
          </a:p>
          <a:p>
            <a:pPr marL="1037580" lvl="5" indent="-342900" eaLnBrk="0" hangingPunct="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4488" algn="l"/>
              </a:tabLst>
              <a:defRPr/>
            </a:pPr>
            <a:r>
              <a:rPr lang="en-US" sz="2500" dirty="0" smtClean="0">
                <a:latin typeface="Times New Roman"/>
                <a:cs typeface="Times New Roman"/>
              </a:rPr>
              <a:t>Submit application online: </a:t>
            </a:r>
            <a:r>
              <a:rPr lang="en-US" sz="2500" dirty="0" smtClean="0">
                <a:latin typeface="Times New Roman"/>
                <a:cs typeface="Times New Roman"/>
                <a:hlinkClick r:id="rId4"/>
              </a:rPr>
              <a:t>https</a:t>
            </a:r>
            <a:r>
              <a:rPr lang="en-US" sz="2500" dirty="0">
                <a:latin typeface="Times New Roman"/>
                <a:cs typeface="Times New Roman"/>
                <a:hlinkClick r:id="rId4"/>
              </a:rPr>
              <a:t>://csunas.wufoo.com/forms/201516-travel-and-academic-funding-request</a:t>
            </a:r>
            <a:r>
              <a:rPr lang="en-US" sz="2500" dirty="0" smtClean="0">
                <a:latin typeface="Times New Roman"/>
                <a:cs typeface="Times New Roman"/>
                <a:hlinkClick r:id="rId4"/>
              </a:rPr>
              <a:t>/</a:t>
            </a:r>
            <a:endParaRPr lang="en-US" sz="2500" dirty="0" smtClean="0">
              <a:latin typeface="Times New Roman"/>
              <a:cs typeface="Times New Roman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2 – Waiver Form</a:t>
            </a:r>
          </a:p>
          <a:p>
            <a:pPr marL="850900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Release, Hold-Harmless and Informed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Consent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>
                <a:solidFill>
                  <a:schemeClr val="accent1"/>
                </a:solidFill>
              </a:rPr>
              <a:t>Types of Funding – 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Supplemental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One-half of the funds </a:t>
            </a:r>
            <a:r>
              <a:rPr lang="en-US" sz="2400" dirty="0" smtClean="0">
                <a:cs typeface="Times New Roman" pitchFamily="18" charset="0"/>
              </a:rPr>
              <a:t>unspent </a:t>
            </a:r>
            <a:r>
              <a:rPr lang="en-US" sz="2400" dirty="0">
                <a:cs typeface="Times New Roman" pitchFamily="18" charset="0"/>
              </a:rPr>
              <a:t>in a given year “roll over” into the next year’s budget </a:t>
            </a:r>
            <a:r>
              <a:rPr lang="en-US" sz="2400" dirty="0" smtClean="0">
                <a:cs typeface="Times New Roman" pitchFamily="18" charset="0"/>
              </a:rPr>
              <a:t>- Unassigned Contingency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Missed the Annual Budget </a:t>
            </a:r>
            <a:r>
              <a:rPr lang="en-US" sz="2400" dirty="0" smtClean="0">
                <a:cs typeface="Times New Roman" pitchFamily="18" charset="0"/>
              </a:rPr>
              <a:t>Process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New </a:t>
            </a:r>
            <a:r>
              <a:rPr lang="en-US" sz="2400" dirty="0" smtClean="0">
                <a:cs typeface="Times New Roman" pitchFamily="18" charset="0"/>
              </a:rPr>
              <a:t>Club/Org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New Program or Event</a:t>
            </a:r>
            <a:endParaRPr lang="en-US" sz="2100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Process – Supplemental Funding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500" b="1" dirty="0">
                <a:cs typeface="Times New Roman" pitchFamily="18" charset="0"/>
              </a:rPr>
              <a:t>Things Normally Funded</a:t>
            </a: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  <a:tabLst>
                <a:tab pos="515938" algn="l"/>
              </a:tabLst>
            </a:pPr>
            <a:r>
              <a:rPr lang="en-US" sz="2200" dirty="0" smtClean="0">
                <a:cs typeface="Times New Roman" pitchFamily="18" charset="0"/>
              </a:rPr>
              <a:t>Speaker/Performance programs</a:t>
            </a:r>
            <a:endParaRPr lang="en-US" sz="2200" dirty="0">
              <a:cs typeface="Times New Roman" pitchFamily="18" charset="0"/>
            </a:endParaRP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  <a:tabLst>
                <a:tab pos="515938" algn="l"/>
              </a:tabLst>
            </a:pPr>
            <a:r>
              <a:rPr lang="en-US" sz="2200" dirty="0" smtClean="0">
                <a:cs typeface="Times New Roman" pitchFamily="18" charset="0"/>
              </a:rPr>
              <a:t>Advertising/Promotional costs</a:t>
            </a:r>
            <a:endParaRPr lang="en-US" sz="2200" dirty="0">
              <a:cs typeface="Times New Roman" pitchFamily="18" charset="0"/>
            </a:endParaRP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  <a:tabLst>
                <a:tab pos="515938" algn="l"/>
              </a:tabLst>
            </a:pPr>
            <a:r>
              <a:rPr lang="en-US" sz="2200" dirty="0">
                <a:cs typeface="Times New Roman" pitchFamily="18" charset="0"/>
              </a:rPr>
              <a:t>Use of </a:t>
            </a:r>
            <a:r>
              <a:rPr lang="en-US" sz="2200" dirty="0" smtClean="0">
                <a:cs typeface="Times New Roman" pitchFamily="18" charset="0"/>
              </a:rPr>
              <a:t>facilities </a:t>
            </a:r>
            <a:r>
              <a:rPr lang="en-US" sz="2200" dirty="0">
                <a:cs typeface="Times New Roman" pitchFamily="18" charset="0"/>
              </a:rPr>
              <a:t>(on campus)</a:t>
            </a: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  <a:tabLst>
                <a:tab pos="515938" algn="l"/>
              </a:tabLst>
            </a:pPr>
            <a:r>
              <a:rPr lang="en-US" sz="2200" dirty="0">
                <a:cs typeface="Times New Roman" pitchFamily="18" charset="0"/>
              </a:rPr>
              <a:t>Equipment (audio-visual</a:t>
            </a:r>
            <a:r>
              <a:rPr lang="en-US" sz="2200" dirty="0" smtClean="0">
                <a:cs typeface="Times New Roman" pitchFamily="18" charset="0"/>
              </a:rPr>
              <a:t>)</a:t>
            </a:r>
            <a:endParaRPr lang="en-US" sz="2200" dirty="0">
              <a:cs typeface="Times New Roman" pitchFamily="18" charset="0"/>
            </a:endParaRP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</a:pPr>
            <a:endParaRPr lang="en-US" sz="2200" dirty="0" smtClean="0">
              <a:cs typeface="Times New Roman" pitchFamily="18" charset="0"/>
            </a:endParaRP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</a:pPr>
            <a:endParaRPr lang="en-US" sz="2200" dirty="0">
              <a:cs typeface="Times New Roman" pitchFamily="18" charset="0"/>
            </a:endParaRPr>
          </a:p>
          <a:p>
            <a:pPr marL="569913" lvl="1" indent="-342900">
              <a:lnSpc>
                <a:spcPct val="100000"/>
              </a:lnSpc>
              <a:buFont typeface="Arial" pitchFamily="34" charset="0"/>
              <a:buChar char="•"/>
            </a:pPr>
            <a:endParaRPr lang="en-US" sz="2200" dirty="0" smtClean="0">
              <a:cs typeface="Times New Roman" pitchFamily="18" charset="0"/>
            </a:endParaRPr>
          </a:p>
          <a:p>
            <a:pPr marL="796925" lvl="1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Leadership </a:t>
            </a:r>
            <a:r>
              <a:rPr lang="en-US" sz="2200" dirty="0">
                <a:cs typeface="Times New Roman" pitchFamily="18" charset="0"/>
              </a:rPr>
              <a:t>development </a:t>
            </a:r>
            <a:r>
              <a:rPr lang="en-US" sz="2200" dirty="0" smtClean="0">
                <a:cs typeface="Times New Roman" pitchFamily="18" charset="0"/>
              </a:rPr>
              <a:t>programs</a:t>
            </a:r>
            <a:endParaRPr lang="en-US" sz="2200" dirty="0">
              <a:cs typeface="Times New Roman" pitchFamily="18" charset="0"/>
            </a:endParaRPr>
          </a:p>
          <a:p>
            <a:pPr marL="800100" lvl="1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Tournaments </a:t>
            </a:r>
            <a:r>
              <a:rPr lang="en-US" sz="2200" dirty="0">
                <a:cs typeface="Times New Roman" pitchFamily="18" charset="0"/>
              </a:rPr>
              <a:t>(not for profit/fundraising)</a:t>
            </a:r>
          </a:p>
          <a:p>
            <a:pPr marL="800100" lvl="1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>
                <a:cs typeface="Times New Roman" pitchFamily="18" charset="0"/>
              </a:rPr>
              <a:t>Liability </a:t>
            </a:r>
            <a:r>
              <a:rPr lang="en-US" sz="2200" dirty="0" smtClean="0">
                <a:cs typeface="Times New Roman" pitchFamily="18" charset="0"/>
              </a:rPr>
              <a:t>insurance</a:t>
            </a:r>
            <a:endParaRPr lang="en-US" sz="2200" dirty="0">
              <a:cs typeface="Times New Roman" pitchFamily="18" charset="0"/>
            </a:endParaRPr>
          </a:p>
          <a:p>
            <a:pPr marL="800100" lvl="1" indent="-3429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>
                <a:cs typeface="Times New Roman" pitchFamily="18" charset="0"/>
              </a:rPr>
              <a:t>Interpretative </a:t>
            </a:r>
            <a:r>
              <a:rPr lang="en-US" sz="2200" dirty="0" smtClean="0">
                <a:cs typeface="Times New Roman" pitchFamily="18" charset="0"/>
              </a:rPr>
              <a:t>services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Process – Supplemental Funding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400" b="1" dirty="0"/>
              <a:t>Step 1 – Submission of </a:t>
            </a:r>
            <a:r>
              <a:rPr lang="en-US" sz="2400" b="1" dirty="0" smtClean="0"/>
              <a:t>Funding Request Application</a:t>
            </a:r>
            <a:endParaRPr lang="en-US" sz="2400" b="1" dirty="0"/>
          </a:p>
          <a:p>
            <a:pPr marL="800100" lvl="1" indent="-342900" eaLnBrk="0" hangingPunct="0">
              <a:buFont typeface="Arial" pitchFamily="34" charset="0"/>
              <a:buChar char="•"/>
            </a:pPr>
            <a:r>
              <a:rPr lang="en-US" sz="2400" dirty="0" smtClean="0"/>
              <a:t>Supplemental Funding Request </a:t>
            </a:r>
            <a:r>
              <a:rPr lang="en-US" sz="2400" dirty="0"/>
              <a:t>Form</a:t>
            </a:r>
          </a:p>
          <a:p>
            <a:pPr marL="1257300" lvl="2" indent="-342900" eaLnBrk="0" hangingPunct="0">
              <a:buFont typeface="Wingdings" pitchFamily="2" charset="2"/>
              <a:buChar char="Ø"/>
            </a:pPr>
            <a:r>
              <a:rPr lang="en-US" sz="2400" dirty="0"/>
              <a:t>Person Responsible</a:t>
            </a:r>
          </a:p>
          <a:p>
            <a:pPr marL="1257300" lvl="2" indent="-342900" eaLnBrk="0" hangingPunct="0">
              <a:buFont typeface="Wingdings" pitchFamily="2" charset="2"/>
              <a:buChar char="Ø"/>
            </a:pPr>
            <a:r>
              <a:rPr lang="en-US" sz="2400" dirty="0"/>
              <a:t>Advisor Information</a:t>
            </a:r>
          </a:p>
          <a:p>
            <a:pPr marL="1257300" lvl="2" indent="-342900" eaLnBrk="0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Budget</a:t>
            </a:r>
            <a:endParaRPr lang="en-US" sz="2400" dirty="0"/>
          </a:p>
          <a:p>
            <a:pPr marL="800100" lvl="1" indent="-342900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Submit </a:t>
            </a:r>
            <a:r>
              <a:rPr lang="en-US" sz="2400" dirty="0" smtClean="0"/>
              <a:t>application online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https://csunas.wufoo.com/forms/201516-supplemental-funding-request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457200" lvl="1" indent="0" eaLnBrk="0" hangingPunct="0"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Process – Supplemental Funding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 eaLnBrk="0" hangingPunc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400" b="1" dirty="0"/>
              <a:t>Step 2 – Finance Committee Meeting</a:t>
            </a:r>
          </a:p>
          <a:p>
            <a:pPr marL="968375" lvl="2" indent="-342900" eaLnBrk="0" hangingPunct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Monday at 1PM</a:t>
            </a:r>
          </a:p>
          <a:p>
            <a:pPr marL="968375" lvl="2" indent="-342900" eaLnBrk="0" hangingPunct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A.S. Administrative Office</a:t>
            </a:r>
          </a:p>
          <a:p>
            <a:pPr marL="968375" lvl="2" indent="-342900" eaLnBrk="0" hangingPunct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2-3 </a:t>
            </a:r>
            <a:r>
              <a:rPr lang="en-US" sz="2400" dirty="0" smtClean="0"/>
              <a:t>minute presentation</a:t>
            </a:r>
          </a:p>
          <a:p>
            <a:pPr marL="968375" lvl="2" indent="-342900" eaLnBrk="0" hangingPunct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  <a:p>
            <a:pPr marL="625475" lvl="2" indent="0" eaLnBrk="0" hangingPunc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400" dirty="0" smtClean="0"/>
              <a:t>*Applicable to requests over $600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Process – Supplemental Funding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Step 3 – Senate Meeting</a:t>
            </a:r>
          </a:p>
          <a:p>
            <a:pPr marL="10318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Monday </a:t>
            </a:r>
            <a:r>
              <a:rPr lang="en-US" sz="2400" dirty="0"/>
              <a:t>at 9AM</a:t>
            </a:r>
          </a:p>
          <a:p>
            <a:pPr marL="10318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Usually in the Grand Salon</a:t>
            </a:r>
          </a:p>
          <a:p>
            <a:pPr marL="10318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Open Forum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Next Step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cs typeface="Times New Roman" pitchFamily="18" charset="0"/>
              </a:rPr>
              <a:t>How to Access Your Money</a:t>
            </a:r>
            <a:r>
              <a:rPr lang="en-US" sz="2400" b="1" dirty="0" smtClean="0">
                <a:cs typeface="Times New Roman" pitchFamily="18" charset="0"/>
              </a:rPr>
              <a:t>?</a:t>
            </a:r>
            <a:endParaRPr lang="en-US" sz="2400" b="1" dirty="0">
              <a:cs typeface="Times New Roman" pitchFamily="18" charset="0"/>
            </a:endParaRPr>
          </a:p>
          <a:p>
            <a:pPr marL="687388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Authorized Signature </a:t>
            </a:r>
            <a:r>
              <a:rPr lang="en-US" sz="2400" dirty="0" smtClean="0">
                <a:cs typeface="Times New Roman" pitchFamily="18" charset="0"/>
              </a:rPr>
              <a:t>Form</a:t>
            </a:r>
            <a:endParaRPr lang="en-US" sz="2400" dirty="0">
              <a:cs typeface="Times New Roman" pitchFamily="18" charset="0"/>
            </a:endParaRPr>
          </a:p>
          <a:p>
            <a:pPr marL="687388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Expenditure Request Form</a:t>
            </a:r>
          </a:p>
          <a:p>
            <a:pPr marL="1037580" lvl="5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Reimbursement</a:t>
            </a:r>
            <a:endParaRPr lang="en-US" sz="2400" dirty="0">
              <a:cs typeface="Times New Roman" pitchFamily="18" charset="0"/>
            </a:endParaRPr>
          </a:p>
          <a:p>
            <a:pPr marL="687388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Transfer/Change of Purpose Request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Forms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All forms are located 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 website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hlinkClick r:id="rId4"/>
              </a:rPr>
              <a:t>://www.csunas.org/forms/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Budget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Amendment Request Form</a:t>
            </a: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Travel Funding Request Form</a:t>
            </a: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Authorized Signature Form</a:t>
            </a: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Expenditure Request Form</a:t>
            </a: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Transfer Request Form</a:t>
            </a:r>
          </a:p>
          <a:p>
            <a:pPr marL="369888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Student Travel Waiver Form (Chair of Finance)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2016-2017 Code on Finance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policies/regulations are located on:</a:t>
            </a:r>
          </a:p>
          <a:p>
            <a:r>
              <a:rPr lang="en-US" sz="2500" b="1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www.csun.edu/sites/default/files/2015-16%20Code%20on%20Finance%20draft%20for%202016-17_access.pdf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10" y="267887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9" y="766476"/>
            <a:ext cx="5654040" cy="6870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hlinkClick r:id="rId4" action="ppaction://hlinksldjump"/>
              </a:rPr>
              <a:t>Overview</a:t>
            </a:r>
            <a:endParaRPr lang="en-US" sz="2400" dirty="0"/>
          </a:p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>
                <a:hlinkClick r:id="rId5" action="ppaction://hlinksldjump"/>
              </a:rPr>
              <a:t>Types of </a:t>
            </a:r>
            <a:r>
              <a:rPr lang="en-US" sz="2400" dirty="0" smtClean="0">
                <a:hlinkClick r:id="rId5" action="ppaction://hlinksldjump"/>
              </a:rPr>
              <a:t>Funding</a:t>
            </a:r>
            <a:endParaRPr lang="en-US" sz="2400" dirty="0"/>
          </a:p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hlinkClick r:id="rId6" action="ppaction://hlinksldjump"/>
              </a:rPr>
              <a:t>Process</a:t>
            </a:r>
            <a:endParaRPr lang="en-US" sz="2400" dirty="0"/>
          </a:p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>
                <a:hlinkClick r:id="rId7" action="ppaction://hlinksldjump"/>
              </a:rPr>
              <a:t>Next </a:t>
            </a:r>
            <a:r>
              <a:rPr lang="en-US" sz="2400" dirty="0" smtClean="0">
                <a:hlinkClick r:id="rId7" action="ppaction://hlinksldjump"/>
              </a:rPr>
              <a:t>Step</a:t>
            </a:r>
            <a:endParaRPr lang="en-US" sz="24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www.csunas.org/finance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43" y="152400"/>
            <a:ext cx="6424952" cy="1475656"/>
          </a:xfrm>
          <a:prstGeom prst="rect">
            <a:avLst/>
          </a:prstGeom>
          <a:noFill/>
          <a:effectLst>
            <a:outerShdw blurRad="76200" dist="50800" dir="5400000" algn="ctr" rotWithShape="0">
              <a:schemeClr val="bg1">
                <a:lumMod val="75000"/>
              </a:schemeClr>
            </a:outerShdw>
            <a:softEdge rad="12700"/>
          </a:effectLst>
        </p:spPr>
      </p:pic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76200" y="1707094"/>
            <a:ext cx="88392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3200" b="1" dirty="0">
              <a:latin typeface="Georgia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2400" b="1" dirty="0" smtClean="0">
                <a:latin typeface="Georgia" pitchFamily="18" charset="0"/>
              </a:rPr>
              <a:t>Chair of </a:t>
            </a:r>
            <a:r>
              <a:rPr lang="en-US" sz="2400" b="1" dirty="0">
                <a:latin typeface="Georgia" pitchFamily="18" charset="0"/>
              </a:rPr>
              <a:t>Finance </a:t>
            </a:r>
            <a:r>
              <a:rPr lang="en-US" sz="2400" b="1" dirty="0">
                <a:solidFill>
                  <a:schemeClr val="accent1"/>
                </a:solidFill>
                <a:latin typeface="Georgia" pitchFamily="18" charset="0"/>
              </a:rPr>
              <a:t>–</a:t>
            </a:r>
            <a:r>
              <a:rPr lang="en-US" sz="2400" b="1" dirty="0">
                <a:solidFill>
                  <a:srgbClr val="FF330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Shushan Kapaktchian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chairoffinance</a:t>
            </a:r>
            <a:r>
              <a:rPr lang="en-US" sz="2400" dirty="0" smtClean="0">
                <a:solidFill>
                  <a:schemeClr val="accent1"/>
                </a:solidFill>
                <a:latin typeface="Georgia" pitchFamily="18" charset="0"/>
              </a:rPr>
              <a:t>@</a:t>
            </a:r>
            <a:r>
              <a:rPr lang="en-US" sz="2400" dirty="0" smtClean="0">
                <a:latin typeface="Georgia" pitchFamily="18" charset="0"/>
              </a:rPr>
              <a:t>csunas.org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400" b="1" dirty="0" smtClean="0">
                <a:latin typeface="Georgia" pitchFamily="18" charset="0"/>
              </a:rPr>
              <a:t>Assistant Chair of Finance </a:t>
            </a:r>
            <a:r>
              <a:rPr lang="en-US" sz="2400" b="1" dirty="0" smtClean="0">
                <a:solidFill>
                  <a:schemeClr val="accent1"/>
                </a:solidFill>
                <a:latin typeface="Georgia" pitchFamily="18" charset="0"/>
              </a:rPr>
              <a:t>–</a:t>
            </a:r>
            <a:r>
              <a:rPr lang="en-US" sz="2400" b="1" dirty="0" smtClean="0">
                <a:latin typeface="Georgia" pitchFamily="18" charset="0"/>
              </a:rPr>
              <a:t> Isaac </a:t>
            </a:r>
            <a:r>
              <a:rPr lang="en-US" sz="2400" b="1" dirty="0" err="1" smtClean="0">
                <a:latin typeface="Georgia" pitchFamily="18" charset="0"/>
              </a:rPr>
              <a:t>Ogaldez</a:t>
            </a:r>
            <a:endParaRPr lang="en-US" sz="2400" b="1" dirty="0" smtClean="0">
              <a:latin typeface="Georgia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asstchairoffinance</a:t>
            </a:r>
            <a:r>
              <a:rPr lang="en-US" sz="2400" dirty="0" smtClean="0">
                <a:solidFill>
                  <a:schemeClr val="accent1"/>
                </a:solidFill>
                <a:latin typeface="Georgia" pitchFamily="18" charset="0"/>
              </a:rPr>
              <a:t>@</a:t>
            </a:r>
            <a:r>
              <a:rPr lang="en-US" sz="2400" dirty="0" smtClean="0">
                <a:latin typeface="Georgia" pitchFamily="18" charset="0"/>
              </a:rPr>
              <a:t>csunas.org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(818) 677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Georgia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3633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AS Student Leadership Front </a:t>
            </a:r>
            <a:r>
              <a:rPr lang="en-US" sz="2400" dirty="0">
                <a:latin typeface="Georgia" pitchFamily="18" charset="0"/>
              </a:rPr>
              <a:t>Desk (818) </a:t>
            </a:r>
            <a:r>
              <a:rPr lang="en-US" sz="2400" dirty="0" smtClean="0">
                <a:latin typeface="Georgia" pitchFamily="18" charset="0"/>
              </a:rPr>
              <a:t>677 - 2477</a:t>
            </a:r>
            <a:endParaRPr lang="en-US" sz="2400" dirty="0">
              <a:latin typeface="Georgia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2400" dirty="0" smtClean="0">
                <a:latin typeface="Georgia" pitchFamily="18" charset="0"/>
              </a:rPr>
              <a:t>AS Accounting Office Front Desk (818) 677 - 2389 </a:t>
            </a:r>
            <a:endParaRPr lang="en-US" sz="2400" dirty="0">
              <a:latin typeface="Georgia" pitchFamily="18" charset="0"/>
            </a:endParaRPr>
          </a:p>
          <a:p>
            <a:pPr algn="ctr" eaLnBrk="0" hangingPunct="0"/>
            <a:endParaRPr lang="en-US" sz="2400" dirty="0">
              <a:latin typeface="Georgia" pitchFamily="18" charset="0"/>
            </a:endParaRPr>
          </a:p>
          <a:p>
            <a:pPr algn="ctr" eaLnBrk="0" hangingPunct="0"/>
            <a:endParaRPr lang="en-US" sz="2400" dirty="0">
              <a:latin typeface="Georgia" pitchFamily="18" charset="0"/>
            </a:endParaRPr>
          </a:p>
          <a:p>
            <a:pPr algn="ctr" eaLnBrk="0" hangingPunct="0"/>
            <a:endParaRPr lang="en-US" sz="2400" dirty="0">
              <a:latin typeface="Georgia" pitchFamily="18" charset="0"/>
            </a:endParaRPr>
          </a:p>
          <a:p>
            <a:pPr algn="ctr" eaLnBrk="0" hangingPunct="0"/>
            <a:endParaRPr lang="en-US" dirty="0">
              <a:latin typeface="Georgia" pitchFamily="18" charset="0"/>
            </a:endParaRP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3195638" y="1707094"/>
            <a:ext cx="23307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u="sng" dirty="0">
                <a:solidFill>
                  <a:schemeClr val="accent1"/>
                </a:solidFill>
                <a:latin typeface="+mj-lt"/>
              </a:rPr>
              <a:t>Questions?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6476"/>
            <a:ext cx="5654040" cy="6870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hangingPunct="0">
              <a:lnSpc>
                <a:spcPct val="10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Students </a:t>
            </a:r>
            <a:r>
              <a:rPr lang="en-US" sz="2400" dirty="0" smtClean="0">
                <a:cs typeface="Times New Roman" pitchFamily="18" charset="0"/>
              </a:rPr>
              <a:t>pay </a:t>
            </a:r>
            <a:r>
              <a:rPr lang="en-US" sz="2400" dirty="0">
                <a:cs typeface="Times New Roman" pitchFamily="18" charset="0"/>
              </a:rPr>
              <a:t>A.S. Fee of </a:t>
            </a:r>
            <a:r>
              <a:rPr lang="en-US" sz="2400" dirty="0">
                <a:solidFill>
                  <a:schemeClr val="accent1"/>
                </a:solidFill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1"/>
                </a:solidFill>
                <a:cs typeface="Times New Roman" pitchFamily="18" charset="0"/>
              </a:rPr>
              <a:t>92 </a:t>
            </a:r>
            <a:r>
              <a:rPr lang="en-US" sz="2400" dirty="0">
                <a:cs typeface="Times New Roman" pitchFamily="18" charset="0"/>
              </a:rPr>
              <a:t>each semester, </a:t>
            </a:r>
            <a:r>
              <a:rPr lang="en-US" sz="2400" dirty="0" smtClean="0">
                <a:cs typeface="Times New Roman" pitchFamily="18" charset="0"/>
              </a:rPr>
              <a:t>and </a:t>
            </a:r>
            <a:r>
              <a:rPr lang="en-US" sz="2400" smtClean="0">
                <a:solidFill>
                  <a:schemeClr val="accent1"/>
                </a:solidFill>
                <a:cs typeface="Times New Roman" pitchFamily="18" charset="0"/>
              </a:rPr>
              <a:t>$</a:t>
            </a:r>
            <a:r>
              <a:rPr lang="en-US" sz="2400" smtClean="0">
                <a:solidFill>
                  <a:schemeClr val="accent1"/>
                </a:solidFill>
                <a:cs typeface="Times New Roman" pitchFamily="18" charset="0"/>
              </a:rPr>
              <a:t>54 </a:t>
            </a:r>
            <a:r>
              <a:rPr lang="en-US" sz="2400" dirty="0">
                <a:cs typeface="Times New Roman" pitchFamily="18" charset="0"/>
              </a:rPr>
              <a:t>for </a:t>
            </a:r>
            <a:r>
              <a:rPr lang="en-US" sz="2400" dirty="0" smtClean="0">
                <a:cs typeface="Times New Roman" pitchFamily="18" charset="0"/>
              </a:rPr>
              <a:t>Summer 2016</a:t>
            </a:r>
            <a:endParaRPr lang="en-US" sz="2400" dirty="0">
              <a:cs typeface="Times New Roman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Funding to </a:t>
            </a:r>
            <a:r>
              <a:rPr lang="en-US" sz="2400" dirty="0" smtClean="0">
                <a:cs typeface="Times New Roman" pitchFamily="18" charset="0"/>
              </a:rPr>
              <a:t>assist Club/Org Programs </a:t>
            </a:r>
            <a:r>
              <a:rPr lang="en-US" sz="2400" dirty="0">
                <a:cs typeface="Times New Roman" pitchFamily="18" charset="0"/>
              </a:rPr>
              <a:t>and </a:t>
            </a:r>
            <a:r>
              <a:rPr lang="en-US" sz="2400" dirty="0" smtClean="0">
                <a:cs typeface="Times New Roman" pitchFamily="18" charset="0"/>
              </a:rPr>
              <a:t>Events</a:t>
            </a:r>
            <a:endParaRPr lang="en-US" sz="2400" dirty="0">
              <a:cs typeface="Times New Roman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Finance Committee </a:t>
            </a:r>
            <a:r>
              <a:rPr lang="en-US" sz="2400" dirty="0" smtClean="0">
                <a:cs typeface="Times New Roman" pitchFamily="18" charset="0"/>
              </a:rPr>
              <a:t>recommends budget </a:t>
            </a:r>
            <a:r>
              <a:rPr lang="en-US" sz="2400" dirty="0">
                <a:cs typeface="Times New Roman" pitchFamily="18" charset="0"/>
              </a:rPr>
              <a:t>to AS President and Senate for </a:t>
            </a:r>
            <a:r>
              <a:rPr lang="en-US" sz="2400" dirty="0" smtClean="0">
                <a:cs typeface="Times New Roman" pitchFamily="18" charset="0"/>
              </a:rPr>
              <a:t>approval</a:t>
            </a:r>
            <a:endParaRPr lang="en-US" sz="2400" dirty="0"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6476"/>
            <a:ext cx="5654040" cy="6870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Types of Funding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dirty="0"/>
              <a:t>Annual </a:t>
            </a:r>
            <a:r>
              <a:rPr lang="en-US" sz="2400" dirty="0" smtClean="0"/>
              <a:t>Budget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/>
              <a:t>Supplemental Funding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/>
              <a:t>Clubs</a:t>
            </a:r>
            <a:r>
              <a:rPr lang="en-US" sz="2400" dirty="0"/>
              <a:t>/ Orgs </a:t>
            </a:r>
            <a:r>
              <a:rPr lang="en-US" sz="2400" dirty="0" smtClean="0"/>
              <a:t>Travel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www.csun.edu/as/budget-types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>
                <a:solidFill>
                  <a:schemeClr val="accent1"/>
                </a:solidFill>
              </a:rPr>
              <a:t>Types of Funding – 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Annual Budget</a:t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00929" cy="40233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Establishes the general A.S. budget for the July-to-June fiscal year</a:t>
            </a:r>
          </a:p>
          <a:p>
            <a:pPr defTabSz="714375" eaLnBrk="0" hangingPunct="0">
              <a:spcAft>
                <a:spcPts val="600"/>
              </a:spcAft>
            </a:pPr>
            <a:r>
              <a:rPr lang="en-US" sz="2400" dirty="0"/>
              <a:t>Step 1: </a:t>
            </a:r>
            <a:r>
              <a:rPr lang="en-US" sz="2400" dirty="0" smtClean="0"/>
              <a:t>	Watch this </a:t>
            </a:r>
            <a:r>
              <a:rPr lang="en-US" sz="2400" dirty="0"/>
              <a:t>video to learn about the process</a:t>
            </a:r>
          </a:p>
          <a:p>
            <a:pPr defTabSz="714375" eaLnBrk="0" hangingPunct="0">
              <a:spcAft>
                <a:spcPts val="600"/>
              </a:spcAft>
            </a:pPr>
            <a:r>
              <a:rPr lang="en-US" sz="2400" dirty="0" smtClean="0"/>
              <a:t>Step </a:t>
            </a:r>
            <a:r>
              <a:rPr lang="en-US" sz="2400" dirty="0"/>
              <a:t>2</a:t>
            </a:r>
            <a:r>
              <a:rPr lang="en-US" sz="2400" dirty="0" smtClean="0"/>
              <a:t>:	Submit </a:t>
            </a:r>
            <a:r>
              <a:rPr lang="en-US" sz="2400" dirty="0"/>
              <a:t>your Annual Budget Request</a:t>
            </a:r>
          </a:p>
          <a:p>
            <a:pPr defTabSz="714375" eaLnBrk="0" hangingPunct="0">
              <a:spcAft>
                <a:spcPts val="600"/>
              </a:spcAft>
            </a:pPr>
            <a:r>
              <a:rPr lang="en-US" sz="2400" dirty="0" smtClean="0"/>
              <a:t>Step </a:t>
            </a:r>
            <a:r>
              <a:rPr lang="en-US" sz="2400" dirty="0"/>
              <a:t>3:	Attend </a:t>
            </a:r>
            <a:r>
              <a:rPr lang="en-US" sz="2400" dirty="0" smtClean="0"/>
              <a:t>the Annual </a:t>
            </a:r>
            <a:r>
              <a:rPr lang="en-US" sz="2400" dirty="0"/>
              <a:t>Budget Hearing</a:t>
            </a:r>
          </a:p>
          <a:p>
            <a:pPr defTabSz="714375" eaLnBrk="0" hangingPunct="0">
              <a:spcAft>
                <a:spcPts val="600"/>
              </a:spcAft>
            </a:pPr>
            <a:r>
              <a:rPr lang="en-US" sz="2400" dirty="0" smtClean="0"/>
              <a:t>Step 4:	Wait </a:t>
            </a:r>
            <a:r>
              <a:rPr lang="en-US" sz="2400" dirty="0"/>
              <a:t>until May to </a:t>
            </a:r>
            <a:r>
              <a:rPr lang="en-US" sz="2400" dirty="0" smtClean="0"/>
              <a:t>find out your budget allocation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Annual Budget Process  </a:t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Step 1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299" y="1997144"/>
            <a:ext cx="7543801" cy="4023360"/>
          </a:xfrm>
        </p:spPr>
        <p:txBody>
          <a:bodyPr/>
          <a:lstStyle/>
          <a:p>
            <a:pPr marL="828675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Plan your budget for the next Fiscal year</a:t>
            </a:r>
          </a:p>
          <a:p>
            <a:pPr marL="828675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Familiarize with the Code on Finance (what AS funds)</a:t>
            </a:r>
          </a:p>
          <a:p>
            <a:r>
              <a:rPr lang="en-US" sz="2400" dirty="0" smtClean="0"/>
              <a:t>This presentation will be available online: www.csunas.org/finance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Annual Budget Process  </a:t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Step 2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299" y="1997144"/>
            <a:ext cx="7543801" cy="4023360"/>
          </a:xfrm>
        </p:spPr>
        <p:txBody>
          <a:bodyPr>
            <a:normAutofit/>
          </a:bodyPr>
          <a:lstStyle/>
          <a:p>
            <a:pPr marL="828675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Submit your annual budget request online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Submission opens October 17, 2016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Deadline: </a:t>
            </a:r>
            <a:r>
              <a:rPr lang="en-US" sz="2400" b="1" dirty="0" smtClean="0">
                <a:solidFill>
                  <a:srgbClr val="C00000"/>
                </a:solidFill>
              </a:rPr>
              <a:t>November 13</a:t>
            </a:r>
            <a:r>
              <a:rPr lang="en-US" sz="2400" dirty="0" smtClean="0"/>
              <a:t>, 2016 at 11:00 PM</a:t>
            </a:r>
          </a:p>
          <a:p>
            <a:pPr marL="1304163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No late requests will be accepted</a:t>
            </a:r>
          </a:p>
          <a:p>
            <a:pPr marL="852488" indent="-315913">
              <a:buFont typeface="Wingdings" panose="05000000000000000000" pitchFamily="2" charset="2"/>
              <a:buChar char="Ø"/>
            </a:pPr>
            <a:r>
              <a:rPr lang="en-US" sz="2400" dirty="0" smtClean="0"/>
              <a:t>Three parts to the application</a:t>
            </a:r>
          </a:p>
          <a:p>
            <a:pPr marL="1145096" lvl="1" indent="-315913">
              <a:buFont typeface="Wingdings" panose="05000000000000000000" pitchFamily="2" charset="2"/>
              <a:buChar char="Ø"/>
            </a:pPr>
            <a:r>
              <a:rPr lang="en-US" sz="2400" dirty="0" smtClean="0"/>
              <a:t>Basic information of the requestor</a:t>
            </a:r>
          </a:p>
          <a:p>
            <a:pPr marL="1145096" lvl="1" indent="-315913">
              <a:buFont typeface="Wingdings" panose="05000000000000000000" pitchFamily="2" charset="2"/>
              <a:buChar char="Ø"/>
            </a:pPr>
            <a:r>
              <a:rPr lang="en-US" sz="2400" dirty="0" smtClean="0"/>
              <a:t>Description of request</a:t>
            </a:r>
          </a:p>
          <a:p>
            <a:pPr marL="1145096" lvl="1" indent="-315913">
              <a:buFont typeface="Wingdings" panose="05000000000000000000" pitchFamily="2" charset="2"/>
              <a:buChar char="Ø"/>
            </a:pPr>
            <a:r>
              <a:rPr lang="en-US" sz="2400" dirty="0" smtClean="0"/>
              <a:t>Financial information (your budget)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3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Annual Budget Process  </a:t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Step 3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299" y="1997144"/>
            <a:ext cx="7543801" cy="4023360"/>
          </a:xfrm>
        </p:spPr>
        <p:txBody>
          <a:bodyPr>
            <a:normAutofit/>
          </a:bodyPr>
          <a:lstStyle/>
          <a:p>
            <a:pPr marL="828675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Attend Annual Budget Hearing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Hearings take place during Winter break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Most likely </a:t>
            </a:r>
            <a:r>
              <a:rPr lang="en-US" sz="2400" dirty="0"/>
              <a:t>the week before the start of the Spring </a:t>
            </a:r>
            <a:r>
              <a:rPr lang="en-US" sz="2400" dirty="0" smtClean="0"/>
              <a:t>semester; </a:t>
            </a:r>
            <a:r>
              <a:rPr lang="en-US" sz="2400" dirty="0"/>
              <a:t>subject to change </a:t>
            </a:r>
            <a:endParaRPr lang="en-US" sz="2400" dirty="0" smtClean="0"/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You will be contacted about a date/time 	</a:t>
            </a:r>
          </a:p>
          <a:p>
            <a:pPr marL="852488" indent="-315913">
              <a:buFont typeface="Wingdings" panose="05000000000000000000" pitchFamily="2" charset="2"/>
              <a:buChar char="Ø"/>
            </a:pPr>
            <a:r>
              <a:rPr lang="en-US" sz="2400" dirty="0" smtClean="0"/>
              <a:t>You will present to the Finance Committee about your club/organization and your budget request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2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8194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129540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2400" dirty="0">
              <a:latin typeface="+mn-lt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  <a:p>
            <a:pPr marL="342900" indent="-342900" eaLnBrk="0" hangingPunct="0"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14" name="Title 1"/>
          <p:cNvSpPr>
            <a:spLocks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381000"/>
            <a:ext cx="2644370" cy="607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082"/>
            <a:ext cx="5654040" cy="68706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</a:rPr>
              <a:t>Annual Budget Process  </a:t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Step 4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www.csunas.org/finance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299" y="1997144"/>
            <a:ext cx="7543801" cy="4023360"/>
          </a:xfrm>
        </p:spPr>
        <p:txBody>
          <a:bodyPr>
            <a:normAutofit/>
          </a:bodyPr>
          <a:lstStyle/>
          <a:p>
            <a:pPr marL="828675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Wait to hear back from Associated Students for your allocation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AS President, Senate, and University President will review and finalize the Annual Budget for 2016 – 2017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Senators can increase (or decrease) any items on the Annual Budget</a:t>
            </a:r>
          </a:p>
          <a:p>
            <a:pPr marL="1121283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Use this time to advocate for your budget (fundraising)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89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00D28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677</Words>
  <Application>Microsoft Office PowerPoint</Application>
  <PresentationFormat>On-screen Show (4:3)</PresentationFormat>
  <Paragraphs>206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Cambria</vt:lpstr>
      <vt:lpstr>Garamond</vt:lpstr>
      <vt:lpstr>Georgia</vt:lpstr>
      <vt:lpstr>Times New Roman</vt:lpstr>
      <vt:lpstr>Wingdings</vt:lpstr>
      <vt:lpstr>Retrospect</vt:lpstr>
      <vt:lpstr>PowerPoint Presentation</vt:lpstr>
      <vt:lpstr>Agenda</vt:lpstr>
      <vt:lpstr>Overview</vt:lpstr>
      <vt:lpstr>Types of Funding</vt:lpstr>
      <vt:lpstr>Types of Funding –  Annual Budget </vt:lpstr>
      <vt:lpstr>Annual Budget Process   Step 1 </vt:lpstr>
      <vt:lpstr>Annual Budget Process   Step 2 </vt:lpstr>
      <vt:lpstr>Annual Budget Process   Step 3 </vt:lpstr>
      <vt:lpstr>Annual Budget Process   Step 4 </vt:lpstr>
      <vt:lpstr>Types of Funding –  Club/Org Travel </vt:lpstr>
      <vt:lpstr>Process – Clubs/Org Travel</vt:lpstr>
      <vt:lpstr>Types of Funding –  Supplemental </vt:lpstr>
      <vt:lpstr>Process – Supplemental Funding </vt:lpstr>
      <vt:lpstr>Process – Supplemental Funding </vt:lpstr>
      <vt:lpstr>Process – Supplemental Funding </vt:lpstr>
      <vt:lpstr>Process – Supplemental Funding </vt:lpstr>
      <vt:lpstr>Next Step </vt:lpstr>
      <vt:lpstr>Forms </vt:lpstr>
      <vt:lpstr>2016-2017 Code on Finance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</dc:creator>
  <cp:lastModifiedBy>Kapaktchian, Shushan Mary</cp:lastModifiedBy>
  <cp:revision>178</cp:revision>
  <dcterms:created xsi:type="dcterms:W3CDTF">2010-10-12T05:40:23Z</dcterms:created>
  <dcterms:modified xsi:type="dcterms:W3CDTF">2016-09-20T21:47:44Z</dcterms:modified>
</cp:coreProperties>
</file>