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22"/>
  </p:notesMasterIdLst>
  <p:handoutMasterIdLst>
    <p:handoutMasterId r:id="rId23"/>
  </p:handoutMasterIdLst>
  <p:sldIdLst>
    <p:sldId id="256" r:id="rId2"/>
    <p:sldId id="287" r:id="rId3"/>
    <p:sldId id="304" r:id="rId4"/>
    <p:sldId id="309" r:id="rId5"/>
    <p:sldId id="308" r:id="rId6"/>
    <p:sldId id="323" r:id="rId7"/>
    <p:sldId id="324" r:id="rId8"/>
    <p:sldId id="325" r:id="rId9"/>
    <p:sldId id="326" r:id="rId10"/>
    <p:sldId id="312" r:id="rId11"/>
    <p:sldId id="317" r:id="rId12"/>
    <p:sldId id="313" r:id="rId13"/>
    <p:sldId id="316" r:id="rId14"/>
    <p:sldId id="311" r:id="rId15"/>
    <p:sldId id="314" r:id="rId16"/>
    <p:sldId id="315" r:id="rId17"/>
    <p:sldId id="318" r:id="rId18"/>
    <p:sldId id="320" r:id="rId19"/>
    <p:sldId id="321" r:id="rId20"/>
    <p:sldId id="299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2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E9EBE1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28" autoAdjust="0"/>
  </p:normalViewPr>
  <p:slideViewPr>
    <p:cSldViewPr>
      <p:cViewPr varScale="1">
        <p:scale>
          <a:sx n="73" d="100"/>
          <a:sy n="73" d="100"/>
        </p:scale>
        <p:origin x="1476" y="66"/>
      </p:cViewPr>
      <p:guideLst>
        <p:guide orient="horz" pos="292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-65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65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-65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65" charset="0"/>
              </a:defRPr>
            </a:lvl1pPr>
          </a:lstStyle>
          <a:p>
            <a:pPr>
              <a:defRPr/>
            </a:pPr>
            <a:fld id="{9E28F584-EFCF-4344-B524-C0D3C2F244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1229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-65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65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-65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65" charset="0"/>
              </a:defRPr>
            </a:lvl1pPr>
          </a:lstStyle>
          <a:p>
            <a:pPr>
              <a:defRPr/>
            </a:pPr>
            <a:fld id="{AAFDFD1E-0058-460A-84B1-64498766DC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669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9DC4B7-E1FA-4929-B070-2538EAC3C364}" type="slidenum">
              <a:rPr lang="en-US" smtClean="0">
                <a:latin typeface="Arial" charset="0"/>
              </a:rPr>
              <a:pPr/>
              <a:t>1</a:t>
            </a:fld>
            <a:endParaRPr lang="en-US" dirty="0" smtClean="0">
              <a:latin typeface="Arial" charset="0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42203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130D06-C2C8-41DC-8138-5D6C92E6471A}" type="slidenum">
              <a:rPr lang="en-US" smtClean="0">
                <a:latin typeface="Arial" charset="0"/>
              </a:rPr>
              <a:pPr/>
              <a:t>10</a:t>
            </a:fld>
            <a:endParaRPr lang="en-US" dirty="0" smtClean="0">
              <a:latin typeface="Arial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70338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130D06-C2C8-41DC-8138-5D6C92E6471A}" type="slidenum">
              <a:rPr lang="en-US" smtClean="0">
                <a:latin typeface="Arial" charset="0"/>
              </a:rPr>
              <a:pPr/>
              <a:t>11</a:t>
            </a:fld>
            <a:endParaRPr lang="en-US" dirty="0" smtClean="0">
              <a:latin typeface="Arial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25725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130D06-C2C8-41DC-8138-5D6C92E6471A}" type="slidenum">
              <a:rPr lang="en-US" smtClean="0">
                <a:latin typeface="Arial" charset="0"/>
              </a:rPr>
              <a:pPr/>
              <a:t>12</a:t>
            </a:fld>
            <a:endParaRPr lang="en-US" dirty="0" smtClean="0">
              <a:latin typeface="Arial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16068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130D06-C2C8-41DC-8138-5D6C92E6471A}" type="slidenum">
              <a:rPr lang="en-US" smtClean="0">
                <a:latin typeface="Arial" charset="0"/>
              </a:rPr>
              <a:pPr/>
              <a:t>13</a:t>
            </a:fld>
            <a:endParaRPr lang="en-US" dirty="0" smtClean="0">
              <a:latin typeface="Arial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90650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130D06-C2C8-41DC-8138-5D6C92E6471A}" type="slidenum">
              <a:rPr lang="en-US" smtClean="0">
                <a:latin typeface="Arial" charset="0"/>
              </a:rPr>
              <a:pPr/>
              <a:t>14</a:t>
            </a:fld>
            <a:endParaRPr lang="en-US" dirty="0" smtClean="0">
              <a:latin typeface="Arial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18884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130D06-C2C8-41DC-8138-5D6C92E6471A}" type="slidenum">
              <a:rPr lang="en-US" smtClean="0">
                <a:latin typeface="Arial" charset="0"/>
              </a:rPr>
              <a:pPr/>
              <a:t>15</a:t>
            </a:fld>
            <a:endParaRPr lang="en-US" dirty="0" smtClean="0">
              <a:latin typeface="Arial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11111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130D06-C2C8-41DC-8138-5D6C92E6471A}" type="slidenum">
              <a:rPr lang="en-US" smtClean="0">
                <a:latin typeface="Arial" charset="0"/>
              </a:rPr>
              <a:pPr/>
              <a:t>16</a:t>
            </a:fld>
            <a:endParaRPr lang="en-US" dirty="0" smtClean="0">
              <a:latin typeface="Arial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004918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130D06-C2C8-41DC-8138-5D6C92E6471A}" type="slidenum">
              <a:rPr lang="en-US" smtClean="0">
                <a:latin typeface="Arial" charset="0"/>
              </a:rPr>
              <a:pPr/>
              <a:t>17</a:t>
            </a:fld>
            <a:endParaRPr lang="en-US" dirty="0" smtClean="0">
              <a:latin typeface="Arial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888725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130D06-C2C8-41DC-8138-5D6C92E6471A}" type="slidenum">
              <a:rPr lang="en-US" smtClean="0">
                <a:latin typeface="Arial" charset="0"/>
              </a:rPr>
              <a:pPr/>
              <a:t>18</a:t>
            </a:fld>
            <a:endParaRPr lang="en-US" dirty="0" smtClean="0">
              <a:latin typeface="Arial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02362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130D06-C2C8-41DC-8138-5D6C92E6471A}" type="slidenum">
              <a:rPr lang="en-US" smtClean="0">
                <a:latin typeface="Arial" charset="0"/>
              </a:rPr>
              <a:pPr/>
              <a:t>19</a:t>
            </a:fld>
            <a:endParaRPr lang="en-US" dirty="0" smtClean="0">
              <a:latin typeface="Arial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55501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130D06-C2C8-41DC-8138-5D6C92E6471A}" type="slidenum">
              <a:rPr lang="en-US" smtClean="0">
                <a:latin typeface="Arial" charset="0"/>
              </a:rPr>
              <a:pPr/>
              <a:t>2</a:t>
            </a:fld>
            <a:endParaRPr lang="en-US" dirty="0" smtClean="0">
              <a:latin typeface="Arial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77327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AFDFD1E-0058-460A-84B1-64498766DCA7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5131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130D06-C2C8-41DC-8138-5D6C92E6471A}" type="slidenum">
              <a:rPr lang="en-US" smtClean="0">
                <a:latin typeface="Arial" charset="0"/>
              </a:rPr>
              <a:pPr/>
              <a:t>3</a:t>
            </a:fld>
            <a:endParaRPr lang="en-US" dirty="0" smtClean="0">
              <a:latin typeface="Arial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37262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130D06-C2C8-41DC-8138-5D6C92E6471A}" type="slidenum">
              <a:rPr lang="en-US" smtClean="0">
                <a:latin typeface="Arial" charset="0"/>
              </a:rPr>
              <a:pPr/>
              <a:t>4</a:t>
            </a:fld>
            <a:endParaRPr lang="en-US" dirty="0" smtClean="0">
              <a:latin typeface="Arial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4905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130D06-C2C8-41DC-8138-5D6C92E6471A}" type="slidenum">
              <a:rPr lang="en-US" smtClean="0">
                <a:latin typeface="Arial" charset="0"/>
              </a:rPr>
              <a:pPr/>
              <a:t>5</a:t>
            </a:fld>
            <a:endParaRPr lang="en-US" dirty="0" smtClean="0">
              <a:latin typeface="Arial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14999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130D06-C2C8-41DC-8138-5D6C92E6471A}" type="slidenum">
              <a:rPr lang="en-US" smtClean="0">
                <a:latin typeface="Arial" charset="0"/>
              </a:rPr>
              <a:pPr/>
              <a:t>6</a:t>
            </a:fld>
            <a:endParaRPr lang="en-US" dirty="0" smtClean="0">
              <a:latin typeface="Arial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36249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130D06-C2C8-41DC-8138-5D6C92E6471A}" type="slidenum">
              <a:rPr lang="en-US" smtClean="0">
                <a:latin typeface="Arial" charset="0"/>
              </a:rPr>
              <a:pPr/>
              <a:t>7</a:t>
            </a:fld>
            <a:endParaRPr lang="en-US" dirty="0" smtClean="0">
              <a:latin typeface="Arial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90781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130D06-C2C8-41DC-8138-5D6C92E6471A}" type="slidenum">
              <a:rPr lang="en-US" smtClean="0">
                <a:latin typeface="Arial" charset="0"/>
              </a:rPr>
              <a:pPr/>
              <a:t>8</a:t>
            </a:fld>
            <a:endParaRPr lang="en-US" dirty="0" smtClean="0">
              <a:latin typeface="Arial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5538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130D06-C2C8-41DC-8138-5D6C92E6471A}" type="slidenum">
              <a:rPr lang="en-US" smtClean="0">
                <a:latin typeface="Arial" charset="0"/>
              </a:rPr>
              <a:pPr/>
              <a:t>9</a:t>
            </a:fld>
            <a:endParaRPr lang="en-US" dirty="0" smtClean="0">
              <a:latin typeface="Arial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5888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050ED-4598-4120-95E2-AC58FDDC370A}" type="datetime1">
              <a:rPr lang="en-US" smtClean="0"/>
              <a:t>9/20/2016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www.csunas.org/finance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2926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43A8-FBF9-4ED8-85E5-930E82442C3C}" type="datetime1">
              <a:rPr lang="en-US" smtClean="0"/>
              <a:t>9/20/2016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www.csunas.org/finance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6953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3D25D-3A9E-4480-AC8F-6F69A8A54B4C}" type="datetime1">
              <a:rPr lang="en-US" smtClean="0"/>
              <a:t>9/20/2016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www.csunas.org/finance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606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26336-F752-44FC-98B4-632A25820330}" type="datetime1">
              <a:rPr lang="en-US" smtClean="0"/>
              <a:t>9/20/2016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www.csunas.org/finance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E3F4F-51B2-42EE-AFA2-40C4572185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16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D63B1-5FED-4D35-BDAB-7ED51B709C92}" type="datetime1">
              <a:rPr lang="en-US" smtClean="0"/>
              <a:t>9/20/2016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www.csunas.org/finance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0748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0F07D-CF13-4D4B-B6FD-A538212F03AA}" type="datetime1">
              <a:rPr lang="en-US" smtClean="0"/>
              <a:t>9/20/2016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www.csunas.org/finance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454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EF181-AAFE-402D-A118-CE1B5225189F}" type="datetime1">
              <a:rPr lang="en-US" smtClean="0"/>
              <a:t>9/20/2016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www.csunas.org/finance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405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FF144-3534-408D-A064-E173B45D48A7}" type="datetime1">
              <a:rPr lang="en-US" smtClean="0"/>
              <a:t>9/20/2016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www.csunas.org/finance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619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19C35-7A4C-4011-A670-8C35D371EB41}" type="datetime1">
              <a:rPr lang="en-US" smtClean="0"/>
              <a:t>9/20/2016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www.csunas.org/finance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771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3308EA36-AE36-42A6-A876-464132ED2B4A}" type="datetime1">
              <a:rPr lang="en-US" smtClean="0"/>
              <a:t>9/20/2016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www.csunas.org/finance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9040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DCE83-4C6C-4DAC-AF8A-BFEDAE532E9E}" type="datetime1">
              <a:rPr lang="en-US" smtClean="0"/>
              <a:t>9/20/2016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www.csunas.org/finance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468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6D09DC7-DC7C-4BE9-ACF0-09FE5040B502}" type="datetime1">
              <a:rPr lang="en-US" smtClean="0"/>
              <a:t>9/20/2016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www.csunas.org/finance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3874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sunas.wufoo.com/forms/201516-travel-and-academic-funding-request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sunas.wufoo.com/forms/201516-supplemental-funding-request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sunas.org/forms/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sun.edu/sites/default/files/2015-16%20Code%20on%20Finance%20draft%20for%202016-17_access.pdf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slide" Target="slide17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1.xml"/><Relationship Id="rId5" Type="http://schemas.openxmlformats.org/officeDocument/2006/relationships/slide" Target="slide4.xml"/><Relationship Id="rId4" Type="http://schemas.openxmlformats.org/officeDocument/2006/relationships/slide" Target="slide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sun.edu/as/budget-types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0"/>
          <p:cNvSpPr txBox="1">
            <a:spLocks noChangeArrowheads="1"/>
          </p:cNvSpPr>
          <p:nvPr/>
        </p:nvSpPr>
        <p:spPr bwMode="auto">
          <a:xfrm>
            <a:off x="1699207" y="2474605"/>
            <a:ext cx="5821787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3000" b="1" dirty="0" smtClean="0">
                <a:solidFill>
                  <a:schemeClr val="accent1"/>
                </a:solidFill>
                <a:latin typeface="+mj-lt"/>
              </a:rPr>
              <a:t>Funding for your Club/Organization</a:t>
            </a:r>
            <a:endParaRPr lang="en-US" sz="3000" b="1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15363" name="Text Box 13"/>
          <p:cNvSpPr txBox="1">
            <a:spLocks noChangeArrowheads="1"/>
          </p:cNvSpPr>
          <p:nvPr/>
        </p:nvSpPr>
        <p:spPr bwMode="auto">
          <a:xfrm>
            <a:off x="2819400" y="45720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sz="1800" dirty="0">
              <a:latin typeface="Arial" charset="0"/>
            </a:endParaRPr>
          </a:p>
        </p:txBody>
      </p:sp>
      <p:sp>
        <p:nvSpPr>
          <p:cNvPr id="1038" name="Text Box 14"/>
          <p:cNvSpPr txBox="1">
            <a:spLocks noChangeArrowheads="1"/>
          </p:cNvSpPr>
          <p:nvPr/>
        </p:nvSpPr>
        <p:spPr bwMode="auto">
          <a:xfrm>
            <a:off x="1447800" y="3201675"/>
            <a:ext cx="6324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dirty="0">
                <a:latin typeface="+mn-lt"/>
              </a:rPr>
              <a:t>Presented </a:t>
            </a:r>
            <a:r>
              <a:rPr lang="en-US" dirty="0" smtClean="0">
                <a:latin typeface="+mn-lt"/>
              </a:rPr>
              <a:t>by</a:t>
            </a:r>
            <a:r>
              <a:rPr lang="en-US" dirty="0">
                <a:latin typeface="+mn-lt"/>
              </a:rPr>
              <a:t>:</a:t>
            </a:r>
            <a:endParaRPr lang="en-US" sz="1800" dirty="0">
              <a:latin typeface="+mn-lt"/>
            </a:endParaRPr>
          </a:p>
        </p:txBody>
      </p:sp>
      <p:sp>
        <p:nvSpPr>
          <p:cNvPr id="1051" name="Text Box 27"/>
          <p:cNvSpPr txBox="1">
            <a:spLocks noChangeArrowheads="1"/>
          </p:cNvSpPr>
          <p:nvPr/>
        </p:nvSpPr>
        <p:spPr bwMode="auto">
          <a:xfrm>
            <a:off x="1699207" y="3835880"/>
            <a:ext cx="57150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2400" b="1" dirty="0" smtClean="0">
                <a:solidFill>
                  <a:schemeClr val="accent1"/>
                </a:solidFill>
                <a:latin typeface="+mn-lt"/>
              </a:rPr>
              <a:t>Shushan Kapaktchian </a:t>
            </a:r>
            <a:r>
              <a:rPr lang="en-US" sz="2400" b="1" dirty="0" smtClean="0">
                <a:latin typeface="+mn-lt"/>
              </a:rPr>
              <a:t>&amp;</a:t>
            </a:r>
            <a:r>
              <a:rPr lang="en-US" sz="2400" b="1" dirty="0" smtClean="0">
                <a:solidFill>
                  <a:schemeClr val="accent1"/>
                </a:solidFill>
                <a:latin typeface="+mn-lt"/>
              </a:rPr>
              <a:t> Isaac </a:t>
            </a:r>
            <a:r>
              <a:rPr lang="en-US" sz="2400" b="1" dirty="0" err="1" smtClean="0">
                <a:solidFill>
                  <a:schemeClr val="accent1"/>
                </a:solidFill>
                <a:latin typeface="+mn-lt"/>
              </a:rPr>
              <a:t>Ogaldez</a:t>
            </a:r>
            <a:endParaRPr lang="en-US" sz="2400" b="1" dirty="0">
              <a:solidFill>
                <a:schemeClr val="accent1"/>
              </a:solidFill>
              <a:latin typeface="+mn-lt"/>
            </a:endParaRPr>
          </a:p>
          <a:p>
            <a:pPr algn="ctr" eaLnBrk="0" hangingPunct="0"/>
            <a:r>
              <a:rPr lang="en-US" sz="2200" dirty="0" smtClean="0">
                <a:latin typeface="+mn-lt"/>
              </a:rPr>
              <a:t>Chair of Finance – Assistant Chair</a:t>
            </a:r>
            <a:endParaRPr lang="en-US" sz="2200" dirty="0">
              <a:latin typeface="+mn-lt"/>
            </a:endParaRPr>
          </a:p>
          <a:p>
            <a:pPr algn="ctr" eaLnBrk="0" hangingPunct="0"/>
            <a:r>
              <a:rPr lang="en-US" dirty="0" smtClean="0">
                <a:latin typeface="+mn-lt"/>
              </a:rPr>
              <a:t>chairoffinance@csunas.org   asstchairoffinance@csunas.org</a:t>
            </a:r>
          </a:p>
          <a:p>
            <a:pPr algn="ctr" eaLnBrk="0" hangingPunct="0"/>
            <a:r>
              <a:rPr lang="en-US" dirty="0" smtClean="0">
                <a:latin typeface="+mn-lt"/>
              </a:rPr>
              <a:t>(818) 677 - 3633</a:t>
            </a:r>
            <a:endParaRPr lang="en-US" dirty="0">
              <a:latin typeface="+mn-lt"/>
            </a:endParaRPr>
          </a:p>
          <a:p>
            <a:pPr algn="ctr" eaLnBrk="0" hangingPunct="0"/>
            <a:endParaRPr lang="en-US" dirty="0">
              <a:latin typeface="Times New Roman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609600"/>
            <a:ext cx="4953000" cy="1137584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50" b="1" dirty="0" smtClean="0"/>
              <a:t>www.csunas.org/finance</a:t>
            </a:r>
            <a:endParaRPr lang="en-US" sz="105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8"/>
          <p:cNvSpPr txBox="1">
            <a:spLocks noChangeArrowheads="1"/>
          </p:cNvSpPr>
          <p:nvPr/>
        </p:nvSpPr>
        <p:spPr bwMode="auto">
          <a:xfrm>
            <a:off x="2819400" y="45720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sz="1800" dirty="0">
              <a:latin typeface="Arial" charset="0"/>
            </a:endParaRP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838200" y="1295400"/>
            <a:ext cx="7010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0" hangingPunct="0"/>
            <a:endParaRPr lang="en-US" sz="2400" dirty="0">
              <a:latin typeface="+mn-lt"/>
            </a:endParaRPr>
          </a:p>
          <a:p>
            <a:pPr marL="342900" indent="-342900" eaLnBrk="0" hangingPunct="0">
              <a:buFontTx/>
              <a:buChar char="•"/>
            </a:pPr>
            <a:endParaRPr lang="en-US" sz="2400" dirty="0">
              <a:latin typeface="Times New Roman" pitchFamily="18" charset="0"/>
            </a:endParaRPr>
          </a:p>
          <a:p>
            <a:pPr marL="342900" indent="-342900" eaLnBrk="0" hangingPunct="0">
              <a:buFontTx/>
              <a:buChar char="•"/>
            </a:pPr>
            <a:endParaRPr lang="en-US" sz="2400" dirty="0">
              <a:latin typeface="Times New Roman" pitchFamily="18" charset="0"/>
            </a:endParaRPr>
          </a:p>
        </p:txBody>
      </p:sp>
      <p:sp>
        <p:nvSpPr>
          <p:cNvPr id="17414" name="Title 1"/>
          <p:cNvSpPr>
            <a:spLocks/>
          </p:cNvSpPr>
          <p:nvPr/>
        </p:nvSpPr>
        <p:spPr bwMode="auto">
          <a:xfrm>
            <a:off x="533400" y="3810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endParaRPr lang="en-US" sz="36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9518" y="381000"/>
            <a:ext cx="2644370" cy="60734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10082"/>
            <a:ext cx="5654040" cy="687062"/>
          </a:xfrm>
        </p:spPr>
        <p:txBody>
          <a:bodyPr>
            <a:normAutofit fontScale="90000"/>
          </a:bodyPr>
          <a:lstStyle/>
          <a:p>
            <a:pPr eaLnBrk="0" hangingPunct="0"/>
            <a:r>
              <a:rPr lang="en-US" sz="3600" b="1" dirty="0">
                <a:solidFill>
                  <a:schemeClr val="accent1"/>
                </a:solidFill>
              </a:rPr>
              <a:t>Types of Funding – </a:t>
            </a:r>
            <a:br>
              <a:rPr lang="en-US" sz="3600" b="1" dirty="0">
                <a:solidFill>
                  <a:schemeClr val="accent1"/>
                </a:solidFill>
              </a:rPr>
            </a:br>
            <a:r>
              <a:rPr lang="en-US" sz="3600" b="1" dirty="0" smtClean="0">
                <a:solidFill>
                  <a:schemeClr val="accent1"/>
                </a:solidFill>
              </a:rPr>
              <a:t>Club/Org Travel</a:t>
            </a:r>
            <a:r>
              <a:rPr lang="en-US" sz="3600" b="1" dirty="0">
                <a:solidFill>
                  <a:schemeClr val="accent1"/>
                </a:solidFill>
              </a:rPr>
              <a:t/>
            </a:r>
            <a:br>
              <a:rPr lang="en-US" sz="3600" b="1" dirty="0">
                <a:solidFill>
                  <a:schemeClr val="accent1"/>
                </a:solidFill>
              </a:rPr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61963" lvl="1" indent="-342900" eaLnBrk="0" hangingPunct="0">
              <a:lnSpc>
                <a:spcPct val="100000"/>
              </a:lnSpc>
              <a:buFont typeface="Arial" pitchFamily="34" charset="0"/>
              <a:buChar char="•"/>
            </a:pPr>
            <a:r>
              <a:rPr lang="en-US" sz="2400" dirty="0"/>
              <a:t>Funding for student organization travel is restricted to </a:t>
            </a:r>
            <a:r>
              <a:rPr lang="en-US" sz="2400" dirty="0">
                <a:solidFill>
                  <a:schemeClr val="accent1"/>
                </a:solidFill>
              </a:rPr>
              <a:t>two</a:t>
            </a:r>
            <a:r>
              <a:rPr lang="en-US" sz="2400" dirty="0"/>
              <a:t> student members, </a:t>
            </a:r>
            <a:r>
              <a:rPr lang="en-US" sz="2400" dirty="0" smtClean="0">
                <a:solidFill>
                  <a:schemeClr val="accent1"/>
                </a:solidFill>
              </a:rPr>
              <a:t>$600 </a:t>
            </a:r>
            <a:r>
              <a:rPr lang="en-US" sz="2400" dirty="0"/>
              <a:t>maximum per person, and </a:t>
            </a:r>
            <a:r>
              <a:rPr lang="en-US" sz="2400" dirty="0">
                <a:solidFill>
                  <a:schemeClr val="accent1"/>
                </a:solidFill>
              </a:rPr>
              <a:t>no more than 50% </a:t>
            </a:r>
            <a:r>
              <a:rPr lang="en-US" sz="2400" dirty="0"/>
              <a:t>of the actual cost of the travel every fiscal year</a:t>
            </a:r>
          </a:p>
          <a:p>
            <a:pPr marL="515938" lvl="1" indent="-342900" eaLnBrk="0" hangingPunct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Preference is given to leadership conferences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www.csunas.org/finance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109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8"/>
          <p:cNvSpPr txBox="1">
            <a:spLocks noChangeArrowheads="1"/>
          </p:cNvSpPr>
          <p:nvPr/>
        </p:nvSpPr>
        <p:spPr bwMode="auto">
          <a:xfrm>
            <a:off x="2819400" y="45720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sz="1800" dirty="0">
              <a:latin typeface="Arial" charset="0"/>
            </a:endParaRP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838200" y="1295400"/>
            <a:ext cx="7010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0" hangingPunct="0"/>
            <a:endParaRPr lang="en-US" sz="2400" dirty="0">
              <a:latin typeface="+mn-lt"/>
            </a:endParaRPr>
          </a:p>
          <a:p>
            <a:pPr marL="342900" indent="-342900" eaLnBrk="0" hangingPunct="0">
              <a:buFontTx/>
              <a:buChar char="•"/>
            </a:pPr>
            <a:endParaRPr lang="en-US" sz="2400" dirty="0">
              <a:latin typeface="Times New Roman" pitchFamily="18" charset="0"/>
            </a:endParaRPr>
          </a:p>
          <a:p>
            <a:pPr marL="342900" indent="-342900" eaLnBrk="0" hangingPunct="0">
              <a:buFontTx/>
              <a:buChar char="•"/>
            </a:pPr>
            <a:endParaRPr lang="en-US" sz="2400" dirty="0">
              <a:latin typeface="Times New Roman" pitchFamily="18" charset="0"/>
            </a:endParaRPr>
          </a:p>
        </p:txBody>
      </p:sp>
      <p:sp>
        <p:nvSpPr>
          <p:cNvPr id="17414" name="Title 1"/>
          <p:cNvSpPr>
            <a:spLocks/>
          </p:cNvSpPr>
          <p:nvPr/>
        </p:nvSpPr>
        <p:spPr bwMode="auto">
          <a:xfrm>
            <a:off x="533400" y="3810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endParaRPr lang="en-US" sz="36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9518" y="381000"/>
            <a:ext cx="2644370" cy="60734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59" y="1005146"/>
            <a:ext cx="5654040" cy="687062"/>
          </a:xfrm>
        </p:spPr>
        <p:txBody>
          <a:bodyPr>
            <a:normAutofit/>
          </a:bodyPr>
          <a:lstStyle/>
          <a:p>
            <a:pPr eaLnBrk="0" hangingPunct="0"/>
            <a:r>
              <a:rPr lang="en-US" sz="3600" b="1" dirty="0" smtClean="0">
                <a:solidFill>
                  <a:schemeClr val="accent1"/>
                </a:solidFill>
              </a:rPr>
              <a:t>Process – Clubs/Org Travel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01168" lvl="1" indent="0" eaLnBrk="0" hangingPunct="0"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US" sz="2500" b="1" dirty="0">
                <a:latin typeface="Times New Roman"/>
                <a:cs typeface="Times New Roman"/>
              </a:rPr>
              <a:t>Step 1 – Submission of Travel Request</a:t>
            </a:r>
          </a:p>
          <a:p>
            <a:pPr marL="569913" lvl="2" indent="-342900" eaLnBrk="0" hangingPunct="0"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227013" algn="l"/>
              </a:tabLst>
              <a:defRPr/>
            </a:pPr>
            <a:r>
              <a:rPr lang="en-US" sz="2500" dirty="0" smtClean="0">
                <a:latin typeface="Times New Roman"/>
                <a:cs typeface="Times New Roman"/>
              </a:rPr>
              <a:t>Travel </a:t>
            </a:r>
            <a:r>
              <a:rPr lang="en-US" sz="2500" dirty="0">
                <a:latin typeface="Times New Roman"/>
                <a:cs typeface="Times New Roman"/>
              </a:rPr>
              <a:t>Funding Request Form</a:t>
            </a:r>
          </a:p>
          <a:p>
            <a:pPr marL="870268" lvl="4" indent="-342900" eaLnBrk="0" hangingPunct="0"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344488" algn="l"/>
              </a:tabLst>
              <a:defRPr/>
            </a:pPr>
            <a:r>
              <a:rPr lang="en-US" sz="2500" dirty="0">
                <a:latin typeface="Times New Roman"/>
                <a:cs typeface="Times New Roman"/>
              </a:rPr>
              <a:t>Requestor</a:t>
            </a:r>
          </a:p>
          <a:p>
            <a:pPr marL="870268" lvl="4" indent="-342900" eaLnBrk="0" hangingPunct="0"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344488" algn="l"/>
              </a:tabLst>
              <a:defRPr/>
            </a:pPr>
            <a:r>
              <a:rPr lang="en-US" sz="2500" dirty="0">
                <a:latin typeface="Times New Roman"/>
                <a:cs typeface="Times New Roman"/>
              </a:rPr>
              <a:t>Advisor Information</a:t>
            </a:r>
          </a:p>
          <a:p>
            <a:pPr marL="870268" lvl="4" indent="-342900" eaLnBrk="0" hangingPunct="0"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344488" algn="l"/>
              </a:tabLst>
              <a:defRPr/>
            </a:pPr>
            <a:r>
              <a:rPr lang="en-US" sz="2500" dirty="0">
                <a:latin typeface="Times New Roman"/>
                <a:cs typeface="Times New Roman"/>
              </a:rPr>
              <a:t>Trip Information</a:t>
            </a:r>
          </a:p>
          <a:p>
            <a:pPr marL="870268" lvl="4" indent="-342900" eaLnBrk="0" hangingPunct="0"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344488" algn="l"/>
              </a:tabLst>
              <a:defRPr/>
            </a:pPr>
            <a:r>
              <a:rPr lang="en-US" sz="2500" dirty="0" smtClean="0">
                <a:latin typeface="Times New Roman"/>
                <a:cs typeface="Times New Roman"/>
              </a:rPr>
              <a:t>Expenses</a:t>
            </a:r>
          </a:p>
          <a:p>
            <a:pPr marL="1037580" lvl="5" indent="-342900" eaLnBrk="0" hangingPunct="0"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344488" algn="l"/>
              </a:tabLst>
              <a:defRPr/>
            </a:pPr>
            <a:r>
              <a:rPr lang="en-US" sz="2500" dirty="0" smtClean="0">
                <a:latin typeface="Times New Roman"/>
                <a:cs typeface="Times New Roman"/>
              </a:rPr>
              <a:t>Submit application online: </a:t>
            </a:r>
            <a:r>
              <a:rPr lang="en-US" sz="2500" dirty="0" smtClean="0">
                <a:latin typeface="Times New Roman"/>
                <a:cs typeface="Times New Roman"/>
                <a:hlinkClick r:id="rId4"/>
              </a:rPr>
              <a:t>https</a:t>
            </a:r>
            <a:r>
              <a:rPr lang="en-US" sz="2500" dirty="0">
                <a:latin typeface="Times New Roman"/>
                <a:cs typeface="Times New Roman"/>
                <a:hlinkClick r:id="rId4"/>
              </a:rPr>
              <a:t>://csunas.wufoo.com/forms/201516-travel-and-academic-funding-request</a:t>
            </a:r>
            <a:r>
              <a:rPr lang="en-US" sz="2500" dirty="0" smtClean="0">
                <a:latin typeface="Times New Roman"/>
                <a:cs typeface="Times New Roman"/>
                <a:hlinkClick r:id="rId4"/>
              </a:rPr>
              <a:t>/</a:t>
            </a:r>
            <a:endParaRPr lang="en-US" sz="2500" dirty="0" smtClean="0">
              <a:latin typeface="Times New Roman"/>
              <a:cs typeface="Times New Roman"/>
            </a:endParaRPr>
          </a:p>
          <a:p>
            <a:pPr eaLnBrk="0" hangingPunct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Step </a:t>
            </a:r>
            <a:r>
              <a:rPr lang="en-US" sz="2500" b="1" dirty="0">
                <a:latin typeface="Times New Roman" pitchFamily="18" charset="0"/>
                <a:cs typeface="Times New Roman" pitchFamily="18" charset="0"/>
              </a:rPr>
              <a:t>2 – Waiver Form</a:t>
            </a:r>
          </a:p>
          <a:p>
            <a:pPr marL="850900" lvl="3" indent="-342900" eaLnBrk="0" hangingPunct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Release, Hold-Harmless and Informed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Consent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www.csunas.org/finance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5400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8"/>
          <p:cNvSpPr txBox="1">
            <a:spLocks noChangeArrowheads="1"/>
          </p:cNvSpPr>
          <p:nvPr/>
        </p:nvSpPr>
        <p:spPr bwMode="auto">
          <a:xfrm>
            <a:off x="2819400" y="45720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sz="1800" dirty="0">
              <a:latin typeface="Arial" charset="0"/>
            </a:endParaRP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838200" y="1295400"/>
            <a:ext cx="7010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0" hangingPunct="0"/>
            <a:endParaRPr lang="en-US" sz="2400" dirty="0">
              <a:latin typeface="+mn-lt"/>
            </a:endParaRPr>
          </a:p>
          <a:p>
            <a:pPr marL="342900" indent="-342900" eaLnBrk="0" hangingPunct="0">
              <a:buFontTx/>
              <a:buChar char="•"/>
            </a:pPr>
            <a:endParaRPr lang="en-US" sz="2400" dirty="0">
              <a:latin typeface="Times New Roman" pitchFamily="18" charset="0"/>
            </a:endParaRPr>
          </a:p>
          <a:p>
            <a:pPr marL="342900" indent="-342900" eaLnBrk="0" hangingPunct="0">
              <a:buFontTx/>
              <a:buChar char="•"/>
            </a:pPr>
            <a:endParaRPr lang="en-US" sz="2400" dirty="0">
              <a:latin typeface="Times New Roman" pitchFamily="18" charset="0"/>
            </a:endParaRPr>
          </a:p>
        </p:txBody>
      </p:sp>
      <p:sp>
        <p:nvSpPr>
          <p:cNvPr id="17414" name="Title 1"/>
          <p:cNvSpPr>
            <a:spLocks/>
          </p:cNvSpPr>
          <p:nvPr/>
        </p:nvSpPr>
        <p:spPr bwMode="auto">
          <a:xfrm>
            <a:off x="533400" y="3810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endParaRPr lang="en-US" sz="36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9518" y="381000"/>
            <a:ext cx="2644370" cy="60734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10082"/>
            <a:ext cx="5654040" cy="687062"/>
          </a:xfrm>
        </p:spPr>
        <p:txBody>
          <a:bodyPr>
            <a:normAutofit fontScale="90000"/>
          </a:bodyPr>
          <a:lstStyle/>
          <a:p>
            <a:pPr eaLnBrk="0" hangingPunct="0"/>
            <a:r>
              <a:rPr lang="en-US" sz="3600" b="1" dirty="0">
                <a:solidFill>
                  <a:schemeClr val="accent1"/>
                </a:solidFill>
              </a:rPr>
              <a:t>Types of Funding – </a:t>
            </a:r>
            <a:br>
              <a:rPr lang="en-US" sz="3600" b="1" dirty="0">
                <a:solidFill>
                  <a:schemeClr val="accent1"/>
                </a:solidFill>
              </a:rPr>
            </a:br>
            <a:r>
              <a:rPr lang="en-US" sz="3600" b="1" dirty="0" smtClean="0">
                <a:solidFill>
                  <a:schemeClr val="accent1"/>
                </a:solidFill>
              </a:rPr>
              <a:t>Supplemental</a:t>
            </a:r>
            <a:r>
              <a:rPr lang="en-US" sz="3600" b="1" dirty="0">
                <a:solidFill>
                  <a:schemeClr val="accent1"/>
                </a:solidFill>
              </a:rPr>
              <a:t/>
            </a:r>
            <a:br>
              <a:rPr lang="en-US" sz="3600" b="1" dirty="0">
                <a:solidFill>
                  <a:schemeClr val="accent1"/>
                </a:solidFill>
              </a:rPr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lnSpc>
                <a:spcPct val="100000"/>
              </a:lnSpc>
              <a:buFont typeface="Arial" pitchFamily="34" charset="0"/>
              <a:buChar char="•"/>
            </a:pPr>
            <a:r>
              <a:rPr lang="en-US" sz="2400" dirty="0">
                <a:cs typeface="Times New Roman" pitchFamily="18" charset="0"/>
              </a:rPr>
              <a:t>One-half of the funds </a:t>
            </a:r>
            <a:r>
              <a:rPr lang="en-US" sz="2400" dirty="0" smtClean="0">
                <a:cs typeface="Times New Roman" pitchFamily="18" charset="0"/>
              </a:rPr>
              <a:t>unspent </a:t>
            </a:r>
            <a:r>
              <a:rPr lang="en-US" sz="2400" dirty="0">
                <a:cs typeface="Times New Roman" pitchFamily="18" charset="0"/>
              </a:rPr>
              <a:t>in a given year “roll over” into the next year’s budget </a:t>
            </a:r>
            <a:r>
              <a:rPr lang="en-US" sz="2400" dirty="0" smtClean="0">
                <a:cs typeface="Times New Roman" pitchFamily="18" charset="0"/>
              </a:rPr>
              <a:t>- Unassigned Contingency</a:t>
            </a:r>
            <a:endParaRPr lang="en-US" sz="2400" dirty="0">
              <a:cs typeface="Times New Roman" pitchFamily="18" charset="0"/>
            </a:endParaRPr>
          </a:p>
          <a:p>
            <a:pPr marL="342900" indent="-342900">
              <a:lnSpc>
                <a:spcPct val="100000"/>
              </a:lnSpc>
              <a:buFont typeface="Arial" pitchFamily="34" charset="0"/>
              <a:buChar char="•"/>
            </a:pPr>
            <a:r>
              <a:rPr lang="en-US" sz="2400" dirty="0">
                <a:cs typeface="Times New Roman" pitchFamily="18" charset="0"/>
              </a:rPr>
              <a:t>Missed the Annual Budget </a:t>
            </a:r>
            <a:r>
              <a:rPr lang="en-US" sz="2400" dirty="0" smtClean="0">
                <a:cs typeface="Times New Roman" pitchFamily="18" charset="0"/>
              </a:rPr>
              <a:t>Process</a:t>
            </a:r>
            <a:endParaRPr lang="en-US" sz="2400" dirty="0">
              <a:cs typeface="Times New Roman" pitchFamily="18" charset="0"/>
            </a:endParaRPr>
          </a:p>
          <a:p>
            <a:pPr marL="342900" indent="-342900">
              <a:lnSpc>
                <a:spcPct val="100000"/>
              </a:lnSpc>
              <a:buFont typeface="Arial" pitchFamily="34" charset="0"/>
              <a:buChar char="•"/>
            </a:pPr>
            <a:r>
              <a:rPr lang="en-US" sz="2400" dirty="0">
                <a:cs typeface="Times New Roman" pitchFamily="18" charset="0"/>
              </a:rPr>
              <a:t>New </a:t>
            </a:r>
            <a:r>
              <a:rPr lang="en-US" sz="2400" dirty="0" smtClean="0">
                <a:cs typeface="Times New Roman" pitchFamily="18" charset="0"/>
              </a:rPr>
              <a:t>Club/Org</a:t>
            </a:r>
            <a:endParaRPr lang="en-US" sz="2400" dirty="0">
              <a:cs typeface="Times New Roman" pitchFamily="18" charset="0"/>
            </a:endParaRPr>
          </a:p>
          <a:p>
            <a:pPr marL="342900" indent="-342900">
              <a:lnSpc>
                <a:spcPct val="100000"/>
              </a:lnSpc>
              <a:buFont typeface="Arial" pitchFamily="34" charset="0"/>
              <a:buChar char="•"/>
            </a:pPr>
            <a:r>
              <a:rPr lang="en-US" sz="2400" dirty="0">
                <a:cs typeface="Times New Roman" pitchFamily="18" charset="0"/>
              </a:rPr>
              <a:t>New Program or Event</a:t>
            </a:r>
            <a:endParaRPr lang="en-US" sz="2100" dirty="0"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www.csunas.org/finance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330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8"/>
          <p:cNvSpPr txBox="1">
            <a:spLocks noChangeArrowheads="1"/>
          </p:cNvSpPr>
          <p:nvPr/>
        </p:nvSpPr>
        <p:spPr bwMode="auto">
          <a:xfrm>
            <a:off x="2819400" y="45720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sz="1800" dirty="0">
              <a:latin typeface="Arial" charset="0"/>
            </a:endParaRP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838200" y="1295400"/>
            <a:ext cx="7010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0" hangingPunct="0"/>
            <a:endParaRPr lang="en-US" sz="2400" dirty="0">
              <a:latin typeface="+mn-lt"/>
            </a:endParaRPr>
          </a:p>
          <a:p>
            <a:pPr marL="342900" indent="-342900" eaLnBrk="0" hangingPunct="0">
              <a:buFontTx/>
              <a:buChar char="•"/>
            </a:pPr>
            <a:endParaRPr lang="en-US" sz="2400" dirty="0">
              <a:latin typeface="Times New Roman" pitchFamily="18" charset="0"/>
            </a:endParaRPr>
          </a:p>
          <a:p>
            <a:pPr marL="342900" indent="-342900" eaLnBrk="0" hangingPunct="0">
              <a:buFontTx/>
              <a:buChar char="•"/>
            </a:pPr>
            <a:endParaRPr lang="en-US" sz="2400" dirty="0">
              <a:latin typeface="Times New Roman" pitchFamily="18" charset="0"/>
            </a:endParaRPr>
          </a:p>
        </p:txBody>
      </p:sp>
      <p:sp>
        <p:nvSpPr>
          <p:cNvPr id="17414" name="Title 1"/>
          <p:cNvSpPr>
            <a:spLocks/>
          </p:cNvSpPr>
          <p:nvPr/>
        </p:nvSpPr>
        <p:spPr bwMode="auto">
          <a:xfrm>
            <a:off x="533400" y="3810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endParaRPr lang="en-US" sz="36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9518" y="381000"/>
            <a:ext cx="2644370" cy="60734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10082"/>
            <a:ext cx="5654040" cy="687062"/>
          </a:xfrm>
        </p:spPr>
        <p:txBody>
          <a:bodyPr>
            <a:normAutofit fontScale="90000"/>
          </a:bodyPr>
          <a:lstStyle/>
          <a:p>
            <a:pPr eaLnBrk="0" hangingPunct="0"/>
            <a:r>
              <a:rPr lang="en-US" sz="3600" b="1" dirty="0" smtClean="0">
                <a:solidFill>
                  <a:schemeClr val="accent1"/>
                </a:solidFill>
              </a:rPr>
              <a:t>Process – Supplemental Funding</a:t>
            </a:r>
            <a:r>
              <a:rPr lang="en-US" sz="3600" b="1" dirty="0">
                <a:solidFill>
                  <a:schemeClr val="accent1"/>
                </a:solidFill>
              </a:rPr>
              <a:t/>
            </a:r>
            <a:br>
              <a:rPr lang="en-US" sz="3600" b="1" dirty="0">
                <a:solidFill>
                  <a:schemeClr val="accent1"/>
                </a:solidFill>
              </a:rPr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en-US" sz="2500" b="1" dirty="0">
                <a:cs typeface="Times New Roman" pitchFamily="18" charset="0"/>
              </a:rPr>
              <a:t>Things Normally Funded</a:t>
            </a:r>
          </a:p>
          <a:p>
            <a:pPr marL="569913" lvl="1" indent="-342900">
              <a:lnSpc>
                <a:spcPct val="100000"/>
              </a:lnSpc>
              <a:buFont typeface="Arial" pitchFamily="34" charset="0"/>
              <a:buChar char="•"/>
              <a:tabLst>
                <a:tab pos="515938" algn="l"/>
              </a:tabLst>
            </a:pPr>
            <a:r>
              <a:rPr lang="en-US" sz="2200" dirty="0" smtClean="0">
                <a:cs typeface="Times New Roman" pitchFamily="18" charset="0"/>
              </a:rPr>
              <a:t>Speaker/Performance programs</a:t>
            </a:r>
            <a:endParaRPr lang="en-US" sz="2200" dirty="0">
              <a:cs typeface="Times New Roman" pitchFamily="18" charset="0"/>
            </a:endParaRPr>
          </a:p>
          <a:p>
            <a:pPr marL="569913" lvl="1" indent="-342900">
              <a:lnSpc>
                <a:spcPct val="100000"/>
              </a:lnSpc>
              <a:buFont typeface="Arial" pitchFamily="34" charset="0"/>
              <a:buChar char="•"/>
              <a:tabLst>
                <a:tab pos="515938" algn="l"/>
              </a:tabLst>
            </a:pPr>
            <a:r>
              <a:rPr lang="en-US" sz="2200" dirty="0" smtClean="0">
                <a:cs typeface="Times New Roman" pitchFamily="18" charset="0"/>
              </a:rPr>
              <a:t>Advertising/Promotional costs</a:t>
            </a:r>
            <a:endParaRPr lang="en-US" sz="2200" dirty="0">
              <a:cs typeface="Times New Roman" pitchFamily="18" charset="0"/>
            </a:endParaRPr>
          </a:p>
          <a:p>
            <a:pPr marL="569913" lvl="1" indent="-342900">
              <a:lnSpc>
                <a:spcPct val="100000"/>
              </a:lnSpc>
              <a:buFont typeface="Arial" pitchFamily="34" charset="0"/>
              <a:buChar char="•"/>
              <a:tabLst>
                <a:tab pos="515938" algn="l"/>
              </a:tabLst>
            </a:pPr>
            <a:r>
              <a:rPr lang="en-US" sz="2200" dirty="0">
                <a:cs typeface="Times New Roman" pitchFamily="18" charset="0"/>
              </a:rPr>
              <a:t>Use of </a:t>
            </a:r>
            <a:r>
              <a:rPr lang="en-US" sz="2200" dirty="0" smtClean="0">
                <a:cs typeface="Times New Roman" pitchFamily="18" charset="0"/>
              </a:rPr>
              <a:t>facilities </a:t>
            </a:r>
            <a:r>
              <a:rPr lang="en-US" sz="2200" dirty="0">
                <a:cs typeface="Times New Roman" pitchFamily="18" charset="0"/>
              </a:rPr>
              <a:t>(on campus)</a:t>
            </a:r>
          </a:p>
          <a:p>
            <a:pPr marL="569913" lvl="1" indent="-342900">
              <a:lnSpc>
                <a:spcPct val="100000"/>
              </a:lnSpc>
              <a:buFont typeface="Arial" pitchFamily="34" charset="0"/>
              <a:buChar char="•"/>
              <a:tabLst>
                <a:tab pos="515938" algn="l"/>
              </a:tabLst>
            </a:pPr>
            <a:r>
              <a:rPr lang="en-US" sz="2200" dirty="0">
                <a:cs typeface="Times New Roman" pitchFamily="18" charset="0"/>
              </a:rPr>
              <a:t>Equipment (audio-visual</a:t>
            </a:r>
            <a:r>
              <a:rPr lang="en-US" sz="2200" dirty="0" smtClean="0">
                <a:cs typeface="Times New Roman" pitchFamily="18" charset="0"/>
              </a:rPr>
              <a:t>)</a:t>
            </a:r>
            <a:endParaRPr lang="en-US" sz="2200" dirty="0">
              <a:cs typeface="Times New Roman" pitchFamily="18" charset="0"/>
            </a:endParaRPr>
          </a:p>
          <a:p>
            <a:pPr marL="569913" lvl="1" indent="-342900">
              <a:lnSpc>
                <a:spcPct val="100000"/>
              </a:lnSpc>
              <a:buFont typeface="Arial" pitchFamily="34" charset="0"/>
              <a:buChar char="•"/>
            </a:pPr>
            <a:endParaRPr lang="en-US" sz="2200" dirty="0" smtClean="0">
              <a:cs typeface="Times New Roman" pitchFamily="18" charset="0"/>
            </a:endParaRPr>
          </a:p>
          <a:p>
            <a:pPr marL="569913" lvl="1" indent="-342900">
              <a:lnSpc>
                <a:spcPct val="100000"/>
              </a:lnSpc>
              <a:buFont typeface="Arial" pitchFamily="34" charset="0"/>
              <a:buChar char="•"/>
            </a:pPr>
            <a:endParaRPr lang="en-US" sz="2200" dirty="0">
              <a:cs typeface="Times New Roman" pitchFamily="18" charset="0"/>
            </a:endParaRPr>
          </a:p>
          <a:p>
            <a:pPr marL="569913" lvl="1" indent="-342900">
              <a:lnSpc>
                <a:spcPct val="100000"/>
              </a:lnSpc>
              <a:buFont typeface="Arial" pitchFamily="34" charset="0"/>
              <a:buChar char="•"/>
            </a:pPr>
            <a:endParaRPr lang="en-US" sz="2200" dirty="0" smtClean="0">
              <a:cs typeface="Times New Roman" pitchFamily="18" charset="0"/>
            </a:endParaRPr>
          </a:p>
          <a:p>
            <a:pPr marL="796925" lvl="1" indent="-342900">
              <a:lnSpc>
                <a:spcPct val="100000"/>
              </a:lnSpc>
              <a:buFont typeface="Arial" pitchFamily="34" charset="0"/>
              <a:buChar char="•"/>
            </a:pPr>
            <a:r>
              <a:rPr lang="en-US" sz="2200" dirty="0" smtClean="0">
                <a:cs typeface="Times New Roman" pitchFamily="18" charset="0"/>
              </a:rPr>
              <a:t>Leadership </a:t>
            </a:r>
            <a:r>
              <a:rPr lang="en-US" sz="2200" dirty="0">
                <a:cs typeface="Times New Roman" pitchFamily="18" charset="0"/>
              </a:rPr>
              <a:t>development </a:t>
            </a:r>
            <a:r>
              <a:rPr lang="en-US" sz="2200" dirty="0" smtClean="0">
                <a:cs typeface="Times New Roman" pitchFamily="18" charset="0"/>
              </a:rPr>
              <a:t>programs</a:t>
            </a:r>
            <a:endParaRPr lang="en-US" sz="2200" dirty="0">
              <a:cs typeface="Times New Roman" pitchFamily="18" charset="0"/>
            </a:endParaRPr>
          </a:p>
          <a:p>
            <a:pPr marL="800100" lvl="1" indent="-342900">
              <a:lnSpc>
                <a:spcPct val="100000"/>
              </a:lnSpc>
              <a:buFont typeface="Arial" pitchFamily="34" charset="0"/>
              <a:buChar char="•"/>
            </a:pPr>
            <a:r>
              <a:rPr lang="en-US" sz="2200" dirty="0" smtClean="0">
                <a:cs typeface="Times New Roman" pitchFamily="18" charset="0"/>
              </a:rPr>
              <a:t>Tournaments </a:t>
            </a:r>
            <a:r>
              <a:rPr lang="en-US" sz="2200" dirty="0">
                <a:cs typeface="Times New Roman" pitchFamily="18" charset="0"/>
              </a:rPr>
              <a:t>(not for profit/fundraising)</a:t>
            </a:r>
          </a:p>
          <a:p>
            <a:pPr marL="800100" lvl="1" indent="-342900">
              <a:lnSpc>
                <a:spcPct val="100000"/>
              </a:lnSpc>
              <a:buFont typeface="Arial" pitchFamily="34" charset="0"/>
              <a:buChar char="•"/>
            </a:pPr>
            <a:r>
              <a:rPr lang="en-US" sz="2200" dirty="0">
                <a:cs typeface="Times New Roman" pitchFamily="18" charset="0"/>
              </a:rPr>
              <a:t>Liability </a:t>
            </a:r>
            <a:r>
              <a:rPr lang="en-US" sz="2200" dirty="0" smtClean="0">
                <a:cs typeface="Times New Roman" pitchFamily="18" charset="0"/>
              </a:rPr>
              <a:t>insurance</a:t>
            </a:r>
            <a:endParaRPr lang="en-US" sz="2200" dirty="0">
              <a:cs typeface="Times New Roman" pitchFamily="18" charset="0"/>
            </a:endParaRPr>
          </a:p>
          <a:p>
            <a:pPr marL="800100" lvl="1" indent="-342900">
              <a:lnSpc>
                <a:spcPct val="100000"/>
              </a:lnSpc>
              <a:buFont typeface="Arial" pitchFamily="34" charset="0"/>
              <a:buChar char="•"/>
            </a:pPr>
            <a:r>
              <a:rPr lang="en-US" sz="2200" dirty="0">
                <a:cs typeface="Times New Roman" pitchFamily="18" charset="0"/>
              </a:rPr>
              <a:t>Interpretative </a:t>
            </a:r>
            <a:r>
              <a:rPr lang="en-US" sz="2200" dirty="0" smtClean="0">
                <a:cs typeface="Times New Roman" pitchFamily="18" charset="0"/>
              </a:rPr>
              <a:t>services</a:t>
            </a:r>
            <a:endParaRPr lang="en-US" sz="2200" dirty="0"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www.csunas.org/finance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734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8"/>
          <p:cNvSpPr txBox="1">
            <a:spLocks noChangeArrowheads="1"/>
          </p:cNvSpPr>
          <p:nvPr/>
        </p:nvSpPr>
        <p:spPr bwMode="auto">
          <a:xfrm>
            <a:off x="2819400" y="45720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sz="1800" dirty="0">
              <a:latin typeface="Arial" charset="0"/>
            </a:endParaRP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838200" y="1295400"/>
            <a:ext cx="7010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0" hangingPunct="0"/>
            <a:endParaRPr lang="en-US" sz="2400" dirty="0">
              <a:latin typeface="+mn-lt"/>
            </a:endParaRPr>
          </a:p>
          <a:p>
            <a:pPr marL="342900" indent="-342900" eaLnBrk="0" hangingPunct="0">
              <a:buFontTx/>
              <a:buChar char="•"/>
            </a:pPr>
            <a:endParaRPr lang="en-US" sz="2400" dirty="0">
              <a:latin typeface="Times New Roman" pitchFamily="18" charset="0"/>
            </a:endParaRPr>
          </a:p>
          <a:p>
            <a:pPr marL="342900" indent="-342900" eaLnBrk="0" hangingPunct="0">
              <a:buFontTx/>
              <a:buChar char="•"/>
            </a:pPr>
            <a:endParaRPr lang="en-US" sz="2400" dirty="0">
              <a:latin typeface="Times New Roman" pitchFamily="18" charset="0"/>
            </a:endParaRPr>
          </a:p>
        </p:txBody>
      </p:sp>
      <p:sp>
        <p:nvSpPr>
          <p:cNvPr id="17414" name="Title 1"/>
          <p:cNvSpPr>
            <a:spLocks/>
          </p:cNvSpPr>
          <p:nvPr/>
        </p:nvSpPr>
        <p:spPr bwMode="auto">
          <a:xfrm>
            <a:off x="533400" y="3810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endParaRPr lang="en-US" sz="36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9518" y="381000"/>
            <a:ext cx="2644370" cy="60734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10082"/>
            <a:ext cx="5654040" cy="687062"/>
          </a:xfrm>
        </p:spPr>
        <p:txBody>
          <a:bodyPr>
            <a:normAutofit fontScale="90000"/>
          </a:bodyPr>
          <a:lstStyle/>
          <a:p>
            <a:pPr eaLnBrk="0" hangingPunct="0"/>
            <a:r>
              <a:rPr lang="en-US" sz="3600" b="1" dirty="0" smtClean="0">
                <a:solidFill>
                  <a:schemeClr val="accent1"/>
                </a:solidFill>
              </a:rPr>
              <a:t>Process – Supplemental Funding</a:t>
            </a:r>
            <a:r>
              <a:rPr lang="en-US" sz="3600" b="1" dirty="0">
                <a:solidFill>
                  <a:schemeClr val="accent1"/>
                </a:solidFill>
              </a:rPr>
              <a:t/>
            </a:r>
            <a:br>
              <a:rPr lang="en-US" sz="3600" b="1" dirty="0">
                <a:solidFill>
                  <a:schemeClr val="accent1"/>
                </a:solidFill>
              </a:rPr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0" hangingPunct="0"/>
            <a:r>
              <a:rPr lang="en-US" sz="2400" b="1" dirty="0"/>
              <a:t>Step 1 – Submission of </a:t>
            </a:r>
            <a:r>
              <a:rPr lang="en-US" sz="2400" b="1" dirty="0" smtClean="0"/>
              <a:t>Funding Request Application</a:t>
            </a:r>
            <a:endParaRPr lang="en-US" sz="2400" b="1" dirty="0"/>
          </a:p>
          <a:p>
            <a:pPr marL="800100" lvl="1" indent="-342900" eaLnBrk="0" hangingPunct="0">
              <a:buFont typeface="Arial" pitchFamily="34" charset="0"/>
              <a:buChar char="•"/>
            </a:pPr>
            <a:r>
              <a:rPr lang="en-US" sz="2400" dirty="0" smtClean="0"/>
              <a:t>Supplemental Funding Request </a:t>
            </a:r>
            <a:r>
              <a:rPr lang="en-US" sz="2400" dirty="0"/>
              <a:t>Form</a:t>
            </a:r>
          </a:p>
          <a:p>
            <a:pPr marL="1257300" lvl="2" indent="-342900" eaLnBrk="0" hangingPunct="0">
              <a:buFont typeface="Wingdings" pitchFamily="2" charset="2"/>
              <a:buChar char="Ø"/>
            </a:pPr>
            <a:r>
              <a:rPr lang="en-US" sz="2400" dirty="0"/>
              <a:t>Person Responsible</a:t>
            </a:r>
          </a:p>
          <a:p>
            <a:pPr marL="1257300" lvl="2" indent="-342900" eaLnBrk="0" hangingPunct="0">
              <a:buFont typeface="Wingdings" pitchFamily="2" charset="2"/>
              <a:buChar char="Ø"/>
            </a:pPr>
            <a:r>
              <a:rPr lang="en-US" sz="2400" dirty="0"/>
              <a:t>Advisor Information</a:t>
            </a:r>
          </a:p>
          <a:p>
            <a:pPr marL="1257300" lvl="2" indent="-342900" eaLnBrk="0" hangingPunct="0"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400" dirty="0" smtClean="0"/>
              <a:t>Budget</a:t>
            </a:r>
            <a:endParaRPr lang="en-US" sz="2400" dirty="0"/>
          </a:p>
          <a:p>
            <a:pPr marL="800100" lvl="1" indent="-342900" eaLnBrk="0" hangingPunct="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/>
              <a:t>Submit </a:t>
            </a:r>
            <a:r>
              <a:rPr lang="en-US" sz="2400" dirty="0" smtClean="0"/>
              <a:t>application online</a:t>
            </a:r>
            <a:r>
              <a:rPr lang="en-US" sz="2400" dirty="0"/>
              <a:t>: </a:t>
            </a:r>
            <a:r>
              <a:rPr lang="en-US" sz="2400" dirty="0">
                <a:hlinkClick r:id="rId4"/>
              </a:rPr>
              <a:t>https://csunas.wufoo.com/forms/201516-supplemental-funding-request</a:t>
            </a:r>
            <a:r>
              <a:rPr lang="en-US" sz="2400" dirty="0" smtClean="0">
                <a:hlinkClick r:id="rId4"/>
              </a:rPr>
              <a:t>/</a:t>
            </a:r>
            <a:endParaRPr lang="en-US" sz="2400" dirty="0" smtClean="0"/>
          </a:p>
          <a:p>
            <a:pPr marL="457200" lvl="1" indent="0" eaLnBrk="0" hangingPunct="0">
              <a:spcAft>
                <a:spcPts val="600"/>
              </a:spcAft>
              <a:buNone/>
            </a:pP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www.csunas.org/finance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0183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8"/>
          <p:cNvSpPr txBox="1">
            <a:spLocks noChangeArrowheads="1"/>
          </p:cNvSpPr>
          <p:nvPr/>
        </p:nvSpPr>
        <p:spPr bwMode="auto">
          <a:xfrm>
            <a:off x="2819400" y="45720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sz="1800" dirty="0">
              <a:latin typeface="Arial" charset="0"/>
            </a:endParaRP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838200" y="1295400"/>
            <a:ext cx="7010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0" hangingPunct="0"/>
            <a:endParaRPr lang="en-US" sz="2400" dirty="0">
              <a:latin typeface="+mn-lt"/>
            </a:endParaRPr>
          </a:p>
          <a:p>
            <a:pPr marL="342900" indent="-342900" eaLnBrk="0" hangingPunct="0">
              <a:buFontTx/>
              <a:buChar char="•"/>
            </a:pPr>
            <a:endParaRPr lang="en-US" sz="2400" dirty="0">
              <a:latin typeface="Times New Roman" pitchFamily="18" charset="0"/>
            </a:endParaRPr>
          </a:p>
          <a:p>
            <a:pPr marL="342900" indent="-342900" eaLnBrk="0" hangingPunct="0">
              <a:buFontTx/>
              <a:buChar char="•"/>
            </a:pPr>
            <a:endParaRPr lang="en-US" sz="2400" dirty="0">
              <a:latin typeface="Times New Roman" pitchFamily="18" charset="0"/>
            </a:endParaRPr>
          </a:p>
        </p:txBody>
      </p:sp>
      <p:sp>
        <p:nvSpPr>
          <p:cNvPr id="17414" name="Title 1"/>
          <p:cNvSpPr>
            <a:spLocks/>
          </p:cNvSpPr>
          <p:nvPr/>
        </p:nvSpPr>
        <p:spPr bwMode="auto">
          <a:xfrm>
            <a:off x="533400" y="3810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endParaRPr lang="en-US" sz="36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9518" y="381000"/>
            <a:ext cx="2644370" cy="60734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10082"/>
            <a:ext cx="5654040" cy="687062"/>
          </a:xfrm>
        </p:spPr>
        <p:txBody>
          <a:bodyPr>
            <a:normAutofit fontScale="90000"/>
          </a:bodyPr>
          <a:lstStyle/>
          <a:p>
            <a:pPr eaLnBrk="0" hangingPunct="0"/>
            <a:r>
              <a:rPr lang="en-US" sz="3600" b="1" dirty="0" smtClean="0">
                <a:solidFill>
                  <a:schemeClr val="accent1"/>
                </a:solidFill>
              </a:rPr>
              <a:t>Process – Supplemental Funding</a:t>
            </a:r>
            <a:r>
              <a:rPr lang="en-US" sz="3600" b="1" dirty="0">
                <a:solidFill>
                  <a:schemeClr val="accent1"/>
                </a:solidFill>
              </a:rPr>
              <a:t/>
            </a:r>
            <a:br>
              <a:rPr lang="en-US" sz="3600" b="1" dirty="0">
                <a:solidFill>
                  <a:schemeClr val="accent1"/>
                </a:solidFill>
              </a:rPr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01168" lvl="1" indent="0" eaLnBrk="0" hangingPunct="0">
              <a:lnSpc>
                <a:spcPct val="150000"/>
              </a:lnSpc>
              <a:spcAft>
                <a:spcPts val="600"/>
              </a:spcAft>
              <a:buNone/>
            </a:pPr>
            <a:r>
              <a:rPr lang="en-US" sz="2400" b="1" dirty="0"/>
              <a:t>Step 2 – Finance Committee Meeting</a:t>
            </a:r>
          </a:p>
          <a:p>
            <a:pPr marL="968375" lvl="2" indent="-342900" eaLnBrk="0" hangingPunct="0">
              <a:lnSpc>
                <a:spcPct val="15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/>
              <a:t>Monday at 1PM</a:t>
            </a:r>
          </a:p>
          <a:p>
            <a:pPr marL="968375" lvl="2" indent="-342900" eaLnBrk="0" hangingPunct="0">
              <a:lnSpc>
                <a:spcPct val="15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/>
              <a:t>A.S. Administrative Office</a:t>
            </a:r>
          </a:p>
          <a:p>
            <a:pPr marL="968375" lvl="2" indent="-342900" eaLnBrk="0" hangingPunct="0">
              <a:lnSpc>
                <a:spcPct val="15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/>
              <a:t>2-3 </a:t>
            </a:r>
            <a:r>
              <a:rPr lang="en-US" sz="2400" dirty="0" smtClean="0"/>
              <a:t>minute presentation</a:t>
            </a:r>
          </a:p>
          <a:p>
            <a:pPr marL="968375" lvl="2" indent="-342900" eaLnBrk="0" hangingPunct="0">
              <a:lnSpc>
                <a:spcPct val="150000"/>
              </a:lnSpc>
              <a:spcAft>
                <a:spcPts val="600"/>
              </a:spcAft>
              <a:buFont typeface="Arial" pitchFamily="34" charset="0"/>
              <a:buChar char="•"/>
            </a:pPr>
            <a:endParaRPr lang="en-US" sz="2400" dirty="0"/>
          </a:p>
          <a:p>
            <a:pPr marL="625475" lvl="2" indent="0" eaLnBrk="0" hangingPunct="0">
              <a:lnSpc>
                <a:spcPct val="150000"/>
              </a:lnSpc>
              <a:spcAft>
                <a:spcPts val="600"/>
              </a:spcAft>
              <a:buNone/>
            </a:pPr>
            <a:r>
              <a:rPr lang="en-US" sz="2400" dirty="0" smtClean="0"/>
              <a:t>*Applicable to requests over $600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www.csunas.org/finance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2785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8"/>
          <p:cNvSpPr txBox="1">
            <a:spLocks noChangeArrowheads="1"/>
          </p:cNvSpPr>
          <p:nvPr/>
        </p:nvSpPr>
        <p:spPr bwMode="auto">
          <a:xfrm>
            <a:off x="2819400" y="45720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sz="1800" dirty="0">
              <a:latin typeface="Arial" charset="0"/>
            </a:endParaRP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838200" y="1295400"/>
            <a:ext cx="7010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0" hangingPunct="0"/>
            <a:endParaRPr lang="en-US" sz="2400" dirty="0">
              <a:latin typeface="+mn-lt"/>
            </a:endParaRPr>
          </a:p>
          <a:p>
            <a:pPr marL="342900" indent="-342900" eaLnBrk="0" hangingPunct="0">
              <a:buFontTx/>
              <a:buChar char="•"/>
            </a:pPr>
            <a:endParaRPr lang="en-US" sz="2400" dirty="0">
              <a:latin typeface="Times New Roman" pitchFamily="18" charset="0"/>
            </a:endParaRPr>
          </a:p>
          <a:p>
            <a:pPr marL="342900" indent="-342900" eaLnBrk="0" hangingPunct="0">
              <a:buFontTx/>
              <a:buChar char="•"/>
            </a:pPr>
            <a:endParaRPr lang="en-US" sz="2400" dirty="0">
              <a:latin typeface="Times New Roman" pitchFamily="18" charset="0"/>
            </a:endParaRPr>
          </a:p>
        </p:txBody>
      </p:sp>
      <p:sp>
        <p:nvSpPr>
          <p:cNvPr id="17414" name="Title 1"/>
          <p:cNvSpPr>
            <a:spLocks/>
          </p:cNvSpPr>
          <p:nvPr/>
        </p:nvSpPr>
        <p:spPr bwMode="auto">
          <a:xfrm>
            <a:off x="533400" y="3810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endParaRPr lang="en-US" sz="36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9518" y="381000"/>
            <a:ext cx="2644370" cy="60734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10082"/>
            <a:ext cx="5654040" cy="687062"/>
          </a:xfrm>
        </p:spPr>
        <p:txBody>
          <a:bodyPr>
            <a:normAutofit fontScale="90000"/>
          </a:bodyPr>
          <a:lstStyle/>
          <a:p>
            <a:pPr eaLnBrk="0" hangingPunct="0"/>
            <a:r>
              <a:rPr lang="en-US" sz="3600" b="1" dirty="0" smtClean="0">
                <a:solidFill>
                  <a:schemeClr val="accent1"/>
                </a:solidFill>
              </a:rPr>
              <a:t>Process – Supplemental Funding</a:t>
            </a:r>
            <a:r>
              <a:rPr lang="en-US" sz="3600" b="1" dirty="0">
                <a:solidFill>
                  <a:schemeClr val="accent1"/>
                </a:solidFill>
              </a:rPr>
              <a:t/>
            </a:r>
            <a:br>
              <a:rPr lang="en-US" sz="3600" b="1" dirty="0">
                <a:solidFill>
                  <a:schemeClr val="accent1"/>
                </a:solidFill>
              </a:rPr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01168" lvl="1" indent="0" eaLnBrk="0" hangingPunc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b="1" dirty="0"/>
              <a:t>Step 3 – Senate Meeting</a:t>
            </a:r>
          </a:p>
          <a:p>
            <a:pPr marL="1031875" lvl="2" indent="-342900" eaLnBrk="0" hangingPunct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 smtClean="0"/>
              <a:t>Monday </a:t>
            </a:r>
            <a:r>
              <a:rPr lang="en-US" sz="2400" dirty="0"/>
              <a:t>at 9AM</a:t>
            </a:r>
          </a:p>
          <a:p>
            <a:pPr marL="1031875" lvl="2" indent="-342900" eaLnBrk="0" hangingPunct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/>
              <a:t>Usually in the Grand Salon</a:t>
            </a:r>
          </a:p>
          <a:p>
            <a:pPr marL="1031875" lvl="2" indent="-342900" eaLnBrk="0" hangingPunct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/>
              <a:t>Open Forum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www.csunas.org/finance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495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8"/>
          <p:cNvSpPr txBox="1">
            <a:spLocks noChangeArrowheads="1"/>
          </p:cNvSpPr>
          <p:nvPr/>
        </p:nvSpPr>
        <p:spPr bwMode="auto">
          <a:xfrm>
            <a:off x="2819400" y="45720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sz="1800" dirty="0">
              <a:latin typeface="Arial" charset="0"/>
            </a:endParaRP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838200" y="1295400"/>
            <a:ext cx="7010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0" hangingPunct="0"/>
            <a:endParaRPr lang="en-US" sz="2400" dirty="0">
              <a:latin typeface="+mn-lt"/>
            </a:endParaRPr>
          </a:p>
          <a:p>
            <a:pPr marL="342900" indent="-342900" eaLnBrk="0" hangingPunct="0">
              <a:buFontTx/>
              <a:buChar char="•"/>
            </a:pPr>
            <a:endParaRPr lang="en-US" sz="2400" dirty="0">
              <a:latin typeface="Times New Roman" pitchFamily="18" charset="0"/>
            </a:endParaRPr>
          </a:p>
          <a:p>
            <a:pPr marL="342900" indent="-342900" eaLnBrk="0" hangingPunct="0">
              <a:buFontTx/>
              <a:buChar char="•"/>
            </a:pPr>
            <a:endParaRPr lang="en-US" sz="2400" dirty="0">
              <a:latin typeface="Times New Roman" pitchFamily="18" charset="0"/>
            </a:endParaRPr>
          </a:p>
        </p:txBody>
      </p:sp>
      <p:sp>
        <p:nvSpPr>
          <p:cNvPr id="17414" name="Title 1"/>
          <p:cNvSpPr>
            <a:spLocks/>
          </p:cNvSpPr>
          <p:nvPr/>
        </p:nvSpPr>
        <p:spPr bwMode="auto">
          <a:xfrm>
            <a:off x="533400" y="3810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endParaRPr lang="en-US" sz="36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9518" y="381000"/>
            <a:ext cx="2644370" cy="60734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10082"/>
            <a:ext cx="5654040" cy="687062"/>
          </a:xfrm>
        </p:spPr>
        <p:txBody>
          <a:bodyPr>
            <a:normAutofit fontScale="90000"/>
          </a:bodyPr>
          <a:lstStyle/>
          <a:p>
            <a:pPr eaLnBrk="0" hangingPunct="0"/>
            <a:r>
              <a:rPr lang="en-US" sz="3600" b="1" dirty="0" smtClean="0">
                <a:solidFill>
                  <a:schemeClr val="accent1"/>
                </a:solidFill>
              </a:rPr>
              <a:t>Next Step</a:t>
            </a:r>
            <a:r>
              <a:rPr lang="en-US" sz="3600" b="1" dirty="0">
                <a:solidFill>
                  <a:schemeClr val="accent1"/>
                </a:solidFill>
              </a:rPr>
              <a:t/>
            </a:r>
            <a:br>
              <a:rPr lang="en-US" sz="3600" b="1" dirty="0">
                <a:solidFill>
                  <a:schemeClr val="accent1"/>
                </a:solidFill>
              </a:rPr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01168" lvl="1" indent="0" eaLnBrk="0" hangingPunct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b="1" dirty="0">
                <a:cs typeface="Times New Roman" pitchFamily="18" charset="0"/>
              </a:rPr>
              <a:t>How to Access Your Money</a:t>
            </a:r>
            <a:r>
              <a:rPr lang="en-US" sz="2400" b="1" dirty="0" smtClean="0">
                <a:cs typeface="Times New Roman" pitchFamily="18" charset="0"/>
              </a:rPr>
              <a:t>?</a:t>
            </a:r>
            <a:endParaRPr lang="en-US" sz="2400" b="1" dirty="0">
              <a:cs typeface="Times New Roman" pitchFamily="18" charset="0"/>
            </a:endParaRPr>
          </a:p>
          <a:p>
            <a:pPr marL="687388" lvl="2" indent="-342900" eaLnBrk="0" hangingPunct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400" dirty="0">
                <a:cs typeface="Times New Roman" pitchFamily="18" charset="0"/>
              </a:rPr>
              <a:t>Authorized Signature </a:t>
            </a:r>
            <a:r>
              <a:rPr lang="en-US" sz="2400" dirty="0" smtClean="0">
                <a:cs typeface="Times New Roman" pitchFamily="18" charset="0"/>
              </a:rPr>
              <a:t>Form</a:t>
            </a:r>
            <a:endParaRPr lang="en-US" sz="2400" dirty="0">
              <a:cs typeface="Times New Roman" pitchFamily="18" charset="0"/>
            </a:endParaRPr>
          </a:p>
          <a:p>
            <a:pPr marL="687388" lvl="2" indent="-342900" eaLnBrk="0" hangingPunct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400" dirty="0">
                <a:cs typeface="Times New Roman" pitchFamily="18" charset="0"/>
              </a:rPr>
              <a:t>Expenditure Request Form</a:t>
            </a:r>
          </a:p>
          <a:p>
            <a:pPr marL="1037580" lvl="5" indent="-342900" eaLnBrk="0" hangingPunct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400" dirty="0" smtClean="0">
                <a:cs typeface="Times New Roman" pitchFamily="18" charset="0"/>
              </a:rPr>
              <a:t>Reimbursement</a:t>
            </a:r>
            <a:endParaRPr lang="en-US" sz="2400" dirty="0">
              <a:cs typeface="Times New Roman" pitchFamily="18" charset="0"/>
            </a:endParaRPr>
          </a:p>
          <a:p>
            <a:pPr marL="687388" lvl="2" indent="-342900" eaLnBrk="0" hangingPunct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400" dirty="0">
                <a:cs typeface="Times New Roman" pitchFamily="18" charset="0"/>
              </a:rPr>
              <a:t>Transfer/Change of Purpose Request Form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www.csunas.org/finance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2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8"/>
          <p:cNvSpPr txBox="1">
            <a:spLocks noChangeArrowheads="1"/>
          </p:cNvSpPr>
          <p:nvPr/>
        </p:nvSpPr>
        <p:spPr bwMode="auto">
          <a:xfrm>
            <a:off x="2819400" y="45720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sz="1800" dirty="0">
              <a:latin typeface="Arial" charset="0"/>
            </a:endParaRP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838200" y="1295400"/>
            <a:ext cx="7010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0" hangingPunct="0"/>
            <a:endParaRPr lang="en-US" sz="2400" dirty="0">
              <a:latin typeface="+mn-lt"/>
            </a:endParaRPr>
          </a:p>
          <a:p>
            <a:pPr marL="342900" indent="-342900" eaLnBrk="0" hangingPunct="0">
              <a:buFontTx/>
              <a:buChar char="•"/>
            </a:pPr>
            <a:endParaRPr lang="en-US" sz="2400" dirty="0">
              <a:latin typeface="Times New Roman" pitchFamily="18" charset="0"/>
            </a:endParaRPr>
          </a:p>
          <a:p>
            <a:pPr marL="342900" indent="-342900" eaLnBrk="0" hangingPunct="0">
              <a:buFontTx/>
              <a:buChar char="•"/>
            </a:pPr>
            <a:endParaRPr lang="en-US" sz="2400" dirty="0">
              <a:latin typeface="Times New Roman" pitchFamily="18" charset="0"/>
            </a:endParaRPr>
          </a:p>
        </p:txBody>
      </p:sp>
      <p:sp>
        <p:nvSpPr>
          <p:cNvPr id="17414" name="Title 1"/>
          <p:cNvSpPr>
            <a:spLocks/>
          </p:cNvSpPr>
          <p:nvPr/>
        </p:nvSpPr>
        <p:spPr bwMode="auto">
          <a:xfrm>
            <a:off x="533400" y="3810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endParaRPr lang="en-US" sz="36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9518" y="381000"/>
            <a:ext cx="2644370" cy="60734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10082"/>
            <a:ext cx="5654040" cy="687062"/>
          </a:xfrm>
        </p:spPr>
        <p:txBody>
          <a:bodyPr>
            <a:normAutofit fontScale="90000"/>
          </a:bodyPr>
          <a:lstStyle/>
          <a:p>
            <a:pPr eaLnBrk="0" hangingPunct="0"/>
            <a:r>
              <a:rPr lang="en-US" sz="3600" b="1" dirty="0" smtClean="0">
                <a:solidFill>
                  <a:schemeClr val="accent1"/>
                </a:solidFill>
              </a:rPr>
              <a:t>Forms</a:t>
            </a:r>
            <a:r>
              <a:rPr lang="en-US" sz="3600" b="1" dirty="0">
                <a:solidFill>
                  <a:schemeClr val="accent1"/>
                </a:solidFill>
              </a:rPr>
              <a:t/>
            </a:r>
            <a:br>
              <a:rPr lang="en-US" sz="3600" b="1" dirty="0">
                <a:solidFill>
                  <a:schemeClr val="accent1"/>
                </a:solidFill>
              </a:rPr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All forms are located on 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AS website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500" dirty="0" smtClean="0">
                <a:latin typeface="Times New Roman" pitchFamily="18" charset="0"/>
                <a:cs typeface="Times New Roman" pitchFamily="18" charset="0"/>
                <a:hlinkClick r:id="rId4"/>
              </a:rPr>
              <a:t>http</a:t>
            </a:r>
            <a:r>
              <a:rPr lang="en-US" sz="2500" dirty="0">
                <a:latin typeface="Times New Roman" pitchFamily="18" charset="0"/>
                <a:cs typeface="Times New Roman" pitchFamily="18" charset="0"/>
                <a:hlinkClick r:id="rId4"/>
              </a:rPr>
              <a:t>://www.csunas.org/forms/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  <a:p>
            <a:pPr marL="369888" indent="-342900">
              <a:buFont typeface="Wingdings" panose="05000000000000000000" pitchFamily="2" charset="2"/>
              <a:buChar char="Ø"/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Budget 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Amendment Request Form</a:t>
            </a:r>
          </a:p>
          <a:p>
            <a:pPr marL="369888" indent="-342900">
              <a:buFont typeface="Wingdings" panose="05000000000000000000" pitchFamily="2" charset="2"/>
              <a:buChar char="Ø"/>
            </a:pP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Travel Funding Request Form</a:t>
            </a:r>
          </a:p>
          <a:p>
            <a:pPr marL="369888" indent="-342900">
              <a:buFont typeface="Wingdings" panose="05000000000000000000" pitchFamily="2" charset="2"/>
              <a:buChar char="Ø"/>
            </a:pP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Authorized Signature Form</a:t>
            </a:r>
          </a:p>
          <a:p>
            <a:pPr marL="369888" indent="-342900">
              <a:buFont typeface="Wingdings" panose="05000000000000000000" pitchFamily="2" charset="2"/>
              <a:buChar char="Ø"/>
            </a:pP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Expenditure Request Form</a:t>
            </a:r>
          </a:p>
          <a:p>
            <a:pPr marL="369888" indent="-342900">
              <a:buFont typeface="Wingdings" panose="05000000000000000000" pitchFamily="2" charset="2"/>
              <a:buChar char="Ø"/>
            </a:pP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Transfer Request Form</a:t>
            </a:r>
          </a:p>
          <a:p>
            <a:pPr marL="369888" indent="-342900">
              <a:buFont typeface="Wingdings" panose="05000000000000000000" pitchFamily="2" charset="2"/>
              <a:buChar char="Ø"/>
            </a:pP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Student Travel Waiver Form (Chair of Finance)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www.csunas.org/finance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899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8"/>
          <p:cNvSpPr txBox="1">
            <a:spLocks noChangeArrowheads="1"/>
          </p:cNvSpPr>
          <p:nvPr/>
        </p:nvSpPr>
        <p:spPr bwMode="auto">
          <a:xfrm>
            <a:off x="2819400" y="45720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sz="1800" dirty="0">
              <a:latin typeface="Arial" charset="0"/>
            </a:endParaRP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838200" y="1295400"/>
            <a:ext cx="7010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0" hangingPunct="0"/>
            <a:endParaRPr lang="en-US" sz="2400" dirty="0">
              <a:latin typeface="+mn-lt"/>
            </a:endParaRPr>
          </a:p>
          <a:p>
            <a:pPr marL="342900" indent="-342900" eaLnBrk="0" hangingPunct="0">
              <a:buFontTx/>
              <a:buChar char="•"/>
            </a:pPr>
            <a:endParaRPr lang="en-US" sz="2400" dirty="0">
              <a:latin typeface="Times New Roman" pitchFamily="18" charset="0"/>
            </a:endParaRPr>
          </a:p>
          <a:p>
            <a:pPr marL="342900" indent="-342900" eaLnBrk="0" hangingPunct="0">
              <a:buFontTx/>
              <a:buChar char="•"/>
            </a:pPr>
            <a:endParaRPr lang="en-US" sz="2400" dirty="0">
              <a:latin typeface="Times New Roman" pitchFamily="18" charset="0"/>
            </a:endParaRPr>
          </a:p>
        </p:txBody>
      </p:sp>
      <p:sp>
        <p:nvSpPr>
          <p:cNvPr id="17414" name="Title 1"/>
          <p:cNvSpPr>
            <a:spLocks/>
          </p:cNvSpPr>
          <p:nvPr/>
        </p:nvSpPr>
        <p:spPr bwMode="auto">
          <a:xfrm>
            <a:off x="533400" y="3810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endParaRPr lang="en-US" sz="36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9518" y="381000"/>
            <a:ext cx="2644370" cy="60734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10082"/>
            <a:ext cx="5654040" cy="687062"/>
          </a:xfrm>
        </p:spPr>
        <p:txBody>
          <a:bodyPr>
            <a:normAutofit fontScale="90000"/>
          </a:bodyPr>
          <a:lstStyle/>
          <a:p>
            <a:pPr eaLnBrk="0" hangingPunct="0"/>
            <a:r>
              <a:rPr lang="en-US" sz="3600" b="1" dirty="0" smtClean="0">
                <a:solidFill>
                  <a:schemeClr val="accent1"/>
                </a:solidFill>
              </a:rPr>
              <a:t>2016-2017 Code on Finance</a:t>
            </a:r>
            <a:r>
              <a:rPr lang="en-US" sz="3600" b="1" dirty="0">
                <a:solidFill>
                  <a:schemeClr val="accent1"/>
                </a:solidFill>
              </a:rPr>
              <a:t/>
            </a:r>
            <a:br>
              <a:rPr lang="en-US" sz="3600" b="1" dirty="0">
                <a:solidFill>
                  <a:schemeClr val="accent1"/>
                </a:solidFill>
              </a:rPr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All 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policies/regulations are located on:</a:t>
            </a:r>
          </a:p>
          <a:p>
            <a:r>
              <a:rPr lang="en-US" sz="2500" b="1" dirty="0">
                <a:latin typeface="Times New Roman" pitchFamily="18" charset="0"/>
                <a:cs typeface="Times New Roman" pitchFamily="18" charset="0"/>
                <a:hlinkClick r:id="rId4"/>
              </a:rPr>
              <a:t>http://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  <a:hlinkClick r:id="rId4"/>
              </a:rPr>
              <a:t>www.csun.edu/sites/default/files/2015-16%20Code%20on%20Finance%20draft%20for%202016-17_access.pdf</a:t>
            </a:r>
            <a:endParaRPr lang="en-US" sz="25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www.csunas.org/finance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794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8"/>
          <p:cNvSpPr txBox="1">
            <a:spLocks noChangeArrowheads="1"/>
          </p:cNvSpPr>
          <p:nvPr/>
        </p:nvSpPr>
        <p:spPr bwMode="auto">
          <a:xfrm>
            <a:off x="2819400" y="45720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sz="1800" dirty="0">
              <a:latin typeface="Arial" charset="0"/>
            </a:endParaRP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838200" y="1295400"/>
            <a:ext cx="7010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0" hangingPunct="0"/>
            <a:endParaRPr lang="en-US" sz="2400" dirty="0">
              <a:latin typeface="+mn-lt"/>
            </a:endParaRPr>
          </a:p>
          <a:p>
            <a:pPr marL="342900" indent="-342900" eaLnBrk="0" hangingPunct="0">
              <a:buFontTx/>
              <a:buChar char="•"/>
            </a:pPr>
            <a:endParaRPr lang="en-US" sz="2400" dirty="0">
              <a:latin typeface="Times New Roman" pitchFamily="18" charset="0"/>
            </a:endParaRPr>
          </a:p>
          <a:p>
            <a:pPr marL="342900" indent="-342900" eaLnBrk="0" hangingPunct="0">
              <a:buFontTx/>
              <a:buChar char="•"/>
            </a:pPr>
            <a:endParaRPr lang="en-US" sz="2400" dirty="0">
              <a:latin typeface="Times New Roman" pitchFamily="18" charset="0"/>
            </a:endParaRPr>
          </a:p>
        </p:txBody>
      </p:sp>
      <p:sp>
        <p:nvSpPr>
          <p:cNvPr id="17414" name="Title 1"/>
          <p:cNvSpPr>
            <a:spLocks/>
          </p:cNvSpPr>
          <p:nvPr/>
        </p:nvSpPr>
        <p:spPr bwMode="auto">
          <a:xfrm>
            <a:off x="533400" y="3810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endParaRPr lang="en-US" sz="36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9110" y="267887"/>
            <a:ext cx="2644370" cy="60734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2149" y="766476"/>
            <a:ext cx="5654040" cy="687062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accent1"/>
                </a:solidFill>
              </a:rPr>
              <a:t>Agenda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0" hangingPunct="0">
              <a:lnSpc>
                <a:spcPct val="150000"/>
              </a:lnSpc>
              <a:buFontTx/>
              <a:buChar char="•"/>
            </a:pPr>
            <a:r>
              <a:rPr lang="en-US" sz="2400" dirty="0" smtClean="0">
                <a:hlinkClick r:id="rId4" action="ppaction://hlinksldjump"/>
              </a:rPr>
              <a:t>Overview</a:t>
            </a:r>
            <a:endParaRPr lang="en-US" sz="2400" dirty="0"/>
          </a:p>
          <a:p>
            <a:pPr marL="342900" indent="-342900" eaLnBrk="0" hangingPunct="0">
              <a:lnSpc>
                <a:spcPct val="150000"/>
              </a:lnSpc>
              <a:buFontTx/>
              <a:buChar char="•"/>
            </a:pPr>
            <a:r>
              <a:rPr lang="en-US" sz="2400" dirty="0">
                <a:hlinkClick r:id="rId5" action="ppaction://hlinksldjump"/>
              </a:rPr>
              <a:t>Types of </a:t>
            </a:r>
            <a:r>
              <a:rPr lang="en-US" sz="2400" dirty="0" smtClean="0">
                <a:hlinkClick r:id="rId5" action="ppaction://hlinksldjump"/>
              </a:rPr>
              <a:t>Funding</a:t>
            </a:r>
            <a:endParaRPr lang="en-US" sz="2400" dirty="0"/>
          </a:p>
          <a:p>
            <a:pPr marL="342900" indent="-342900" eaLnBrk="0" hangingPunct="0">
              <a:lnSpc>
                <a:spcPct val="150000"/>
              </a:lnSpc>
              <a:buFontTx/>
              <a:buChar char="•"/>
            </a:pPr>
            <a:r>
              <a:rPr lang="en-US" sz="2400" dirty="0" smtClean="0">
                <a:hlinkClick r:id="rId6" action="ppaction://hlinksldjump"/>
              </a:rPr>
              <a:t>Process</a:t>
            </a:r>
            <a:endParaRPr lang="en-US" sz="2400" dirty="0"/>
          </a:p>
          <a:p>
            <a:pPr marL="342900" indent="-342900" eaLnBrk="0" hangingPunct="0">
              <a:lnSpc>
                <a:spcPct val="150000"/>
              </a:lnSpc>
              <a:buFontTx/>
              <a:buChar char="•"/>
            </a:pPr>
            <a:r>
              <a:rPr lang="en-US" sz="2400" dirty="0">
                <a:hlinkClick r:id="rId7" action="ppaction://hlinksldjump"/>
              </a:rPr>
              <a:t>Next </a:t>
            </a:r>
            <a:r>
              <a:rPr lang="en-US" sz="2400" dirty="0" smtClean="0">
                <a:hlinkClick r:id="rId7" action="ppaction://hlinksldjump"/>
              </a:rPr>
              <a:t>Step</a:t>
            </a:r>
            <a:endParaRPr lang="en-US" sz="2400" dirty="0">
              <a:latin typeface="Times New Roman" pitchFamily="18" charset="0"/>
            </a:endParaRP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www.csunas.org/finance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243" y="152400"/>
            <a:ext cx="6424952" cy="1475656"/>
          </a:xfrm>
          <a:prstGeom prst="rect">
            <a:avLst/>
          </a:prstGeom>
          <a:noFill/>
          <a:effectLst>
            <a:outerShdw blurRad="76200" dist="50800" dir="5400000" algn="ctr" rotWithShape="0">
              <a:schemeClr val="bg1">
                <a:lumMod val="75000"/>
              </a:schemeClr>
            </a:outerShdw>
            <a:softEdge rad="12700"/>
          </a:effectLst>
        </p:spPr>
      </p:pic>
      <p:sp>
        <p:nvSpPr>
          <p:cNvPr id="53250" name="Text Box 4"/>
          <p:cNvSpPr txBox="1">
            <a:spLocks noChangeArrowheads="1"/>
          </p:cNvSpPr>
          <p:nvPr/>
        </p:nvSpPr>
        <p:spPr bwMode="auto">
          <a:xfrm>
            <a:off x="76200" y="1707094"/>
            <a:ext cx="8839200" cy="5878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endParaRPr lang="en-US" sz="3200" b="1" dirty="0">
              <a:latin typeface="Georgia" pitchFamily="18" charset="0"/>
            </a:endParaRPr>
          </a:p>
          <a:p>
            <a:pPr algn="ctr" eaLnBrk="0" hangingPunct="0">
              <a:lnSpc>
                <a:spcPct val="150000"/>
              </a:lnSpc>
            </a:pPr>
            <a:r>
              <a:rPr lang="en-US" sz="2400" b="1" dirty="0" smtClean="0">
                <a:latin typeface="Georgia" pitchFamily="18" charset="0"/>
              </a:rPr>
              <a:t>Chair of </a:t>
            </a:r>
            <a:r>
              <a:rPr lang="en-US" sz="2400" b="1" dirty="0">
                <a:latin typeface="Georgia" pitchFamily="18" charset="0"/>
              </a:rPr>
              <a:t>Finance </a:t>
            </a:r>
            <a:r>
              <a:rPr lang="en-US" sz="2400" b="1" dirty="0">
                <a:solidFill>
                  <a:schemeClr val="accent1"/>
                </a:solidFill>
                <a:latin typeface="Georgia" pitchFamily="18" charset="0"/>
              </a:rPr>
              <a:t>–</a:t>
            </a:r>
            <a:r>
              <a:rPr lang="en-US" sz="2400" b="1" dirty="0">
                <a:solidFill>
                  <a:srgbClr val="FF3300"/>
                </a:solidFill>
                <a:latin typeface="Georgia" pitchFamily="18" charset="0"/>
              </a:rPr>
              <a:t> </a:t>
            </a:r>
            <a:r>
              <a:rPr lang="en-US" sz="2400" b="1" dirty="0" smtClean="0">
                <a:latin typeface="Georgia" pitchFamily="18" charset="0"/>
              </a:rPr>
              <a:t>Shushan Kapaktchian</a:t>
            </a:r>
          </a:p>
          <a:p>
            <a:pPr algn="ctr" eaLnBrk="0" hangingPunct="0">
              <a:lnSpc>
                <a:spcPct val="150000"/>
              </a:lnSpc>
            </a:pPr>
            <a:r>
              <a:rPr lang="en-US" sz="2400" dirty="0" smtClean="0">
                <a:latin typeface="Georgia" pitchFamily="18" charset="0"/>
              </a:rPr>
              <a:t>chairoffinance</a:t>
            </a:r>
            <a:r>
              <a:rPr lang="en-US" sz="2400" dirty="0" smtClean="0">
                <a:solidFill>
                  <a:schemeClr val="accent1"/>
                </a:solidFill>
                <a:latin typeface="Georgia" pitchFamily="18" charset="0"/>
              </a:rPr>
              <a:t>@</a:t>
            </a:r>
            <a:r>
              <a:rPr lang="en-US" sz="2400" dirty="0" smtClean="0">
                <a:latin typeface="Georgia" pitchFamily="18" charset="0"/>
              </a:rPr>
              <a:t>csunas.org</a:t>
            </a:r>
          </a:p>
          <a:p>
            <a:pPr algn="ctr" eaLnBrk="0" hangingPunct="0">
              <a:lnSpc>
                <a:spcPct val="150000"/>
              </a:lnSpc>
            </a:pPr>
            <a:r>
              <a:rPr lang="en-US" sz="2400" b="1" dirty="0" smtClean="0">
                <a:latin typeface="Georgia" pitchFamily="18" charset="0"/>
              </a:rPr>
              <a:t>Assistant Chair of Finance </a:t>
            </a:r>
            <a:r>
              <a:rPr lang="en-US" sz="2400" b="1" dirty="0" smtClean="0">
                <a:solidFill>
                  <a:schemeClr val="accent1"/>
                </a:solidFill>
                <a:latin typeface="Georgia" pitchFamily="18" charset="0"/>
              </a:rPr>
              <a:t>–</a:t>
            </a:r>
            <a:r>
              <a:rPr lang="en-US" sz="2400" b="1" dirty="0" smtClean="0">
                <a:latin typeface="Georgia" pitchFamily="18" charset="0"/>
              </a:rPr>
              <a:t> Isaac </a:t>
            </a:r>
            <a:r>
              <a:rPr lang="en-US" sz="2400" b="1" dirty="0" err="1" smtClean="0">
                <a:latin typeface="Georgia" pitchFamily="18" charset="0"/>
              </a:rPr>
              <a:t>Ogaldez</a:t>
            </a:r>
            <a:endParaRPr lang="en-US" sz="2400" b="1" dirty="0" smtClean="0">
              <a:latin typeface="Georgia" pitchFamily="18" charset="0"/>
            </a:endParaRPr>
          </a:p>
          <a:p>
            <a:pPr algn="ctr" eaLnBrk="0" hangingPunct="0">
              <a:lnSpc>
                <a:spcPct val="150000"/>
              </a:lnSpc>
            </a:pPr>
            <a:r>
              <a:rPr lang="en-US" sz="2400" dirty="0" smtClean="0">
                <a:latin typeface="Georgia" pitchFamily="18" charset="0"/>
              </a:rPr>
              <a:t>asstchairoffinance</a:t>
            </a:r>
            <a:r>
              <a:rPr lang="en-US" sz="2400" dirty="0" smtClean="0">
                <a:solidFill>
                  <a:schemeClr val="accent1"/>
                </a:solidFill>
                <a:latin typeface="Georgia" pitchFamily="18" charset="0"/>
              </a:rPr>
              <a:t>@</a:t>
            </a:r>
            <a:r>
              <a:rPr lang="en-US" sz="2400" dirty="0" smtClean="0">
                <a:latin typeface="Georgia" pitchFamily="18" charset="0"/>
              </a:rPr>
              <a:t>csunas.org</a:t>
            </a:r>
          </a:p>
          <a:p>
            <a:pPr algn="ctr" eaLnBrk="0" hangingPunct="0">
              <a:lnSpc>
                <a:spcPct val="150000"/>
              </a:lnSpc>
            </a:pPr>
            <a:r>
              <a:rPr lang="en-US" sz="2400" dirty="0" smtClean="0">
                <a:latin typeface="Georgia" pitchFamily="18" charset="0"/>
              </a:rPr>
              <a:t>(818) 677</a:t>
            </a:r>
            <a:r>
              <a:rPr lang="en-US" sz="2400" dirty="0" smtClean="0">
                <a:solidFill>
                  <a:srgbClr val="FF0000"/>
                </a:solidFill>
                <a:latin typeface="Georgia" pitchFamily="18" charset="0"/>
              </a:rPr>
              <a:t> </a:t>
            </a:r>
            <a:r>
              <a:rPr lang="en-US" sz="2400" dirty="0" smtClean="0">
                <a:solidFill>
                  <a:schemeClr val="accent1"/>
                </a:solidFill>
                <a:latin typeface="Georgia" pitchFamily="18" charset="0"/>
              </a:rPr>
              <a:t>–</a:t>
            </a:r>
            <a:r>
              <a:rPr lang="en-US" sz="2400" dirty="0" smtClean="0">
                <a:solidFill>
                  <a:srgbClr val="FF0000"/>
                </a:solidFill>
                <a:latin typeface="Georgia" pitchFamily="18" charset="0"/>
              </a:rPr>
              <a:t> </a:t>
            </a:r>
            <a:r>
              <a:rPr lang="en-US" sz="2400" dirty="0" smtClean="0">
                <a:latin typeface="Georgia" pitchFamily="18" charset="0"/>
              </a:rPr>
              <a:t>3633</a:t>
            </a:r>
          </a:p>
          <a:p>
            <a:pPr algn="ctr" eaLnBrk="0" hangingPunct="0">
              <a:lnSpc>
                <a:spcPct val="150000"/>
              </a:lnSpc>
            </a:pPr>
            <a:r>
              <a:rPr lang="en-US" sz="2400" dirty="0" smtClean="0">
                <a:latin typeface="Georgia" pitchFamily="18" charset="0"/>
              </a:rPr>
              <a:t>AS Student Leadership Front </a:t>
            </a:r>
            <a:r>
              <a:rPr lang="en-US" sz="2400" dirty="0">
                <a:latin typeface="Georgia" pitchFamily="18" charset="0"/>
              </a:rPr>
              <a:t>Desk (818) </a:t>
            </a:r>
            <a:r>
              <a:rPr lang="en-US" sz="2400" dirty="0" smtClean="0">
                <a:latin typeface="Georgia" pitchFamily="18" charset="0"/>
              </a:rPr>
              <a:t>677 - 2477</a:t>
            </a:r>
            <a:endParaRPr lang="en-US" sz="2400" dirty="0">
              <a:latin typeface="Georgia" pitchFamily="18" charset="0"/>
            </a:endParaRPr>
          </a:p>
          <a:p>
            <a:pPr algn="ctr" eaLnBrk="0" hangingPunct="0">
              <a:lnSpc>
                <a:spcPct val="150000"/>
              </a:lnSpc>
            </a:pPr>
            <a:r>
              <a:rPr lang="en-US" sz="2400" dirty="0" smtClean="0">
                <a:latin typeface="Georgia" pitchFamily="18" charset="0"/>
              </a:rPr>
              <a:t>AS Accounting Office Front Desk (818) 677 - 2389 </a:t>
            </a:r>
            <a:endParaRPr lang="en-US" sz="2400" dirty="0">
              <a:latin typeface="Georgia" pitchFamily="18" charset="0"/>
            </a:endParaRPr>
          </a:p>
          <a:p>
            <a:pPr algn="ctr" eaLnBrk="0" hangingPunct="0"/>
            <a:endParaRPr lang="en-US" sz="2400" dirty="0">
              <a:latin typeface="Georgia" pitchFamily="18" charset="0"/>
            </a:endParaRPr>
          </a:p>
          <a:p>
            <a:pPr algn="ctr" eaLnBrk="0" hangingPunct="0"/>
            <a:endParaRPr lang="en-US" sz="2400" dirty="0">
              <a:latin typeface="Georgia" pitchFamily="18" charset="0"/>
            </a:endParaRPr>
          </a:p>
          <a:p>
            <a:pPr algn="ctr" eaLnBrk="0" hangingPunct="0"/>
            <a:endParaRPr lang="en-US" sz="2400" dirty="0">
              <a:latin typeface="Georgia" pitchFamily="18" charset="0"/>
            </a:endParaRPr>
          </a:p>
          <a:p>
            <a:pPr algn="ctr" eaLnBrk="0" hangingPunct="0"/>
            <a:endParaRPr lang="en-US" dirty="0">
              <a:latin typeface="Georgia" pitchFamily="18" charset="0"/>
            </a:endParaRPr>
          </a:p>
        </p:txBody>
      </p:sp>
      <p:sp>
        <p:nvSpPr>
          <p:cNvPr id="53251" name="Rectangle 5"/>
          <p:cNvSpPr>
            <a:spLocks noChangeArrowheads="1"/>
          </p:cNvSpPr>
          <p:nvPr/>
        </p:nvSpPr>
        <p:spPr bwMode="auto">
          <a:xfrm>
            <a:off x="3195638" y="1707094"/>
            <a:ext cx="233070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3600" b="1" u="sng" dirty="0">
                <a:solidFill>
                  <a:schemeClr val="accent1"/>
                </a:solidFill>
                <a:latin typeface="+mj-lt"/>
              </a:rPr>
              <a:t>Questions?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www.csunas.org/finance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8"/>
          <p:cNvSpPr txBox="1">
            <a:spLocks noChangeArrowheads="1"/>
          </p:cNvSpPr>
          <p:nvPr/>
        </p:nvSpPr>
        <p:spPr bwMode="auto">
          <a:xfrm>
            <a:off x="2819400" y="45720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sz="1800" dirty="0">
              <a:latin typeface="Arial" charset="0"/>
            </a:endParaRP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838200" y="1295400"/>
            <a:ext cx="7010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0" hangingPunct="0"/>
            <a:endParaRPr lang="en-US" sz="2400" dirty="0">
              <a:latin typeface="+mn-lt"/>
            </a:endParaRPr>
          </a:p>
          <a:p>
            <a:pPr marL="342900" indent="-342900" eaLnBrk="0" hangingPunct="0">
              <a:buFontTx/>
              <a:buChar char="•"/>
            </a:pPr>
            <a:endParaRPr lang="en-US" sz="2400" dirty="0">
              <a:latin typeface="Times New Roman" pitchFamily="18" charset="0"/>
            </a:endParaRPr>
          </a:p>
          <a:p>
            <a:pPr marL="342900" indent="-342900" eaLnBrk="0" hangingPunct="0">
              <a:buFontTx/>
              <a:buChar char="•"/>
            </a:pPr>
            <a:endParaRPr lang="en-US" sz="2400" dirty="0">
              <a:latin typeface="Times New Roman" pitchFamily="18" charset="0"/>
            </a:endParaRPr>
          </a:p>
        </p:txBody>
      </p:sp>
      <p:sp>
        <p:nvSpPr>
          <p:cNvPr id="17414" name="Title 1"/>
          <p:cNvSpPr>
            <a:spLocks/>
          </p:cNvSpPr>
          <p:nvPr/>
        </p:nvSpPr>
        <p:spPr bwMode="auto">
          <a:xfrm>
            <a:off x="533400" y="3810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endParaRPr lang="en-US" sz="36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9518" y="381000"/>
            <a:ext cx="2644370" cy="60734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66476"/>
            <a:ext cx="5654040" cy="687062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accent1"/>
                </a:solidFill>
              </a:rPr>
              <a:t>Overview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0" hangingPunct="0">
              <a:lnSpc>
                <a:spcPct val="100000"/>
              </a:lnSpc>
              <a:buFontTx/>
              <a:buChar char="•"/>
            </a:pPr>
            <a:r>
              <a:rPr lang="en-US" sz="2400" dirty="0">
                <a:cs typeface="Times New Roman" pitchFamily="18" charset="0"/>
              </a:rPr>
              <a:t>Students </a:t>
            </a:r>
            <a:r>
              <a:rPr lang="en-US" sz="2400" dirty="0" smtClean="0">
                <a:cs typeface="Times New Roman" pitchFamily="18" charset="0"/>
              </a:rPr>
              <a:t>pay </a:t>
            </a:r>
            <a:r>
              <a:rPr lang="en-US" sz="2400" dirty="0">
                <a:cs typeface="Times New Roman" pitchFamily="18" charset="0"/>
              </a:rPr>
              <a:t>A.S. Fee of </a:t>
            </a:r>
            <a:r>
              <a:rPr lang="en-US" sz="2400" dirty="0">
                <a:solidFill>
                  <a:schemeClr val="accent1"/>
                </a:solidFill>
                <a:cs typeface="Times New Roman" pitchFamily="18" charset="0"/>
              </a:rPr>
              <a:t>$</a:t>
            </a:r>
            <a:r>
              <a:rPr lang="en-US" sz="2400" dirty="0" smtClean="0">
                <a:solidFill>
                  <a:schemeClr val="accent1"/>
                </a:solidFill>
                <a:cs typeface="Times New Roman" pitchFamily="18" charset="0"/>
              </a:rPr>
              <a:t>92 </a:t>
            </a:r>
            <a:r>
              <a:rPr lang="en-US" sz="2400" dirty="0">
                <a:cs typeface="Times New Roman" pitchFamily="18" charset="0"/>
              </a:rPr>
              <a:t>each semester, </a:t>
            </a:r>
            <a:r>
              <a:rPr lang="en-US" sz="2400" dirty="0" smtClean="0">
                <a:cs typeface="Times New Roman" pitchFamily="18" charset="0"/>
              </a:rPr>
              <a:t>and </a:t>
            </a:r>
            <a:r>
              <a:rPr lang="en-US" sz="2400" smtClean="0">
                <a:solidFill>
                  <a:schemeClr val="accent1"/>
                </a:solidFill>
                <a:cs typeface="Times New Roman" pitchFamily="18" charset="0"/>
              </a:rPr>
              <a:t>$</a:t>
            </a:r>
            <a:r>
              <a:rPr lang="en-US" sz="2400" smtClean="0">
                <a:solidFill>
                  <a:schemeClr val="accent1"/>
                </a:solidFill>
                <a:cs typeface="Times New Roman" pitchFamily="18" charset="0"/>
              </a:rPr>
              <a:t>54 </a:t>
            </a:r>
            <a:r>
              <a:rPr lang="en-US" sz="2400" dirty="0">
                <a:cs typeface="Times New Roman" pitchFamily="18" charset="0"/>
              </a:rPr>
              <a:t>for </a:t>
            </a:r>
            <a:r>
              <a:rPr lang="en-US" sz="2400" dirty="0" smtClean="0">
                <a:cs typeface="Times New Roman" pitchFamily="18" charset="0"/>
              </a:rPr>
              <a:t>Summer 2016</a:t>
            </a:r>
            <a:endParaRPr lang="en-US" sz="2400" dirty="0">
              <a:cs typeface="Times New Roman" pitchFamily="18" charset="0"/>
            </a:endParaRPr>
          </a:p>
          <a:p>
            <a:pPr marL="342900" indent="-342900" eaLnBrk="0" hangingPunct="0">
              <a:lnSpc>
                <a:spcPct val="150000"/>
              </a:lnSpc>
              <a:buFontTx/>
              <a:buChar char="•"/>
            </a:pPr>
            <a:r>
              <a:rPr lang="en-US" sz="2400" dirty="0">
                <a:cs typeface="Times New Roman" pitchFamily="18" charset="0"/>
              </a:rPr>
              <a:t>Funding to </a:t>
            </a:r>
            <a:r>
              <a:rPr lang="en-US" sz="2400" dirty="0" smtClean="0">
                <a:cs typeface="Times New Roman" pitchFamily="18" charset="0"/>
              </a:rPr>
              <a:t>assist Club/Org Programs </a:t>
            </a:r>
            <a:r>
              <a:rPr lang="en-US" sz="2400" dirty="0">
                <a:cs typeface="Times New Roman" pitchFamily="18" charset="0"/>
              </a:rPr>
              <a:t>and </a:t>
            </a:r>
            <a:r>
              <a:rPr lang="en-US" sz="2400" dirty="0" smtClean="0">
                <a:cs typeface="Times New Roman" pitchFamily="18" charset="0"/>
              </a:rPr>
              <a:t>Events</a:t>
            </a:r>
            <a:endParaRPr lang="en-US" sz="2400" dirty="0">
              <a:cs typeface="Times New Roman" pitchFamily="18" charset="0"/>
            </a:endParaRPr>
          </a:p>
          <a:p>
            <a:pPr marL="342900" indent="-342900" eaLnBrk="0" hangingPunct="0">
              <a:lnSpc>
                <a:spcPct val="150000"/>
              </a:lnSpc>
              <a:buFontTx/>
              <a:buChar char="•"/>
            </a:pPr>
            <a:r>
              <a:rPr lang="en-US" sz="2400" dirty="0">
                <a:cs typeface="Times New Roman" pitchFamily="18" charset="0"/>
              </a:rPr>
              <a:t>Finance Committee </a:t>
            </a:r>
            <a:r>
              <a:rPr lang="en-US" sz="2400" dirty="0" smtClean="0">
                <a:cs typeface="Times New Roman" pitchFamily="18" charset="0"/>
              </a:rPr>
              <a:t>recommends budget </a:t>
            </a:r>
            <a:r>
              <a:rPr lang="en-US" sz="2400" dirty="0">
                <a:cs typeface="Times New Roman" pitchFamily="18" charset="0"/>
              </a:rPr>
              <a:t>to AS President and Senate for </a:t>
            </a:r>
            <a:r>
              <a:rPr lang="en-US" sz="2400" dirty="0" smtClean="0">
                <a:cs typeface="Times New Roman" pitchFamily="18" charset="0"/>
              </a:rPr>
              <a:t>approval</a:t>
            </a:r>
            <a:endParaRPr lang="en-US" sz="2400" dirty="0">
              <a:cs typeface="Times New Roman" pitchFamily="18" charset="0"/>
            </a:endParaRPr>
          </a:p>
          <a:p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www.csunas.org/finance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87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8"/>
          <p:cNvSpPr txBox="1">
            <a:spLocks noChangeArrowheads="1"/>
          </p:cNvSpPr>
          <p:nvPr/>
        </p:nvSpPr>
        <p:spPr bwMode="auto">
          <a:xfrm>
            <a:off x="2819400" y="45720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sz="1800" dirty="0">
              <a:latin typeface="Arial" charset="0"/>
            </a:endParaRP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838200" y="1295400"/>
            <a:ext cx="7010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0" hangingPunct="0"/>
            <a:endParaRPr lang="en-US" sz="2400" dirty="0">
              <a:latin typeface="+mn-lt"/>
            </a:endParaRPr>
          </a:p>
          <a:p>
            <a:pPr marL="342900" indent="-342900" eaLnBrk="0" hangingPunct="0">
              <a:buFontTx/>
              <a:buChar char="•"/>
            </a:pPr>
            <a:endParaRPr lang="en-US" sz="2400" dirty="0">
              <a:latin typeface="Times New Roman" pitchFamily="18" charset="0"/>
            </a:endParaRPr>
          </a:p>
          <a:p>
            <a:pPr marL="342900" indent="-342900" eaLnBrk="0" hangingPunct="0">
              <a:buFontTx/>
              <a:buChar char="•"/>
            </a:pPr>
            <a:endParaRPr lang="en-US" sz="2400" dirty="0">
              <a:latin typeface="Times New Roman" pitchFamily="18" charset="0"/>
            </a:endParaRPr>
          </a:p>
        </p:txBody>
      </p:sp>
      <p:sp>
        <p:nvSpPr>
          <p:cNvPr id="17414" name="Title 1"/>
          <p:cNvSpPr>
            <a:spLocks/>
          </p:cNvSpPr>
          <p:nvPr/>
        </p:nvSpPr>
        <p:spPr bwMode="auto">
          <a:xfrm>
            <a:off x="533400" y="3810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endParaRPr lang="en-US" sz="36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9518" y="381000"/>
            <a:ext cx="2644370" cy="60734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66476"/>
            <a:ext cx="5654040" cy="687062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accent1"/>
                </a:solidFill>
              </a:rPr>
              <a:t>Types of Funding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</a:pPr>
            <a:r>
              <a:rPr lang="en-US" sz="2400" dirty="0"/>
              <a:t>Annual </a:t>
            </a:r>
            <a:r>
              <a:rPr lang="en-US" sz="2400" dirty="0" smtClean="0"/>
              <a:t>Budget</a:t>
            </a:r>
          </a:p>
          <a:p>
            <a:pPr marL="342900" indent="-3429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</a:pPr>
            <a:r>
              <a:rPr lang="en-US" sz="2400" dirty="0" smtClean="0"/>
              <a:t>Supplemental Funding</a:t>
            </a:r>
          </a:p>
          <a:p>
            <a:pPr marL="342900" indent="-3429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</a:pPr>
            <a:r>
              <a:rPr lang="en-US" sz="2400" dirty="0" smtClean="0"/>
              <a:t>Clubs</a:t>
            </a:r>
            <a:r>
              <a:rPr lang="en-US" sz="2400" dirty="0"/>
              <a:t>/ Orgs </a:t>
            </a:r>
            <a:r>
              <a:rPr lang="en-US" sz="2400" dirty="0" smtClean="0"/>
              <a:t>Travel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</a:pPr>
            <a:endParaRPr lang="en-US" sz="2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hlinkClick r:id="rId4"/>
              </a:rPr>
              <a:t>http://</a:t>
            </a:r>
            <a:r>
              <a:rPr lang="en-US" sz="2400" dirty="0" smtClean="0">
                <a:hlinkClick r:id="rId4"/>
              </a:rPr>
              <a:t>www.csun.edu/as/budget-types</a:t>
            </a:r>
            <a:endParaRPr lang="en-US" sz="24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www.csunas.org/finance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932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8"/>
          <p:cNvSpPr txBox="1">
            <a:spLocks noChangeArrowheads="1"/>
          </p:cNvSpPr>
          <p:nvPr/>
        </p:nvSpPr>
        <p:spPr bwMode="auto">
          <a:xfrm>
            <a:off x="2819400" y="45720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sz="1800" dirty="0">
              <a:latin typeface="Arial" charset="0"/>
            </a:endParaRP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838200" y="1295400"/>
            <a:ext cx="7010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0" hangingPunct="0"/>
            <a:endParaRPr lang="en-US" sz="2400" dirty="0">
              <a:latin typeface="+mn-lt"/>
            </a:endParaRPr>
          </a:p>
          <a:p>
            <a:pPr marL="342900" indent="-342900" eaLnBrk="0" hangingPunct="0">
              <a:buFontTx/>
              <a:buChar char="•"/>
            </a:pPr>
            <a:endParaRPr lang="en-US" sz="2400" dirty="0">
              <a:latin typeface="Times New Roman" pitchFamily="18" charset="0"/>
            </a:endParaRPr>
          </a:p>
          <a:p>
            <a:pPr marL="342900" indent="-342900" eaLnBrk="0" hangingPunct="0">
              <a:buFontTx/>
              <a:buChar char="•"/>
            </a:pPr>
            <a:endParaRPr lang="en-US" sz="2400" dirty="0">
              <a:latin typeface="Times New Roman" pitchFamily="18" charset="0"/>
            </a:endParaRPr>
          </a:p>
        </p:txBody>
      </p:sp>
      <p:sp>
        <p:nvSpPr>
          <p:cNvPr id="17414" name="Title 1"/>
          <p:cNvSpPr>
            <a:spLocks/>
          </p:cNvSpPr>
          <p:nvPr/>
        </p:nvSpPr>
        <p:spPr bwMode="auto">
          <a:xfrm>
            <a:off x="533400" y="3810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endParaRPr lang="en-US" sz="36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9518" y="381000"/>
            <a:ext cx="2644370" cy="60734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10082"/>
            <a:ext cx="5654040" cy="687062"/>
          </a:xfrm>
        </p:spPr>
        <p:txBody>
          <a:bodyPr>
            <a:normAutofit fontScale="90000"/>
          </a:bodyPr>
          <a:lstStyle/>
          <a:p>
            <a:pPr eaLnBrk="0" hangingPunct="0"/>
            <a:r>
              <a:rPr lang="en-US" sz="3600" b="1" dirty="0">
                <a:solidFill>
                  <a:schemeClr val="accent1"/>
                </a:solidFill>
              </a:rPr>
              <a:t>Types of Funding – </a:t>
            </a:r>
            <a:br>
              <a:rPr lang="en-US" sz="3600" b="1" dirty="0">
                <a:solidFill>
                  <a:schemeClr val="accent1"/>
                </a:solidFill>
              </a:rPr>
            </a:br>
            <a:r>
              <a:rPr lang="en-US" sz="3600" b="1" dirty="0">
                <a:solidFill>
                  <a:schemeClr val="accent1"/>
                </a:solidFill>
              </a:rPr>
              <a:t>Annual Budget</a:t>
            </a:r>
            <a:br>
              <a:rPr lang="en-US" sz="3600" b="1" dirty="0">
                <a:solidFill>
                  <a:schemeClr val="accent1"/>
                </a:solidFill>
              </a:rPr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845734"/>
            <a:ext cx="8000929" cy="4023360"/>
          </a:xfrm>
        </p:spPr>
        <p:txBody>
          <a:bodyPr>
            <a:norm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400" dirty="0">
                <a:cs typeface="Times New Roman" pitchFamily="18" charset="0"/>
              </a:rPr>
              <a:t>Establishes the general A.S. budget for the July-to-June fiscal year</a:t>
            </a:r>
          </a:p>
          <a:p>
            <a:pPr defTabSz="714375" eaLnBrk="0" hangingPunct="0">
              <a:spcAft>
                <a:spcPts val="600"/>
              </a:spcAft>
            </a:pPr>
            <a:r>
              <a:rPr lang="en-US" sz="2400" dirty="0"/>
              <a:t>Step 1: </a:t>
            </a:r>
            <a:r>
              <a:rPr lang="en-US" sz="2400" dirty="0" smtClean="0"/>
              <a:t>	Watch this </a:t>
            </a:r>
            <a:r>
              <a:rPr lang="en-US" sz="2400" dirty="0"/>
              <a:t>video to learn about the process</a:t>
            </a:r>
          </a:p>
          <a:p>
            <a:pPr defTabSz="714375" eaLnBrk="0" hangingPunct="0">
              <a:spcAft>
                <a:spcPts val="600"/>
              </a:spcAft>
            </a:pPr>
            <a:r>
              <a:rPr lang="en-US" sz="2400" dirty="0" smtClean="0"/>
              <a:t>Step </a:t>
            </a:r>
            <a:r>
              <a:rPr lang="en-US" sz="2400" dirty="0"/>
              <a:t>2</a:t>
            </a:r>
            <a:r>
              <a:rPr lang="en-US" sz="2400" dirty="0" smtClean="0"/>
              <a:t>:	Submit </a:t>
            </a:r>
            <a:r>
              <a:rPr lang="en-US" sz="2400" dirty="0"/>
              <a:t>your Annual Budget Request</a:t>
            </a:r>
          </a:p>
          <a:p>
            <a:pPr defTabSz="714375" eaLnBrk="0" hangingPunct="0">
              <a:spcAft>
                <a:spcPts val="600"/>
              </a:spcAft>
            </a:pPr>
            <a:r>
              <a:rPr lang="en-US" sz="2400" dirty="0" smtClean="0"/>
              <a:t>Step </a:t>
            </a:r>
            <a:r>
              <a:rPr lang="en-US" sz="2400" dirty="0"/>
              <a:t>3:	Attend </a:t>
            </a:r>
            <a:r>
              <a:rPr lang="en-US" sz="2400" dirty="0" smtClean="0"/>
              <a:t>the Annual </a:t>
            </a:r>
            <a:r>
              <a:rPr lang="en-US" sz="2400" dirty="0"/>
              <a:t>Budget Hearing</a:t>
            </a:r>
          </a:p>
          <a:p>
            <a:pPr defTabSz="714375" eaLnBrk="0" hangingPunct="0">
              <a:spcAft>
                <a:spcPts val="600"/>
              </a:spcAft>
            </a:pPr>
            <a:r>
              <a:rPr lang="en-US" sz="2400" dirty="0" smtClean="0"/>
              <a:t>Step 4:	Wait </a:t>
            </a:r>
            <a:r>
              <a:rPr lang="en-US" sz="2400" dirty="0"/>
              <a:t>until May to </a:t>
            </a:r>
            <a:r>
              <a:rPr lang="en-US" sz="2400" dirty="0" smtClean="0"/>
              <a:t>find out your budget allocation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www.csunas.org/finance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579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8"/>
          <p:cNvSpPr txBox="1">
            <a:spLocks noChangeArrowheads="1"/>
          </p:cNvSpPr>
          <p:nvPr/>
        </p:nvSpPr>
        <p:spPr bwMode="auto">
          <a:xfrm>
            <a:off x="2819400" y="45720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sz="1800" dirty="0">
              <a:latin typeface="Arial" charset="0"/>
            </a:endParaRP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838200" y="1295400"/>
            <a:ext cx="7010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0" hangingPunct="0"/>
            <a:endParaRPr lang="en-US" sz="2400" dirty="0">
              <a:latin typeface="+mn-lt"/>
            </a:endParaRPr>
          </a:p>
          <a:p>
            <a:pPr marL="342900" indent="-342900" eaLnBrk="0" hangingPunct="0">
              <a:buFontTx/>
              <a:buChar char="•"/>
            </a:pPr>
            <a:endParaRPr lang="en-US" sz="2400" dirty="0">
              <a:latin typeface="Times New Roman" pitchFamily="18" charset="0"/>
            </a:endParaRPr>
          </a:p>
          <a:p>
            <a:pPr marL="342900" indent="-342900" eaLnBrk="0" hangingPunct="0">
              <a:buFontTx/>
              <a:buChar char="•"/>
            </a:pPr>
            <a:endParaRPr lang="en-US" sz="2400" dirty="0">
              <a:latin typeface="Times New Roman" pitchFamily="18" charset="0"/>
            </a:endParaRPr>
          </a:p>
        </p:txBody>
      </p:sp>
      <p:sp>
        <p:nvSpPr>
          <p:cNvPr id="17414" name="Title 1"/>
          <p:cNvSpPr>
            <a:spLocks/>
          </p:cNvSpPr>
          <p:nvPr/>
        </p:nvSpPr>
        <p:spPr bwMode="auto">
          <a:xfrm>
            <a:off x="533400" y="3810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endParaRPr lang="en-US" sz="36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9518" y="381000"/>
            <a:ext cx="2644370" cy="60734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10082"/>
            <a:ext cx="5654040" cy="687062"/>
          </a:xfrm>
        </p:spPr>
        <p:txBody>
          <a:bodyPr>
            <a:normAutofit fontScale="90000"/>
          </a:bodyPr>
          <a:lstStyle/>
          <a:p>
            <a:pPr eaLnBrk="0" hangingPunct="0"/>
            <a:r>
              <a:rPr lang="en-US" sz="3600" b="1" dirty="0" smtClean="0">
                <a:solidFill>
                  <a:schemeClr val="accent1"/>
                </a:solidFill>
              </a:rPr>
              <a:t>Annual Budget Process  </a:t>
            </a:r>
            <a:br>
              <a:rPr lang="en-US" sz="3600" b="1" dirty="0" smtClean="0">
                <a:solidFill>
                  <a:schemeClr val="accent1"/>
                </a:solidFill>
              </a:rPr>
            </a:br>
            <a:r>
              <a:rPr lang="en-US" sz="3600" b="1" dirty="0" smtClean="0">
                <a:solidFill>
                  <a:schemeClr val="accent1"/>
                </a:solidFill>
              </a:rPr>
              <a:t>Step 1</a:t>
            </a:r>
            <a:r>
              <a:rPr lang="en-US" sz="3600" b="1" dirty="0">
                <a:solidFill>
                  <a:schemeClr val="accent1"/>
                </a:solidFill>
              </a:rPr>
              <a:t/>
            </a:r>
            <a:br>
              <a:rPr lang="en-US" sz="3600" b="1" dirty="0">
                <a:solidFill>
                  <a:schemeClr val="accent1"/>
                </a:solidFill>
              </a:rPr>
            </a:br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www.csunas.org/finance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76299" y="1997144"/>
            <a:ext cx="7543801" cy="4023360"/>
          </a:xfrm>
        </p:spPr>
        <p:txBody>
          <a:bodyPr/>
          <a:lstStyle/>
          <a:p>
            <a:pPr marL="828675" indent="-342900">
              <a:buFont typeface="Wingdings" panose="05000000000000000000" pitchFamily="2" charset="2"/>
              <a:buChar char="Ø"/>
            </a:pPr>
            <a:r>
              <a:rPr lang="en-US" sz="2400" dirty="0" smtClean="0"/>
              <a:t>Plan your budget for the next Fiscal year</a:t>
            </a:r>
          </a:p>
          <a:p>
            <a:pPr marL="828675" indent="-342900">
              <a:buFont typeface="Wingdings" panose="05000000000000000000" pitchFamily="2" charset="2"/>
              <a:buChar char="Ø"/>
            </a:pPr>
            <a:r>
              <a:rPr lang="en-US" sz="2400" dirty="0" smtClean="0"/>
              <a:t>Familiarize with the Code on Finance (what AS funds)</a:t>
            </a:r>
          </a:p>
          <a:p>
            <a:r>
              <a:rPr lang="en-US" sz="2400" dirty="0" smtClean="0"/>
              <a:t>This presentation will be available online: www.csunas.org/finance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9323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8"/>
          <p:cNvSpPr txBox="1">
            <a:spLocks noChangeArrowheads="1"/>
          </p:cNvSpPr>
          <p:nvPr/>
        </p:nvSpPr>
        <p:spPr bwMode="auto">
          <a:xfrm>
            <a:off x="2819400" y="45720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sz="1800" dirty="0">
              <a:latin typeface="Arial" charset="0"/>
            </a:endParaRP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838200" y="1295400"/>
            <a:ext cx="7010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0" hangingPunct="0"/>
            <a:endParaRPr lang="en-US" sz="2400" dirty="0">
              <a:latin typeface="+mn-lt"/>
            </a:endParaRPr>
          </a:p>
          <a:p>
            <a:pPr marL="342900" indent="-342900" eaLnBrk="0" hangingPunct="0">
              <a:buFontTx/>
              <a:buChar char="•"/>
            </a:pPr>
            <a:endParaRPr lang="en-US" sz="2400" dirty="0">
              <a:latin typeface="Times New Roman" pitchFamily="18" charset="0"/>
            </a:endParaRPr>
          </a:p>
          <a:p>
            <a:pPr marL="342900" indent="-342900" eaLnBrk="0" hangingPunct="0">
              <a:buFontTx/>
              <a:buChar char="•"/>
            </a:pPr>
            <a:endParaRPr lang="en-US" sz="2400" dirty="0">
              <a:latin typeface="Times New Roman" pitchFamily="18" charset="0"/>
            </a:endParaRPr>
          </a:p>
        </p:txBody>
      </p:sp>
      <p:sp>
        <p:nvSpPr>
          <p:cNvPr id="17414" name="Title 1"/>
          <p:cNvSpPr>
            <a:spLocks/>
          </p:cNvSpPr>
          <p:nvPr/>
        </p:nvSpPr>
        <p:spPr bwMode="auto">
          <a:xfrm>
            <a:off x="533400" y="3810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endParaRPr lang="en-US" sz="36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9518" y="381000"/>
            <a:ext cx="2644370" cy="60734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10082"/>
            <a:ext cx="5654040" cy="687062"/>
          </a:xfrm>
        </p:spPr>
        <p:txBody>
          <a:bodyPr>
            <a:normAutofit fontScale="90000"/>
          </a:bodyPr>
          <a:lstStyle/>
          <a:p>
            <a:pPr eaLnBrk="0" hangingPunct="0"/>
            <a:r>
              <a:rPr lang="en-US" sz="3600" b="1" dirty="0" smtClean="0">
                <a:solidFill>
                  <a:schemeClr val="accent1"/>
                </a:solidFill>
              </a:rPr>
              <a:t>Annual Budget Process  </a:t>
            </a:r>
            <a:br>
              <a:rPr lang="en-US" sz="3600" b="1" dirty="0" smtClean="0">
                <a:solidFill>
                  <a:schemeClr val="accent1"/>
                </a:solidFill>
              </a:rPr>
            </a:br>
            <a:r>
              <a:rPr lang="en-US" sz="3600" b="1" dirty="0" smtClean="0">
                <a:solidFill>
                  <a:schemeClr val="accent1"/>
                </a:solidFill>
              </a:rPr>
              <a:t>Step 2</a:t>
            </a:r>
            <a:r>
              <a:rPr lang="en-US" sz="3600" b="1" dirty="0">
                <a:solidFill>
                  <a:schemeClr val="accent1"/>
                </a:solidFill>
              </a:rPr>
              <a:t/>
            </a:r>
            <a:br>
              <a:rPr lang="en-US" sz="3600" b="1" dirty="0">
                <a:solidFill>
                  <a:schemeClr val="accent1"/>
                </a:solidFill>
              </a:rPr>
            </a:br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www.csunas.org/finance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76299" y="1997144"/>
            <a:ext cx="7543801" cy="4023360"/>
          </a:xfrm>
        </p:spPr>
        <p:txBody>
          <a:bodyPr>
            <a:normAutofit/>
          </a:bodyPr>
          <a:lstStyle/>
          <a:p>
            <a:pPr marL="828675" indent="-342900">
              <a:buFont typeface="Wingdings" panose="05000000000000000000" pitchFamily="2" charset="2"/>
              <a:buChar char="Ø"/>
            </a:pPr>
            <a:r>
              <a:rPr lang="en-US" sz="2400" dirty="0" smtClean="0"/>
              <a:t>Submit your annual budget request online</a:t>
            </a:r>
          </a:p>
          <a:p>
            <a:pPr marL="1121283" lvl="1" indent="-342900">
              <a:buFont typeface="Wingdings" panose="05000000000000000000" pitchFamily="2" charset="2"/>
              <a:buChar char="Ø"/>
            </a:pPr>
            <a:r>
              <a:rPr lang="en-US" sz="2400" dirty="0" smtClean="0"/>
              <a:t>Submission opens October 17, 2016</a:t>
            </a:r>
          </a:p>
          <a:p>
            <a:pPr marL="1121283" lvl="1" indent="-342900">
              <a:buFont typeface="Wingdings" panose="05000000000000000000" pitchFamily="2" charset="2"/>
              <a:buChar char="Ø"/>
            </a:pPr>
            <a:r>
              <a:rPr lang="en-US" sz="2400" dirty="0" smtClean="0"/>
              <a:t>Deadline: </a:t>
            </a:r>
            <a:r>
              <a:rPr lang="en-US" sz="2400" b="1" dirty="0" smtClean="0">
                <a:solidFill>
                  <a:srgbClr val="C00000"/>
                </a:solidFill>
              </a:rPr>
              <a:t>November 13</a:t>
            </a:r>
            <a:r>
              <a:rPr lang="en-US" sz="2400" dirty="0" smtClean="0"/>
              <a:t>, 2016 at 11:00 PM</a:t>
            </a:r>
          </a:p>
          <a:p>
            <a:pPr marL="1304163" lvl="2" indent="-342900">
              <a:buFont typeface="Wingdings" panose="05000000000000000000" pitchFamily="2" charset="2"/>
              <a:buChar char="Ø"/>
            </a:pPr>
            <a:r>
              <a:rPr lang="en-US" sz="2400" dirty="0" smtClean="0"/>
              <a:t>No late requests will be accepted</a:t>
            </a:r>
          </a:p>
          <a:p>
            <a:pPr marL="852488" indent="-315913">
              <a:buFont typeface="Wingdings" panose="05000000000000000000" pitchFamily="2" charset="2"/>
              <a:buChar char="Ø"/>
            </a:pPr>
            <a:r>
              <a:rPr lang="en-US" sz="2400" dirty="0" smtClean="0"/>
              <a:t>Three parts to the application</a:t>
            </a:r>
          </a:p>
          <a:p>
            <a:pPr marL="1145096" lvl="1" indent="-315913">
              <a:buFont typeface="Wingdings" panose="05000000000000000000" pitchFamily="2" charset="2"/>
              <a:buChar char="Ø"/>
            </a:pPr>
            <a:r>
              <a:rPr lang="en-US" sz="2400" dirty="0" smtClean="0"/>
              <a:t>Basic information of the requestor</a:t>
            </a:r>
          </a:p>
          <a:p>
            <a:pPr marL="1145096" lvl="1" indent="-315913">
              <a:buFont typeface="Wingdings" panose="05000000000000000000" pitchFamily="2" charset="2"/>
              <a:buChar char="Ø"/>
            </a:pPr>
            <a:r>
              <a:rPr lang="en-US" sz="2400" dirty="0" smtClean="0"/>
              <a:t>Description of request</a:t>
            </a:r>
          </a:p>
          <a:p>
            <a:pPr marL="1145096" lvl="1" indent="-315913">
              <a:buFont typeface="Wingdings" panose="05000000000000000000" pitchFamily="2" charset="2"/>
              <a:buChar char="Ø"/>
            </a:pPr>
            <a:r>
              <a:rPr lang="en-US" sz="2400" dirty="0" smtClean="0"/>
              <a:t>Financial information (your budget)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90303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8"/>
          <p:cNvSpPr txBox="1">
            <a:spLocks noChangeArrowheads="1"/>
          </p:cNvSpPr>
          <p:nvPr/>
        </p:nvSpPr>
        <p:spPr bwMode="auto">
          <a:xfrm>
            <a:off x="2819400" y="45720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sz="1800" dirty="0">
              <a:latin typeface="Arial" charset="0"/>
            </a:endParaRP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838200" y="1295400"/>
            <a:ext cx="7010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0" hangingPunct="0"/>
            <a:endParaRPr lang="en-US" sz="2400" dirty="0">
              <a:latin typeface="+mn-lt"/>
            </a:endParaRPr>
          </a:p>
          <a:p>
            <a:pPr marL="342900" indent="-342900" eaLnBrk="0" hangingPunct="0">
              <a:buFontTx/>
              <a:buChar char="•"/>
            </a:pPr>
            <a:endParaRPr lang="en-US" sz="2400" dirty="0">
              <a:latin typeface="Times New Roman" pitchFamily="18" charset="0"/>
            </a:endParaRPr>
          </a:p>
          <a:p>
            <a:pPr marL="342900" indent="-342900" eaLnBrk="0" hangingPunct="0">
              <a:buFontTx/>
              <a:buChar char="•"/>
            </a:pPr>
            <a:endParaRPr lang="en-US" sz="2400" dirty="0">
              <a:latin typeface="Times New Roman" pitchFamily="18" charset="0"/>
            </a:endParaRPr>
          </a:p>
        </p:txBody>
      </p:sp>
      <p:sp>
        <p:nvSpPr>
          <p:cNvPr id="17414" name="Title 1"/>
          <p:cNvSpPr>
            <a:spLocks/>
          </p:cNvSpPr>
          <p:nvPr/>
        </p:nvSpPr>
        <p:spPr bwMode="auto">
          <a:xfrm>
            <a:off x="533400" y="3810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endParaRPr lang="en-US" sz="36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9518" y="381000"/>
            <a:ext cx="2644370" cy="60734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10082"/>
            <a:ext cx="5654040" cy="687062"/>
          </a:xfrm>
        </p:spPr>
        <p:txBody>
          <a:bodyPr>
            <a:normAutofit fontScale="90000"/>
          </a:bodyPr>
          <a:lstStyle/>
          <a:p>
            <a:pPr eaLnBrk="0" hangingPunct="0"/>
            <a:r>
              <a:rPr lang="en-US" sz="3600" b="1" dirty="0" smtClean="0">
                <a:solidFill>
                  <a:schemeClr val="accent1"/>
                </a:solidFill>
              </a:rPr>
              <a:t>Annual Budget Process  </a:t>
            </a:r>
            <a:br>
              <a:rPr lang="en-US" sz="3600" b="1" dirty="0" smtClean="0">
                <a:solidFill>
                  <a:schemeClr val="accent1"/>
                </a:solidFill>
              </a:rPr>
            </a:br>
            <a:r>
              <a:rPr lang="en-US" sz="3600" b="1" dirty="0" smtClean="0">
                <a:solidFill>
                  <a:schemeClr val="accent1"/>
                </a:solidFill>
              </a:rPr>
              <a:t>Step 3</a:t>
            </a:r>
            <a:r>
              <a:rPr lang="en-US" sz="3600" b="1" dirty="0">
                <a:solidFill>
                  <a:schemeClr val="accent1"/>
                </a:solidFill>
              </a:rPr>
              <a:t/>
            </a:r>
            <a:br>
              <a:rPr lang="en-US" sz="3600" b="1" dirty="0">
                <a:solidFill>
                  <a:schemeClr val="accent1"/>
                </a:solidFill>
              </a:rPr>
            </a:br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www.csunas.org/finance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76299" y="1997144"/>
            <a:ext cx="7543801" cy="4023360"/>
          </a:xfrm>
        </p:spPr>
        <p:txBody>
          <a:bodyPr>
            <a:normAutofit/>
          </a:bodyPr>
          <a:lstStyle/>
          <a:p>
            <a:pPr marL="828675" indent="-342900">
              <a:buFont typeface="Wingdings" panose="05000000000000000000" pitchFamily="2" charset="2"/>
              <a:buChar char="Ø"/>
            </a:pPr>
            <a:r>
              <a:rPr lang="en-US" sz="2400" dirty="0" smtClean="0"/>
              <a:t>Attend Annual Budget Hearing</a:t>
            </a:r>
          </a:p>
          <a:p>
            <a:pPr marL="1121283" lvl="1" indent="-342900">
              <a:buFont typeface="Wingdings" panose="05000000000000000000" pitchFamily="2" charset="2"/>
              <a:buChar char="Ø"/>
            </a:pPr>
            <a:r>
              <a:rPr lang="en-US" sz="2400" dirty="0" smtClean="0"/>
              <a:t>Hearings take place during Winter break</a:t>
            </a:r>
          </a:p>
          <a:p>
            <a:pPr marL="1121283" lvl="1" indent="-342900">
              <a:buFont typeface="Wingdings" panose="05000000000000000000" pitchFamily="2" charset="2"/>
              <a:buChar char="Ø"/>
            </a:pPr>
            <a:r>
              <a:rPr lang="en-US" sz="2400" dirty="0" smtClean="0"/>
              <a:t>Most likely </a:t>
            </a:r>
            <a:r>
              <a:rPr lang="en-US" sz="2400" dirty="0"/>
              <a:t>the week before the start of the Spring </a:t>
            </a:r>
            <a:r>
              <a:rPr lang="en-US" sz="2400" dirty="0" smtClean="0"/>
              <a:t>semester; </a:t>
            </a:r>
            <a:r>
              <a:rPr lang="en-US" sz="2400" dirty="0"/>
              <a:t>subject to change </a:t>
            </a:r>
            <a:endParaRPr lang="en-US" sz="2400" dirty="0" smtClean="0"/>
          </a:p>
          <a:p>
            <a:pPr marL="1121283" lvl="1" indent="-342900">
              <a:buFont typeface="Wingdings" panose="05000000000000000000" pitchFamily="2" charset="2"/>
              <a:buChar char="Ø"/>
            </a:pPr>
            <a:r>
              <a:rPr lang="en-US" sz="2400" dirty="0" smtClean="0"/>
              <a:t>You will be contacted about a date/time 	</a:t>
            </a:r>
          </a:p>
          <a:p>
            <a:pPr marL="852488" indent="-315913">
              <a:buFont typeface="Wingdings" panose="05000000000000000000" pitchFamily="2" charset="2"/>
              <a:buChar char="Ø"/>
            </a:pPr>
            <a:r>
              <a:rPr lang="en-US" sz="2400" dirty="0" smtClean="0"/>
              <a:t>You will present to the Finance Committee about your club/organization and your budget request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25255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8"/>
          <p:cNvSpPr txBox="1">
            <a:spLocks noChangeArrowheads="1"/>
          </p:cNvSpPr>
          <p:nvPr/>
        </p:nvSpPr>
        <p:spPr bwMode="auto">
          <a:xfrm>
            <a:off x="2819400" y="45720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sz="1800" dirty="0">
              <a:latin typeface="Arial" charset="0"/>
            </a:endParaRP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838200" y="1295400"/>
            <a:ext cx="7010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0" hangingPunct="0"/>
            <a:endParaRPr lang="en-US" sz="2400" dirty="0">
              <a:latin typeface="+mn-lt"/>
            </a:endParaRPr>
          </a:p>
          <a:p>
            <a:pPr marL="342900" indent="-342900" eaLnBrk="0" hangingPunct="0">
              <a:buFontTx/>
              <a:buChar char="•"/>
            </a:pPr>
            <a:endParaRPr lang="en-US" sz="2400" dirty="0">
              <a:latin typeface="Times New Roman" pitchFamily="18" charset="0"/>
            </a:endParaRPr>
          </a:p>
          <a:p>
            <a:pPr marL="342900" indent="-342900" eaLnBrk="0" hangingPunct="0">
              <a:buFontTx/>
              <a:buChar char="•"/>
            </a:pPr>
            <a:endParaRPr lang="en-US" sz="2400" dirty="0">
              <a:latin typeface="Times New Roman" pitchFamily="18" charset="0"/>
            </a:endParaRPr>
          </a:p>
        </p:txBody>
      </p:sp>
      <p:sp>
        <p:nvSpPr>
          <p:cNvPr id="17414" name="Title 1"/>
          <p:cNvSpPr>
            <a:spLocks/>
          </p:cNvSpPr>
          <p:nvPr/>
        </p:nvSpPr>
        <p:spPr bwMode="auto">
          <a:xfrm>
            <a:off x="533400" y="3810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endParaRPr lang="en-US" sz="36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9518" y="381000"/>
            <a:ext cx="2644370" cy="60734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10082"/>
            <a:ext cx="5654040" cy="687062"/>
          </a:xfrm>
        </p:spPr>
        <p:txBody>
          <a:bodyPr>
            <a:normAutofit fontScale="90000"/>
          </a:bodyPr>
          <a:lstStyle/>
          <a:p>
            <a:pPr eaLnBrk="0" hangingPunct="0"/>
            <a:r>
              <a:rPr lang="en-US" sz="3600" b="1" dirty="0" smtClean="0">
                <a:solidFill>
                  <a:schemeClr val="accent1"/>
                </a:solidFill>
              </a:rPr>
              <a:t>Annual Budget Process  </a:t>
            </a:r>
            <a:br>
              <a:rPr lang="en-US" sz="3600" b="1" dirty="0" smtClean="0">
                <a:solidFill>
                  <a:schemeClr val="accent1"/>
                </a:solidFill>
              </a:rPr>
            </a:br>
            <a:r>
              <a:rPr lang="en-US" sz="3600" b="1" dirty="0" smtClean="0">
                <a:solidFill>
                  <a:schemeClr val="accent1"/>
                </a:solidFill>
              </a:rPr>
              <a:t>Step 4</a:t>
            </a:r>
            <a:r>
              <a:rPr lang="en-US" sz="3600" b="1" dirty="0">
                <a:solidFill>
                  <a:schemeClr val="accent1"/>
                </a:solidFill>
              </a:rPr>
              <a:t/>
            </a:r>
            <a:br>
              <a:rPr lang="en-US" sz="3600" b="1" dirty="0">
                <a:solidFill>
                  <a:schemeClr val="accent1"/>
                </a:solidFill>
              </a:rPr>
            </a:br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www.csunas.org/finance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76299" y="1997144"/>
            <a:ext cx="7543801" cy="4023360"/>
          </a:xfrm>
        </p:spPr>
        <p:txBody>
          <a:bodyPr>
            <a:normAutofit/>
          </a:bodyPr>
          <a:lstStyle/>
          <a:p>
            <a:pPr marL="828675" indent="-342900">
              <a:buFont typeface="Wingdings" panose="05000000000000000000" pitchFamily="2" charset="2"/>
              <a:buChar char="Ø"/>
            </a:pPr>
            <a:r>
              <a:rPr lang="en-US" sz="2400" dirty="0" smtClean="0"/>
              <a:t>Wait to hear back from Associated Students for your allocation</a:t>
            </a:r>
          </a:p>
          <a:p>
            <a:pPr marL="1121283" lvl="1" indent="-342900">
              <a:buFont typeface="Wingdings" panose="05000000000000000000" pitchFamily="2" charset="2"/>
              <a:buChar char="Ø"/>
            </a:pPr>
            <a:r>
              <a:rPr lang="en-US" sz="2400" dirty="0" smtClean="0"/>
              <a:t>AS President, Senate, and University President will review and finalize the Annual Budget for 2016 – 2017</a:t>
            </a:r>
          </a:p>
          <a:p>
            <a:pPr marL="1121283" lvl="1" indent="-342900">
              <a:buFont typeface="Wingdings" panose="05000000000000000000" pitchFamily="2" charset="2"/>
              <a:buChar char="Ø"/>
            </a:pPr>
            <a:r>
              <a:rPr lang="en-US" sz="2400" dirty="0" smtClean="0"/>
              <a:t>Senators can increase (or decrease) any items on the Annual Budget</a:t>
            </a:r>
          </a:p>
          <a:p>
            <a:pPr marL="1121283" lvl="1" indent="-342900">
              <a:buFont typeface="Wingdings" panose="05000000000000000000" pitchFamily="2" charset="2"/>
              <a:buChar char="Ø"/>
            </a:pPr>
            <a:r>
              <a:rPr lang="en-US" sz="2400" dirty="0" smtClean="0"/>
              <a:t>Use this time to advocate for your budget (fundraising)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08919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Custom 1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00D28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libri-Cambria">
      <a:majorFont>
        <a:latin typeface="Calibri" panose="020F0502020204030204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3111</TotalTime>
  <Words>677</Words>
  <Application>Microsoft Office PowerPoint</Application>
  <PresentationFormat>On-screen Show (4:3)</PresentationFormat>
  <Paragraphs>206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9" baseType="lpstr">
      <vt:lpstr>ＭＳ Ｐゴシック</vt:lpstr>
      <vt:lpstr>Arial</vt:lpstr>
      <vt:lpstr>Calibri</vt:lpstr>
      <vt:lpstr>Cambria</vt:lpstr>
      <vt:lpstr>Garamond</vt:lpstr>
      <vt:lpstr>Georgia</vt:lpstr>
      <vt:lpstr>Times New Roman</vt:lpstr>
      <vt:lpstr>Wingdings</vt:lpstr>
      <vt:lpstr>Retrospect</vt:lpstr>
      <vt:lpstr>PowerPoint Presentation</vt:lpstr>
      <vt:lpstr>Agenda</vt:lpstr>
      <vt:lpstr>Overview</vt:lpstr>
      <vt:lpstr>Types of Funding</vt:lpstr>
      <vt:lpstr>Types of Funding –  Annual Budget </vt:lpstr>
      <vt:lpstr>Annual Budget Process   Step 1 </vt:lpstr>
      <vt:lpstr>Annual Budget Process   Step 2 </vt:lpstr>
      <vt:lpstr>Annual Budget Process   Step 3 </vt:lpstr>
      <vt:lpstr>Annual Budget Process   Step 4 </vt:lpstr>
      <vt:lpstr>Types of Funding –  Club/Org Travel </vt:lpstr>
      <vt:lpstr>Process – Clubs/Org Travel</vt:lpstr>
      <vt:lpstr>Types of Funding –  Supplemental </vt:lpstr>
      <vt:lpstr>Process – Supplemental Funding </vt:lpstr>
      <vt:lpstr>Process – Supplemental Funding </vt:lpstr>
      <vt:lpstr>Process – Supplemental Funding </vt:lpstr>
      <vt:lpstr>Process – Supplemental Funding </vt:lpstr>
      <vt:lpstr>Next Step </vt:lpstr>
      <vt:lpstr>Forms </vt:lpstr>
      <vt:lpstr>2016-2017 Code on Finance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Chad</dc:creator>
  <cp:lastModifiedBy>Kapaktchian, Shushan Mary</cp:lastModifiedBy>
  <cp:revision>178</cp:revision>
  <dcterms:created xsi:type="dcterms:W3CDTF">2010-10-12T05:40:23Z</dcterms:created>
  <dcterms:modified xsi:type="dcterms:W3CDTF">2016-09-20T21:47:44Z</dcterms:modified>
</cp:coreProperties>
</file>