
<file path=[Content_Types].xml><?xml version="1.0" encoding="utf-8"?>
<Types xmlns="http://schemas.openxmlformats.org/package/2006/content-types">
  <Override PartName="/docProps/core.xml" ContentType="application/vnd.openxmlformats-package.core-properties+xml"/>
  <Override PartName="/customXml/itemProps2.xml" ContentType="application/vnd.openxmlformats-officedocument.customXmlProperties+xml"/>
  <Override PartName="/ppt/slideLayouts/slideLayout6.xml" ContentType="application/vnd.openxmlformats-officedocument.presentationml.slideLayout+xml"/>
  <Override PartName="/docProps/custom.xml" ContentType="application/vnd.openxmlformats-officedocument.custom-properties+xml"/>
  <Default Extension="rels" ContentType="application/vnd.openxmlformats-package.relationships+xml"/>
  <Override PartName="/ppt/slideLayouts/slideLayout8.xml" ContentType="application/vnd.openxmlformats-officedocument.presentationml.slideLayout+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docProps/app.xml" ContentType="application/vnd.openxmlformats-officedocument.extended-properties+xml"/>
  <Override PartName="/customXml/itemProps1.xml" ContentType="application/vnd.openxmlformats-officedocument.customXmlProperties+xml"/>
  <Override PartName="/ppt/slideMasters/slideMaster1.xml" ContentType="application/vnd.openxmlformats-officedocument.presentationml.slideMaster+xml"/>
  <Override PartName="/ppt/slideLayouts/slideLayout5.xml" ContentType="application/vnd.openxmlformats-officedocument.presentationml.slideLayout+xml"/>
  <Default Extension="wdp" ContentType="image/vnd.ms-photo"/>
  <Override PartName="/ppt/viewProps.xml" ContentType="application/vnd.openxmlformats-officedocument.presentationml.viewProps+xml"/>
  <Override PartName="/ppt/slideLayouts/slideLayout7.xml" ContentType="application/vnd.openxmlformats-officedocument.presentationml.slideLayout+xml"/>
  <Override PartName="/customXml/itemProps3.xml" ContentType="application/vnd.openxmlformats-officedocument.customXmlProperties+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2.xml" ContentType="application/vnd.openxmlformats-officedocument.presentationml.slideLayout+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93455" r:id="rId4"/>
  </p:sldMasterIdLst>
  <p:sldIdLst>
    <p:sldId id="256" r:id="rId5"/>
  </p:sldIdLst>
  <p:sldSz cx="21945600" cy="32918400"/>
  <p:notesSz cx="6858000" cy="9144000"/>
  <p:defaultTextStyle>
    <a:defPPr>
      <a:defRPr lang="en-US"/>
    </a:defPPr>
    <a:lvl1pPr marL="0" algn="l" defTabSz="1755648" rtl="0" eaLnBrk="1" latinLnBrk="0" hangingPunct="1">
      <a:defRPr sz="6900" kern="1200">
        <a:solidFill>
          <a:schemeClr val="tx1"/>
        </a:solidFill>
        <a:latin typeface="+mn-lt"/>
        <a:ea typeface="+mn-ea"/>
        <a:cs typeface="+mn-cs"/>
      </a:defRPr>
    </a:lvl1pPr>
    <a:lvl2pPr marL="1755648" algn="l" defTabSz="1755648" rtl="0" eaLnBrk="1" latinLnBrk="0" hangingPunct="1">
      <a:defRPr sz="6900" kern="1200">
        <a:solidFill>
          <a:schemeClr val="tx1"/>
        </a:solidFill>
        <a:latin typeface="+mn-lt"/>
        <a:ea typeface="+mn-ea"/>
        <a:cs typeface="+mn-cs"/>
      </a:defRPr>
    </a:lvl2pPr>
    <a:lvl3pPr marL="3511296" algn="l" defTabSz="1755648" rtl="0" eaLnBrk="1" latinLnBrk="0" hangingPunct="1">
      <a:defRPr sz="6900" kern="1200">
        <a:solidFill>
          <a:schemeClr val="tx1"/>
        </a:solidFill>
        <a:latin typeface="+mn-lt"/>
        <a:ea typeface="+mn-ea"/>
        <a:cs typeface="+mn-cs"/>
      </a:defRPr>
    </a:lvl3pPr>
    <a:lvl4pPr marL="5266944" algn="l" defTabSz="1755648" rtl="0" eaLnBrk="1" latinLnBrk="0" hangingPunct="1">
      <a:defRPr sz="6900" kern="1200">
        <a:solidFill>
          <a:schemeClr val="tx1"/>
        </a:solidFill>
        <a:latin typeface="+mn-lt"/>
        <a:ea typeface="+mn-ea"/>
        <a:cs typeface="+mn-cs"/>
      </a:defRPr>
    </a:lvl4pPr>
    <a:lvl5pPr marL="7022592" algn="l" defTabSz="1755648" rtl="0" eaLnBrk="1" latinLnBrk="0" hangingPunct="1">
      <a:defRPr sz="6900" kern="1200">
        <a:solidFill>
          <a:schemeClr val="tx1"/>
        </a:solidFill>
        <a:latin typeface="+mn-lt"/>
        <a:ea typeface="+mn-ea"/>
        <a:cs typeface="+mn-cs"/>
      </a:defRPr>
    </a:lvl5pPr>
    <a:lvl6pPr marL="8778240" algn="l" defTabSz="1755648" rtl="0" eaLnBrk="1" latinLnBrk="0" hangingPunct="1">
      <a:defRPr sz="6900" kern="1200">
        <a:solidFill>
          <a:schemeClr val="tx1"/>
        </a:solidFill>
        <a:latin typeface="+mn-lt"/>
        <a:ea typeface="+mn-ea"/>
        <a:cs typeface="+mn-cs"/>
      </a:defRPr>
    </a:lvl6pPr>
    <a:lvl7pPr marL="10533888" algn="l" defTabSz="1755648" rtl="0" eaLnBrk="1" latinLnBrk="0" hangingPunct="1">
      <a:defRPr sz="6900" kern="1200">
        <a:solidFill>
          <a:schemeClr val="tx1"/>
        </a:solidFill>
        <a:latin typeface="+mn-lt"/>
        <a:ea typeface="+mn-ea"/>
        <a:cs typeface="+mn-cs"/>
      </a:defRPr>
    </a:lvl7pPr>
    <a:lvl8pPr marL="12289536" algn="l" defTabSz="1755648" rtl="0" eaLnBrk="1" latinLnBrk="0" hangingPunct="1">
      <a:defRPr sz="6900" kern="1200">
        <a:solidFill>
          <a:schemeClr val="tx1"/>
        </a:solidFill>
        <a:latin typeface="+mn-lt"/>
        <a:ea typeface="+mn-ea"/>
        <a:cs typeface="+mn-cs"/>
      </a:defRPr>
    </a:lvl8pPr>
    <a:lvl9pPr marL="14045184" algn="l" defTabSz="1755648" rtl="0" eaLnBrk="1" latinLnBrk="0" hangingPunct="1">
      <a:defRPr sz="6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a:srgbClr val="FF0000"/>
        </p14:laserClr>
      </p:ext>
      <p:ext uri="{2FDB2607-1784-4EEB-B798-7EB5836EED8A}">
        <p14:showMediaCtrls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
      </p:ext>
    </p:extLst>
  </p:showPr>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napVertSplitter="1">
    <p:restoredLeft sz="22589" autoAdjust="0"/>
    <p:restoredTop sz="97212" autoAdjust="0"/>
  </p:normalViewPr>
  <p:slideViewPr>
    <p:cSldViewPr snapToGrid="0" snapToObjects="1">
      <p:cViewPr>
        <p:scale>
          <a:sx n="70" d="100"/>
          <a:sy n="70" d="100"/>
        </p:scale>
        <p:origin x="2632" y="5384"/>
      </p:cViewPr>
      <p:guideLst>
        <p:guide orient="horz" pos="10368"/>
        <p:guide pos="6912"/>
      </p:guideLst>
    </p:cSldViewPr>
  </p:slideViewPr>
  <p:notesTextViewPr>
    <p:cViewPr>
      <p:scale>
        <a:sx n="100" d="100"/>
        <a:sy n="100" d="100"/>
      </p:scale>
      <p:origin x="0" y="0"/>
    </p:cViewPr>
  </p:notesTextViewPr>
  <p:sorterViewPr>
    <p:cViewPr>
      <p:scale>
        <a:sx n="149" d="100"/>
        <a:sy n="149" d="100"/>
      </p:scale>
      <p:origin x="0" y="0"/>
    </p:cViewPr>
  </p:sorter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5920" y="10226045"/>
            <a:ext cx="18653760" cy="7056122"/>
          </a:xfrm>
        </p:spPr>
        <p:txBody>
          <a:bodyPr/>
          <a:lstStyle/>
          <a:p>
            <a:r>
              <a:rPr lang="en-US" smtClean="0"/>
              <a:t>Click to edit Master title style</a:t>
            </a:r>
            <a:endParaRPr lang="en-US"/>
          </a:p>
        </p:txBody>
      </p:sp>
      <p:sp>
        <p:nvSpPr>
          <p:cNvPr id="3" name="Subtitle 2"/>
          <p:cNvSpPr>
            <a:spLocks noGrp="1"/>
          </p:cNvSpPr>
          <p:nvPr>
            <p:ph type="subTitle" idx="1"/>
          </p:nvPr>
        </p:nvSpPr>
        <p:spPr>
          <a:xfrm>
            <a:off x="3291840" y="18653760"/>
            <a:ext cx="15361920" cy="8412480"/>
          </a:xfrm>
        </p:spPr>
        <p:txBody>
          <a:bodyPr/>
          <a:lstStyle>
            <a:lvl1pPr marL="0" indent="0" algn="ctr">
              <a:buNone/>
              <a:defRPr>
                <a:solidFill>
                  <a:schemeClr val="tx1">
                    <a:tint val="75000"/>
                  </a:schemeClr>
                </a:solidFill>
              </a:defRPr>
            </a:lvl1pPr>
            <a:lvl2pPr marL="1755648" indent="0" algn="ctr">
              <a:buNone/>
              <a:defRPr>
                <a:solidFill>
                  <a:schemeClr val="tx1">
                    <a:tint val="75000"/>
                  </a:schemeClr>
                </a:solidFill>
              </a:defRPr>
            </a:lvl2pPr>
            <a:lvl3pPr marL="3511296" indent="0" algn="ctr">
              <a:buNone/>
              <a:defRPr>
                <a:solidFill>
                  <a:schemeClr val="tx1">
                    <a:tint val="75000"/>
                  </a:schemeClr>
                </a:solidFill>
              </a:defRPr>
            </a:lvl3pPr>
            <a:lvl4pPr marL="5266944" indent="0" algn="ctr">
              <a:buNone/>
              <a:defRPr>
                <a:solidFill>
                  <a:schemeClr val="tx1">
                    <a:tint val="75000"/>
                  </a:schemeClr>
                </a:solidFill>
              </a:defRPr>
            </a:lvl4pPr>
            <a:lvl5pPr marL="7022592" indent="0" algn="ctr">
              <a:buNone/>
              <a:defRPr>
                <a:solidFill>
                  <a:schemeClr val="tx1">
                    <a:tint val="75000"/>
                  </a:schemeClr>
                </a:solidFill>
              </a:defRPr>
            </a:lvl5pPr>
            <a:lvl6pPr marL="8778240" indent="0" algn="ctr">
              <a:buNone/>
              <a:defRPr>
                <a:solidFill>
                  <a:schemeClr val="tx1">
                    <a:tint val="75000"/>
                  </a:schemeClr>
                </a:solidFill>
              </a:defRPr>
            </a:lvl6pPr>
            <a:lvl7pPr marL="10533888" indent="0" algn="ctr">
              <a:buNone/>
              <a:defRPr>
                <a:solidFill>
                  <a:schemeClr val="tx1">
                    <a:tint val="75000"/>
                  </a:schemeClr>
                </a:solidFill>
              </a:defRPr>
            </a:lvl7pPr>
            <a:lvl8pPr marL="12289536" indent="0" algn="ctr">
              <a:buNone/>
              <a:defRPr>
                <a:solidFill>
                  <a:schemeClr val="tx1">
                    <a:tint val="75000"/>
                  </a:schemeClr>
                </a:solidFill>
              </a:defRPr>
            </a:lvl8pPr>
            <a:lvl9pPr marL="1404518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CDB3CC-F982-40F9-8DD6-BCC9AFBF44BD}" type="datetime1">
              <a:rPr lang="en-US" smtClean="0"/>
              <a:pPr/>
              <a:t>3/1/15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C2560D-EC28-3B41-86E8-18F1CE0113B4}" type="datetimeFigureOut">
              <a:rPr lang="en-US" smtClean="0"/>
              <a:pPr/>
              <a:t>3/1/15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233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910560" y="1318265"/>
            <a:ext cx="4937760" cy="2808732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97280" y="1318265"/>
            <a:ext cx="14447520" cy="2808732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C2560D-EC28-3B41-86E8-18F1CE0113B4}" type="datetimeFigureOut">
              <a:rPr lang="en-US" smtClean="0"/>
              <a:pPr/>
              <a:t>3/1/15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1799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C2560D-EC28-3B41-86E8-18F1CE0113B4}" type="datetimeFigureOut">
              <a:rPr lang="en-US" smtClean="0"/>
              <a:pPr/>
              <a:t>3/1/15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551" y="21153127"/>
            <a:ext cx="18653760" cy="6537958"/>
          </a:xfrm>
        </p:spPr>
        <p:txBody>
          <a:bodyPr anchor="t"/>
          <a:lstStyle>
            <a:lvl1pPr algn="l">
              <a:defRPr sz="15400" b="1" cap="all"/>
            </a:lvl1pPr>
          </a:lstStyle>
          <a:p>
            <a:r>
              <a:rPr lang="en-US" smtClean="0"/>
              <a:t>Click to edit Master title style</a:t>
            </a:r>
            <a:endParaRPr lang="en-US"/>
          </a:p>
        </p:txBody>
      </p:sp>
      <p:sp>
        <p:nvSpPr>
          <p:cNvPr id="3" name="Text Placeholder 2"/>
          <p:cNvSpPr>
            <a:spLocks noGrp="1"/>
          </p:cNvSpPr>
          <p:nvPr>
            <p:ph type="body" idx="1"/>
          </p:nvPr>
        </p:nvSpPr>
        <p:spPr>
          <a:xfrm>
            <a:off x="1733551" y="13952224"/>
            <a:ext cx="18653760" cy="7200896"/>
          </a:xfrm>
        </p:spPr>
        <p:txBody>
          <a:bodyPr anchor="b"/>
          <a:lstStyle>
            <a:lvl1pPr marL="0" indent="0">
              <a:buNone/>
              <a:defRPr sz="7700">
                <a:solidFill>
                  <a:schemeClr val="tx1">
                    <a:tint val="75000"/>
                  </a:schemeClr>
                </a:solidFill>
              </a:defRPr>
            </a:lvl1pPr>
            <a:lvl2pPr marL="1755648" indent="0">
              <a:buNone/>
              <a:defRPr sz="6900">
                <a:solidFill>
                  <a:schemeClr val="tx1">
                    <a:tint val="75000"/>
                  </a:schemeClr>
                </a:solidFill>
              </a:defRPr>
            </a:lvl2pPr>
            <a:lvl3pPr marL="3511296" indent="0">
              <a:buNone/>
              <a:defRPr sz="6100">
                <a:solidFill>
                  <a:schemeClr val="tx1">
                    <a:tint val="75000"/>
                  </a:schemeClr>
                </a:solidFill>
              </a:defRPr>
            </a:lvl3pPr>
            <a:lvl4pPr marL="5266944" indent="0">
              <a:buNone/>
              <a:defRPr sz="5400">
                <a:solidFill>
                  <a:schemeClr val="tx1">
                    <a:tint val="75000"/>
                  </a:schemeClr>
                </a:solidFill>
              </a:defRPr>
            </a:lvl4pPr>
            <a:lvl5pPr marL="7022592" indent="0">
              <a:buNone/>
              <a:defRPr sz="5400">
                <a:solidFill>
                  <a:schemeClr val="tx1">
                    <a:tint val="75000"/>
                  </a:schemeClr>
                </a:solidFill>
              </a:defRPr>
            </a:lvl5pPr>
            <a:lvl6pPr marL="8778240" indent="0">
              <a:buNone/>
              <a:defRPr sz="5400">
                <a:solidFill>
                  <a:schemeClr val="tx1">
                    <a:tint val="75000"/>
                  </a:schemeClr>
                </a:solidFill>
              </a:defRPr>
            </a:lvl6pPr>
            <a:lvl7pPr marL="10533888" indent="0">
              <a:buNone/>
              <a:defRPr sz="5400">
                <a:solidFill>
                  <a:schemeClr val="tx1">
                    <a:tint val="75000"/>
                  </a:schemeClr>
                </a:solidFill>
              </a:defRPr>
            </a:lvl7pPr>
            <a:lvl8pPr marL="12289536" indent="0">
              <a:buNone/>
              <a:defRPr sz="5400">
                <a:solidFill>
                  <a:schemeClr val="tx1">
                    <a:tint val="75000"/>
                  </a:schemeClr>
                </a:solidFill>
              </a:defRPr>
            </a:lvl8pPr>
            <a:lvl9pPr marL="14045184" indent="0">
              <a:buNone/>
              <a:defRPr sz="5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3/1/15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2239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97280" y="7680966"/>
            <a:ext cx="9692640" cy="21724621"/>
          </a:xfrm>
        </p:spPr>
        <p:txBody>
          <a:bodyPr/>
          <a:lstStyle>
            <a:lvl1pPr>
              <a:defRPr sz="10800"/>
            </a:lvl1pPr>
            <a:lvl2pPr>
              <a:defRPr sz="9200"/>
            </a:lvl2pPr>
            <a:lvl3pPr>
              <a:defRPr sz="77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155680" y="7680966"/>
            <a:ext cx="9692640" cy="21724621"/>
          </a:xfrm>
        </p:spPr>
        <p:txBody>
          <a:bodyPr/>
          <a:lstStyle>
            <a:lvl1pPr>
              <a:defRPr sz="10800"/>
            </a:lvl1pPr>
            <a:lvl2pPr>
              <a:defRPr sz="9200"/>
            </a:lvl2pPr>
            <a:lvl3pPr>
              <a:defRPr sz="77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C2560D-EC28-3B41-86E8-18F1CE0113B4}" type="datetimeFigureOut">
              <a:rPr lang="en-US" smtClean="0"/>
              <a:pPr/>
              <a:t>3/1/15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6059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97280" y="7368544"/>
            <a:ext cx="9696451" cy="3070861"/>
          </a:xfrm>
        </p:spPr>
        <p:txBody>
          <a:bodyPr anchor="b"/>
          <a:lstStyle>
            <a:lvl1pPr marL="0" indent="0">
              <a:buNone/>
              <a:defRPr sz="9200" b="1"/>
            </a:lvl1pPr>
            <a:lvl2pPr marL="1755648" indent="0">
              <a:buNone/>
              <a:defRPr sz="7700" b="1"/>
            </a:lvl2pPr>
            <a:lvl3pPr marL="3511296" indent="0">
              <a:buNone/>
              <a:defRPr sz="6900" b="1"/>
            </a:lvl3pPr>
            <a:lvl4pPr marL="5266944" indent="0">
              <a:buNone/>
              <a:defRPr sz="6100" b="1"/>
            </a:lvl4pPr>
            <a:lvl5pPr marL="7022592" indent="0">
              <a:buNone/>
              <a:defRPr sz="6100" b="1"/>
            </a:lvl5pPr>
            <a:lvl6pPr marL="8778240" indent="0">
              <a:buNone/>
              <a:defRPr sz="6100" b="1"/>
            </a:lvl6pPr>
            <a:lvl7pPr marL="10533888" indent="0">
              <a:buNone/>
              <a:defRPr sz="6100" b="1"/>
            </a:lvl7pPr>
            <a:lvl8pPr marL="12289536" indent="0">
              <a:buNone/>
              <a:defRPr sz="6100" b="1"/>
            </a:lvl8pPr>
            <a:lvl9pPr marL="14045184" indent="0">
              <a:buNone/>
              <a:defRPr sz="6100" b="1"/>
            </a:lvl9pPr>
          </a:lstStyle>
          <a:p>
            <a:pPr lvl="0"/>
            <a:r>
              <a:rPr lang="en-US" smtClean="0"/>
              <a:t>Click to edit Master text styles</a:t>
            </a:r>
          </a:p>
        </p:txBody>
      </p:sp>
      <p:sp>
        <p:nvSpPr>
          <p:cNvPr id="4" name="Content Placeholder 3"/>
          <p:cNvSpPr>
            <a:spLocks noGrp="1"/>
          </p:cNvSpPr>
          <p:nvPr>
            <p:ph sz="half" idx="2"/>
          </p:nvPr>
        </p:nvSpPr>
        <p:spPr>
          <a:xfrm>
            <a:off x="1097280" y="10439399"/>
            <a:ext cx="9696451" cy="18966182"/>
          </a:xfrm>
        </p:spPr>
        <p:txBody>
          <a:bodyPr/>
          <a:lstStyle>
            <a:lvl1pPr>
              <a:defRPr sz="9200"/>
            </a:lvl1pPr>
            <a:lvl2pPr>
              <a:defRPr sz="77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1148064" y="7368544"/>
            <a:ext cx="9700260" cy="3070861"/>
          </a:xfrm>
        </p:spPr>
        <p:txBody>
          <a:bodyPr anchor="b"/>
          <a:lstStyle>
            <a:lvl1pPr marL="0" indent="0">
              <a:buNone/>
              <a:defRPr sz="9200" b="1"/>
            </a:lvl1pPr>
            <a:lvl2pPr marL="1755648" indent="0">
              <a:buNone/>
              <a:defRPr sz="7700" b="1"/>
            </a:lvl2pPr>
            <a:lvl3pPr marL="3511296" indent="0">
              <a:buNone/>
              <a:defRPr sz="6900" b="1"/>
            </a:lvl3pPr>
            <a:lvl4pPr marL="5266944" indent="0">
              <a:buNone/>
              <a:defRPr sz="6100" b="1"/>
            </a:lvl4pPr>
            <a:lvl5pPr marL="7022592" indent="0">
              <a:buNone/>
              <a:defRPr sz="6100" b="1"/>
            </a:lvl5pPr>
            <a:lvl6pPr marL="8778240" indent="0">
              <a:buNone/>
              <a:defRPr sz="6100" b="1"/>
            </a:lvl6pPr>
            <a:lvl7pPr marL="10533888" indent="0">
              <a:buNone/>
              <a:defRPr sz="6100" b="1"/>
            </a:lvl7pPr>
            <a:lvl8pPr marL="12289536" indent="0">
              <a:buNone/>
              <a:defRPr sz="6100" b="1"/>
            </a:lvl8pPr>
            <a:lvl9pPr marL="14045184" indent="0">
              <a:buNone/>
              <a:defRPr sz="6100" b="1"/>
            </a:lvl9pPr>
          </a:lstStyle>
          <a:p>
            <a:pPr lvl="0"/>
            <a:r>
              <a:rPr lang="en-US" smtClean="0"/>
              <a:t>Click to edit Master text styles</a:t>
            </a:r>
          </a:p>
        </p:txBody>
      </p:sp>
      <p:sp>
        <p:nvSpPr>
          <p:cNvPr id="6" name="Content Placeholder 5"/>
          <p:cNvSpPr>
            <a:spLocks noGrp="1"/>
          </p:cNvSpPr>
          <p:nvPr>
            <p:ph sz="quarter" idx="4"/>
          </p:nvPr>
        </p:nvSpPr>
        <p:spPr>
          <a:xfrm>
            <a:off x="11148064" y="10439399"/>
            <a:ext cx="9700260" cy="18966182"/>
          </a:xfrm>
        </p:spPr>
        <p:txBody>
          <a:bodyPr/>
          <a:lstStyle>
            <a:lvl1pPr>
              <a:defRPr sz="9200"/>
            </a:lvl1pPr>
            <a:lvl2pPr>
              <a:defRPr sz="77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C2560D-EC28-3B41-86E8-18F1CE0113B4}" type="datetimeFigureOut">
              <a:rPr lang="en-US" smtClean="0"/>
              <a:pPr/>
              <a:t>3/1/15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8682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C2560D-EC28-3B41-86E8-18F1CE0113B4}" type="datetimeFigureOut">
              <a:rPr lang="en-US" smtClean="0"/>
              <a:pPr/>
              <a:t>3/1/15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8471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pPr/>
              <a:t>3/1/15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4922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4" y="1310637"/>
            <a:ext cx="7219951" cy="5577843"/>
          </a:xfrm>
        </p:spPr>
        <p:txBody>
          <a:bodyPr anchor="b"/>
          <a:lstStyle>
            <a:lvl1pPr algn="l">
              <a:defRPr sz="7700" b="1"/>
            </a:lvl1pPr>
          </a:lstStyle>
          <a:p>
            <a:r>
              <a:rPr lang="en-US" smtClean="0"/>
              <a:t>Click to edit Master title style</a:t>
            </a:r>
            <a:endParaRPr lang="en-US"/>
          </a:p>
        </p:txBody>
      </p:sp>
      <p:sp>
        <p:nvSpPr>
          <p:cNvPr id="3" name="Content Placeholder 2"/>
          <p:cNvSpPr>
            <a:spLocks noGrp="1"/>
          </p:cNvSpPr>
          <p:nvPr>
            <p:ph idx="1"/>
          </p:nvPr>
        </p:nvSpPr>
        <p:spPr>
          <a:xfrm>
            <a:off x="8580120" y="1310646"/>
            <a:ext cx="12268200" cy="28094944"/>
          </a:xfrm>
        </p:spPr>
        <p:txBody>
          <a:bodyPr/>
          <a:lstStyle>
            <a:lvl1pPr>
              <a:defRPr sz="12300"/>
            </a:lvl1pPr>
            <a:lvl2pPr>
              <a:defRPr sz="10800"/>
            </a:lvl2pPr>
            <a:lvl3pPr>
              <a:defRPr sz="92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7284" y="6888490"/>
            <a:ext cx="7219951" cy="22517101"/>
          </a:xfrm>
        </p:spPr>
        <p:txBody>
          <a:bodyPr/>
          <a:lstStyle>
            <a:lvl1pPr marL="0" indent="0">
              <a:buNone/>
              <a:defRPr sz="5400"/>
            </a:lvl1pPr>
            <a:lvl2pPr marL="1755648" indent="0">
              <a:buNone/>
              <a:defRPr sz="4600"/>
            </a:lvl2pPr>
            <a:lvl3pPr marL="3511296" indent="0">
              <a:buNone/>
              <a:defRPr sz="3800"/>
            </a:lvl3pPr>
            <a:lvl4pPr marL="5266944" indent="0">
              <a:buNone/>
              <a:defRPr sz="3500"/>
            </a:lvl4pPr>
            <a:lvl5pPr marL="7022592" indent="0">
              <a:buNone/>
              <a:defRPr sz="3500"/>
            </a:lvl5pPr>
            <a:lvl6pPr marL="8778240" indent="0">
              <a:buNone/>
              <a:defRPr sz="3500"/>
            </a:lvl6pPr>
            <a:lvl7pPr marL="10533888" indent="0">
              <a:buNone/>
              <a:defRPr sz="3500"/>
            </a:lvl7pPr>
            <a:lvl8pPr marL="12289536" indent="0">
              <a:buNone/>
              <a:defRPr sz="3500"/>
            </a:lvl8pPr>
            <a:lvl9pPr marL="14045184" indent="0">
              <a:buNone/>
              <a:defRPr sz="35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pPr/>
              <a:t>3/1/15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1822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1491" y="23042880"/>
            <a:ext cx="13167360" cy="2720346"/>
          </a:xfrm>
        </p:spPr>
        <p:txBody>
          <a:bodyPr anchor="b"/>
          <a:lstStyle>
            <a:lvl1pPr algn="l">
              <a:defRPr sz="7700" b="1"/>
            </a:lvl1pPr>
          </a:lstStyle>
          <a:p>
            <a:r>
              <a:rPr lang="en-US" smtClean="0"/>
              <a:t>Click to edit Master title style</a:t>
            </a:r>
            <a:endParaRPr lang="en-US"/>
          </a:p>
        </p:txBody>
      </p:sp>
      <p:sp>
        <p:nvSpPr>
          <p:cNvPr id="3" name="Picture Placeholder 2"/>
          <p:cNvSpPr>
            <a:spLocks noGrp="1"/>
          </p:cNvSpPr>
          <p:nvPr>
            <p:ph type="pic" idx="1"/>
          </p:nvPr>
        </p:nvSpPr>
        <p:spPr>
          <a:xfrm>
            <a:off x="4301491" y="2941318"/>
            <a:ext cx="13167360" cy="19751040"/>
          </a:xfrm>
        </p:spPr>
        <p:txBody>
          <a:bodyPr/>
          <a:lstStyle>
            <a:lvl1pPr marL="0" indent="0">
              <a:buNone/>
              <a:defRPr sz="12300"/>
            </a:lvl1pPr>
            <a:lvl2pPr marL="1755648" indent="0">
              <a:buNone/>
              <a:defRPr sz="10800"/>
            </a:lvl2pPr>
            <a:lvl3pPr marL="3511296" indent="0">
              <a:buNone/>
              <a:defRPr sz="9200"/>
            </a:lvl3pPr>
            <a:lvl4pPr marL="5266944" indent="0">
              <a:buNone/>
              <a:defRPr sz="7700"/>
            </a:lvl4pPr>
            <a:lvl5pPr marL="7022592" indent="0">
              <a:buNone/>
              <a:defRPr sz="7700"/>
            </a:lvl5pPr>
            <a:lvl6pPr marL="8778240" indent="0">
              <a:buNone/>
              <a:defRPr sz="7700"/>
            </a:lvl6pPr>
            <a:lvl7pPr marL="10533888" indent="0">
              <a:buNone/>
              <a:defRPr sz="7700"/>
            </a:lvl7pPr>
            <a:lvl8pPr marL="12289536" indent="0">
              <a:buNone/>
              <a:defRPr sz="7700"/>
            </a:lvl8pPr>
            <a:lvl9pPr marL="14045184" indent="0">
              <a:buNone/>
              <a:defRPr sz="7700"/>
            </a:lvl9pPr>
          </a:lstStyle>
          <a:p>
            <a:endParaRPr lang="en-US"/>
          </a:p>
        </p:txBody>
      </p:sp>
      <p:sp>
        <p:nvSpPr>
          <p:cNvPr id="4" name="Text Placeholder 3"/>
          <p:cNvSpPr>
            <a:spLocks noGrp="1"/>
          </p:cNvSpPr>
          <p:nvPr>
            <p:ph type="body" sz="half" idx="2"/>
          </p:nvPr>
        </p:nvSpPr>
        <p:spPr>
          <a:xfrm>
            <a:off x="4301491" y="25763222"/>
            <a:ext cx="13167360" cy="3863341"/>
          </a:xfrm>
        </p:spPr>
        <p:txBody>
          <a:bodyPr/>
          <a:lstStyle>
            <a:lvl1pPr marL="0" indent="0">
              <a:buNone/>
              <a:defRPr sz="5400"/>
            </a:lvl1pPr>
            <a:lvl2pPr marL="1755648" indent="0">
              <a:buNone/>
              <a:defRPr sz="4600"/>
            </a:lvl2pPr>
            <a:lvl3pPr marL="3511296" indent="0">
              <a:buNone/>
              <a:defRPr sz="3800"/>
            </a:lvl3pPr>
            <a:lvl4pPr marL="5266944" indent="0">
              <a:buNone/>
              <a:defRPr sz="3500"/>
            </a:lvl4pPr>
            <a:lvl5pPr marL="7022592" indent="0">
              <a:buNone/>
              <a:defRPr sz="3500"/>
            </a:lvl5pPr>
            <a:lvl6pPr marL="8778240" indent="0">
              <a:buNone/>
              <a:defRPr sz="3500"/>
            </a:lvl6pPr>
            <a:lvl7pPr marL="10533888" indent="0">
              <a:buNone/>
              <a:defRPr sz="3500"/>
            </a:lvl7pPr>
            <a:lvl8pPr marL="12289536" indent="0">
              <a:buNone/>
              <a:defRPr sz="3500"/>
            </a:lvl8pPr>
            <a:lvl9pPr marL="14045184" indent="0">
              <a:buNone/>
              <a:defRPr sz="35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pPr/>
              <a:t>3/1/15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1598310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lumMod val="85000"/>
            <a:alpha val="72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97280" y="1318266"/>
            <a:ext cx="19751040" cy="5486400"/>
          </a:xfrm>
          <a:prstGeom prst="rect">
            <a:avLst/>
          </a:prstGeom>
        </p:spPr>
        <p:txBody>
          <a:bodyPr vert="horz" lIns="351130" tIns="175565" rIns="351130" bIns="175565"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097280" y="7680966"/>
            <a:ext cx="19751040" cy="21724621"/>
          </a:xfrm>
          <a:prstGeom prst="rect">
            <a:avLst/>
          </a:prstGeom>
        </p:spPr>
        <p:txBody>
          <a:bodyPr vert="horz" lIns="351130" tIns="175565" rIns="351130" bIns="17556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097280" y="30510483"/>
            <a:ext cx="5120640" cy="1752602"/>
          </a:xfrm>
          <a:prstGeom prst="rect">
            <a:avLst/>
          </a:prstGeom>
        </p:spPr>
        <p:txBody>
          <a:bodyPr vert="horz" lIns="351130" tIns="175565" rIns="351130" bIns="175565" rtlCol="0" anchor="ctr"/>
          <a:lstStyle>
            <a:lvl1pPr algn="l">
              <a:defRPr sz="4600">
                <a:solidFill>
                  <a:schemeClr val="tx1">
                    <a:tint val="75000"/>
                  </a:schemeClr>
                </a:solidFill>
              </a:defRPr>
            </a:lvl1pPr>
          </a:lstStyle>
          <a:p>
            <a:fld id="{68C2560D-EC28-3B41-86E8-18F1CE0113B4}" type="datetimeFigureOut">
              <a:rPr lang="en-US" smtClean="0"/>
              <a:pPr/>
              <a:t>3/1/15</a:t>
            </a:fld>
            <a:endParaRPr lang="en-US"/>
          </a:p>
        </p:txBody>
      </p:sp>
      <p:sp>
        <p:nvSpPr>
          <p:cNvPr id="5" name="Footer Placeholder 4"/>
          <p:cNvSpPr>
            <a:spLocks noGrp="1"/>
          </p:cNvSpPr>
          <p:nvPr>
            <p:ph type="ftr" sz="quarter" idx="3"/>
          </p:nvPr>
        </p:nvSpPr>
        <p:spPr>
          <a:xfrm>
            <a:off x="7498080" y="30510483"/>
            <a:ext cx="6949440" cy="1752602"/>
          </a:xfrm>
          <a:prstGeom prst="rect">
            <a:avLst/>
          </a:prstGeom>
        </p:spPr>
        <p:txBody>
          <a:bodyPr vert="horz" lIns="351130" tIns="175565" rIns="351130" bIns="175565" rtlCol="0" anchor="ctr"/>
          <a:lstStyle>
            <a:lvl1pPr algn="ctr">
              <a:defRPr sz="4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727680" y="30510483"/>
            <a:ext cx="5120640" cy="1752602"/>
          </a:xfrm>
          <a:prstGeom prst="rect">
            <a:avLst/>
          </a:prstGeom>
        </p:spPr>
        <p:txBody>
          <a:bodyPr vert="horz" lIns="351130" tIns="175565" rIns="351130" bIns="175565" rtlCol="0" anchor="ctr"/>
          <a:lstStyle>
            <a:lvl1pPr algn="r">
              <a:defRPr sz="4600">
                <a:solidFill>
                  <a:schemeClr val="tx1">
                    <a:tint val="75000"/>
                  </a:schemeClr>
                </a:solidFill>
              </a:defRPr>
            </a:lvl1pPr>
          </a:lstStyle>
          <a:p>
            <a:fld id="{2066355A-084C-D24E-9AD2-7E4FC41EA627}"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 id="2147493463" r:id="rId8"/>
    <p:sldLayoutId id="2147493464" r:id="rId9"/>
    <p:sldLayoutId id="2147493465" r:id="rId10"/>
    <p:sldLayoutId id="2147493466" r:id="rId11"/>
  </p:sldLayoutIdLst>
  <p:txStyles>
    <p:titleStyle>
      <a:lvl1pPr algn="ctr" defTabSz="1755648" rtl="0" eaLnBrk="1" latinLnBrk="0" hangingPunct="1">
        <a:spcBef>
          <a:spcPct val="0"/>
        </a:spcBef>
        <a:buNone/>
        <a:defRPr sz="16900" kern="1200">
          <a:solidFill>
            <a:schemeClr val="tx1"/>
          </a:solidFill>
          <a:latin typeface="+mj-lt"/>
          <a:ea typeface="+mj-ea"/>
          <a:cs typeface="+mj-cs"/>
        </a:defRPr>
      </a:lvl1pPr>
    </p:titleStyle>
    <p:bodyStyle>
      <a:lvl1pPr marL="1316736" indent="-1316736" algn="l" defTabSz="1755648" rtl="0" eaLnBrk="1" latinLnBrk="0" hangingPunct="1">
        <a:spcBef>
          <a:spcPct val="20000"/>
        </a:spcBef>
        <a:buFont typeface="Arial"/>
        <a:buChar char="•"/>
        <a:defRPr sz="12300" kern="1200">
          <a:solidFill>
            <a:schemeClr val="tx1"/>
          </a:solidFill>
          <a:latin typeface="+mn-lt"/>
          <a:ea typeface="+mn-ea"/>
          <a:cs typeface="+mn-cs"/>
        </a:defRPr>
      </a:lvl1pPr>
      <a:lvl2pPr marL="2852928" indent="-1097280" algn="l" defTabSz="1755648" rtl="0" eaLnBrk="1" latinLnBrk="0" hangingPunct="1">
        <a:spcBef>
          <a:spcPct val="20000"/>
        </a:spcBef>
        <a:buFont typeface="Arial"/>
        <a:buChar char="–"/>
        <a:defRPr sz="10800" kern="1200">
          <a:solidFill>
            <a:schemeClr val="tx1"/>
          </a:solidFill>
          <a:latin typeface="+mn-lt"/>
          <a:ea typeface="+mn-ea"/>
          <a:cs typeface="+mn-cs"/>
        </a:defRPr>
      </a:lvl2pPr>
      <a:lvl3pPr marL="4389120" indent="-877824" algn="l" defTabSz="1755648" rtl="0" eaLnBrk="1" latinLnBrk="0" hangingPunct="1">
        <a:spcBef>
          <a:spcPct val="20000"/>
        </a:spcBef>
        <a:buFont typeface="Arial"/>
        <a:buChar char="•"/>
        <a:defRPr sz="9200" kern="1200">
          <a:solidFill>
            <a:schemeClr val="tx1"/>
          </a:solidFill>
          <a:latin typeface="+mn-lt"/>
          <a:ea typeface="+mn-ea"/>
          <a:cs typeface="+mn-cs"/>
        </a:defRPr>
      </a:lvl3pPr>
      <a:lvl4pPr marL="6144768" indent="-877824" algn="l" defTabSz="1755648" rtl="0" eaLnBrk="1" latinLnBrk="0" hangingPunct="1">
        <a:spcBef>
          <a:spcPct val="20000"/>
        </a:spcBef>
        <a:buFont typeface="Arial"/>
        <a:buChar char="–"/>
        <a:defRPr sz="7700" kern="1200">
          <a:solidFill>
            <a:schemeClr val="tx1"/>
          </a:solidFill>
          <a:latin typeface="+mn-lt"/>
          <a:ea typeface="+mn-ea"/>
          <a:cs typeface="+mn-cs"/>
        </a:defRPr>
      </a:lvl4pPr>
      <a:lvl5pPr marL="7900416" indent="-877824" algn="l" defTabSz="1755648" rtl="0" eaLnBrk="1" latinLnBrk="0" hangingPunct="1">
        <a:spcBef>
          <a:spcPct val="20000"/>
        </a:spcBef>
        <a:buFont typeface="Arial"/>
        <a:buChar char="»"/>
        <a:defRPr sz="7700" kern="1200">
          <a:solidFill>
            <a:schemeClr val="tx1"/>
          </a:solidFill>
          <a:latin typeface="+mn-lt"/>
          <a:ea typeface="+mn-ea"/>
          <a:cs typeface="+mn-cs"/>
        </a:defRPr>
      </a:lvl5pPr>
      <a:lvl6pPr marL="9656064" indent="-877824" algn="l" defTabSz="1755648" rtl="0" eaLnBrk="1" latinLnBrk="0" hangingPunct="1">
        <a:spcBef>
          <a:spcPct val="20000"/>
        </a:spcBef>
        <a:buFont typeface="Arial"/>
        <a:buChar char="•"/>
        <a:defRPr sz="7700" kern="1200">
          <a:solidFill>
            <a:schemeClr val="tx1"/>
          </a:solidFill>
          <a:latin typeface="+mn-lt"/>
          <a:ea typeface="+mn-ea"/>
          <a:cs typeface="+mn-cs"/>
        </a:defRPr>
      </a:lvl6pPr>
      <a:lvl7pPr marL="11411712" indent="-877824" algn="l" defTabSz="1755648" rtl="0" eaLnBrk="1" latinLnBrk="0" hangingPunct="1">
        <a:spcBef>
          <a:spcPct val="20000"/>
        </a:spcBef>
        <a:buFont typeface="Arial"/>
        <a:buChar char="•"/>
        <a:defRPr sz="7700" kern="1200">
          <a:solidFill>
            <a:schemeClr val="tx1"/>
          </a:solidFill>
          <a:latin typeface="+mn-lt"/>
          <a:ea typeface="+mn-ea"/>
          <a:cs typeface="+mn-cs"/>
        </a:defRPr>
      </a:lvl7pPr>
      <a:lvl8pPr marL="13167360" indent="-877824" algn="l" defTabSz="1755648" rtl="0" eaLnBrk="1" latinLnBrk="0" hangingPunct="1">
        <a:spcBef>
          <a:spcPct val="20000"/>
        </a:spcBef>
        <a:buFont typeface="Arial"/>
        <a:buChar char="•"/>
        <a:defRPr sz="7700" kern="1200">
          <a:solidFill>
            <a:schemeClr val="tx1"/>
          </a:solidFill>
          <a:latin typeface="+mn-lt"/>
          <a:ea typeface="+mn-ea"/>
          <a:cs typeface="+mn-cs"/>
        </a:defRPr>
      </a:lvl8pPr>
      <a:lvl9pPr marL="14923008" indent="-877824" algn="l" defTabSz="1755648" rtl="0" eaLnBrk="1" latinLnBrk="0" hangingPunct="1">
        <a:spcBef>
          <a:spcPct val="20000"/>
        </a:spcBef>
        <a:buFont typeface="Arial"/>
        <a:buChar char="•"/>
        <a:defRPr sz="7700" kern="1200">
          <a:solidFill>
            <a:schemeClr val="tx1"/>
          </a:solidFill>
          <a:latin typeface="+mn-lt"/>
          <a:ea typeface="+mn-ea"/>
          <a:cs typeface="+mn-cs"/>
        </a:defRPr>
      </a:lvl9pPr>
    </p:bodyStyle>
    <p:otherStyle>
      <a:defPPr>
        <a:defRPr lang="en-US"/>
      </a:defPPr>
      <a:lvl1pPr marL="0" algn="l" defTabSz="1755648" rtl="0" eaLnBrk="1" latinLnBrk="0" hangingPunct="1">
        <a:defRPr sz="6900" kern="1200">
          <a:solidFill>
            <a:schemeClr val="tx1"/>
          </a:solidFill>
          <a:latin typeface="+mn-lt"/>
          <a:ea typeface="+mn-ea"/>
          <a:cs typeface="+mn-cs"/>
        </a:defRPr>
      </a:lvl1pPr>
      <a:lvl2pPr marL="1755648" algn="l" defTabSz="1755648" rtl="0" eaLnBrk="1" latinLnBrk="0" hangingPunct="1">
        <a:defRPr sz="6900" kern="1200">
          <a:solidFill>
            <a:schemeClr val="tx1"/>
          </a:solidFill>
          <a:latin typeface="+mn-lt"/>
          <a:ea typeface="+mn-ea"/>
          <a:cs typeface="+mn-cs"/>
        </a:defRPr>
      </a:lvl2pPr>
      <a:lvl3pPr marL="3511296" algn="l" defTabSz="1755648" rtl="0" eaLnBrk="1" latinLnBrk="0" hangingPunct="1">
        <a:defRPr sz="6900" kern="1200">
          <a:solidFill>
            <a:schemeClr val="tx1"/>
          </a:solidFill>
          <a:latin typeface="+mn-lt"/>
          <a:ea typeface="+mn-ea"/>
          <a:cs typeface="+mn-cs"/>
        </a:defRPr>
      </a:lvl3pPr>
      <a:lvl4pPr marL="5266944" algn="l" defTabSz="1755648" rtl="0" eaLnBrk="1" latinLnBrk="0" hangingPunct="1">
        <a:defRPr sz="6900" kern="1200">
          <a:solidFill>
            <a:schemeClr val="tx1"/>
          </a:solidFill>
          <a:latin typeface="+mn-lt"/>
          <a:ea typeface="+mn-ea"/>
          <a:cs typeface="+mn-cs"/>
        </a:defRPr>
      </a:lvl4pPr>
      <a:lvl5pPr marL="7022592" algn="l" defTabSz="1755648" rtl="0" eaLnBrk="1" latinLnBrk="0" hangingPunct="1">
        <a:defRPr sz="6900" kern="1200">
          <a:solidFill>
            <a:schemeClr val="tx1"/>
          </a:solidFill>
          <a:latin typeface="+mn-lt"/>
          <a:ea typeface="+mn-ea"/>
          <a:cs typeface="+mn-cs"/>
        </a:defRPr>
      </a:lvl5pPr>
      <a:lvl6pPr marL="8778240" algn="l" defTabSz="1755648" rtl="0" eaLnBrk="1" latinLnBrk="0" hangingPunct="1">
        <a:defRPr sz="6900" kern="1200">
          <a:solidFill>
            <a:schemeClr val="tx1"/>
          </a:solidFill>
          <a:latin typeface="+mn-lt"/>
          <a:ea typeface="+mn-ea"/>
          <a:cs typeface="+mn-cs"/>
        </a:defRPr>
      </a:lvl6pPr>
      <a:lvl7pPr marL="10533888" algn="l" defTabSz="1755648" rtl="0" eaLnBrk="1" latinLnBrk="0" hangingPunct="1">
        <a:defRPr sz="6900" kern="1200">
          <a:solidFill>
            <a:schemeClr val="tx1"/>
          </a:solidFill>
          <a:latin typeface="+mn-lt"/>
          <a:ea typeface="+mn-ea"/>
          <a:cs typeface="+mn-cs"/>
        </a:defRPr>
      </a:lvl7pPr>
      <a:lvl8pPr marL="12289536" algn="l" defTabSz="1755648" rtl="0" eaLnBrk="1" latinLnBrk="0" hangingPunct="1">
        <a:defRPr sz="6900" kern="1200">
          <a:solidFill>
            <a:schemeClr val="tx1"/>
          </a:solidFill>
          <a:latin typeface="+mn-lt"/>
          <a:ea typeface="+mn-ea"/>
          <a:cs typeface="+mn-cs"/>
        </a:defRPr>
      </a:lvl8pPr>
      <a:lvl9pPr marL="14045184" algn="l" defTabSz="1755648" rtl="0" eaLnBrk="1" latinLnBrk="0" hangingPunct="1">
        <a:defRPr sz="6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4" Type="http://schemas.openxmlformats.org/officeDocument/2006/relationships/image" Target="../media/image2.jpeg"/><Relationship Id="rId5" Type="http://schemas.openxmlformats.org/officeDocument/2006/relationships/hyperlink" Target="http://oehha.ca.gov/water/phg/pdf/Cr6PHG072911.pdf" TargetMode="External"/><Relationship Id="rId6" Type="http://schemas.openxmlformats.org/officeDocument/2006/relationships/hyperlink" Target="http://www.atsdr.cdc.gov/toxprofiles/tp.asp?id=62&amp;tid=17" TargetMode="External"/><Relationship Id="rId7" Type="http://schemas.openxmlformats.org/officeDocument/2006/relationships/hyperlink" Target="http://www.cdph.ca.gov/Pages/NR14-053.aspx" TargetMode="External"/><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ítulo 3"/>
          <p:cNvSpPr>
            <a:spLocks noGrp="1"/>
          </p:cNvSpPr>
          <p:nvPr>
            <p:ph type="ctrTitle"/>
          </p:nvPr>
        </p:nvSpPr>
        <p:spPr>
          <a:xfrm>
            <a:off x="321788" y="172379"/>
            <a:ext cx="21499912" cy="1123759"/>
          </a:xfrm>
        </p:spPr>
        <p:txBody>
          <a:bodyPr>
            <a:noAutofit/>
          </a:bodyPr>
          <a:lstStyle/>
          <a:p>
            <a:r>
              <a:rPr lang="en-US" sz="3400" b="1" dirty="0" smtClean="0">
                <a:cs typeface="Andale Mono"/>
              </a:rPr>
              <a:t>Hexavalent Chromium: </a:t>
            </a:r>
            <a:br>
              <a:rPr lang="en-US" sz="3400" b="1" dirty="0" smtClean="0">
                <a:cs typeface="Andale Mono"/>
              </a:rPr>
            </a:br>
            <a:r>
              <a:rPr lang="en-US" sz="3400" b="1" dirty="0" smtClean="0">
                <a:cs typeface="Andale Mono"/>
              </a:rPr>
              <a:t>Contamination in Water and an Assessment of Regulations</a:t>
            </a:r>
            <a:endParaRPr lang="en-US" sz="3400" b="1" dirty="0">
              <a:cs typeface="Andale Mono"/>
            </a:endParaRPr>
          </a:p>
        </p:txBody>
      </p:sp>
      <p:sp>
        <p:nvSpPr>
          <p:cNvPr id="9" name="CuadroTexto 8"/>
          <p:cNvSpPr txBox="1"/>
          <p:nvPr/>
        </p:nvSpPr>
        <p:spPr>
          <a:xfrm>
            <a:off x="2601877" y="1228371"/>
            <a:ext cx="16881231" cy="892552"/>
          </a:xfrm>
          <a:prstGeom prst="rect">
            <a:avLst/>
          </a:prstGeom>
          <a:noFill/>
        </p:spPr>
        <p:txBody>
          <a:bodyPr wrap="square" rtlCol="0">
            <a:spAutoFit/>
          </a:bodyPr>
          <a:lstStyle/>
          <a:p>
            <a:pPr algn="ctr"/>
            <a:r>
              <a:rPr lang="en-US" sz="2600" dirty="0" smtClean="0">
                <a:latin typeface="+mj-lt"/>
              </a:rPr>
              <a:t>Diana Barr, Tony </a:t>
            </a:r>
            <a:r>
              <a:rPr lang="en-US" sz="2600" dirty="0" err="1" smtClean="0">
                <a:latin typeface="+mj-lt"/>
              </a:rPr>
              <a:t>Lipikorn</a:t>
            </a:r>
            <a:r>
              <a:rPr lang="en-US" sz="2600" dirty="0" smtClean="0">
                <a:latin typeface="+mj-lt"/>
              </a:rPr>
              <a:t> and Antonio F. Machado</a:t>
            </a:r>
          </a:p>
          <a:p>
            <a:pPr algn="ctr"/>
            <a:r>
              <a:rPr lang="en-US" sz="2600" dirty="0" smtClean="0">
                <a:latin typeface="+mj-lt"/>
              </a:rPr>
              <a:t>Dept. of Environmental and Occupational Health, California State University, Northridge</a:t>
            </a:r>
            <a:endParaRPr lang="en-US" sz="2600" dirty="0">
              <a:latin typeface="+mj-lt"/>
            </a:endParaRPr>
          </a:p>
        </p:txBody>
      </p:sp>
      <p:grpSp>
        <p:nvGrpSpPr>
          <p:cNvPr id="3" name="Group 2"/>
          <p:cNvGrpSpPr/>
          <p:nvPr/>
        </p:nvGrpSpPr>
        <p:grpSpPr>
          <a:xfrm>
            <a:off x="101071" y="2532147"/>
            <a:ext cx="7103083" cy="483818"/>
            <a:chOff x="445689" y="2849676"/>
            <a:chExt cx="6647526" cy="753894"/>
          </a:xfrm>
        </p:grpSpPr>
        <p:sp>
          <p:nvSpPr>
            <p:cNvPr id="6" name="Rectángulo 5"/>
            <p:cNvSpPr/>
            <p:nvPr/>
          </p:nvSpPr>
          <p:spPr>
            <a:xfrm flipV="1">
              <a:off x="445689" y="2849676"/>
              <a:ext cx="6647526" cy="712418"/>
            </a:xfrm>
            <a:prstGeom prst="rect">
              <a:avLst/>
            </a:prstGeom>
            <a:ln/>
          </p:spPr>
          <p:style>
            <a:lnRef idx="1">
              <a:schemeClr val="accent1"/>
            </a:lnRef>
            <a:fillRef idx="3">
              <a:schemeClr val="accent1"/>
            </a:fillRef>
            <a:effectRef idx="2">
              <a:schemeClr val="accent1"/>
            </a:effectRef>
            <a:fontRef idx="minor">
              <a:schemeClr val="lt1"/>
            </a:fontRef>
          </p:style>
          <p:txBody>
            <a:bodyPr/>
            <a:lstStyle/>
            <a:p>
              <a:endParaRPr lang="es-ES" sz="2400" b="1">
                <a:latin typeface="+mj-lt"/>
              </a:endParaRPr>
            </a:p>
          </p:txBody>
        </p:sp>
        <p:sp>
          <p:nvSpPr>
            <p:cNvPr id="10" name="CuadroTexto 9"/>
            <p:cNvSpPr txBox="1"/>
            <p:nvPr/>
          </p:nvSpPr>
          <p:spPr>
            <a:xfrm>
              <a:off x="929241" y="2884195"/>
              <a:ext cx="4924983" cy="719375"/>
            </a:xfrm>
            <a:prstGeom prst="rect">
              <a:avLst/>
            </a:prstGeom>
            <a:noFill/>
          </p:spPr>
          <p:txBody>
            <a:bodyPr wrap="square" rtlCol="0">
              <a:spAutoFit/>
            </a:bodyPr>
            <a:lstStyle/>
            <a:p>
              <a:pPr algn="ctr"/>
              <a:r>
                <a:rPr lang="en-US" sz="2400" b="1" dirty="0" smtClean="0">
                  <a:solidFill>
                    <a:schemeClr val="tx2">
                      <a:lumMod val="20000"/>
                      <a:lumOff val="80000"/>
                    </a:schemeClr>
                  </a:solidFill>
                  <a:latin typeface="+mj-lt"/>
                </a:rPr>
                <a:t>Abstract</a:t>
              </a:r>
              <a:endParaRPr lang="en-US" sz="2400" b="1" dirty="0">
                <a:solidFill>
                  <a:schemeClr val="tx2">
                    <a:lumMod val="20000"/>
                    <a:lumOff val="80000"/>
                  </a:schemeClr>
                </a:solidFill>
                <a:latin typeface="+mj-lt"/>
              </a:endParaRPr>
            </a:p>
          </p:txBody>
        </p:sp>
      </p:grpSp>
      <p:grpSp>
        <p:nvGrpSpPr>
          <p:cNvPr id="2" name="Group 1"/>
          <p:cNvGrpSpPr/>
          <p:nvPr/>
        </p:nvGrpSpPr>
        <p:grpSpPr>
          <a:xfrm>
            <a:off x="52941" y="5515987"/>
            <a:ext cx="7103083" cy="461665"/>
            <a:chOff x="381264" y="6784570"/>
            <a:chExt cx="6647526" cy="719375"/>
          </a:xfrm>
        </p:grpSpPr>
        <p:sp>
          <p:nvSpPr>
            <p:cNvPr id="7" name="Rectángulo 6"/>
            <p:cNvSpPr/>
            <p:nvPr/>
          </p:nvSpPr>
          <p:spPr>
            <a:xfrm flipV="1">
              <a:off x="381264" y="6784570"/>
              <a:ext cx="6647526" cy="712418"/>
            </a:xfrm>
            <a:prstGeom prst="rect">
              <a:avLst/>
            </a:prstGeom>
            <a:ln/>
          </p:spPr>
          <p:style>
            <a:lnRef idx="1">
              <a:schemeClr val="accent1"/>
            </a:lnRef>
            <a:fillRef idx="3">
              <a:schemeClr val="accent1"/>
            </a:fillRef>
            <a:effectRef idx="2">
              <a:schemeClr val="accent1"/>
            </a:effectRef>
            <a:fontRef idx="minor">
              <a:schemeClr val="lt1"/>
            </a:fontRef>
          </p:style>
          <p:txBody>
            <a:bodyPr/>
            <a:lstStyle/>
            <a:p>
              <a:endParaRPr lang="en-US" sz="2400" b="1" dirty="0">
                <a:latin typeface="+mj-lt"/>
              </a:endParaRPr>
            </a:p>
          </p:txBody>
        </p:sp>
        <p:sp>
          <p:nvSpPr>
            <p:cNvPr id="8" name="CuadroTexto 7"/>
            <p:cNvSpPr txBox="1"/>
            <p:nvPr/>
          </p:nvSpPr>
          <p:spPr>
            <a:xfrm>
              <a:off x="864816" y="6784570"/>
              <a:ext cx="4924983" cy="719375"/>
            </a:xfrm>
            <a:prstGeom prst="rect">
              <a:avLst/>
            </a:prstGeom>
            <a:noFill/>
          </p:spPr>
          <p:txBody>
            <a:bodyPr wrap="square" rtlCol="0">
              <a:spAutoFit/>
            </a:bodyPr>
            <a:lstStyle/>
            <a:p>
              <a:pPr algn="ctr"/>
              <a:r>
                <a:rPr lang="en-US" sz="2400" b="1" dirty="0" smtClean="0">
                  <a:solidFill>
                    <a:schemeClr val="tx2">
                      <a:lumMod val="20000"/>
                      <a:lumOff val="80000"/>
                    </a:schemeClr>
                  </a:solidFill>
                  <a:latin typeface="+mj-lt"/>
                </a:rPr>
                <a:t>Introduction </a:t>
              </a:r>
              <a:endParaRPr lang="en-US" sz="2400" b="1" dirty="0">
                <a:solidFill>
                  <a:schemeClr val="tx2">
                    <a:lumMod val="20000"/>
                    <a:lumOff val="80000"/>
                  </a:schemeClr>
                </a:solidFill>
                <a:latin typeface="+mj-lt"/>
              </a:endParaRPr>
            </a:p>
          </p:txBody>
        </p:sp>
      </p:grpSp>
      <p:grpSp>
        <p:nvGrpSpPr>
          <p:cNvPr id="5" name="Group 4"/>
          <p:cNvGrpSpPr/>
          <p:nvPr/>
        </p:nvGrpSpPr>
        <p:grpSpPr>
          <a:xfrm>
            <a:off x="56482" y="11572739"/>
            <a:ext cx="7103083" cy="483818"/>
            <a:chOff x="381264" y="17141679"/>
            <a:chExt cx="6647526" cy="753894"/>
          </a:xfrm>
        </p:grpSpPr>
        <p:sp>
          <p:nvSpPr>
            <p:cNvPr id="11" name="Rectángulo 10"/>
            <p:cNvSpPr/>
            <p:nvPr/>
          </p:nvSpPr>
          <p:spPr>
            <a:xfrm flipV="1">
              <a:off x="381264" y="17141679"/>
              <a:ext cx="6647526" cy="712418"/>
            </a:xfrm>
            <a:prstGeom prst="rect">
              <a:avLst/>
            </a:prstGeom>
            <a:ln/>
          </p:spPr>
          <p:style>
            <a:lnRef idx="1">
              <a:schemeClr val="accent1"/>
            </a:lnRef>
            <a:fillRef idx="3">
              <a:schemeClr val="accent1"/>
            </a:fillRef>
            <a:effectRef idx="2">
              <a:schemeClr val="accent1"/>
            </a:effectRef>
            <a:fontRef idx="minor">
              <a:schemeClr val="lt1"/>
            </a:fontRef>
          </p:style>
          <p:txBody>
            <a:bodyPr/>
            <a:lstStyle/>
            <a:p>
              <a:endParaRPr lang="es-ES" sz="2400">
                <a:latin typeface="+mj-lt"/>
              </a:endParaRPr>
            </a:p>
          </p:txBody>
        </p:sp>
        <p:sp>
          <p:nvSpPr>
            <p:cNvPr id="12" name="CuadroTexto 11"/>
            <p:cNvSpPr txBox="1"/>
            <p:nvPr/>
          </p:nvSpPr>
          <p:spPr>
            <a:xfrm>
              <a:off x="1075830" y="17176198"/>
              <a:ext cx="4924983" cy="719375"/>
            </a:xfrm>
            <a:prstGeom prst="rect">
              <a:avLst/>
            </a:prstGeom>
            <a:noFill/>
          </p:spPr>
          <p:txBody>
            <a:bodyPr wrap="square" rtlCol="0">
              <a:spAutoFit/>
            </a:bodyPr>
            <a:lstStyle/>
            <a:p>
              <a:pPr algn="ctr"/>
              <a:r>
                <a:rPr lang="en-US" sz="2400" b="1" dirty="0" smtClean="0">
                  <a:solidFill>
                    <a:schemeClr val="tx2">
                      <a:lumMod val="20000"/>
                      <a:lumOff val="80000"/>
                    </a:schemeClr>
                  </a:solidFill>
                  <a:latin typeface="+mj-lt"/>
                </a:rPr>
                <a:t>Fate and Transport</a:t>
              </a:r>
              <a:endParaRPr lang="en-US" sz="2400" b="1" dirty="0">
                <a:solidFill>
                  <a:schemeClr val="tx2">
                    <a:lumMod val="20000"/>
                    <a:lumOff val="80000"/>
                  </a:schemeClr>
                </a:solidFill>
                <a:latin typeface="+mj-lt"/>
              </a:endParaRPr>
            </a:p>
          </p:txBody>
        </p:sp>
      </p:grpSp>
      <p:grpSp>
        <p:nvGrpSpPr>
          <p:cNvPr id="21" name="Group 20"/>
          <p:cNvGrpSpPr/>
          <p:nvPr/>
        </p:nvGrpSpPr>
        <p:grpSpPr>
          <a:xfrm>
            <a:off x="7479161" y="10444523"/>
            <a:ext cx="7045067" cy="483817"/>
            <a:chOff x="713109" y="24947670"/>
            <a:chExt cx="6647526" cy="753894"/>
          </a:xfrm>
        </p:grpSpPr>
        <p:sp>
          <p:nvSpPr>
            <p:cNvPr id="13" name="Rectángulo 5"/>
            <p:cNvSpPr/>
            <p:nvPr/>
          </p:nvSpPr>
          <p:spPr>
            <a:xfrm flipV="1">
              <a:off x="713109" y="24947670"/>
              <a:ext cx="6647526" cy="712418"/>
            </a:xfrm>
            <a:prstGeom prst="rect">
              <a:avLst/>
            </a:prstGeom>
            <a:ln/>
          </p:spPr>
          <p:style>
            <a:lnRef idx="1">
              <a:schemeClr val="accent1"/>
            </a:lnRef>
            <a:fillRef idx="3">
              <a:schemeClr val="accent1"/>
            </a:fillRef>
            <a:effectRef idx="2">
              <a:schemeClr val="accent1"/>
            </a:effectRef>
            <a:fontRef idx="minor">
              <a:schemeClr val="lt1"/>
            </a:fontRef>
          </p:style>
          <p:txBody>
            <a:bodyPr/>
            <a:lstStyle/>
            <a:p>
              <a:endParaRPr lang="es-ES" sz="2400" b="1">
                <a:latin typeface="+mj-lt"/>
              </a:endParaRPr>
            </a:p>
          </p:txBody>
        </p:sp>
        <p:sp>
          <p:nvSpPr>
            <p:cNvPr id="14" name="CuadroTexto 9"/>
            <p:cNvSpPr txBox="1"/>
            <p:nvPr/>
          </p:nvSpPr>
          <p:spPr>
            <a:xfrm>
              <a:off x="797739" y="24982188"/>
              <a:ext cx="6448592" cy="719376"/>
            </a:xfrm>
            <a:prstGeom prst="rect">
              <a:avLst/>
            </a:prstGeom>
            <a:noFill/>
          </p:spPr>
          <p:txBody>
            <a:bodyPr wrap="square" rtlCol="0">
              <a:spAutoFit/>
            </a:bodyPr>
            <a:lstStyle/>
            <a:p>
              <a:pPr algn="ctr"/>
              <a:r>
                <a:rPr lang="en-US" sz="2400" b="1" dirty="0" smtClean="0">
                  <a:solidFill>
                    <a:schemeClr val="tx2">
                      <a:lumMod val="20000"/>
                      <a:lumOff val="80000"/>
                    </a:schemeClr>
                  </a:solidFill>
                  <a:latin typeface="+mj-lt"/>
                </a:rPr>
                <a:t>Disposition and Metabolisms</a:t>
              </a:r>
              <a:endParaRPr lang="en-US" sz="2400" b="1" dirty="0">
                <a:solidFill>
                  <a:schemeClr val="tx2">
                    <a:lumMod val="20000"/>
                    <a:lumOff val="80000"/>
                  </a:schemeClr>
                </a:solidFill>
                <a:latin typeface="+mj-lt"/>
              </a:endParaRPr>
            </a:p>
          </p:txBody>
        </p:sp>
      </p:grpSp>
      <p:grpSp>
        <p:nvGrpSpPr>
          <p:cNvPr id="17" name="Group 16"/>
          <p:cNvGrpSpPr/>
          <p:nvPr/>
        </p:nvGrpSpPr>
        <p:grpSpPr>
          <a:xfrm>
            <a:off x="7482865" y="24062685"/>
            <a:ext cx="7097905" cy="483818"/>
            <a:chOff x="7825954" y="3196968"/>
            <a:chExt cx="6647526" cy="753894"/>
          </a:xfrm>
        </p:grpSpPr>
        <p:sp>
          <p:nvSpPr>
            <p:cNvPr id="15" name="Rectángulo 5"/>
            <p:cNvSpPr/>
            <p:nvPr/>
          </p:nvSpPr>
          <p:spPr>
            <a:xfrm flipV="1">
              <a:off x="7825954" y="3196968"/>
              <a:ext cx="6647526" cy="712418"/>
            </a:xfrm>
            <a:prstGeom prst="rect">
              <a:avLst/>
            </a:prstGeom>
            <a:ln/>
          </p:spPr>
          <p:style>
            <a:lnRef idx="1">
              <a:schemeClr val="accent1"/>
            </a:lnRef>
            <a:fillRef idx="3">
              <a:schemeClr val="accent1"/>
            </a:fillRef>
            <a:effectRef idx="2">
              <a:schemeClr val="accent1"/>
            </a:effectRef>
            <a:fontRef idx="minor">
              <a:schemeClr val="lt1"/>
            </a:fontRef>
          </p:style>
          <p:txBody>
            <a:bodyPr/>
            <a:lstStyle/>
            <a:p>
              <a:endParaRPr lang="es-ES" sz="2400" b="1">
                <a:latin typeface="+mj-lt"/>
              </a:endParaRPr>
            </a:p>
          </p:txBody>
        </p:sp>
        <p:sp>
          <p:nvSpPr>
            <p:cNvPr id="16" name="CuadroTexto 9"/>
            <p:cNvSpPr txBox="1"/>
            <p:nvPr/>
          </p:nvSpPr>
          <p:spPr>
            <a:xfrm>
              <a:off x="8309506" y="3231487"/>
              <a:ext cx="4924983" cy="719375"/>
            </a:xfrm>
            <a:prstGeom prst="rect">
              <a:avLst/>
            </a:prstGeom>
            <a:noFill/>
          </p:spPr>
          <p:txBody>
            <a:bodyPr wrap="square" rtlCol="0">
              <a:spAutoFit/>
            </a:bodyPr>
            <a:lstStyle/>
            <a:p>
              <a:pPr algn="ctr"/>
              <a:r>
                <a:rPr lang="en-US" sz="2400" b="1" dirty="0" smtClean="0">
                  <a:solidFill>
                    <a:schemeClr val="tx2">
                      <a:lumMod val="20000"/>
                      <a:lumOff val="80000"/>
                    </a:schemeClr>
                  </a:solidFill>
                  <a:latin typeface="+mj-lt"/>
                </a:rPr>
                <a:t>Regulations</a:t>
              </a:r>
              <a:endParaRPr lang="en-US" sz="2400" b="1" dirty="0">
                <a:solidFill>
                  <a:schemeClr val="tx2">
                    <a:lumMod val="20000"/>
                    <a:lumOff val="80000"/>
                  </a:schemeClr>
                </a:solidFill>
                <a:latin typeface="+mj-lt"/>
              </a:endParaRPr>
            </a:p>
          </p:txBody>
        </p:sp>
      </p:grpSp>
      <p:grpSp>
        <p:nvGrpSpPr>
          <p:cNvPr id="18" name="Group 17"/>
          <p:cNvGrpSpPr/>
          <p:nvPr/>
        </p:nvGrpSpPr>
        <p:grpSpPr>
          <a:xfrm>
            <a:off x="14818619" y="14836176"/>
            <a:ext cx="7078855" cy="489176"/>
            <a:chOff x="7368754" y="3196968"/>
            <a:chExt cx="6647526" cy="613779"/>
          </a:xfrm>
        </p:grpSpPr>
        <p:sp>
          <p:nvSpPr>
            <p:cNvPr id="19" name="Rectángulo 5"/>
            <p:cNvSpPr/>
            <p:nvPr/>
          </p:nvSpPr>
          <p:spPr>
            <a:xfrm flipV="1">
              <a:off x="7368754" y="3196968"/>
              <a:ext cx="6647526" cy="573658"/>
            </a:xfrm>
            <a:prstGeom prst="rect">
              <a:avLst/>
            </a:prstGeom>
            <a:ln/>
          </p:spPr>
          <p:style>
            <a:lnRef idx="1">
              <a:schemeClr val="accent1"/>
            </a:lnRef>
            <a:fillRef idx="3">
              <a:schemeClr val="accent1"/>
            </a:fillRef>
            <a:effectRef idx="2">
              <a:schemeClr val="accent1"/>
            </a:effectRef>
            <a:fontRef idx="minor">
              <a:schemeClr val="lt1"/>
            </a:fontRef>
          </p:style>
          <p:txBody>
            <a:bodyPr/>
            <a:lstStyle/>
            <a:p>
              <a:endParaRPr lang="es-ES" sz="2400" b="1">
                <a:latin typeface="+mj-lt"/>
              </a:endParaRPr>
            </a:p>
          </p:txBody>
        </p:sp>
        <p:sp>
          <p:nvSpPr>
            <p:cNvPr id="20" name="CuadroTexto 9"/>
            <p:cNvSpPr txBox="1"/>
            <p:nvPr/>
          </p:nvSpPr>
          <p:spPr>
            <a:xfrm>
              <a:off x="8309506" y="3231487"/>
              <a:ext cx="4924983" cy="579260"/>
            </a:xfrm>
            <a:prstGeom prst="rect">
              <a:avLst/>
            </a:prstGeom>
            <a:noFill/>
          </p:spPr>
          <p:txBody>
            <a:bodyPr wrap="square" rtlCol="0">
              <a:spAutoFit/>
            </a:bodyPr>
            <a:lstStyle/>
            <a:p>
              <a:pPr algn="ctr"/>
              <a:r>
                <a:rPr lang="en-US" sz="2400" b="1" dirty="0" smtClean="0">
                  <a:solidFill>
                    <a:schemeClr val="tx2">
                      <a:lumMod val="20000"/>
                      <a:lumOff val="80000"/>
                    </a:schemeClr>
                  </a:solidFill>
                  <a:latin typeface="+mj-lt"/>
                </a:rPr>
                <a:t>Remediation</a:t>
              </a:r>
              <a:endParaRPr lang="en-US" sz="2400" b="1" dirty="0">
                <a:solidFill>
                  <a:schemeClr val="tx2">
                    <a:lumMod val="20000"/>
                    <a:lumOff val="80000"/>
                  </a:schemeClr>
                </a:solidFill>
                <a:latin typeface="+mj-lt"/>
              </a:endParaRPr>
            </a:p>
          </p:txBody>
        </p:sp>
      </p:grpSp>
      <p:grpSp>
        <p:nvGrpSpPr>
          <p:cNvPr id="22" name="Group 21"/>
          <p:cNvGrpSpPr/>
          <p:nvPr/>
        </p:nvGrpSpPr>
        <p:grpSpPr>
          <a:xfrm>
            <a:off x="101070" y="29761410"/>
            <a:ext cx="21720629" cy="461665"/>
            <a:chOff x="381264" y="24982187"/>
            <a:chExt cx="6647526" cy="719375"/>
          </a:xfrm>
        </p:grpSpPr>
        <p:sp>
          <p:nvSpPr>
            <p:cNvPr id="23" name="Rectángulo 5"/>
            <p:cNvSpPr/>
            <p:nvPr/>
          </p:nvSpPr>
          <p:spPr>
            <a:xfrm flipV="1">
              <a:off x="381264" y="24984203"/>
              <a:ext cx="6647526" cy="712418"/>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a:endParaRPr lang="es-ES" sz="2400" b="1" dirty="0">
                <a:latin typeface="+mj-lt"/>
              </a:endParaRPr>
            </a:p>
          </p:txBody>
        </p:sp>
        <p:sp>
          <p:nvSpPr>
            <p:cNvPr id="24" name="CuadroTexto 9"/>
            <p:cNvSpPr txBox="1"/>
            <p:nvPr/>
          </p:nvSpPr>
          <p:spPr>
            <a:xfrm>
              <a:off x="864816" y="24982187"/>
              <a:ext cx="5536046" cy="719375"/>
            </a:xfrm>
            <a:prstGeom prst="rect">
              <a:avLst/>
            </a:prstGeom>
            <a:noFill/>
          </p:spPr>
          <p:txBody>
            <a:bodyPr wrap="square" rtlCol="0">
              <a:spAutoFit/>
            </a:bodyPr>
            <a:lstStyle/>
            <a:p>
              <a:pPr algn="ctr"/>
              <a:r>
                <a:rPr lang="en-US" sz="2400" b="1" dirty="0" smtClean="0">
                  <a:solidFill>
                    <a:schemeClr val="tx2">
                      <a:lumMod val="20000"/>
                      <a:lumOff val="80000"/>
                    </a:schemeClr>
                  </a:solidFill>
                  <a:latin typeface="+mj-lt"/>
                </a:rPr>
                <a:t>References</a:t>
              </a:r>
              <a:endParaRPr lang="en-US" sz="2400" b="1" dirty="0">
                <a:solidFill>
                  <a:schemeClr val="tx2">
                    <a:lumMod val="20000"/>
                    <a:lumOff val="80000"/>
                  </a:schemeClr>
                </a:solidFill>
                <a:latin typeface="+mj-lt"/>
              </a:endParaRPr>
            </a:p>
          </p:txBody>
        </p:sp>
      </p:grpSp>
      <p:pic>
        <p:nvPicPr>
          <p:cNvPr id="1026" name="Picture 2" descr="http://ts1.mm.bing.net/th?&amp;id=HN.607987285776730755&amp;w=300&amp;h=300&amp;c=0&amp;pid=1.9&amp;rs=0&amp;p=0"/>
          <p:cNvPicPr>
            <a:picLocks noChangeAspect="1" noChangeArrowheads="1"/>
          </p:cNvPicPr>
          <p:nvPr/>
        </p:nvPicPr>
        <p:blipFill>
          <a:blip r:embed="rId2">
            <a:extLst>
              <a:ext uri="{BEBA8EAE-BF5A-486C-A8C5-ECC9F3942E4B}">
                <a14:imgProp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14:imgLayer r:embed="rId3">
                    <a14:imgEffect>
                      <a14:sharpenSoften amount="50000"/>
                    </a14:imgEffect>
                  </a14:imgLayer>
                </a14:imgProps>
              </a:ex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921265" y="191179"/>
            <a:ext cx="2137246" cy="2137246"/>
          </a:xfrm>
          <a:prstGeom prst="rect">
            <a:avLst/>
          </a:prstGeom>
          <a:solidFill>
            <a:schemeClr val="bg1">
              <a:lumMod val="75000"/>
              <a:alpha val="20000"/>
            </a:schemeClr>
          </a:solidFill>
          <a:ln>
            <a:noFill/>
          </a:ln>
        </p:spPr>
      </p:pic>
      <p:grpSp>
        <p:nvGrpSpPr>
          <p:cNvPr id="28" name="Group 27"/>
          <p:cNvGrpSpPr/>
          <p:nvPr/>
        </p:nvGrpSpPr>
        <p:grpSpPr>
          <a:xfrm>
            <a:off x="7428961" y="2532663"/>
            <a:ext cx="7095267" cy="483818"/>
            <a:chOff x="351723" y="17141679"/>
            <a:chExt cx="6647526" cy="753894"/>
          </a:xfrm>
        </p:grpSpPr>
        <p:sp>
          <p:nvSpPr>
            <p:cNvPr id="29" name="Rectángulo 10"/>
            <p:cNvSpPr/>
            <p:nvPr/>
          </p:nvSpPr>
          <p:spPr>
            <a:xfrm flipV="1">
              <a:off x="351723" y="17141679"/>
              <a:ext cx="6647526" cy="712418"/>
            </a:xfrm>
            <a:prstGeom prst="rect">
              <a:avLst/>
            </a:prstGeom>
            <a:ln/>
          </p:spPr>
          <p:style>
            <a:lnRef idx="1">
              <a:schemeClr val="accent1"/>
            </a:lnRef>
            <a:fillRef idx="3">
              <a:schemeClr val="accent1"/>
            </a:fillRef>
            <a:effectRef idx="2">
              <a:schemeClr val="accent1"/>
            </a:effectRef>
            <a:fontRef idx="minor">
              <a:schemeClr val="lt1"/>
            </a:fontRef>
          </p:style>
          <p:txBody>
            <a:bodyPr/>
            <a:lstStyle/>
            <a:p>
              <a:endParaRPr lang="es-ES" sz="2400" b="1">
                <a:latin typeface="+mj-lt"/>
              </a:endParaRPr>
            </a:p>
          </p:txBody>
        </p:sp>
        <p:sp>
          <p:nvSpPr>
            <p:cNvPr id="30" name="CuadroTexto 11"/>
            <p:cNvSpPr txBox="1"/>
            <p:nvPr/>
          </p:nvSpPr>
          <p:spPr>
            <a:xfrm>
              <a:off x="1075830" y="17176198"/>
              <a:ext cx="4924983" cy="719375"/>
            </a:xfrm>
            <a:prstGeom prst="rect">
              <a:avLst/>
            </a:prstGeom>
            <a:noFill/>
          </p:spPr>
          <p:txBody>
            <a:bodyPr wrap="square" rtlCol="0">
              <a:spAutoFit/>
            </a:bodyPr>
            <a:lstStyle/>
            <a:p>
              <a:pPr algn="ctr"/>
              <a:r>
                <a:rPr lang="en-US" sz="2400" b="1" dirty="0" smtClean="0">
                  <a:solidFill>
                    <a:schemeClr val="tx2">
                      <a:lumMod val="20000"/>
                      <a:lumOff val="80000"/>
                    </a:schemeClr>
                  </a:solidFill>
                  <a:latin typeface="+mj-lt"/>
                </a:rPr>
                <a:t>Eco-toxicity</a:t>
              </a:r>
              <a:endParaRPr lang="en-US" sz="2400" b="1" dirty="0">
                <a:solidFill>
                  <a:schemeClr val="tx2">
                    <a:lumMod val="20000"/>
                    <a:lumOff val="80000"/>
                  </a:schemeClr>
                </a:solidFill>
                <a:latin typeface="+mj-lt"/>
              </a:endParaRPr>
            </a:p>
          </p:txBody>
        </p:sp>
      </p:grpSp>
      <p:cxnSp>
        <p:nvCxnSpPr>
          <p:cNvPr id="31" name="Straight Connector 30"/>
          <p:cNvCxnSpPr/>
          <p:nvPr/>
        </p:nvCxnSpPr>
        <p:spPr>
          <a:xfrm>
            <a:off x="7323202" y="3101719"/>
            <a:ext cx="0" cy="26204740"/>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14641224" y="3096464"/>
            <a:ext cx="128495" cy="26209995"/>
          </a:xfrm>
          <a:prstGeom prst="line">
            <a:avLst/>
          </a:prstGeom>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7308646" y="30501590"/>
            <a:ext cx="0" cy="2176178"/>
          </a:xfrm>
          <a:prstGeom prst="line">
            <a:avLst/>
          </a:prstGeom>
        </p:spPr>
        <p:style>
          <a:lnRef idx="2">
            <a:schemeClr val="accent1"/>
          </a:lnRef>
          <a:fillRef idx="0">
            <a:schemeClr val="accent1"/>
          </a:fillRef>
          <a:effectRef idx="1">
            <a:schemeClr val="accent1"/>
          </a:effectRef>
          <a:fontRef idx="minor">
            <a:schemeClr val="tx1"/>
          </a:fontRef>
        </p:style>
      </p:cxnSp>
      <p:cxnSp>
        <p:nvCxnSpPr>
          <p:cNvPr id="56" name="Straight Connector 55"/>
          <p:cNvCxnSpPr/>
          <p:nvPr/>
        </p:nvCxnSpPr>
        <p:spPr>
          <a:xfrm>
            <a:off x="14759994" y="30548472"/>
            <a:ext cx="16432" cy="2129296"/>
          </a:xfrm>
          <a:prstGeom prst="line">
            <a:avLst/>
          </a:prstGeom>
        </p:spPr>
        <p:style>
          <a:lnRef idx="2">
            <a:schemeClr val="accent1"/>
          </a:lnRef>
          <a:fillRef idx="0">
            <a:schemeClr val="accent1"/>
          </a:fillRef>
          <a:effectRef idx="1">
            <a:schemeClr val="accent1"/>
          </a:effectRef>
          <a:fontRef idx="minor">
            <a:schemeClr val="tx1"/>
          </a:fontRef>
        </p:style>
      </p:cxnSp>
      <p:grpSp>
        <p:nvGrpSpPr>
          <p:cNvPr id="36" name="Group 20"/>
          <p:cNvGrpSpPr/>
          <p:nvPr/>
        </p:nvGrpSpPr>
        <p:grpSpPr>
          <a:xfrm>
            <a:off x="7516167" y="16360854"/>
            <a:ext cx="7045067" cy="483817"/>
            <a:chOff x="713109" y="24947670"/>
            <a:chExt cx="6647526" cy="753894"/>
          </a:xfrm>
        </p:grpSpPr>
        <p:sp>
          <p:nvSpPr>
            <p:cNvPr id="37" name="Rectángulo 5"/>
            <p:cNvSpPr/>
            <p:nvPr/>
          </p:nvSpPr>
          <p:spPr>
            <a:xfrm flipV="1">
              <a:off x="713109" y="24947670"/>
              <a:ext cx="6647526" cy="712418"/>
            </a:xfrm>
            <a:prstGeom prst="rect">
              <a:avLst/>
            </a:prstGeom>
            <a:ln/>
          </p:spPr>
          <p:style>
            <a:lnRef idx="1">
              <a:schemeClr val="accent1"/>
            </a:lnRef>
            <a:fillRef idx="3">
              <a:schemeClr val="accent1"/>
            </a:fillRef>
            <a:effectRef idx="2">
              <a:schemeClr val="accent1"/>
            </a:effectRef>
            <a:fontRef idx="minor">
              <a:schemeClr val="lt1"/>
            </a:fontRef>
          </p:style>
          <p:txBody>
            <a:bodyPr/>
            <a:lstStyle/>
            <a:p>
              <a:endParaRPr lang="es-ES" sz="2400" b="1">
                <a:latin typeface="+mj-lt"/>
              </a:endParaRPr>
            </a:p>
          </p:txBody>
        </p:sp>
        <p:sp>
          <p:nvSpPr>
            <p:cNvPr id="38" name="CuadroTexto 9"/>
            <p:cNvSpPr txBox="1"/>
            <p:nvPr/>
          </p:nvSpPr>
          <p:spPr>
            <a:xfrm>
              <a:off x="797739" y="24982188"/>
              <a:ext cx="6448592" cy="719376"/>
            </a:xfrm>
            <a:prstGeom prst="rect">
              <a:avLst/>
            </a:prstGeom>
            <a:noFill/>
          </p:spPr>
          <p:txBody>
            <a:bodyPr wrap="square" rtlCol="0">
              <a:spAutoFit/>
            </a:bodyPr>
            <a:lstStyle/>
            <a:p>
              <a:pPr algn="ctr"/>
              <a:r>
                <a:rPr lang="en-US" sz="2400" b="1" dirty="0" smtClean="0">
                  <a:solidFill>
                    <a:schemeClr val="tx2">
                      <a:lumMod val="20000"/>
                      <a:lumOff val="80000"/>
                    </a:schemeClr>
                  </a:solidFill>
                  <a:latin typeface="+mj-lt"/>
                </a:rPr>
                <a:t>Health Effects</a:t>
              </a:r>
              <a:endParaRPr lang="en-US" sz="2400" b="1" dirty="0">
                <a:solidFill>
                  <a:schemeClr val="tx2">
                    <a:lumMod val="20000"/>
                    <a:lumOff val="80000"/>
                  </a:schemeClr>
                </a:solidFill>
                <a:latin typeface="+mj-lt"/>
              </a:endParaRPr>
            </a:p>
          </p:txBody>
        </p:sp>
      </p:grpSp>
      <p:sp>
        <p:nvSpPr>
          <p:cNvPr id="39" name="CuadroTexto 38"/>
          <p:cNvSpPr txBox="1"/>
          <p:nvPr/>
        </p:nvSpPr>
        <p:spPr>
          <a:xfrm>
            <a:off x="52941" y="6212815"/>
            <a:ext cx="7034435" cy="5001369"/>
          </a:xfrm>
          <a:prstGeom prst="rect">
            <a:avLst/>
          </a:prstGeom>
          <a:noFill/>
        </p:spPr>
        <p:txBody>
          <a:bodyPr wrap="square" rtlCol="0">
            <a:spAutoFit/>
          </a:bodyPr>
          <a:lstStyle/>
          <a:p>
            <a:pPr algn="just">
              <a:lnSpc>
                <a:spcPct val="110000"/>
              </a:lnSpc>
            </a:pPr>
            <a:r>
              <a:rPr lang="en-US" sz="1800" dirty="0">
                <a:latin typeface="+mj-lt"/>
              </a:rPr>
              <a:t>Cr is a common element in the environment and has several oxidation states; two of those states are Cr(III) and Cr(VI). Cr(VI) is known to be a toxic chemical that has been listed as one of the 18 hazardous air pollutants (HAPs) according to the U.S. EPA [1]. Cr(VI) is extremely harmful and considered not only a health concern but an environmental concern as well due to its high solubility, mobility, and toxicity, and since there are several effects that relate to humans beings (by ingestion, dermal contact, and inhalation), plants, aquatic animals, and microorganisms </a:t>
            </a:r>
            <a:r>
              <a:rPr lang="en-US" sz="1800" dirty="0" smtClean="0">
                <a:latin typeface="+mj-lt"/>
              </a:rPr>
              <a:t>[2]. </a:t>
            </a:r>
            <a:r>
              <a:rPr lang="en-US" sz="1800" dirty="0">
                <a:latin typeface="+mj-lt"/>
              </a:rPr>
              <a:t>Cr(VI) can be found in the environment naturally or </a:t>
            </a:r>
            <a:r>
              <a:rPr lang="en-US" sz="1800" dirty="0" err="1">
                <a:latin typeface="+mj-lt"/>
              </a:rPr>
              <a:t>anthropogenically</a:t>
            </a:r>
            <a:r>
              <a:rPr lang="en-US" sz="1800" dirty="0">
                <a:latin typeface="+mj-lt"/>
              </a:rPr>
              <a:t> in two different forms: as chromate (CrO</a:t>
            </a:r>
            <a:r>
              <a:rPr lang="en-US" sz="1800" baseline="-25000" dirty="0">
                <a:latin typeface="+mj-lt"/>
              </a:rPr>
              <a:t>4</a:t>
            </a:r>
            <a:r>
              <a:rPr lang="en-US" sz="1800" baseline="30000" dirty="0">
                <a:latin typeface="+mj-lt"/>
              </a:rPr>
              <a:t>2-</a:t>
            </a:r>
            <a:r>
              <a:rPr lang="en-US" sz="1800" dirty="0">
                <a:latin typeface="+mj-lt"/>
              </a:rPr>
              <a:t>) and dichromate (Cr</a:t>
            </a:r>
            <a:r>
              <a:rPr lang="en-US" sz="1800" baseline="-25000" dirty="0">
                <a:latin typeface="+mj-lt"/>
              </a:rPr>
              <a:t>2</a:t>
            </a:r>
            <a:r>
              <a:rPr lang="en-US" sz="1800" dirty="0">
                <a:latin typeface="+mj-lt"/>
              </a:rPr>
              <a:t>O</a:t>
            </a:r>
            <a:r>
              <a:rPr lang="en-US" sz="1800" baseline="-25000" dirty="0">
                <a:latin typeface="+mj-lt"/>
              </a:rPr>
              <a:t>7</a:t>
            </a:r>
            <a:r>
              <a:rPr lang="en-US" sz="1800" baseline="30000" dirty="0">
                <a:latin typeface="+mj-lt"/>
              </a:rPr>
              <a:t>2-</a:t>
            </a:r>
            <a:r>
              <a:rPr lang="en-US" sz="1800" dirty="0">
                <a:latin typeface="+mj-lt"/>
              </a:rPr>
              <a:t>) </a:t>
            </a:r>
            <a:r>
              <a:rPr lang="en-US" sz="1800" dirty="0" smtClean="0">
                <a:latin typeface="+mj-lt"/>
              </a:rPr>
              <a:t>[3]. </a:t>
            </a:r>
            <a:r>
              <a:rPr lang="en-US" sz="1800" dirty="0">
                <a:latin typeface="+mj-lt"/>
              </a:rPr>
              <a:t>The use of Cr has a range of uses in metal production (especially stainless steel and non-iron alloys), for plating metals, the manufacture of dyes and pigments, leather and tanning processing, wood preserving, the production of catalysts, refractories, and many more industries where the Cr(VI) form will be produced.</a:t>
            </a:r>
            <a:endParaRPr lang="es-ES_tradnl" sz="1800" dirty="0">
              <a:latin typeface="+mj-lt"/>
            </a:endParaRPr>
          </a:p>
          <a:p>
            <a:pPr algn="just">
              <a:lnSpc>
                <a:spcPct val="110000"/>
              </a:lnSpc>
            </a:pPr>
            <a:endParaRPr lang="es-ES" sz="2000" dirty="0">
              <a:latin typeface="+mj-lt"/>
            </a:endParaRPr>
          </a:p>
        </p:txBody>
      </p:sp>
      <p:sp>
        <p:nvSpPr>
          <p:cNvPr id="40" name="CuadroTexto 39"/>
          <p:cNvSpPr txBox="1"/>
          <p:nvPr/>
        </p:nvSpPr>
        <p:spPr>
          <a:xfrm>
            <a:off x="97526" y="12292887"/>
            <a:ext cx="7034435" cy="15327273"/>
          </a:xfrm>
          <a:prstGeom prst="rect">
            <a:avLst/>
          </a:prstGeom>
          <a:noFill/>
        </p:spPr>
        <p:txBody>
          <a:bodyPr wrap="square" rtlCol="0">
            <a:spAutoFit/>
          </a:bodyPr>
          <a:lstStyle/>
          <a:p>
            <a:pPr algn="just">
              <a:lnSpc>
                <a:spcPct val="110000"/>
              </a:lnSpc>
            </a:pPr>
            <a:r>
              <a:rPr lang="en-US" sz="1800" dirty="0"/>
              <a:t>Cr is an element that can be emitted from industrial processes into the air, water system, or the ground. Cr in the air will eventually settle down, either into the water or the ground. The general fate and transport of Cr(VI) can be found in the atmosphere, soil, and aquatic environments (groundwater and surface water).</a:t>
            </a:r>
            <a:endParaRPr lang="es-ES_tradnl" sz="1800" dirty="0"/>
          </a:p>
          <a:p>
            <a:pPr algn="just">
              <a:lnSpc>
                <a:spcPct val="110000"/>
              </a:lnSpc>
            </a:pPr>
            <a:r>
              <a:rPr lang="en-US" sz="1800" dirty="0"/>
              <a:t> </a:t>
            </a:r>
            <a:endParaRPr lang="es-ES_tradnl" sz="1800" dirty="0"/>
          </a:p>
          <a:p>
            <a:pPr algn="just">
              <a:lnSpc>
                <a:spcPct val="110000"/>
              </a:lnSpc>
            </a:pPr>
            <a:r>
              <a:rPr lang="en-US" sz="1800" b="1" u="sng" dirty="0"/>
              <a:t>Cr(VI) in the </a:t>
            </a:r>
            <a:r>
              <a:rPr lang="en-US" sz="1800" b="1" u="sng" dirty="0" smtClean="0"/>
              <a:t>Atmosphere</a:t>
            </a:r>
          </a:p>
          <a:p>
            <a:pPr algn="just">
              <a:lnSpc>
                <a:spcPct val="110000"/>
              </a:lnSpc>
            </a:pPr>
            <a:endParaRPr lang="es-ES_tradnl" sz="1800" b="1" u="sng" dirty="0"/>
          </a:p>
          <a:p>
            <a:pPr algn="just">
              <a:lnSpc>
                <a:spcPct val="110000"/>
              </a:lnSpc>
            </a:pPr>
            <a:r>
              <a:rPr lang="en-US" sz="1800" dirty="0"/>
              <a:t>Cr in ambient air is not only the result of industrial processes, but also the result of vehicular emissions, due to the fact that Cr is one of the five most abundant metals in diesel particles </a:t>
            </a:r>
            <a:r>
              <a:rPr lang="en-US" sz="1800" dirty="0" smtClean="0"/>
              <a:t>[1]. The </a:t>
            </a:r>
            <a:r>
              <a:rPr lang="en-US" sz="1800" dirty="0"/>
              <a:t>atmosphere is the major pathway in the transfer of Cr to the different ecosystems. In ambient air, the Cr can be removed by two different methods: dry deposition and wet </a:t>
            </a:r>
            <a:r>
              <a:rPr lang="en-US" sz="1800" dirty="0" smtClean="0"/>
              <a:t>deposition [4]. </a:t>
            </a:r>
            <a:r>
              <a:rPr lang="en-US" sz="1800" dirty="0"/>
              <a:t>Some studies suggested that Cr(VI) concentrations in particles are significantly correlated with O3 concentrations, suggesting that a photochemical reaction leads to the formation of Cr(VI) in the </a:t>
            </a:r>
            <a:r>
              <a:rPr lang="en-US" sz="1800" dirty="0" smtClean="0"/>
              <a:t>atmosphere [1].  </a:t>
            </a:r>
            <a:endParaRPr lang="es-ES_tradnl" sz="1800" dirty="0"/>
          </a:p>
          <a:p>
            <a:pPr algn="just">
              <a:lnSpc>
                <a:spcPct val="110000"/>
              </a:lnSpc>
            </a:pPr>
            <a:r>
              <a:rPr lang="en-US" sz="1800" dirty="0"/>
              <a:t> </a:t>
            </a:r>
            <a:endParaRPr lang="es-ES_tradnl" sz="1800" dirty="0"/>
          </a:p>
          <a:p>
            <a:pPr algn="just">
              <a:lnSpc>
                <a:spcPct val="110000"/>
              </a:lnSpc>
            </a:pPr>
            <a:r>
              <a:rPr lang="en-US" sz="1800" b="1" u="sng" dirty="0"/>
              <a:t>Cr(VI) in </a:t>
            </a:r>
            <a:r>
              <a:rPr lang="en-US" sz="1800" b="1" u="sng" dirty="0" smtClean="0"/>
              <a:t>Soil</a:t>
            </a:r>
          </a:p>
          <a:p>
            <a:pPr algn="just">
              <a:lnSpc>
                <a:spcPct val="110000"/>
              </a:lnSpc>
            </a:pPr>
            <a:endParaRPr lang="es-ES_tradnl" sz="1800" b="1" u="sng" dirty="0"/>
          </a:p>
          <a:p>
            <a:pPr algn="just">
              <a:lnSpc>
                <a:spcPct val="110000"/>
              </a:lnSpc>
            </a:pPr>
            <a:r>
              <a:rPr lang="en-US" sz="1800" dirty="0"/>
              <a:t>Cr(VI) is an anion in natural environments, and can be found in the soils as chromate ion, and </a:t>
            </a:r>
            <a:r>
              <a:rPr lang="en-US" sz="1800" dirty="0" smtClean="0"/>
              <a:t>dichromate [4]. Since </a:t>
            </a:r>
            <a:r>
              <a:rPr lang="en-US" sz="1800" dirty="0"/>
              <a:t>chromate ions are mobile in soils, it can easily leach out into the deeper soil layers causing groundwater and surface water pollution. It has been found that clay soils, containing free iron and manganese oxides, and soil pH retarded Cr(VI) migration. The Cr(VI) in the soil can go through different processes of reduction, and also cause attenuation processes like sorption, reduction, and oxidation. The sorption of Cr(VI) is merely due to its anionic nature since Cr(VI) is not retained appreciably on negatively charged soils or sediments. The oxidation and reduction reactions can convert Cr(III) to Cr(VI), and vice versa. The reduction of chromates can be improved by different reducers such as Fe, V2+, sulfides, and organic matter. The oxidation from Cr(III) to Cr(VI) is possible only under the presence of certain oxidants in soils or sediments. </a:t>
            </a:r>
            <a:endParaRPr lang="es-ES_tradnl" sz="1800" dirty="0"/>
          </a:p>
          <a:p>
            <a:pPr algn="just">
              <a:lnSpc>
                <a:spcPct val="110000"/>
              </a:lnSpc>
            </a:pPr>
            <a:r>
              <a:rPr lang="en-US" sz="1800" dirty="0"/>
              <a:t> </a:t>
            </a:r>
            <a:endParaRPr lang="es-ES_tradnl" sz="1800" dirty="0"/>
          </a:p>
          <a:p>
            <a:pPr algn="just">
              <a:lnSpc>
                <a:spcPct val="110000"/>
              </a:lnSpc>
            </a:pPr>
            <a:r>
              <a:rPr lang="en-US" sz="1800" b="1" u="sng" dirty="0"/>
              <a:t>Cr(VI) in Aquatic </a:t>
            </a:r>
            <a:r>
              <a:rPr lang="en-US" sz="1800" b="1" u="sng" dirty="0" smtClean="0"/>
              <a:t>Environments</a:t>
            </a:r>
          </a:p>
          <a:p>
            <a:pPr algn="just">
              <a:lnSpc>
                <a:spcPct val="110000"/>
              </a:lnSpc>
            </a:pPr>
            <a:endParaRPr lang="es-ES_tradnl" sz="1800" b="1" u="sng" dirty="0"/>
          </a:p>
          <a:p>
            <a:pPr algn="just">
              <a:lnSpc>
                <a:spcPct val="110000"/>
              </a:lnSpc>
            </a:pPr>
            <a:r>
              <a:rPr lang="en-US" sz="1800" dirty="0"/>
              <a:t>Cr(VI) in surface water or natural waters can be covered by three subsystems: rivers, lakes, and oceans. The presence of Cr forms will vary based on various processes, such as photochemical redox transformation, precipitation/dissolution reactions, and adsorption/desorption reactions </a:t>
            </a:r>
            <a:r>
              <a:rPr lang="en-US" sz="1800" dirty="0" smtClean="0"/>
              <a:t>[4] and </a:t>
            </a:r>
            <a:r>
              <a:rPr lang="en-US" sz="1800" dirty="0"/>
              <a:t>the pH of water as well. The transport pathways in surface waters are controlled by certain conditions, such as temperature, depth, degree of mixing, oxidation conditions, and the amount of organic matter. </a:t>
            </a:r>
            <a:endParaRPr lang="es-ES_tradnl" sz="1800" dirty="0"/>
          </a:p>
          <a:p>
            <a:pPr algn="just">
              <a:lnSpc>
                <a:spcPct val="110000"/>
              </a:lnSpc>
            </a:pPr>
            <a:r>
              <a:rPr lang="en-US" sz="1800" dirty="0"/>
              <a:t>The Cr’s mobility in groundwater will be based on its solubility and attenuation capacity by soil or aquifer materials. These factors depend on the characteristics of the soil (soil surface oxides, minerals, and soil organic matter) and chemistry of the groundwater when in contact with Cr </a:t>
            </a:r>
            <a:r>
              <a:rPr lang="en-US" sz="1800" dirty="0" smtClean="0"/>
              <a:t>[3]. The </a:t>
            </a:r>
            <a:r>
              <a:rPr lang="en-US" sz="1800" dirty="0"/>
              <a:t>mobility of Cr(VI) is controlled by the reduction of Cr(VI) to Cr(III) succeeding precipitation and sorption. </a:t>
            </a:r>
            <a:endParaRPr lang="es-ES" sz="2000" dirty="0"/>
          </a:p>
        </p:txBody>
      </p:sp>
      <p:sp>
        <p:nvSpPr>
          <p:cNvPr id="44" name="CuadroTexto 43"/>
          <p:cNvSpPr txBox="1"/>
          <p:nvPr/>
        </p:nvSpPr>
        <p:spPr>
          <a:xfrm>
            <a:off x="14867561" y="15356373"/>
            <a:ext cx="7005850" cy="14713246"/>
          </a:xfrm>
          <a:prstGeom prst="rect">
            <a:avLst/>
          </a:prstGeom>
          <a:noFill/>
        </p:spPr>
        <p:txBody>
          <a:bodyPr wrap="square" rtlCol="0">
            <a:spAutoFit/>
          </a:bodyPr>
          <a:lstStyle/>
          <a:p>
            <a:pPr algn="just">
              <a:lnSpc>
                <a:spcPct val="110000"/>
              </a:lnSpc>
            </a:pPr>
            <a:r>
              <a:rPr lang="en-US" sz="1800" dirty="0">
                <a:latin typeface="+mj-lt"/>
              </a:rPr>
              <a:t>The remediation processes and alternative technologies are diverse and extensive, and try to focus on decreasing toxicity by reducing Cr(VI) to Cr(III), removing Cr(VI) from soil/groundwater, or simply confining the Cr(VI) to a specific area</a:t>
            </a:r>
            <a:r>
              <a:rPr lang="en-US" sz="1800" dirty="0" smtClean="0">
                <a:latin typeface="+mj-lt"/>
              </a:rPr>
              <a:t>.</a:t>
            </a:r>
          </a:p>
          <a:p>
            <a:pPr algn="just">
              <a:lnSpc>
                <a:spcPct val="110000"/>
              </a:lnSpc>
            </a:pPr>
            <a:endParaRPr lang="es-ES_tradnl" sz="1800" dirty="0">
              <a:latin typeface="+mj-lt"/>
            </a:endParaRPr>
          </a:p>
          <a:p>
            <a:pPr algn="just">
              <a:lnSpc>
                <a:spcPct val="110000"/>
              </a:lnSpc>
            </a:pPr>
            <a:r>
              <a:rPr lang="en-US" sz="1800" b="1" u="sng" dirty="0">
                <a:latin typeface="+mj-lt"/>
              </a:rPr>
              <a:t>Toxicity Reduction Methods</a:t>
            </a:r>
            <a:endParaRPr lang="es-ES_tradnl" sz="1800" dirty="0">
              <a:latin typeface="+mj-lt"/>
            </a:endParaRPr>
          </a:p>
          <a:p>
            <a:pPr algn="just">
              <a:lnSpc>
                <a:spcPct val="110000"/>
              </a:lnSpc>
            </a:pPr>
            <a:r>
              <a:rPr lang="en-US" sz="1800" dirty="0" smtClean="0">
                <a:latin typeface="+mj-lt"/>
              </a:rPr>
              <a:t>This </a:t>
            </a:r>
            <a:r>
              <a:rPr lang="en-US" sz="1800" dirty="0">
                <a:latin typeface="+mj-lt"/>
              </a:rPr>
              <a:t>is one of the methods that tries to reduce Cr(VI) by reducing its toxicity from Cr(VI) to Cr(III). This process can naturally occur or be manipulated by biological activity </a:t>
            </a:r>
            <a:r>
              <a:rPr lang="en-US" sz="1800" dirty="0" smtClean="0">
                <a:latin typeface="+mj-lt"/>
              </a:rPr>
              <a:t>[16]. </a:t>
            </a:r>
            <a:r>
              <a:rPr lang="en-US" sz="1800" dirty="0">
                <a:latin typeface="+mj-lt"/>
              </a:rPr>
              <a:t>Some of the technologies are chemical reduction, microbial reduction, and phytoremediation.</a:t>
            </a:r>
            <a:endParaRPr lang="es-ES_tradnl" sz="1800" dirty="0">
              <a:latin typeface="+mj-lt"/>
            </a:endParaRPr>
          </a:p>
          <a:p>
            <a:pPr algn="just">
              <a:lnSpc>
                <a:spcPct val="110000"/>
              </a:lnSpc>
            </a:pPr>
            <a:r>
              <a:rPr lang="en-US" sz="1800" dirty="0">
                <a:latin typeface="+mj-lt"/>
              </a:rPr>
              <a:t>The chemical reduction process refers to the abiotic in-situ or ex-situ reduction with an electron donor, like S, Fe(II), or Fe(0</a:t>
            </a:r>
            <a:r>
              <a:rPr lang="en-US" sz="1800" dirty="0" smtClean="0">
                <a:latin typeface="+mj-lt"/>
              </a:rPr>
              <a:t>) [16]. </a:t>
            </a:r>
            <a:r>
              <a:rPr lang="en-US" sz="1800" dirty="0">
                <a:latin typeface="+mj-lt"/>
              </a:rPr>
              <a:t>This method is affected by the site-specific physical and chemical conditions, such as pH, permeability, lithology, water depth, concentration of metals in water and soil, and dissolved </a:t>
            </a:r>
            <a:r>
              <a:rPr lang="en-US" sz="1800" dirty="0" smtClean="0">
                <a:latin typeface="+mj-lt"/>
              </a:rPr>
              <a:t>oxygen [16][17]. The </a:t>
            </a:r>
            <a:r>
              <a:rPr lang="en-US" sz="1800" dirty="0">
                <a:latin typeface="+mj-lt"/>
              </a:rPr>
              <a:t>microbial reduction is through microorganisms that can catalyze reduction reactions through several mechanisms such as enzymatic extra-cellular reduction, non-metabolic reduction by bacteria surfaces and intra-cellular reduction and </a:t>
            </a:r>
            <a:r>
              <a:rPr lang="en-US" sz="1800" dirty="0" smtClean="0">
                <a:latin typeface="+mj-lt"/>
              </a:rPr>
              <a:t>precipitation [16]. </a:t>
            </a:r>
            <a:r>
              <a:rPr lang="en-US" sz="1800" dirty="0">
                <a:latin typeface="+mj-lt"/>
              </a:rPr>
              <a:t>Some of those microorganisms capable of reducing Cr(VI) are bacteria, algae, yeast, and fungi. Some of the strategies of this method include monitored natural attenuation (MNA), </a:t>
            </a:r>
            <a:r>
              <a:rPr lang="en-US" sz="1800" dirty="0" smtClean="0">
                <a:latin typeface="+mj-lt"/>
              </a:rPr>
              <a:t>bio-stimulation</a:t>
            </a:r>
            <a:r>
              <a:rPr lang="en-US" sz="1800" dirty="0">
                <a:latin typeface="+mj-lt"/>
              </a:rPr>
              <a:t>, and </a:t>
            </a:r>
            <a:r>
              <a:rPr lang="en-US" sz="1800" dirty="0" smtClean="0">
                <a:latin typeface="+mj-lt"/>
              </a:rPr>
              <a:t>bio-augmentation.</a:t>
            </a:r>
          </a:p>
          <a:p>
            <a:pPr algn="just">
              <a:lnSpc>
                <a:spcPct val="110000"/>
              </a:lnSpc>
            </a:pPr>
            <a:endParaRPr lang="es-ES_tradnl" sz="1800" dirty="0">
              <a:latin typeface="+mj-lt"/>
            </a:endParaRPr>
          </a:p>
          <a:p>
            <a:pPr algn="just">
              <a:lnSpc>
                <a:spcPct val="110000"/>
              </a:lnSpc>
            </a:pPr>
            <a:r>
              <a:rPr lang="en-US" sz="1800" b="1" u="sng" dirty="0">
                <a:latin typeface="+mj-lt"/>
              </a:rPr>
              <a:t>Removal Technologies</a:t>
            </a:r>
            <a:endParaRPr lang="es-ES_tradnl" sz="1800" dirty="0">
              <a:latin typeface="+mj-lt"/>
            </a:endParaRPr>
          </a:p>
          <a:p>
            <a:pPr algn="just">
              <a:lnSpc>
                <a:spcPct val="110000"/>
              </a:lnSpc>
            </a:pPr>
            <a:r>
              <a:rPr lang="en-US" sz="1800" dirty="0" smtClean="0">
                <a:latin typeface="+mj-lt"/>
              </a:rPr>
              <a:t>There </a:t>
            </a:r>
            <a:r>
              <a:rPr lang="en-US" sz="1800" dirty="0">
                <a:latin typeface="+mj-lt"/>
              </a:rPr>
              <a:t>are diverse removal technologies that can be used to separate Cr(VI) from soil into wastewater. The ex-situ technologies are usually more effective for removing Cr(VI) from liquid waste streams after a groundwater extraction. There are several ex-situ treatment techniques that capture and remove total Cr(VI) from waste soils, </a:t>
            </a:r>
            <a:r>
              <a:rPr lang="en-US" sz="1800" dirty="0" err="1">
                <a:latin typeface="+mj-lt"/>
              </a:rPr>
              <a:t>sludges</a:t>
            </a:r>
            <a:r>
              <a:rPr lang="en-US" sz="1800" dirty="0">
                <a:latin typeface="+mj-lt"/>
              </a:rPr>
              <a:t>, sediments, and liquids such as ion exchange, granular activated carbon, adsorbents, membrane </a:t>
            </a:r>
            <a:r>
              <a:rPr lang="en-US" sz="1800" dirty="0" smtClean="0">
                <a:latin typeface="+mj-lt"/>
              </a:rPr>
              <a:t>filtration (</a:t>
            </a:r>
            <a:r>
              <a:rPr lang="en-US" sz="1800" dirty="0">
                <a:latin typeface="+mj-lt"/>
              </a:rPr>
              <a:t>microfiltration, ultrafiltration, </a:t>
            </a:r>
            <a:r>
              <a:rPr lang="en-US" sz="1800" dirty="0" err="1">
                <a:latin typeface="+mj-lt"/>
              </a:rPr>
              <a:t>nanofiltration</a:t>
            </a:r>
            <a:r>
              <a:rPr lang="en-US" sz="1800" dirty="0">
                <a:latin typeface="+mj-lt"/>
              </a:rPr>
              <a:t>, and reverse osmosis), and soil washing and separation technologies</a:t>
            </a:r>
            <a:r>
              <a:rPr lang="en-US" sz="1800" dirty="0" smtClean="0">
                <a:latin typeface="+mj-lt"/>
              </a:rPr>
              <a:t>.</a:t>
            </a:r>
          </a:p>
          <a:p>
            <a:pPr algn="just">
              <a:lnSpc>
                <a:spcPct val="110000"/>
              </a:lnSpc>
            </a:pPr>
            <a:endParaRPr lang="es-ES_tradnl" sz="1800" dirty="0">
              <a:latin typeface="+mj-lt"/>
            </a:endParaRPr>
          </a:p>
          <a:p>
            <a:pPr algn="just">
              <a:lnSpc>
                <a:spcPct val="110000"/>
              </a:lnSpc>
            </a:pPr>
            <a:r>
              <a:rPr lang="en-US" sz="1800" b="1" u="sng" dirty="0">
                <a:latin typeface="+mj-lt"/>
              </a:rPr>
              <a:t>Containment Technologies</a:t>
            </a:r>
            <a:endParaRPr lang="es-ES_tradnl" sz="1800" dirty="0">
              <a:latin typeface="+mj-lt"/>
            </a:endParaRPr>
          </a:p>
          <a:p>
            <a:pPr algn="just">
              <a:lnSpc>
                <a:spcPct val="110000"/>
              </a:lnSpc>
            </a:pPr>
            <a:r>
              <a:rPr lang="en-US" sz="1800" dirty="0">
                <a:latin typeface="+mj-lt"/>
              </a:rPr>
              <a:t>These methods are used to physically stop spreading groundwater plumes or to chemically immobilize contaminants in insoluble form. The containment technologies are divided into </a:t>
            </a:r>
            <a:r>
              <a:rPr lang="en-US" sz="1800" dirty="0" smtClean="0">
                <a:latin typeface="+mj-lt"/>
              </a:rPr>
              <a:t>barriers.</a:t>
            </a:r>
            <a:r>
              <a:rPr lang="es-ES_tradnl" sz="1800" dirty="0">
                <a:latin typeface="+mj-lt"/>
              </a:rPr>
              <a:t> </a:t>
            </a:r>
            <a:r>
              <a:rPr lang="en-US" sz="1800" dirty="0" smtClean="0">
                <a:latin typeface="+mj-lt"/>
              </a:rPr>
              <a:t>The </a:t>
            </a:r>
            <a:r>
              <a:rPr lang="en-US" sz="1800" dirty="0">
                <a:latin typeface="+mj-lt"/>
              </a:rPr>
              <a:t>barriers can be classified into physical, chemical, and hydraulic barriers for groundwater remediation. The physical barriers are commonly used to contain and insulate the impacted zone for a wide range of Cr(VI). Some of the materials used are low permeability (grout, slurries, or sheet piling). However, due to small amounts of leakage of these barriers, the chemical and hydraulic barriers were developed. Permeable chemical barriers do not block the groundwater flow, but only decrease the toxicity and mobility of Cr(VI). The efficiency of these technologies will depend on the consistency of the groundwater </a:t>
            </a:r>
            <a:r>
              <a:rPr lang="en-US" sz="1800" dirty="0" smtClean="0">
                <a:latin typeface="+mj-lt"/>
              </a:rPr>
              <a:t>gradient</a:t>
            </a:r>
            <a:r>
              <a:rPr lang="en-US" sz="1800" dirty="0">
                <a:latin typeface="+mj-lt"/>
              </a:rPr>
              <a:t> </a:t>
            </a:r>
            <a:r>
              <a:rPr lang="en-US" sz="1800" dirty="0" smtClean="0">
                <a:latin typeface="+mj-lt"/>
              </a:rPr>
              <a:t>[16].</a:t>
            </a:r>
            <a:endParaRPr lang="es-ES_tradnl" sz="1800" b="1" u="sng" dirty="0">
              <a:latin typeface="+mj-lt"/>
            </a:endParaRPr>
          </a:p>
        </p:txBody>
      </p:sp>
      <p:grpSp>
        <p:nvGrpSpPr>
          <p:cNvPr id="48" name="Group 40"/>
          <p:cNvGrpSpPr/>
          <p:nvPr/>
        </p:nvGrpSpPr>
        <p:grpSpPr>
          <a:xfrm>
            <a:off x="14769719" y="2532126"/>
            <a:ext cx="7045067" cy="483817"/>
            <a:chOff x="713109" y="24947670"/>
            <a:chExt cx="6647526" cy="753894"/>
          </a:xfrm>
        </p:grpSpPr>
        <p:sp>
          <p:nvSpPr>
            <p:cNvPr id="49" name="Rectángulo 5"/>
            <p:cNvSpPr/>
            <p:nvPr/>
          </p:nvSpPr>
          <p:spPr>
            <a:xfrm flipV="1">
              <a:off x="713109" y="24947670"/>
              <a:ext cx="6647526" cy="712418"/>
            </a:xfrm>
            <a:prstGeom prst="rect">
              <a:avLst/>
            </a:prstGeom>
            <a:ln/>
          </p:spPr>
          <p:style>
            <a:lnRef idx="1">
              <a:schemeClr val="accent1"/>
            </a:lnRef>
            <a:fillRef idx="3">
              <a:schemeClr val="accent1"/>
            </a:fillRef>
            <a:effectRef idx="2">
              <a:schemeClr val="accent1"/>
            </a:effectRef>
            <a:fontRef idx="minor">
              <a:schemeClr val="lt1"/>
            </a:fontRef>
          </p:style>
          <p:txBody>
            <a:bodyPr/>
            <a:lstStyle/>
            <a:p>
              <a:endParaRPr lang="es-ES" sz="2400">
                <a:latin typeface="+mj-lt"/>
              </a:endParaRPr>
            </a:p>
          </p:txBody>
        </p:sp>
        <p:sp>
          <p:nvSpPr>
            <p:cNvPr id="50" name="CuadroTexto 9"/>
            <p:cNvSpPr txBox="1"/>
            <p:nvPr/>
          </p:nvSpPr>
          <p:spPr>
            <a:xfrm>
              <a:off x="797739" y="24982188"/>
              <a:ext cx="6448592" cy="719376"/>
            </a:xfrm>
            <a:prstGeom prst="rect">
              <a:avLst/>
            </a:prstGeom>
            <a:noFill/>
          </p:spPr>
          <p:txBody>
            <a:bodyPr wrap="square" rtlCol="0">
              <a:spAutoFit/>
            </a:bodyPr>
            <a:lstStyle/>
            <a:p>
              <a:pPr algn="ctr"/>
              <a:r>
                <a:rPr lang="en-US" sz="2400" b="1" dirty="0" smtClean="0">
                  <a:solidFill>
                    <a:schemeClr val="tx2">
                      <a:lumMod val="20000"/>
                      <a:lumOff val="80000"/>
                    </a:schemeClr>
                  </a:solidFill>
                  <a:latin typeface="+mj-lt"/>
                </a:rPr>
                <a:t>Mechanisms</a:t>
              </a:r>
              <a:endParaRPr lang="en-US" sz="2400" b="1" dirty="0">
                <a:solidFill>
                  <a:schemeClr val="tx2">
                    <a:lumMod val="20000"/>
                    <a:lumOff val="80000"/>
                  </a:schemeClr>
                </a:solidFill>
                <a:latin typeface="+mj-lt"/>
              </a:endParaRPr>
            </a:p>
          </p:txBody>
        </p:sp>
      </p:grpSp>
      <p:sp>
        <p:nvSpPr>
          <p:cNvPr id="42" name="TextBox 41"/>
          <p:cNvSpPr txBox="1"/>
          <p:nvPr/>
        </p:nvSpPr>
        <p:spPr>
          <a:xfrm>
            <a:off x="7516167" y="10954996"/>
            <a:ext cx="7008061" cy="5579989"/>
          </a:xfrm>
          <a:prstGeom prst="rect">
            <a:avLst/>
          </a:prstGeom>
          <a:noFill/>
        </p:spPr>
        <p:txBody>
          <a:bodyPr wrap="square" rtlCol="0">
            <a:spAutoFit/>
          </a:bodyPr>
          <a:lstStyle/>
          <a:p>
            <a:pPr algn="just">
              <a:lnSpc>
                <a:spcPct val="110000"/>
              </a:lnSpc>
            </a:pPr>
            <a:r>
              <a:rPr lang="en-US" sz="1800" dirty="0" smtClean="0">
                <a:latin typeface="+mj-lt"/>
              </a:rPr>
              <a:t>It is difficult to determine what form of chromium is in a given tissue since Cr(VI) is reduced to Cr(III) in biological systems. Generally, total chromium levels are reported. But since Cr(VI) can readily move between biological membranes, and Cr(III) cannot, the two forms of metals behave differently in biological systems. This ability to move between membranes may help explain the differences in absorption throughout the body and can help with identification of its presence. Studies have been conducted to determine the reduction ability of saliva and gastric juices on Cr(VI). While they have shown that they indeed reduce much of the toxic form to its non-toxic form, not all is reduced and leads to absorption in other tissues</a:t>
            </a:r>
            <a:r>
              <a:rPr lang="en-US" sz="1800" dirty="0">
                <a:latin typeface="+mj-lt"/>
              </a:rPr>
              <a:t> </a:t>
            </a:r>
            <a:r>
              <a:rPr lang="en-US" sz="1800" dirty="0" smtClean="0">
                <a:latin typeface="+mj-lt"/>
              </a:rPr>
              <a:t>[8].</a:t>
            </a:r>
          </a:p>
          <a:p>
            <a:pPr algn="just">
              <a:lnSpc>
                <a:spcPct val="110000"/>
              </a:lnSpc>
            </a:pPr>
            <a:endParaRPr lang="en-US" sz="1800" dirty="0" smtClean="0">
              <a:latin typeface="+mj-lt"/>
            </a:endParaRPr>
          </a:p>
          <a:p>
            <a:pPr algn="just">
              <a:lnSpc>
                <a:spcPct val="110000"/>
              </a:lnSpc>
            </a:pPr>
            <a:r>
              <a:rPr lang="en-US" sz="1800" dirty="0" smtClean="0">
                <a:latin typeface="+mj-lt"/>
              </a:rPr>
              <a:t>Animal studies have shown Cr levels increase in various organs including the kidneys, liver and gonads when given concentrations of Cr relevant to human exposure levels [9]. Urinary chromium levels in occupational exposure are linked to plasma lipid peroxidation and antioxidant enzymes which can be used as biomarkers of oxidative stress [10]. </a:t>
            </a:r>
          </a:p>
          <a:p>
            <a:pPr algn="just"/>
            <a:endParaRPr lang="en-US" sz="2000" dirty="0">
              <a:latin typeface="+mj-lt"/>
            </a:endParaRPr>
          </a:p>
        </p:txBody>
      </p:sp>
      <p:sp>
        <p:nvSpPr>
          <p:cNvPr id="43" name="TextBox 42"/>
          <p:cNvSpPr txBox="1"/>
          <p:nvPr/>
        </p:nvSpPr>
        <p:spPr>
          <a:xfrm>
            <a:off x="14819435" y="3106038"/>
            <a:ext cx="6978202" cy="2837700"/>
          </a:xfrm>
          <a:prstGeom prst="rect">
            <a:avLst/>
          </a:prstGeom>
          <a:noFill/>
        </p:spPr>
        <p:txBody>
          <a:bodyPr wrap="square" rtlCol="0">
            <a:spAutoFit/>
          </a:bodyPr>
          <a:lstStyle/>
          <a:p>
            <a:pPr algn="just">
              <a:lnSpc>
                <a:spcPct val="110000"/>
              </a:lnSpc>
            </a:pPr>
            <a:r>
              <a:rPr lang="en-US" sz="1800" dirty="0" smtClean="0">
                <a:latin typeface="+mj-lt"/>
              </a:rPr>
              <a:t>The toxicity of Cr(VI) comes from the reactive intermediates generated by the reduction to Cr(III) in the cell. Cr(VI) is metabolized </a:t>
            </a:r>
            <a:r>
              <a:rPr lang="en-US" sz="1800" dirty="0" err="1" smtClean="0">
                <a:latin typeface="+mj-lt"/>
              </a:rPr>
              <a:t>enzymatically</a:t>
            </a:r>
            <a:r>
              <a:rPr lang="en-US" sz="1800" dirty="0" smtClean="0">
                <a:latin typeface="+mj-lt"/>
              </a:rPr>
              <a:t> (via </a:t>
            </a:r>
            <a:r>
              <a:rPr lang="en-US" sz="1800" dirty="0" err="1" smtClean="0">
                <a:latin typeface="+mj-lt"/>
              </a:rPr>
              <a:t>microsomal</a:t>
            </a:r>
            <a:r>
              <a:rPr lang="en-US" sz="1800" dirty="0" smtClean="0">
                <a:latin typeface="+mj-lt"/>
              </a:rPr>
              <a:t> enzymes) or non-</a:t>
            </a:r>
            <a:r>
              <a:rPr lang="en-US" sz="1800" dirty="0" err="1" smtClean="0">
                <a:latin typeface="+mj-lt"/>
              </a:rPr>
              <a:t>enzymatically</a:t>
            </a:r>
            <a:r>
              <a:rPr lang="en-US" sz="1800" dirty="0" smtClean="0">
                <a:latin typeface="+mj-lt"/>
              </a:rPr>
              <a:t> (via antioxidants such as glutathione). Reactive oxygen species result from the intracellular reduction and lead to oxidative stress in the cell. Damage to lipids and proteins can lead to mutation and carcinogenicity. DNA is also damaged as a result and can lead to genomic instability or cell cycle arrest with higher levels </a:t>
            </a:r>
            <a:r>
              <a:rPr lang="en-US" sz="1800" smtClean="0">
                <a:latin typeface="+mj-lt"/>
              </a:rPr>
              <a:t>of damage </a:t>
            </a:r>
            <a:r>
              <a:rPr lang="en-US" sz="1800" dirty="0" smtClean="0">
                <a:latin typeface="+mj-lt"/>
              </a:rPr>
              <a:t>[</a:t>
            </a:r>
            <a:r>
              <a:rPr lang="en-US" sz="1800" smtClean="0">
                <a:latin typeface="+mj-lt"/>
              </a:rPr>
              <a:t>13]. </a:t>
            </a:r>
            <a:endParaRPr lang="en-US" sz="1800" dirty="0" smtClean="0">
              <a:latin typeface="+mj-lt"/>
            </a:endParaRPr>
          </a:p>
          <a:p>
            <a:pPr algn="just"/>
            <a:endParaRPr lang="en-US" sz="2000" dirty="0">
              <a:latin typeface="+mj-lt"/>
            </a:endParaRPr>
          </a:p>
        </p:txBody>
      </p:sp>
      <p:pic>
        <p:nvPicPr>
          <p:cNvPr id="45" name="Picture 44" descr="IndianJOccupEnvironMed_2011_15_1_6_82998_u5.jpg"/>
          <p:cNvPicPr>
            <a:picLocks noChangeAspect="1"/>
          </p:cNvPicPr>
          <p:nvPr/>
        </p:nvPicPr>
        <p:blipFill>
          <a:blip r:embed="rId4"/>
          <a:stretch>
            <a:fillRect/>
          </a:stretch>
        </p:blipFill>
        <p:spPr>
          <a:xfrm>
            <a:off x="14939749" y="5821485"/>
            <a:ext cx="6857887" cy="4730226"/>
          </a:xfrm>
          <a:prstGeom prst="rect">
            <a:avLst/>
          </a:prstGeom>
        </p:spPr>
      </p:pic>
      <p:sp>
        <p:nvSpPr>
          <p:cNvPr id="47" name="TextBox 46"/>
          <p:cNvSpPr txBox="1"/>
          <p:nvPr/>
        </p:nvSpPr>
        <p:spPr>
          <a:xfrm>
            <a:off x="7516167" y="24613670"/>
            <a:ext cx="7045067" cy="5272213"/>
          </a:xfrm>
          <a:prstGeom prst="rect">
            <a:avLst/>
          </a:prstGeom>
          <a:noFill/>
        </p:spPr>
        <p:txBody>
          <a:bodyPr wrap="square" rtlCol="0">
            <a:spAutoFit/>
          </a:bodyPr>
          <a:lstStyle/>
          <a:p>
            <a:pPr algn="just">
              <a:lnSpc>
                <a:spcPct val="110000"/>
              </a:lnSpc>
            </a:pPr>
            <a:r>
              <a:rPr lang="en-US" sz="1800" dirty="0" smtClean="0"/>
              <a:t>CA MCL: 0.010 mg/L </a:t>
            </a:r>
          </a:p>
          <a:p>
            <a:pPr algn="just">
              <a:lnSpc>
                <a:spcPct val="110000"/>
              </a:lnSpc>
            </a:pPr>
            <a:r>
              <a:rPr lang="en-US" sz="1800" dirty="0" smtClean="0"/>
              <a:t>Effective 7/1/2014. Applicable public water systems (PWR) are to initiate monitoring within 6 months of effective date. On or before Jan 1, 2015 PWS must be monitoring for Cr(VI). PWS w/ groundwater sources can use data no older than 2 years to satisfy initial monitoring. EPA methods 218.6 and 218.7 acceptable analytical methods. Compliance is determined by whether an annual running average of monitoring results exceeds the MCL. If &gt;10mg/L but &lt;100 mg/L, notify water system’s district office within 48 hours. If &gt;100 mg/L, notify within 24 hours  [12].</a:t>
            </a:r>
          </a:p>
          <a:p>
            <a:pPr algn="just">
              <a:lnSpc>
                <a:spcPct val="110000"/>
              </a:lnSpc>
            </a:pPr>
            <a:endParaRPr lang="en-US" sz="1800" dirty="0" smtClean="0"/>
          </a:p>
          <a:p>
            <a:pPr algn="just">
              <a:lnSpc>
                <a:spcPct val="110000"/>
              </a:lnSpc>
            </a:pPr>
            <a:r>
              <a:rPr lang="en-US" sz="1800" dirty="0" smtClean="0"/>
              <a:t>CA OEHHA PHG: 0.02 ppb (µg/L) carcinogenic effects, 2 ppb non-carcinogenic effects</a:t>
            </a:r>
          </a:p>
          <a:p>
            <a:pPr algn="just">
              <a:lnSpc>
                <a:spcPct val="110000"/>
              </a:lnSpc>
            </a:pPr>
            <a:r>
              <a:rPr lang="en-US" sz="1800" dirty="0" smtClean="0"/>
              <a:t>Issued July 2011</a:t>
            </a:r>
          </a:p>
          <a:p>
            <a:pPr algn="just">
              <a:lnSpc>
                <a:spcPct val="110000"/>
              </a:lnSpc>
            </a:pPr>
            <a:endParaRPr lang="en-US" sz="1800" dirty="0" smtClean="0"/>
          </a:p>
          <a:p>
            <a:pPr algn="just">
              <a:lnSpc>
                <a:spcPct val="110000"/>
              </a:lnSpc>
            </a:pPr>
            <a:r>
              <a:rPr lang="en-US" sz="1800" dirty="0" smtClean="0"/>
              <a:t>Fed MCL: No specific level for hex chrome. </a:t>
            </a:r>
          </a:p>
          <a:p>
            <a:pPr algn="just">
              <a:lnSpc>
                <a:spcPct val="110000"/>
              </a:lnSpc>
            </a:pPr>
            <a:r>
              <a:rPr lang="en-US" sz="1800" dirty="0" smtClean="0"/>
              <a:t>Chromium MCL (Fed and CA: 0.05 mg/L) </a:t>
            </a:r>
          </a:p>
          <a:p>
            <a:pPr algn="just">
              <a:lnSpc>
                <a:spcPct val="110000"/>
              </a:lnSpc>
            </a:pPr>
            <a:endParaRPr lang="en-US" sz="1800" dirty="0" smtClean="0"/>
          </a:p>
        </p:txBody>
      </p:sp>
      <p:sp>
        <p:nvSpPr>
          <p:cNvPr id="51" name="TextBox 50"/>
          <p:cNvSpPr txBox="1"/>
          <p:nvPr/>
        </p:nvSpPr>
        <p:spPr>
          <a:xfrm>
            <a:off x="14939750" y="10603499"/>
            <a:ext cx="6881950" cy="4053417"/>
          </a:xfrm>
          <a:prstGeom prst="rect">
            <a:avLst/>
          </a:prstGeom>
          <a:noFill/>
        </p:spPr>
        <p:txBody>
          <a:bodyPr wrap="square" rtlCol="0">
            <a:spAutoFit/>
          </a:bodyPr>
          <a:lstStyle/>
          <a:p>
            <a:pPr algn="just">
              <a:lnSpc>
                <a:spcPct val="110000"/>
              </a:lnSpc>
            </a:pPr>
            <a:r>
              <a:rPr lang="en-US" sz="1800" dirty="0" smtClean="0">
                <a:latin typeface="+mj-lt"/>
              </a:rPr>
              <a:t>Cr(VI) was found to disturb energy metabolism and induce cell cycle arrest via reactive oxygen species in human </a:t>
            </a:r>
            <a:r>
              <a:rPr lang="en-US" sz="1800" dirty="0" err="1" smtClean="0">
                <a:latin typeface="+mj-lt"/>
              </a:rPr>
              <a:t>hepatocytes</a:t>
            </a:r>
            <a:r>
              <a:rPr lang="en-US" sz="1800" dirty="0" smtClean="0">
                <a:latin typeface="+mj-lt"/>
              </a:rPr>
              <a:t>. Evidence for energy metabolism disturbance was seen in the inhibition of mitochondrial respiration which leads to decreased ATP production. In a dose-response manner, Cr(VI) increased levels of p53, a protein associated with cell cycle arrest and apoptosis [14].  </a:t>
            </a:r>
          </a:p>
          <a:p>
            <a:pPr algn="just">
              <a:lnSpc>
                <a:spcPct val="110000"/>
              </a:lnSpc>
            </a:pPr>
            <a:endParaRPr lang="en-US" sz="1800" dirty="0" smtClean="0">
              <a:latin typeface="+mj-lt"/>
            </a:endParaRPr>
          </a:p>
          <a:p>
            <a:pPr algn="just">
              <a:lnSpc>
                <a:spcPct val="110000"/>
              </a:lnSpc>
            </a:pPr>
            <a:r>
              <a:rPr lang="en-US" sz="1800" dirty="0" smtClean="0">
                <a:latin typeface="+mj-lt"/>
              </a:rPr>
              <a:t>Some studies do suggest that Cr(III) is also capable of DNA damage, at least in isolated human peripheral blood </a:t>
            </a:r>
            <a:r>
              <a:rPr lang="en-US" sz="1800" dirty="0" err="1" smtClean="0">
                <a:latin typeface="+mj-lt"/>
              </a:rPr>
              <a:t>lymphoctyes</a:t>
            </a:r>
            <a:r>
              <a:rPr lang="en-US" sz="1800" dirty="0" smtClean="0">
                <a:latin typeface="+mj-lt"/>
              </a:rPr>
              <a:t>. Although the specific mechanisms require more research. Also of note is the protective role Vitamin C plays when introduced following Cr(VI) treatment. This provides more evidence for reactive oxygen species being involved with DNA damage following a Cr(VI) insult</a:t>
            </a:r>
            <a:r>
              <a:rPr lang="en-US" sz="1800" dirty="0">
                <a:latin typeface="+mj-lt"/>
              </a:rPr>
              <a:t> </a:t>
            </a:r>
            <a:r>
              <a:rPr lang="en-US" sz="1800" dirty="0" smtClean="0">
                <a:latin typeface="+mj-lt"/>
              </a:rPr>
              <a:t>[15].  </a:t>
            </a:r>
            <a:endParaRPr lang="en-US" sz="1800" dirty="0">
              <a:latin typeface="+mj-lt"/>
            </a:endParaRPr>
          </a:p>
        </p:txBody>
      </p:sp>
      <p:sp>
        <p:nvSpPr>
          <p:cNvPr id="52" name="TextBox 51"/>
          <p:cNvSpPr txBox="1"/>
          <p:nvPr/>
        </p:nvSpPr>
        <p:spPr>
          <a:xfrm>
            <a:off x="121589" y="3151993"/>
            <a:ext cx="6965787" cy="2502223"/>
          </a:xfrm>
          <a:prstGeom prst="rect">
            <a:avLst/>
          </a:prstGeom>
          <a:noFill/>
        </p:spPr>
        <p:txBody>
          <a:bodyPr wrap="square" rtlCol="0">
            <a:spAutoFit/>
          </a:bodyPr>
          <a:lstStyle/>
          <a:p>
            <a:pPr algn="just">
              <a:lnSpc>
                <a:spcPct val="110000"/>
              </a:lnSpc>
            </a:pPr>
            <a:r>
              <a:rPr lang="en-US" sz="1800" dirty="0" smtClean="0">
                <a:latin typeface="+mj-lt"/>
              </a:rPr>
              <a:t>The purpose of this </a:t>
            </a:r>
            <a:r>
              <a:rPr lang="en-US" sz="1800" smtClean="0">
                <a:latin typeface="+mj-lt"/>
              </a:rPr>
              <a:t>poster is to </a:t>
            </a:r>
            <a:r>
              <a:rPr lang="en-US" sz="1800" dirty="0" smtClean="0">
                <a:latin typeface="+mj-lt"/>
              </a:rPr>
              <a:t>assess studies that are relevant to hexavalent chromium (Cr(VI)) as a water contaminant. Cr(VI) is a potential contaminant to public water systems throughout the world due to various industrial uses and processes. California established a Maximum Contaminant Level (MCL) of 0.05 mg/L for total chromium in 1977, but a Cr(VI)-specific MCL became effective on July 1, 2014 set at 0.01 mg/L. </a:t>
            </a:r>
          </a:p>
          <a:p>
            <a:pPr algn="just"/>
            <a:endParaRPr lang="en-US" sz="1800" dirty="0">
              <a:latin typeface="+mj-lt"/>
            </a:endParaRPr>
          </a:p>
        </p:txBody>
      </p:sp>
      <p:sp>
        <p:nvSpPr>
          <p:cNvPr id="53" name="TextBox 52"/>
          <p:cNvSpPr txBox="1"/>
          <p:nvPr/>
        </p:nvSpPr>
        <p:spPr>
          <a:xfrm>
            <a:off x="7479161" y="17010919"/>
            <a:ext cx="7101609" cy="6791091"/>
          </a:xfrm>
          <a:prstGeom prst="rect">
            <a:avLst/>
          </a:prstGeom>
          <a:noFill/>
        </p:spPr>
        <p:txBody>
          <a:bodyPr wrap="square" rtlCol="0">
            <a:spAutoFit/>
          </a:bodyPr>
          <a:lstStyle/>
          <a:p>
            <a:pPr algn="just">
              <a:lnSpc>
                <a:spcPct val="110000"/>
              </a:lnSpc>
            </a:pPr>
            <a:r>
              <a:rPr lang="en-US" sz="1800" dirty="0" smtClean="0"/>
              <a:t>Various health effects have been observed in both human studies and animal studies from ingestion of Cr(VI) containing drinking water. These effects are generally seen in the gastrointestinal, renal, and hepatic systems. Respiratory and cardiovascular effects have been described as part of the </a:t>
            </a:r>
            <a:r>
              <a:rPr lang="en-US" sz="1800" dirty="0" err="1" smtClean="0"/>
              <a:t>sequelae</a:t>
            </a:r>
            <a:r>
              <a:rPr lang="en-US" sz="1800" dirty="0" smtClean="0"/>
              <a:t> leading to death in acute ingestion exposure. </a:t>
            </a:r>
          </a:p>
          <a:p>
            <a:pPr algn="just">
              <a:lnSpc>
                <a:spcPct val="110000"/>
              </a:lnSpc>
            </a:pPr>
            <a:endParaRPr lang="en-US" sz="1800" dirty="0" smtClean="0"/>
          </a:p>
          <a:p>
            <a:pPr algn="just">
              <a:lnSpc>
                <a:spcPct val="110000"/>
              </a:lnSpc>
            </a:pPr>
            <a:r>
              <a:rPr lang="en-US" sz="1800" dirty="0" smtClean="0"/>
              <a:t>Gastrointestinal effects include abdominal pain, ulcer, nausea, diarrhea, vomiting, and development of tumors. Occupational exposure to Cr(VI) can induce chromate nephropathy and at higher doses, acute renal failure. Elevated liver enzymes and acute liver failure have also been reported. </a:t>
            </a:r>
          </a:p>
          <a:p>
            <a:pPr algn="just">
              <a:lnSpc>
                <a:spcPct val="110000"/>
              </a:lnSpc>
            </a:pPr>
            <a:endParaRPr lang="en-US" sz="1800" dirty="0" smtClean="0"/>
          </a:p>
          <a:p>
            <a:pPr algn="just">
              <a:lnSpc>
                <a:spcPct val="110000"/>
              </a:lnSpc>
            </a:pPr>
            <a:r>
              <a:rPr lang="en-US" sz="1800" dirty="0" smtClean="0"/>
              <a:t>Several ecological studies have assessed the associations between environmental exposures to chromium and cancer rates. Most notably, a study of areas in Kings County and San Bernardino County in California  compared the cancer rates of populations living near or away from natural gas compressor plants. Cr(VI) compounds had been used as additives in the cooling tower water and groundwater contamination was suspected. Cancer rates were found to be elevated above expected values and groundwater in areas near the natural gas compressors were found to be contaminated. Monitoring of the Cr plume continue today with maximum background levels as high as 3.1 ppb Cr(VI) in some areas [11].</a:t>
            </a:r>
          </a:p>
        </p:txBody>
      </p:sp>
      <p:sp>
        <p:nvSpPr>
          <p:cNvPr id="27" name="TextBox 26"/>
          <p:cNvSpPr txBox="1"/>
          <p:nvPr/>
        </p:nvSpPr>
        <p:spPr>
          <a:xfrm>
            <a:off x="121589" y="30299295"/>
            <a:ext cx="7082565" cy="2317494"/>
          </a:xfrm>
          <a:prstGeom prst="rect">
            <a:avLst/>
          </a:prstGeom>
          <a:noFill/>
        </p:spPr>
        <p:txBody>
          <a:bodyPr wrap="square" rtlCol="0">
            <a:spAutoFit/>
          </a:bodyPr>
          <a:lstStyle/>
          <a:p>
            <a:pPr algn="just">
              <a:lnSpc>
                <a:spcPct val="110000"/>
              </a:lnSpc>
            </a:pPr>
            <a:r>
              <a:rPr lang="en-US" sz="1100" dirty="0"/>
              <a:t>[1] Ho Yu </a:t>
            </a:r>
            <a:r>
              <a:rPr lang="en-US" sz="1100" dirty="0" smtClean="0"/>
              <a:t>C, </a:t>
            </a:r>
            <a:r>
              <a:rPr lang="en-US" sz="1100" dirty="0"/>
              <a:t>Huang </a:t>
            </a:r>
            <a:r>
              <a:rPr lang="en-US" sz="1100" dirty="0" smtClean="0"/>
              <a:t>L, </a:t>
            </a:r>
            <a:r>
              <a:rPr lang="en-US" sz="1100" dirty="0"/>
              <a:t>Young Shin </a:t>
            </a:r>
            <a:r>
              <a:rPr lang="en-US" sz="1100" dirty="0" smtClean="0"/>
              <a:t>J, </a:t>
            </a:r>
            <a:r>
              <a:rPr lang="en-US" sz="1100" dirty="0"/>
              <a:t>Artigas </a:t>
            </a:r>
            <a:r>
              <a:rPr lang="en-US" sz="1100" dirty="0" smtClean="0"/>
              <a:t>F, </a:t>
            </a:r>
            <a:r>
              <a:rPr lang="en-US" sz="1100" dirty="0"/>
              <a:t>Fan Z</a:t>
            </a:r>
            <a:r>
              <a:rPr lang="en-US" sz="1100" dirty="0" smtClean="0"/>
              <a:t>. </a:t>
            </a:r>
            <a:r>
              <a:rPr lang="en-US" sz="1100" dirty="0"/>
              <a:t>2014. Characterization of concentration, particle size distribution, and contributing factors to ambient hexavalent chromium in an area with multiple emission sources. Atmospheric Environment. 94(2014):701-708.</a:t>
            </a:r>
          </a:p>
          <a:p>
            <a:pPr algn="just">
              <a:lnSpc>
                <a:spcPct val="110000"/>
              </a:lnSpc>
            </a:pPr>
            <a:r>
              <a:rPr lang="en-US" sz="1100" dirty="0"/>
              <a:t>[2] </a:t>
            </a:r>
            <a:r>
              <a:rPr lang="en-US" sz="1100" dirty="0" err="1"/>
              <a:t>Xu</a:t>
            </a:r>
            <a:r>
              <a:rPr lang="en-US" sz="1100" dirty="0"/>
              <a:t> </a:t>
            </a:r>
            <a:r>
              <a:rPr lang="en-US" sz="1100" dirty="0" smtClean="0"/>
              <a:t>GR, </a:t>
            </a:r>
            <a:r>
              <a:rPr lang="en-US" sz="1100" dirty="0"/>
              <a:t>Wang </a:t>
            </a:r>
            <a:r>
              <a:rPr lang="en-US" sz="1100" dirty="0" smtClean="0"/>
              <a:t>JN, </a:t>
            </a:r>
            <a:r>
              <a:rPr lang="en-US" sz="1100" dirty="0"/>
              <a:t>Li </a:t>
            </a:r>
            <a:r>
              <a:rPr lang="en-US" sz="1100" dirty="0" smtClean="0"/>
              <a:t>CJ. </a:t>
            </a:r>
            <a:r>
              <a:rPr lang="en-US" sz="1100" dirty="0"/>
              <a:t>2012. Preparation of hierarchically </a:t>
            </a:r>
            <a:r>
              <a:rPr lang="en-US" sz="1100" dirty="0" err="1"/>
              <a:t>nanofibrous</a:t>
            </a:r>
            <a:r>
              <a:rPr lang="en-US" sz="1100" dirty="0"/>
              <a:t> membrane and its high adaptability in hexavalent chromium removal from water. Chemical Engineering Journal. 198-199(2012):310-317.</a:t>
            </a:r>
          </a:p>
          <a:p>
            <a:pPr algn="just">
              <a:lnSpc>
                <a:spcPct val="110000"/>
              </a:lnSpc>
            </a:pPr>
            <a:r>
              <a:rPr lang="en-US" sz="1100" dirty="0"/>
              <a:t>[3] </a:t>
            </a:r>
            <a:r>
              <a:rPr lang="en-US" sz="1100" dirty="0" err="1"/>
              <a:t>Hellerich</a:t>
            </a:r>
            <a:r>
              <a:rPr lang="en-US" sz="1100" dirty="0"/>
              <a:t> </a:t>
            </a:r>
            <a:r>
              <a:rPr lang="en-US" sz="1100" dirty="0" smtClean="0"/>
              <a:t>LA, </a:t>
            </a:r>
            <a:r>
              <a:rPr lang="en-US" sz="1100" dirty="0" err="1"/>
              <a:t>Nikolaidis</a:t>
            </a:r>
            <a:r>
              <a:rPr lang="en-US" sz="1100" dirty="0"/>
              <a:t> </a:t>
            </a:r>
            <a:r>
              <a:rPr lang="en-US" sz="1100" dirty="0" smtClean="0"/>
              <a:t>NP. 2005</a:t>
            </a:r>
            <a:r>
              <a:rPr lang="en-US" sz="1100" dirty="0"/>
              <a:t>. Studies of hexavalent chromium attenuation in redox variable soils obtained from sandy to sub-wetland groundwater environment. Water Research. 39(2005):2851-2868</a:t>
            </a:r>
            <a:r>
              <a:rPr lang="en-US" sz="1100" dirty="0" smtClean="0"/>
              <a:t>.</a:t>
            </a:r>
          </a:p>
          <a:p>
            <a:pPr algn="just">
              <a:lnSpc>
                <a:spcPct val="110000"/>
              </a:lnSpc>
            </a:pPr>
            <a:r>
              <a:rPr lang="en-US" sz="1100" dirty="0" smtClean="0"/>
              <a:t>[4] </a:t>
            </a:r>
            <a:r>
              <a:rPr lang="en-US" sz="1100" dirty="0" err="1" smtClean="0"/>
              <a:t>Stanin</a:t>
            </a:r>
            <a:r>
              <a:rPr lang="en-US" sz="1100" dirty="0" smtClean="0"/>
              <a:t> FT, Pirnie M. 2004. The transport and fate of Cr(VI) in the environment.  Cr(VI) Handbook. USA. 161-204.</a:t>
            </a:r>
          </a:p>
          <a:p>
            <a:pPr algn="just">
              <a:lnSpc>
                <a:spcPct val="110000"/>
              </a:lnSpc>
            </a:pPr>
            <a:r>
              <a:rPr lang="en-US" sz="1100" dirty="0" smtClean="0"/>
              <a:t>[5] </a:t>
            </a:r>
            <a:r>
              <a:rPr lang="en-US" sz="1100" dirty="0"/>
              <a:t>Mishra </a:t>
            </a:r>
            <a:r>
              <a:rPr lang="en-US" sz="1100" dirty="0" smtClean="0"/>
              <a:t>AK, </a:t>
            </a:r>
            <a:r>
              <a:rPr lang="en-US" sz="1100" dirty="0" err="1"/>
              <a:t>Mohanty</a:t>
            </a:r>
            <a:r>
              <a:rPr lang="en-US" sz="1100" dirty="0"/>
              <a:t> B. 2008. </a:t>
            </a:r>
            <a:r>
              <a:rPr lang="en-US" sz="1100" dirty="0" err="1"/>
              <a:t>Histopathological</a:t>
            </a:r>
            <a:r>
              <a:rPr lang="en-US" sz="1100" dirty="0"/>
              <a:t> effects of hexavalent chromium in the ovary of a fresh water fish, </a:t>
            </a:r>
            <a:r>
              <a:rPr lang="en-US" sz="1100" i="1" dirty="0" err="1"/>
              <a:t>channa</a:t>
            </a:r>
            <a:r>
              <a:rPr lang="en-US" sz="1100" i="1" dirty="0"/>
              <a:t> </a:t>
            </a:r>
            <a:r>
              <a:rPr lang="en-US" sz="1100" i="1" dirty="0" err="1"/>
              <a:t>punctatus</a:t>
            </a:r>
            <a:r>
              <a:rPr lang="en-US" sz="1100" dirty="0"/>
              <a:t> (</a:t>
            </a:r>
            <a:r>
              <a:rPr lang="en-US" sz="1100" dirty="0" err="1"/>
              <a:t>bloch</a:t>
            </a:r>
            <a:r>
              <a:rPr lang="en-US" sz="1100" dirty="0"/>
              <a:t>). Environmental Contamination Toxicology. 80: 507-511</a:t>
            </a:r>
            <a:r>
              <a:rPr lang="en-US" sz="1100" dirty="0" smtClean="0"/>
              <a:t>.</a:t>
            </a:r>
          </a:p>
          <a:p>
            <a:pPr algn="just">
              <a:lnSpc>
                <a:spcPct val="110000"/>
              </a:lnSpc>
            </a:pPr>
            <a:r>
              <a:rPr lang="en-US" sz="1100" dirty="0"/>
              <a:t>[6] Yu </a:t>
            </a:r>
            <a:r>
              <a:rPr lang="en-US" sz="1100" dirty="0" smtClean="0"/>
              <a:t>XZ, </a:t>
            </a:r>
            <a:r>
              <a:rPr lang="en-US" sz="1100" dirty="0" err="1"/>
              <a:t>Gu</a:t>
            </a:r>
            <a:r>
              <a:rPr lang="en-US" sz="1100" dirty="0"/>
              <a:t> </a:t>
            </a:r>
            <a:r>
              <a:rPr lang="en-US" sz="1100" dirty="0" smtClean="0"/>
              <a:t>JD, </a:t>
            </a:r>
            <a:r>
              <a:rPr lang="en-US" sz="1100" dirty="0"/>
              <a:t>Huang </a:t>
            </a:r>
            <a:r>
              <a:rPr lang="en-US" sz="1100" dirty="0" smtClean="0"/>
              <a:t>SZ</a:t>
            </a:r>
            <a:r>
              <a:rPr lang="en-US" sz="1100" dirty="0"/>
              <a:t>. 2007. Hexavalent chromium induced stress and metabolic responses in hybrid willows. Ecotoxicology. 16:299-309</a:t>
            </a:r>
            <a:r>
              <a:rPr lang="en-US" sz="1100" dirty="0" smtClean="0"/>
              <a:t>.</a:t>
            </a:r>
            <a:endParaRPr lang="en-US" sz="1100" dirty="0"/>
          </a:p>
        </p:txBody>
      </p:sp>
      <p:sp>
        <p:nvSpPr>
          <p:cNvPr id="80" name="TextBox 79"/>
          <p:cNvSpPr txBox="1"/>
          <p:nvPr/>
        </p:nvSpPr>
        <p:spPr>
          <a:xfrm>
            <a:off x="7428961" y="30293787"/>
            <a:ext cx="7276510" cy="2326791"/>
          </a:xfrm>
          <a:prstGeom prst="rect">
            <a:avLst/>
          </a:prstGeom>
          <a:noFill/>
        </p:spPr>
        <p:txBody>
          <a:bodyPr wrap="square" rtlCol="0">
            <a:spAutoFit/>
          </a:bodyPr>
          <a:lstStyle/>
          <a:p>
            <a:pPr algn="just">
              <a:lnSpc>
                <a:spcPct val="110000"/>
              </a:lnSpc>
            </a:pPr>
            <a:r>
              <a:rPr lang="en-US" sz="1100" dirty="0" smtClean="0"/>
              <a:t>[</a:t>
            </a:r>
            <a:r>
              <a:rPr lang="en-US" sz="1100" dirty="0"/>
              <a:t>7] </a:t>
            </a:r>
            <a:r>
              <a:rPr lang="en-US" sz="1100" dirty="0" err="1"/>
              <a:t>Daud</a:t>
            </a:r>
            <a:r>
              <a:rPr lang="en-US" sz="1100" dirty="0"/>
              <a:t> </a:t>
            </a:r>
            <a:r>
              <a:rPr lang="en-US" sz="1100" dirty="0" smtClean="0"/>
              <a:t>MK, </a:t>
            </a:r>
            <a:r>
              <a:rPr lang="en-US" sz="1100" dirty="0"/>
              <a:t>Mei </a:t>
            </a:r>
            <a:r>
              <a:rPr lang="en-US" sz="1100" dirty="0" smtClean="0"/>
              <a:t>L, </a:t>
            </a:r>
            <a:r>
              <a:rPr lang="en-US" sz="1100" dirty="0" err="1"/>
              <a:t>Variath</a:t>
            </a:r>
            <a:r>
              <a:rPr lang="en-US" sz="1100" dirty="0"/>
              <a:t> </a:t>
            </a:r>
            <a:r>
              <a:rPr lang="en-US" sz="1100" dirty="0" smtClean="0"/>
              <a:t>MT, </a:t>
            </a:r>
            <a:r>
              <a:rPr lang="en-US" sz="1100" dirty="0"/>
              <a:t>Ali </a:t>
            </a:r>
            <a:r>
              <a:rPr lang="en-US" sz="1100" dirty="0" smtClean="0"/>
              <a:t>S, </a:t>
            </a:r>
            <a:r>
              <a:rPr lang="en-US" sz="1100" dirty="0"/>
              <a:t>Li </a:t>
            </a:r>
            <a:r>
              <a:rPr lang="en-US" sz="1100" dirty="0" smtClean="0"/>
              <a:t>C, </a:t>
            </a:r>
            <a:r>
              <a:rPr lang="en-US" sz="1100" dirty="0" err="1"/>
              <a:t>Rafiq</a:t>
            </a:r>
            <a:r>
              <a:rPr lang="en-US" sz="1100" dirty="0"/>
              <a:t> </a:t>
            </a:r>
            <a:r>
              <a:rPr lang="en-US" sz="1100" dirty="0" smtClean="0"/>
              <a:t>MT, </a:t>
            </a:r>
            <a:r>
              <a:rPr lang="en-US" sz="1100" dirty="0"/>
              <a:t>et al. 2014. Chromium (VI) uptake and tolerance potential in cotton cultivars: effect on their root physiology, </a:t>
            </a:r>
            <a:r>
              <a:rPr lang="en-US" sz="1100" dirty="0" err="1"/>
              <a:t>ultramorphology</a:t>
            </a:r>
            <a:r>
              <a:rPr lang="en-US" sz="1100" dirty="0"/>
              <a:t>, and oxidative metabolism. </a:t>
            </a:r>
            <a:r>
              <a:rPr lang="en-US" sz="1100" dirty="0" err="1"/>
              <a:t>BioMed</a:t>
            </a:r>
            <a:r>
              <a:rPr lang="en-US" sz="1100" dirty="0"/>
              <a:t> Research International, Article ID 975946, 12 pages, 2014. </a:t>
            </a:r>
            <a:r>
              <a:rPr lang="en-US" sz="1100" dirty="0" smtClean="0"/>
              <a:t>doi:10.1155/2014/975946</a:t>
            </a:r>
          </a:p>
          <a:p>
            <a:pPr algn="just">
              <a:lnSpc>
                <a:spcPct val="110000"/>
              </a:lnSpc>
            </a:pPr>
            <a:r>
              <a:rPr lang="en-US" sz="1100" dirty="0" smtClean="0"/>
              <a:t>[8] Office of Environmental Health Hazard Assessment California Environmental protection Agency. Public Health Goals For Chemicals in Drinking Water: </a:t>
            </a:r>
            <a:r>
              <a:rPr lang="en-US" sz="1100" dirty="0" err="1" smtClean="0"/>
              <a:t>Hexavalent</a:t>
            </a:r>
            <a:r>
              <a:rPr lang="en-US" sz="1100" dirty="0" smtClean="0"/>
              <a:t> Chromium (Cr VI). 2011. Available: </a:t>
            </a:r>
            <a:r>
              <a:rPr lang="en-US" sz="1100" u="sng" dirty="0" smtClean="0">
                <a:hlinkClick r:id="rId5"/>
              </a:rPr>
              <a:t>http://oehha.ca.gov/water/phg/pdf/Cr6PHG072911.pdf</a:t>
            </a:r>
            <a:r>
              <a:rPr lang="en-US" sz="1100" dirty="0" smtClean="0"/>
              <a:t> [accessed 8 December 2014].</a:t>
            </a:r>
          </a:p>
          <a:p>
            <a:pPr algn="just">
              <a:lnSpc>
                <a:spcPct val="110000"/>
              </a:lnSpc>
            </a:pPr>
            <a:r>
              <a:rPr lang="en-US" sz="1100" dirty="0" smtClean="0"/>
              <a:t>[9] Sutherland JE., </a:t>
            </a:r>
            <a:r>
              <a:rPr lang="en-US" sz="1100" dirty="0" err="1" smtClean="0"/>
              <a:t>Zhitkovich</a:t>
            </a:r>
            <a:r>
              <a:rPr lang="en-US" sz="1100" dirty="0" smtClean="0"/>
              <a:t> A, </a:t>
            </a:r>
            <a:r>
              <a:rPr lang="en-US" sz="1100" dirty="0" err="1" smtClean="0"/>
              <a:t>Kluz</a:t>
            </a:r>
            <a:r>
              <a:rPr lang="en-US" sz="1100" dirty="0" smtClean="0"/>
              <a:t> T, Costa M. 2000. Rats retain chromium in tissues following chronic ingestion of drinking water containing </a:t>
            </a:r>
            <a:r>
              <a:rPr lang="en-US" sz="1100" dirty="0" err="1" smtClean="0"/>
              <a:t>hexavalent</a:t>
            </a:r>
            <a:r>
              <a:rPr lang="en-US" sz="1100" dirty="0" smtClean="0"/>
              <a:t> chromium. Biological Trace Element Research 74:41-53.</a:t>
            </a:r>
          </a:p>
          <a:p>
            <a:pPr algn="just">
              <a:lnSpc>
                <a:spcPct val="110000"/>
              </a:lnSpc>
            </a:pPr>
            <a:r>
              <a:rPr lang="en-US" sz="1100" dirty="0" smtClean="0"/>
              <a:t>[10] </a:t>
            </a:r>
            <a:r>
              <a:rPr lang="en-US" sz="1100" dirty="0" err="1" smtClean="0"/>
              <a:t>Kalahasta</a:t>
            </a:r>
            <a:r>
              <a:rPr lang="en-US" sz="1100" dirty="0" smtClean="0"/>
              <a:t> RB, </a:t>
            </a:r>
            <a:r>
              <a:rPr lang="en-US" sz="1100" dirty="0" err="1" smtClean="0"/>
              <a:t>Rao</a:t>
            </a:r>
            <a:r>
              <a:rPr lang="en-US" sz="1100" dirty="0" smtClean="0"/>
              <a:t> RHR, Murthy RBK, Kumar MK. 2006. Effect of chromium (VI) on the status of plasma lipid </a:t>
            </a:r>
            <a:r>
              <a:rPr lang="en-US" sz="1100" dirty="0" err="1" smtClean="0"/>
              <a:t>peroxidation</a:t>
            </a:r>
            <a:r>
              <a:rPr lang="en-US" sz="1100" dirty="0" smtClean="0"/>
              <a:t> and erythrocyte antioxidant enzymes in chromium plating workers. </a:t>
            </a:r>
            <a:r>
              <a:rPr lang="en-US" sz="1100" dirty="0" err="1" smtClean="0"/>
              <a:t>Chemico</a:t>
            </a:r>
            <a:r>
              <a:rPr lang="en-US" sz="1100" dirty="0" smtClean="0"/>
              <a:t>-Biological Interactions 164:192-199. </a:t>
            </a:r>
          </a:p>
          <a:p>
            <a:pPr algn="just">
              <a:lnSpc>
                <a:spcPct val="110000"/>
              </a:lnSpc>
            </a:pPr>
            <a:r>
              <a:rPr lang="en-US" sz="1100" dirty="0"/>
              <a:t>[11] Agency for Toxic Substances &amp; Disease Registry. 2012. Toxicological Profile for Chromium. Available: </a:t>
            </a:r>
            <a:r>
              <a:rPr lang="en-US" sz="1100" u="sng" dirty="0">
                <a:hlinkClick r:id="rId6"/>
              </a:rPr>
              <a:t>http://www.atsdr.cdc.gov/toxprofiles/tp.asp?id=62&amp;tid=17</a:t>
            </a:r>
            <a:r>
              <a:rPr lang="en-US" sz="1100" dirty="0"/>
              <a:t> [accessed 8 December 2014]</a:t>
            </a:r>
            <a:r>
              <a:rPr lang="en-US" sz="1100" dirty="0" smtClean="0"/>
              <a:t>.</a:t>
            </a:r>
          </a:p>
        </p:txBody>
      </p:sp>
      <p:sp>
        <p:nvSpPr>
          <p:cNvPr id="25" name="CuadroTexto 24"/>
          <p:cNvSpPr txBox="1"/>
          <p:nvPr/>
        </p:nvSpPr>
        <p:spPr>
          <a:xfrm>
            <a:off x="7461522" y="2993109"/>
            <a:ext cx="7045067" cy="7400487"/>
          </a:xfrm>
          <a:prstGeom prst="rect">
            <a:avLst/>
          </a:prstGeom>
          <a:noFill/>
        </p:spPr>
        <p:txBody>
          <a:bodyPr wrap="square" rtlCol="0">
            <a:spAutoFit/>
          </a:bodyPr>
          <a:lstStyle/>
          <a:p>
            <a:pPr algn="just">
              <a:lnSpc>
                <a:spcPct val="110000"/>
              </a:lnSpc>
            </a:pPr>
            <a:r>
              <a:rPr lang="en-US" sz="1800" dirty="0"/>
              <a:t>Cr contamination can affect air quality and eventually lead to water or soil contamination. Water contaminated with chromium will not build up in fish when consumed, but will accumulate on the gills, causing negative health effects for aquatic animals. It was observed that when fish are exposed to Cr(VI) (acute and chronic), the percentage of </a:t>
            </a:r>
            <a:r>
              <a:rPr lang="en-US" sz="1800" dirty="0" err="1"/>
              <a:t>atretic</a:t>
            </a:r>
            <a:r>
              <a:rPr lang="en-US" sz="1800" dirty="0"/>
              <a:t> oocytes was increased, and the percentage of </a:t>
            </a:r>
            <a:r>
              <a:rPr lang="en-US" sz="1800" dirty="0" err="1"/>
              <a:t>vitellogenic</a:t>
            </a:r>
            <a:r>
              <a:rPr lang="en-US" sz="1800" dirty="0"/>
              <a:t> oocytes decreased, consequently  impairing the </a:t>
            </a:r>
            <a:r>
              <a:rPr lang="en-US" sz="1800" dirty="0" err="1"/>
              <a:t>vitellogenesis</a:t>
            </a:r>
            <a:r>
              <a:rPr lang="en-US" sz="1800" dirty="0"/>
              <a:t> by directly acting on the liver [5]. Hepatic damage was observed as well when exposure to Cr(VI) was acute and chronic. However, when exposures are chronic, a localized degeneration of the liver was observed. Cr(VI) uptake in fish results in a retarded growth and development of the ovary and an increase in mortality rates due to contamination. On the other hand, when Cr(VI) is consumed by animals, it will induce cellular toxicity in various  organs. The effects can include respiratory problems, a lower ability to fight disease, birth defects, infertility and tumor formation [5]. </a:t>
            </a:r>
            <a:endParaRPr lang="es-ES_tradnl" sz="1800" dirty="0"/>
          </a:p>
          <a:p>
            <a:pPr algn="just">
              <a:lnSpc>
                <a:spcPct val="110000"/>
              </a:lnSpc>
            </a:pPr>
            <a:r>
              <a:rPr lang="en-US" sz="1800" dirty="0"/>
              <a:t>In plants, Cr(VI) induces numerous physiological, biochemical, and </a:t>
            </a:r>
            <a:r>
              <a:rPr lang="en-US" sz="1800" dirty="0" err="1"/>
              <a:t>ultrastructural</a:t>
            </a:r>
            <a:r>
              <a:rPr lang="en-US" sz="1800" dirty="0"/>
              <a:t> alterations. Some of the effects are growth and biomass reduction, </a:t>
            </a:r>
            <a:r>
              <a:rPr lang="en-US" sz="1800" dirty="0" err="1"/>
              <a:t>chlorosis</a:t>
            </a:r>
            <a:r>
              <a:rPr lang="en-US" sz="1800" dirty="0"/>
              <a:t> in young leaves, lowering of pigment contents, damage of DNA and proteins, disturbance of </a:t>
            </a:r>
            <a:r>
              <a:rPr lang="en-US" sz="1800" dirty="0" err="1"/>
              <a:t>stomatal</a:t>
            </a:r>
            <a:r>
              <a:rPr lang="en-US" sz="1800" dirty="0"/>
              <a:t> conductance, alteration of enzymatic function, reduced activities of catalase (CAT) and peroxidase (SOD), and damage to root cell. </a:t>
            </a:r>
            <a:r>
              <a:rPr lang="en-US" sz="1800" dirty="0" err="1"/>
              <a:t>Ultramorphological</a:t>
            </a:r>
            <a:r>
              <a:rPr lang="en-US" sz="1800" dirty="0"/>
              <a:t> modifications in roots and leaves are also some of the reported adverse effects of Cr(VI) in plants [6][7]. Cr accumulates mostly in the roots and only a fraction of it is </a:t>
            </a:r>
            <a:r>
              <a:rPr lang="en-US" sz="1800" dirty="0" err="1"/>
              <a:t>translocated</a:t>
            </a:r>
            <a:r>
              <a:rPr lang="en-US" sz="1800" dirty="0"/>
              <a:t> to the shoots [6]. </a:t>
            </a:r>
            <a:endParaRPr lang="es-ES_tradnl" sz="1800" dirty="0"/>
          </a:p>
        </p:txBody>
      </p:sp>
      <p:sp>
        <p:nvSpPr>
          <p:cNvPr id="55" name="TextBox 54"/>
          <p:cNvSpPr txBox="1"/>
          <p:nvPr/>
        </p:nvSpPr>
        <p:spPr>
          <a:xfrm>
            <a:off x="14852700" y="30276843"/>
            <a:ext cx="6962086" cy="2885405"/>
          </a:xfrm>
          <a:prstGeom prst="rect">
            <a:avLst/>
          </a:prstGeom>
          <a:noFill/>
        </p:spPr>
        <p:txBody>
          <a:bodyPr wrap="square" rtlCol="0">
            <a:spAutoFit/>
          </a:bodyPr>
          <a:lstStyle/>
          <a:p>
            <a:pPr algn="just">
              <a:lnSpc>
                <a:spcPct val="110000"/>
              </a:lnSpc>
            </a:pPr>
            <a:r>
              <a:rPr lang="en-US" sz="1100" dirty="0" smtClean="0"/>
              <a:t>[12] California Department of Public Health. 2014. State Adoption of a </a:t>
            </a:r>
            <a:r>
              <a:rPr lang="en-US" sz="1100" dirty="0" err="1" smtClean="0"/>
              <a:t>Hexavalent</a:t>
            </a:r>
            <a:r>
              <a:rPr lang="en-US" sz="1100" dirty="0" smtClean="0"/>
              <a:t> Chromium MCL. Available: </a:t>
            </a:r>
            <a:r>
              <a:rPr lang="en-US" sz="1100" u="sng" dirty="0" smtClean="0">
                <a:hlinkClick r:id="rId7"/>
              </a:rPr>
              <a:t>http://www.cdph.ca.gov/Pages/NR14-053.aspx</a:t>
            </a:r>
            <a:r>
              <a:rPr lang="en-US" sz="1100" dirty="0" smtClean="0"/>
              <a:t> [accessed 15 November 2014].</a:t>
            </a:r>
          </a:p>
          <a:p>
            <a:pPr algn="just">
              <a:lnSpc>
                <a:spcPct val="110000"/>
              </a:lnSpc>
            </a:pPr>
            <a:r>
              <a:rPr lang="en-US" sz="1100" dirty="0" smtClean="0"/>
              <a:t>[13] </a:t>
            </a:r>
            <a:r>
              <a:rPr lang="en-US" sz="1100" dirty="0" err="1" smtClean="0"/>
              <a:t>Nickens</a:t>
            </a:r>
            <a:r>
              <a:rPr lang="en-US" sz="1100" dirty="0" smtClean="0"/>
              <a:t> KP, Han Y, </a:t>
            </a:r>
            <a:r>
              <a:rPr lang="en-US" sz="1100" dirty="0" err="1" smtClean="0"/>
              <a:t>Shandilya</a:t>
            </a:r>
            <a:r>
              <a:rPr lang="en-US" sz="1100" dirty="0" smtClean="0"/>
              <a:t> H, </a:t>
            </a:r>
            <a:r>
              <a:rPr lang="en-US" sz="1100" dirty="0" err="1" smtClean="0"/>
              <a:t>Larrimore</a:t>
            </a:r>
            <a:r>
              <a:rPr lang="en-US" sz="1100" dirty="0" smtClean="0"/>
              <a:t> A, Gerard GF, </a:t>
            </a:r>
            <a:r>
              <a:rPr lang="en-US" sz="1100" dirty="0" err="1" smtClean="0"/>
              <a:t>Kaldjian</a:t>
            </a:r>
            <a:r>
              <a:rPr lang="en-US" sz="1100" dirty="0" smtClean="0"/>
              <a:t> E, et al. 2012. Acquisition of mitochondrial </a:t>
            </a:r>
            <a:r>
              <a:rPr lang="en-US" sz="1100" dirty="0" err="1" smtClean="0"/>
              <a:t>dysregulation</a:t>
            </a:r>
            <a:r>
              <a:rPr lang="en-US" sz="1100" dirty="0" smtClean="0"/>
              <a:t> and </a:t>
            </a:r>
            <a:r>
              <a:rPr lang="en-US" sz="1100" dirty="0" err="1" smtClean="0"/>
              <a:t>resistence</a:t>
            </a:r>
            <a:r>
              <a:rPr lang="en-US" sz="1100" dirty="0" smtClean="0"/>
              <a:t> to mitochondrial mediated apoptosis after </a:t>
            </a:r>
            <a:r>
              <a:rPr lang="en-US" sz="1100" dirty="0" err="1" smtClean="0"/>
              <a:t>genotoxic</a:t>
            </a:r>
            <a:r>
              <a:rPr lang="en-US" sz="1100" dirty="0" smtClean="0"/>
              <a:t> insult in normal human fibroblasts: a possible model for early stage </a:t>
            </a:r>
            <a:r>
              <a:rPr lang="en-US" sz="1100" dirty="0" err="1" smtClean="0"/>
              <a:t>carcinogenisis</a:t>
            </a:r>
            <a:r>
              <a:rPr lang="en-US" sz="1100" dirty="0" smtClean="0"/>
              <a:t>. </a:t>
            </a:r>
            <a:r>
              <a:rPr lang="en-US" sz="1100" dirty="0" err="1" smtClean="0"/>
              <a:t>Biochim</a:t>
            </a:r>
            <a:r>
              <a:rPr lang="en-US" sz="1100" dirty="0" smtClean="0"/>
              <a:t> </a:t>
            </a:r>
            <a:r>
              <a:rPr lang="en-US" sz="1100" dirty="0" err="1" smtClean="0"/>
              <a:t>Biophys</a:t>
            </a:r>
            <a:r>
              <a:rPr lang="en-US" sz="1100" dirty="0" smtClean="0"/>
              <a:t> </a:t>
            </a:r>
            <a:r>
              <a:rPr lang="en-US" sz="1100" dirty="0" err="1" smtClean="0"/>
              <a:t>Acta</a:t>
            </a:r>
            <a:r>
              <a:rPr lang="en-US" sz="1100" dirty="0" smtClean="0"/>
              <a:t>. 1823(2):264-272.</a:t>
            </a:r>
          </a:p>
          <a:p>
            <a:pPr algn="just">
              <a:lnSpc>
                <a:spcPct val="110000"/>
              </a:lnSpc>
            </a:pPr>
            <a:r>
              <a:rPr lang="en-US" sz="1100" dirty="0" smtClean="0"/>
              <a:t>[14] Xiao F, </a:t>
            </a:r>
            <a:r>
              <a:rPr lang="en-US" sz="1100" dirty="0" err="1" smtClean="0"/>
              <a:t>Feng</a:t>
            </a:r>
            <a:r>
              <a:rPr lang="en-US" sz="1100" dirty="0" smtClean="0"/>
              <a:t> X, </a:t>
            </a:r>
            <a:r>
              <a:rPr lang="en-US" sz="1100" dirty="0" err="1" smtClean="0"/>
              <a:t>Zeng</a:t>
            </a:r>
            <a:r>
              <a:rPr lang="en-US" sz="1100" dirty="0" smtClean="0"/>
              <a:t> M, Guan L, </a:t>
            </a:r>
            <a:r>
              <a:rPr lang="en-US" sz="1100" dirty="0" err="1" smtClean="0"/>
              <a:t>Hu</a:t>
            </a:r>
            <a:r>
              <a:rPr lang="en-US" sz="1100" dirty="0" smtClean="0"/>
              <a:t> Q, </a:t>
            </a:r>
            <a:r>
              <a:rPr lang="en-US" sz="1100" dirty="0" err="1" smtClean="0"/>
              <a:t>Zhong</a:t>
            </a:r>
            <a:r>
              <a:rPr lang="en-US" sz="1100" dirty="0" smtClean="0"/>
              <a:t> C. 2012. </a:t>
            </a:r>
            <a:r>
              <a:rPr lang="en-US" sz="1100" dirty="0" err="1" smtClean="0"/>
              <a:t>Hexavalent</a:t>
            </a:r>
            <a:r>
              <a:rPr lang="en-US" sz="1100" dirty="0" smtClean="0"/>
              <a:t> chromium induces energy metabolism disturbance and p53-dependent cell cycle arrest via reactive oxygen species in L-02 </a:t>
            </a:r>
            <a:r>
              <a:rPr lang="en-US" sz="1100" dirty="0" err="1" smtClean="0"/>
              <a:t>hepatocytes</a:t>
            </a:r>
            <a:r>
              <a:rPr lang="en-US" sz="1100" dirty="0" smtClean="0"/>
              <a:t>. Mol Cell </a:t>
            </a:r>
            <a:r>
              <a:rPr lang="en-US" sz="1100" dirty="0" err="1" smtClean="0"/>
              <a:t>Biochem</a:t>
            </a:r>
            <a:r>
              <a:rPr lang="en-US" sz="1100" dirty="0" smtClean="0"/>
              <a:t> 371:65-76.</a:t>
            </a:r>
          </a:p>
          <a:p>
            <a:pPr algn="just">
              <a:lnSpc>
                <a:spcPct val="110000"/>
              </a:lnSpc>
            </a:pPr>
            <a:r>
              <a:rPr lang="en-US" sz="1100" dirty="0" smtClean="0"/>
              <a:t>[15] </a:t>
            </a:r>
            <a:r>
              <a:rPr lang="en-US" sz="1100" dirty="0" err="1" smtClean="0"/>
              <a:t>Raghunathan</a:t>
            </a:r>
            <a:r>
              <a:rPr lang="en-US" sz="1100" dirty="0" smtClean="0"/>
              <a:t> VK, Ellis EM, Grant MH. 2009. Response to chronic exposure to hexavalent chromium in human monocytes. Toxicology in vitro 23:647-652.</a:t>
            </a:r>
          </a:p>
          <a:p>
            <a:pPr algn="just">
              <a:lnSpc>
                <a:spcPct val="110000"/>
              </a:lnSpc>
            </a:pPr>
            <a:r>
              <a:rPr lang="en-US" sz="1100" dirty="0" smtClean="0"/>
              <a:t>[16] Hawley E. L., </a:t>
            </a:r>
            <a:r>
              <a:rPr lang="en-US" sz="1100" dirty="0" err="1" smtClean="0"/>
              <a:t>Deeb</a:t>
            </a:r>
            <a:r>
              <a:rPr lang="en-US" sz="1100" dirty="0" smtClean="0"/>
              <a:t> R. A., </a:t>
            </a:r>
            <a:r>
              <a:rPr lang="en-US" sz="1100" dirty="0" err="1" smtClean="0"/>
              <a:t>Kavanaugh</a:t>
            </a:r>
            <a:r>
              <a:rPr lang="en-US" sz="1100" dirty="0" smtClean="0"/>
              <a:t> M. C., Jacobs J. </a:t>
            </a:r>
            <a:r>
              <a:rPr lang="en-US" sz="1100" dirty="0"/>
              <a:t>2004. </a:t>
            </a:r>
            <a:r>
              <a:rPr lang="en-US" sz="1100" dirty="0" smtClean="0"/>
              <a:t>Treatment technologies for chromium (VI).  </a:t>
            </a:r>
            <a:r>
              <a:rPr lang="en-US" sz="1100" dirty="0"/>
              <a:t>Cr(VI) Handbook. USA. </a:t>
            </a:r>
            <a:r>
              <a:rPr lang="en-US" sz="1100" dirty="0" smtClean="0"/>
              <a:t>273-303.</a:t>
            </a:r>
          </a:p>
          <a:p>
            <a:pPr algn="just">
              <a:lnSpc>
                <a:spcPct val="110000"/>
              </a:lnSpc>
            </a:pPr>
            <a:r>
              <a:rPr lang="en-US" sz="1100" dirty="0" smtClean="0"/>
              <a:t>[17] Singh R, </a:t>
            </a:r>
            <a:r>
              <a:rPr lang="en-US" sz="1100" dirty="0" err="1" smtClean="0"/>
              <a:t>Misra</a:t>
            </a:r>
            <a:r>
              <a:rPr lang="en-US" sz="1100" dirty="0" smtClean="0"/>
              <a:t> V, </a:t>
            </a:r>
            <a:r>
              <a:rPr lang="en-US" sz="1100" dirty="0" err="1" smtClean="0"/>
              <a:t>Pratap</a:t>
            </a:r>
            <a:r>
              <a:rPr lang="en-US" sz="1100" dirty="0" smtClean="0"/>
              <a:t> R. 2012. Removal of hexavalent chromium from contaminated ground water using zero-</a:t>
            </a:r>
            <a:r>
              <a:rPr lang="en-US" sz="1100" dirty="0" err="1" smtClean="0"/>
              <a:t>valent</a:t>
            </a:r>
            <a:r>
              <a:rPr lang="en-US" sz="1100" dirty="0" smtClean="0"/>
              <a:t> iron nanoparticles. Environmental Monitor Assess. 184:3643-3651.</a:t>
            </a:r>
          </a:p>
          <a:p>
            <a:pPr algn="just">
              <a:lnSpc>
                <a:spcPct val="110000"/>
              </a:lnSpc>
            </a:pPr>
            <a:endParaRPr lang="en-US" sz="11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955630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B6F2769-7194-4217-93D3-3AF3A4742282}">
  <ds:schemaRefs>
    <ds:schemaRef ds:uri="http://purl.org/dc/terms/"/>
    <ds:schemaRef ds:uri="http://www.w3.org/XML/1998/namespace"/>
    <ds:schemaRef ds:uri="http://schemas.microsoft.com/office/2006/documentManagement/types"/>
    <ds:schemaRef ds:uri="http://purl.org/dc/elements/1.1/"/>
    <ds:schemaRef ds:uri="http://schemas.microsoft.com/sharepoint/v3/fields"/>
    <ds:schemaRef ds:uri="http://schemas.microsoft.com/office/infopath/2007/PartnerControls"/>
    <ds:schemaRef ds:uri="http://schemas.openxmlformats.org/package/2006/metadata/core-propertie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10479</TotalTime>
  <Words>3482</Words>
  <Application>Microsoft Macintosh PowerPoint</Application>
  <PresentationFormat>Custom</PresentationFormat>
  <Paragraphs>79</Paragraphs>
  <Slides>1</Slides>
  <Notes>0</Notes>
  <HiddenSlides>0</HiddenSlides>
  <MMClips>0</MMClips>
  <ScaleCrop>false</ScaleCrop>
  <HeadingPairs>
    <vt:vector size="4" baseType="variant">
      <vt:variant>
        <vt:lpstr>Design Template</vt:lpstr>
      </vt:variant>
      <vt:variant>
        <vt:i4>1</vt:i4>
      </vt:variant>
      <vt:variant>
        <vt:lpstr>Slide Titles</vt:lpstr>
      </vt:variant>
      <vt:variant>
        <vt:i4>1</vt:i4>
      </vt:variant>
    </vt:vector>
  </HeadingPairs>
  <TitlesOfParts>
    <vt:vector size="2" baseType="lpstr">
      <vt:lpstr>Office Theme</vt:lpstr>
      <vt:lpstr>Hexavalent Chromium:  Contamination in Water and an Assessment of Regulations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Antonio Machado</cp:lastModifiedBy>
  <cp:revision>142</cp:revision>
  <dcterms:created xsi:type="dcterms:W3CDTF">2015-03-01T22:08:09Z</dcterms:created>
  <dcterms:modified xsi:type="dcterms:W3CDTF">2015-03-01T22:09:33Z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