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77" autoAdjust="0"/>
    <p:restoredTop sz="96327" autoAdjust="0"/>
  </p:normalViewPr>
  <p:slideViewPr>
    <p:cSldViewPr snapToGrid="0" snapToObjects="1">
      <p:cViewPr>
        <p:scale>
          <a:sx n="357" d="100"/>
          <a:sy n="357" d="100"/>
        </p:scale>
        <p:origin x="368" y="-8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6C5678-EE20-4FA5-88E2-6E0BD67A2E26}" type="datetime1">
              <a:rPr lang="en-US" smtClean="0"/>
              <a:t>4/10/24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7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051B39-B140-43FE-96DB-472A2B59CE7C}" type="datetime1">
              <a:rPr lang="en-US" smtClean="0"/>
              <a:t>4/10/24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4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600BB2-27C5-458B-ABCE-839C88CF47CE}" type="datetime1">
              <a:rPr lang="en-US" smtClean="0"/>
              <a:t>4/10/24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4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1D738E-8962-435F-8C43-147B8DD7E819}" type="datetime1">
              <a:rPr lang="en-US" smtClean="0"/>
              <a:t>4/10/24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1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AEA93-55E7-4DA9-90C2-089A26EEFEC4}" type="datetime1">
              <a:rPr lang="en-US" smtClean="0"/>
              <a:t>4/10/24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CF3C7-6809-4F39-BD67-A75817BDDE0A}" type="datetime1">
              <a:rPr lang="en-US" smtClean="0"/>
              <a:t>4/10/24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0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AEB24-CE78-465C-A726-91D0868FA48F}" type="datetime1">
              <a:rPr lang="en-US" smtClean="0"/>
              <a:t>4/10/24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8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AADF0-1749-4E8B-9691-B44A5F8C0895}" type="datetime1">
              <a:rPr lang="en-US" smtClean="0"/>
              <a:t>4/10/24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4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AF628A-A867-4937-BBE5-207DB6F9C51A}" type="datetime1">
              <a:rPr lang="en-US" smtClean="0"/>
              <a:t>4/10/24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4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8BBB94-68E6-4675-A946-F1C5994EDBD7}" type="datetime1">
              <a:rPr lang="en-US" smtClean="0"/>
              <a:t>4/10/24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3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3B8377-21E3-4835-B75D-4E2847E2750F}" type="datetime1">
              <a:rPr lang="en-US" smtClean="0"/>
              <a:t>4/10/24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0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0638"/>
            <a:ext cx="9144000" cy="830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06680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852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rgbClr val="800000"/>
          </a:solidFill>
          <a:latin typeface="Arial Black"/>
          <a:ea typeface="+mj-ea"/>
          <a:cs typeface="Arial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v"/>
        <a:defRPr sz="2800" b="1" kern="1200">
          <a:solidFill>
            <a:srgbClr val="800000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"/>
        <a:defRPr sz="2600" kern="1200">
          <a:solidFill>
            <a:srgbClr val="800000"/>
          </a:solidFill>
          <a:latin typeface="Times New Roman"/>
          <a:ea typeface="+mn-ea"/>
          <a:cs typeface="Times New Roman"/>
        </a:defRPr>
      </a:lvl2pPr>
      <a:lvl3pPr marL="10287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400" i="1" kern="1200">
          <a:solidFill>
            <a:srgbClr val="800000"/>
          </a:solidFill>
          <a:latin typeface="Times New Roman"/>
          <a:ea typeface="+mn-ea"/>
          <a:cs typeface="Times New Roman"/>
        </a:defRPr>
      </a:lvl3pPr>
      <a:lvl4pPr marL="1206500" indent="-1778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4pPr>
      <a:lvl5pPr marL="14859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977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/>
              <a:t>SPSS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" y="1958535"/>
            <a:ext cx="9017000" cy="4603750"/>
          </a:xfrm>
        </p:spPr>
        <p:txBody>
          <a:bodyPr>
            <a:noAutofit/>
          </a:bodyPr>
          <a:lstStyle/>
          <a:p>
            <a:r>
              <a:rPr lang="en-US" sz="4200" dirty="0">
                <a:solidFill>
                  <a:schemeClr val="tx1"/>
                </a:solidFill>
              </a:rPr>
              <a:t>S</a:t>
            </a:r>
            <a:r>
              <a:rPr lang="en-US" sz="4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tatistical </a:t>
            </a:r>
            <a:r>
              <a:rPr lang="en-US" sz="4200" dirty="0">
                <a:solidFill>
                  <a:schemeClr val="tx1"/>
                </a:solidFill>
              </a:rPr>
              <a:t>P</a:t>
            </a:r>
            <a:r>
              <a:rPr lang="en-US" sz="4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ackage for </a:t>
            </a:r>
            <a:r>
              <a:rPr lang="en-US" sz="4200" dirty="0">
                <a:solidFill>
                  <a:schemeClr val="tx1"/>
                </a:solidFill>
              </a:rPr>
              <a:t>S</a:t>
            </a:r>
            <a:r>
              <a:rPr lang="en-US" sz="4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ocial </a:t>
            </a:r>
            <a:r>
              <a:rPr lang="en-US" sz="4200" dirty="0">
                <a:solidFill>
                  <a:schemeClr val="tx1"/>
                </a:solidFill>
              </a:rPr>
              <a:t>S</a:t>
            </a:r>
            <a:r>
              <a:rPr lang="en-US" sz="4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ciences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4800" dirty="0">
                <a:solidFill>
                  <a:srgbClr val="800000"/>
                </a:solidFill>
              </a:rPr>
              <a:t>Paired Samples t-test</a:t>
            </a:r>
          </a:p>
          <a:p>
            <a:r>
              <a:rPr lang="en-US" sz="2400" dirty="0">
                <a:solidFill>
                  <a:schemeClr val="tx1"/>
                </a:solidFill>
              </a:rPr>
              <a:t>Department of Psychology</a:t>
            </a:r>
          </a:p>
          <a:p>
            <a:r>
              <a:rPr lang="en-US" sz="2400" dirty="0">
                <a:solidFill>
                  <a:schemeClr val="tx1"/>
                </a:solidFill>
              </a:rPr>
              <a:t>California State University Northridge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www.csun.edu</a:t>
            </a:r>
            <a:r>
              <a:rPr lang="en-US" sz="2400" dirty="0">
                <a:solidFill>
                  <a:schemeClr val="tx1"/>
                </a:solidFill>
              </a:rPr>
              <a:t>/plunk</a:t>
            </a:r>
          </a:p>
        </p:txBody>
      </p:sp>
    </p:spTree>
    <p:extLst>
      <p:ext uri="{BB962C8B-B14F-4D97-AF65-F5344CB8AC3E}">
        <p14:creationId xmlns:p14="http://schemas.microsoft.com/office/powerpoint/2010/main" val="270500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Paired samples t-test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/>
              <a:t>Paired samples t-test examines differences between two dependent measures (e.g., pretest/posttest, time 1 / time 2).</a:t>
            </a:r>
          </a:p>
        </p:txBody>
      </p:sp>
      <p:pic>
        <p:nvPicPr>
          <p:cNvPr id="5" name="Picture 4" descr="Screen Shot 2016-12-12 at 1.10.0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0" y="2069733"/>
            <a:ext cx="5259916" cy="4445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418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Paired samples t-test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/>
              <a:t>Move over the pretest and posttest into “variable1 and variable2.</a:t>
            </a:r>
          </a:p>
          <a:p>
            <a:pPr lvl="1"/>
            <a:r>
              <a:rPr lang="en-US" dirty="0"/>
              <a:t>Click on “OK”</a:t>
            </a:r>
          </a:p>
        </p:txBody>
      </p:sp>
      <p:pic>
        <p:nvPicPr>
          <p:cNvPr id="4" name="Picture 3" descr="Screen Shot 2016-12-12 at 1.10.2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2406650"/>
            <a:ext cx="8115300" cy="405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70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6-12-12 at 1.10.3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1" y="2708188"/>
            <a:ext cx="8089900" cy="393562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Paired samples t-test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/>
              <a:t>Paired samples </a:t>
            </a:r>
            <a:r>
              <a:rPr lang="en-US" i="1" dirty="0"/>
              <a:t>t</a:t>
            </a:r>
            <a:r>
              <a:rPr lang="en-US" dirty="0"/>
              <a:t>-test indicated the posttest knowledge score (</a:t>
            </a:r>
            <a:r>
              <a:rPr lang="en-US" i="1" dirty="0"/>
              <a:t>M</a:t>
            </a:r>
            <a:r>
              <a:rPr lang="en-US" dirty="0"/>
              <a:t> = 1.06, </a:t>
            </a:r>
            <a:r>
              <a:rPr lang="en-US" i="1" dirty="0"/>
              <a:t>SD</a:t>
            </a:r>
            <a:r>
              <a:rPr lang="en-US" dirty="0"/>
              <a:t> = 0.96) was significantly higher than the pretest knowledge score (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/>
              <a:t>= 0.64</a:t>
            </a:r>
            <a:r>
              <a:rPr lang="en-US" dirty="0"/>
              <a:t>, </a:t>
            </a:r>
            <a:r>
              <a:rPr lang="en-US" i="1" dirty="0"/>
              <a:t>SD</a:t>
            </a:r>
            <a:r>
              <a:rPr lang="en-US" dirty="0"/>
              <a:t> = 0.85); t(3671) = -34.21, </a:t>
            </a:r>
            <a:r>
              <a:rPr lang="en-US" i="1" dirty="0"/>
              <a:t>p</a:t>
            </a:r>
            <a:r>
              <a:rPr lang="en-US" dirty="0"/>
              <a:t> &lt; .001.</a:t>
            </a:r>
          </a:p>
        </p:txBody>
      </p:sp>
    </p:spTree>
    <p:extLst>
      <p:ext uri="{BB962C8B-B14F-4D97-AF65-F5344CB8AC3E}">
        <p14:creationId xmlns:p14="http://schemas.microsoft.com/office/powerpoint/2010/main" val="4021325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2766</TotalTime>
  <Words>120</Words>
  <Application>Microsoft Macintosh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Times New Roman</vt:lpstr>
      <vt:lpstr>Wingdings</vt:lpstr>
      <vt:lpstr>Office Theme</vt:lpstr>
      <vt:lpstr>SPSS</vt:lpstr>
      <vt:lpstr>Paired samples t-test</vt:lpstr>
      <vt:lpstr>Paired samples t-test</vt:lpstr>
      <vt:lpstr>Paired samples t-test</vt:lpstr>
    </vt:vector>
  </TitlesOfParts>
  <Company>California State University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SPSS</dc:title>
  <dc:creator>Scott Plunkett</dc:creator>
  <cp:lastModifiedBy>Plunkett, Scott W</cp:lastModifiedBy>
  <cp:revision>44</cp:revision>
  <dcterms:created xsi:type="dcterms:W3CDTF">2012-11-27T05:35:10Z</dcterms:created>
  <dcterms:modified xsi:type="dcterms:W3CDTF">2024-04-10T15:29:19Z</dcterms:modified>
</cp:coreProperties>
</file>