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93" autoAdjust="0"/>
    <p:restoredTop sz="98551" autoAdjust="0"/>
  </p:normalViewPr>
  <p:slideViewPr>
    <p:cSldViewPr snapToGrid="0" snapToObjects="1">
      <p:cViewPr>
        <p:scale>
          <a:sx n="125" d="100"/>
          <a:sy n="125" d="100"/>
        </p:scale>
        <p:origin x="36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rgbClr val="800000"/>
                </a:solidFill>
              </a:rPr>
              <a:t>Multiple Regression</a:t>
            </a:r>
            <a:endParaRPr lang="en-US" sz="4800" dirty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Multiple Regression</a:t>
            </a:r>
            <a:endParaRPr lang="en-US" dirty="0"/>
          </a:p>
        </p:txBody>
      </p:sp>
      <p:pic>
        <p:nvPicPr>
          <p:cNvPr id="5" name="Picture 4" descr="Screen Shot 2013-05-09 at 8.26.4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5" y="850900"/>
            <a:ext cx="6199605" cy="57785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6720" y="1917700"/>
            <a:ext cx="4907280" cy="46101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the first step, the demographic variables did not account for significant variance in quality of life 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i="1" baseline="30000" dirty="0"/>
              <a:t>2</a:t>
            </a:r>
            <a:r>
              <a:rPr lang="en-US" sz="2000" dirty="0"/>
              <a:t> = </a:t>
            </a:r>
            <a:r>
              <a:rPr lang="en-US" sz="2000" dirty="0" smtClean="0"/>
              <a:t>.00 </a:t>
            </a:r>
            <a:r>
              <a:rPr lang="en-US" sz="2000" i="1" dirty="0"/>
              <a:t>F</a:t>
            </a:r>
            <a:r>
              <a:rPr lang="en-US" sz="2000" dirty="0" smtClean="0"/>
              <a:t>(3,2658) </a:t>
            </a:r>
            <a:r>
              <a:rPr lang="en-US" sz="2000" dirty="0"/>
              <a:t>= </a:t>
            </a:r>
            <a:r>
              <a:rPr lang="en-US" sz="2000" dirty="0" smtClean="0"/>
              <a:t>.12, </a:t>
            </a:r>
            <a:r>
              <a:rPr lang="en-US" sz="2000" i="1" dirty="0"/>
              <a:t>p</a:t>
            </a:r>
            <a:r>
              <a:rPr lang="en-US" sz="2000" dirty="0"/>
              <a:t> </a:t>
            </a:r>
            <a:r>
              <a:rPr lang="en-US" sz="2000" dirty="0" smtClean="0"/>
              <a:t>= .95. In step 2, intelligence </a:t>
            </a:r>
            <a:r>
              <a:rPr lang="en-US" sz="2000" dirty="0"/>
              <a:t>and depression accounted for significant </a:t>
            </a:r>
            <a:r>
              <a:rPr lang="en-US" sz="2000" dirty="0" smtClean="0"/>
              <a:t>variance </a:t>
            </a:r>
            <a:r>
              <a:rPr lang="en-US" sz="2000" dirty="0"/>
              <a:t>in quality of life, </a:t>
            </a:r>
            <a:r>
              <a:rPr lang="en-US" sz="2000" i="1" dirty="0"/>
              <a:t>R</a:t>
            </a:r>
            <a:r>
              <a:rPr lang="en-US" sz="2000" i="1" baseline="30000" dirty="0"/>
              <a:t>2</a:t>
            </a:r>
            <a:r>
              <a:rPr lang="en-US" sz="2000" dirty="0"/>
              <a:t> = .28, </a:t>
            </a:r>
            <a:r>
              <a:rPr lang="en-US" sz="2000" i="1" dirty="0"/>
              <a:t>F</a:t>
            </a:r>
            <a:r>
              <a:rPr lang="en-US" sz="2000" dirty="0"/>
              <a:t>(</a:t>
            </a:r>
            <a:r>
              <a:rPr lang="en-US" sz="2000" dirty="0" smtClean="0"/>
              <a:t>2,2656) </a:t>
            </a:r>
            <a:r>
              <a:rPr lang="en-US" sz="2000" dirty="0"/>
              <a:t>= </a:t>
            </a:r>
            <a:r>
              <a:rPr lang="en-US" sz="2000" dirty="0" smtClean="0"/>
              <a:t>526.94, </a:t>
            </a:r>
            <a:r>
              <a:rPr lang="en-US" sz="2000" i="1" dirty="0"/>
              <a:t>p</a:t>
            </a:r>
            <a:r>
              <a:rPr lang="en-US" sz="2000" dirty="0"/>
              <a:t> &lt; .001. The standardized beta coefficients indicated that intelligence (</a:t>
            </a:r>
            <a:r>
              <a:rPr lang="en-US" sz="2000" i="1" dirty="0"/>
              <a:t>Beta</a:t>
            </a:r>
            <a:r>
              <a:rPr lang="en-US" sz="2000" dirty="0"/>
              <a:t> = -</a:t>
            </a:r>
            <a:r>
              <a:rPr lang="en-US" sz="2000" dirty="0" smtClean="0"/>
              <a:t>.20, </a:t>
            </a:r>
            <a:r>
              <a:rPr lang="en-US" sz="2000" i="1" dirty="0"/>
              <a:t>p</a:t>
            </a:r>
            <a:r>
              <a:rPr lang="en-US" sz="2000" dirty="0"/>
              <a:t> &lt; .001) and depression (</a:t>
            </a:r>
            <a:r>
              <a:rPr lang="en-US" sz="2000" i="1" dirty="0"/>
              <a:t>Beta</a:t>
            </a:r>
            <a:r>
              <a:rPr lang="en-US" sz="2000" dirty="0"/>
              <a:t> = -.</a:t>
            </a:r>
            <a:r>
              <a:rPr lang="en-US" sz="2000" dirty="0" smtClean="0"/>
              <a:t>42, </a:t>
            </a:r>
            <a:r>
              <a:rPr lang="en-US" sz="2000" i="1" dirty="0"/>
              <a:t>p</a:t>
            </a:r>
            <a:r>
              <a:rPr lang="en-US" sz="2000" dirty="0"/>
              <a:t> &lt; .001) were significantly and negatively related to quality of life.</a:t>
            </a:r>
          </a:p>
        </p:txBody>
      </p:sp>
    </p:spTree>
    <p:extLst>
      <p:ext uri="{BB962C8B-B14F-4D97-AF65-F5344CB8AC3E}">
        <p14:creationId xmlns:p14="http://schemas.microsoft.com/office/powerpoint/2010/main" val="6164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Multiple </a:t>
            </a:r>
            <a:r>
              <a:rPr lang="en-US" dirty="0" smtClean="0"/>
              <a:t>regression predicts/explains </a:t>
            </a:r>
            <a:r>
              <a:rPr lang="en-US" dirty="0"/>
              <a:t>variance in a criterion (dependent) variable from the values of the predictor (independent) variables.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egressions also explain the strength and direction of the relationship between each IV and the DV (taking into consideration the shared variance between the IVs).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Go </a:t>
            </a:r>
            <a:r>
              <a:rPr lang="en-US" dirty="0" smtClean="0"/>
              <a:t>to “Analyze”, </a:t>
            </a:r>
            <a:r>
              <a:rPr lang="en-US" dirty="0" smtClean="0"/>
              <a:t>then “Regression”</a:t>
            </a:r>
            <a:r>
              <a:rPr lang="en-US" dirty="0" smtClean="0"/>
              <a:t>, and then</a:t>
            </a:r>
            <a:br>
              <a:rPr lang="en-US" dirty="0" smtClean="0"/>
            </a:br>
            <a:r>
              <a:rPr lang="en-US" dirty="0" smtClean="0"/>
              <a:t>“Linear”</a:t>
            </a:r>
            <a:endParaRPr lang="en-US" dirty="0" smtClean="0"/>
          </a:p>
        </p:txBody>
      </p:sp>
      <p:pic>
        <p:nvPicPr>
          <p:cNvPr id="4" name="Picture 3" descr="Screen Shot 2013-05-09 at 8.2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600" y="1753900"/>
            <a:ext cx="5295900" cy="472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9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Move “Quality of Life” into the “Dependent” box, and move “Intelligence” </a:t>
            </a:r>
            <a:r>
              <a:rPr lang="en-US" dirty="0" smtClean="0"/>
              <a:t>and </a:t>
            </a:r>
            <a:r>
              <a:rPr lang="en-US" dirty="0" smtClean="0"/>
              <a:t>“Depression” into the “Block 1 of 1” box. Then click “OK”.</a:t>
            </a:r>
            <a:endParaRPr lang="en-US" dirty="0" smtClean="0"/>
          </a:p>
        </p:txBody>
      </p:sp>
      <p:pic>
        <p:nvPicPr>
          <p:cNvPr id="5" name="Picture 4" descr="Screen Shot 2013-05-09 at 8.27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64" y="2400300"/>
            <a:ext cx="5903235" cy="434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38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Intelligence and depression accounted for significant variance in quality of life, </a:t>
            </a:r>
            <a:r>
              <a:rPr lang="en-US" sz="2000" i="1" dirty="0" smtClean="0"/>
              <a:t>R</a:t>
            </a:r>
            <a:r>
              <a:rPr lang="en-US" sz="2000" i="1" baseline="30000" dirty="0" smtClean="0"/>
              <a:t>2</a:t>
            </a:r>
            <a:r>
              <a:rPr lang="en-US" sz="2000" dirty="0" smtClean="0"/>
              <a:t> = .28, </a:t>
            </a:r>
            <a:r>
              <a:rPr lang="en-US" sz="2000" i="1" dirty="0" smtClean="0"/>
              <a:t>F</a:t>
            </a:r>
            <a:r>
              <a:rPr lang="en-US" sz="2000" dirty="0" smtClean="0"/>
              <a:t>(2,2670) = 524.85, </a:t>
            </a:r>
            <a:r>
              <a:rPr lang="en-US" sz="2000" i="1" dirty="0" smtClean="0"/>
              <a:t>p</a:t>
            </a:r>
            <a:r>
              <a:rPr lang="en-US" sz="2000" dirty="0" smtClean="0"/>
              <a:t> &lt; .001. The standardized beta coefficients indicated that intelligence (</a:t>
            </a:r>
            <a:r>
              <a:rPr lang="en-US" sz="2000" i="1" dirty="0" smtClean="0"/>
              <a:t>Beta</a:t>
            </a:r>
            <a:r>
              <a:rPr lang="en-US" sz="2000" dirty="0" smtClean="0"/>
              <a:t> = -.19,</a:t>
            </a:r>
            <a:r>
              <a:rPr lang="en-US" sz="2000" dirty="0" smtClean="0"/>
              <a:t> </a:t>
            </a:r>
            <a:r>
              <a:rPr lang="en-US" sz="2000" i="1" dirty="0" smtClean="0"/>
              <a:t>p</a:t>
            </a:r>
            <a:r>
              <a:rPr lang="en-US" sz="2000" dirty="0" smtClean="0"/>
              <a:t> &lt; .001) and depression (</a:t>
            </a:r>
            <a:r>
              <a:rPr lang="en-US" sz="2000" i="1" dirty="0"/>
              <a:t>Beta</a:t>
            </a:r>
            <a:r>
              <a:rPr lang="en-US" sz="2000" dirty="0"/>
              <a:t> = -</a:t>
            </a:r>
            <a:r>
              <a:rPr lang="en-US" sz="2000" dirty="0" smtClean="0"/>
              <a:t>.41, </a:t>
            </a:r>
            <a:r>
              <a:rPr lang="en-US" sz="2000" i="1" dirty="0"/>
              <a:t>p</a:t>
            </a:r>
            <a:r>
              <a:rPr lang="en-US" sz="2000" dirty="0"/>
              <a:t> &lt; .001</a:t>
            </a:r>
            <a:r>
              <a:rPr lang="en-US" sz="2000" dirty="0" smtClean="0"/>
              <a:t>) were significantly and negatively related to quality of life.</a:t>
            </a:r>
            <a:endParaRPr lang="en-US" sz="2000" dirty="0" smtClean="0"/>
          </a:p>
        </p:txBody>
      </p:sp>
      <p:pic>
        <p:nvPicPr>
          <p:cNvPr id="4" name="Picture 3" descr="Screen Shot 2013-05-09 at 8.27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202191"/>
            <a:ext cx="5384798" cy="4655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02299" y="2349500"/>
            <a:ext cx="34417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Times New Roman"/>
                <a:cs typeface="Times New Roman"/>
              </a:rPr>
              <a:t>Note: Another way this could have been reported is that intelligence and depression accounted for 28% of the variance in quality of life, </a:t>
            </a:r>
            <a:r>
              <a:rPr lang="en-US" i="1" dirty="0">
                <a:solidFill>
                  <a:srgbClr val="800000"/>
                </a:solidFill>
                <a:latin typeface="Times New Roman"/>
                <a:cs typeface="Times New Roman"/>
              </a:rPr>
              <a:t>F</a:t>
            </a:r>
            <a:r>
              <a:rPr lang="en-US" dirty="0">
                <a:solidFill>
                  <a:srgbClr val="800000"/>
                </a:solidFill>
                <a:latin typeface="Times New Roman"/>
                <a:cs typeface="Times New Roman"/>
              </a:rPr>
              <a:t>(2,2670) = 524.85, </a:t>
            </a:r>
            <a:r>
              <a:rPr lang="en-US" i="1" dirty="0">
                <a:solidFill>
                  <a:srgbClr val="8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800000"/>
                </a:solidFill>
                <a:latin typeface="Times New Roman"/>
                <a:cs typeface="Times New Roman"/>
              </a:rPr>
              <a:t> &lt; .001</a:t>
            </a:r>
          </a:p>
        </p:txBody>
      </p:sp>
    </p:spTree>
    <p:extLst>
      <p:ext uri="{BB962C8B-B14F-4D97-AF65-F5344CB8AC3E}">
        <p14:creationId xmlns:p14="http://schemas.microsoft.com/office/powerpoint/2010/main" val="182639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form of multiple regression in which the contribution toward prediction of each IV is assessed in some predetermined hierarchical 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Researchers may put in ‘control variables’ first to determine if a set of variables account for significant variance in the DV after controlling for the ‘control variables’.</a:t>
            </a:r>
          </a:p>
          <a:p>
            <a:r>
              <a:rPr lang="en-US" dirty="0" smtClean="0"/>
              <a:t>Or the researchers may have a theoretical or methodological reason to determine the order entry.</a:t>
            </a:r>
          </a:p>
          <a:p>
            <a:r>
              <a:rPr lang="en-US" dirty="0"/>
              <a:t>In this example, the researcher is going to assess whether intelligence and depression account for significant change </a:t>
            </a:r>
            <a:r>
              <a:rPr lang="en-US" dirty="0" smtClean="0"/>
              <a:t>in quality of life after controlling for certain demographic variables.</a:t>
            </a:r>
          </a:p>
        </p:txBody>
      </p:sp>
    </p:spTree>
    <p:extLst>
      <p:ext uri="{BB962C8B-B14F-4D97-AF65-F5344CB8AC3E}">
        <p14:creationId xmlns:p14="http://schemas.microsoft.com/office/powerpoint/2010/main" val="70844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r>
              <a:rPr lang="en-US" dirty="0" smtClean="0"/>
              <a:t>Move </a:t>
            </a:r>
            <a:r>
              <a:rPr lang="en-US" dirty="0"/>
              <a:t>“Quality of Life” into the “Dependent” box, and move </a:t>
            </a:r>
            <a:r>
              <a:rPr lang="en-US" dirty="0" smtClean="0"/>
              <a:t>“gender”, “age”, </a:t>
            </a:r>
            <a:r>
              <a:rPr lang="en-US" dirty="0"/>
              <a:t>and </a:t>
            </a:r>
            <a:r>
              <a:rPr lang="en-US" dirty="0" smtClean="0"/>
              <a:t>“</a:t>
            </a:r>
            <a:r>
              <a:rPr lang="en-US" dirty="0" err="1" smtClean="0"/>
              <a:t>maritalsts</a:t>
            </a:r>
            <a:r>
              <a:rPr lang="en-US" dirty="0" smtClean="0"/>
              <a:t>” </a:t>
            </a:r>
            <a:r>
              <a:rPr lang="en-US" dirty="0"/>
              <a:t>into the “Block 1 of 1” box. </a:t>
            </a:r>
            <a:r>
              <a:rPr lang="en-US" dirty="0" smtClean="0"/>
              <a:t>Then </a:t>
            </a:r>
            <a:r>
              <a:rPr lang="en-US" dirty="0"/>
              <a:t>click </a:t>
            </a:r>
            <a:r>
              <a:rPr lang="en-US" dirty="0" smtClean="0"/>
              <a:t>“Next”</a:t>
            </a:r>
            <a:r>
              <a:rPr lang="en-US" dirty="0"/>
              <a:t>.</a:t>
            </a:r>
          </a:p>
        </p:txBody>
      </p:sp>
      <p:pic>
        <p:nvPicPr>
          <p:cNvPr id="4" name="Picture 3" descr="Screen Shot 2013-05-09 at 8.26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900" y="2647940"/>
            <a:ext cx="5575300" cy="408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61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r>
              <a:rPr lang="en-US" dirty="0" smtClean="0"/>
              <a:t>Move </a:t>
            </a:r>
            <a:r>
              <a:rPr lang="en-US" dirty="0"/>
              <a:t>“Intelligence” and “Depression”</a:t>
            </a:r>
            <a:r>
              <a:rPr lang="en-US" dirty="0" smtClean="0"/>
              <a:t> </a:t>
            </a:r>
            <a:r>
              <a:rPr lang="en-US" dirty="0"/>
              <a:t>into the “Block </a:t>
            </a:r>
            <a:r>
              <a:rPr lang="en-US" dirty="0" smtClean="0"/>
              <a:t>2 </a:t>
            </a:r>
            <a:r>
              <a:rPr lang="en-US" dirty="0"/>
              <a:t>of </a:t>
            </a:r>
            <a:r>
              <a:rPr lang="en-US" dirty="0" smtClean="0"/>
              <a:t>2” </a:t>
            </a:r>
            <a:r>
              <a:rPr lang="en-US" dirty="0"/>
              <a:t>box. </a:t>
            </a:r>
            <a:r>
              <a:rPr lang="en-US" dirty="0" smtClean="0"/>
              <a:t>Then </a:t>
            </a:r>
            <a:r>
              <a:rPr lang="en-US" dirty="0"/>
              <a:t>click </a:t>
            </a:r>
            <a:r>
              <a:rPr lang="en-US" dirty="0" smtClean="0"/>
              <a:t>“Statistics”</a:t>
            </a:r>
            <a:r>
              <a:rPr lang="en-US" dirty="0"/>
              <a:t>.</a:t>
            </a:r>
          </a:p>
        </p:txBody>
      </p:sp>
      <p:pic>
        <p:nvPicPr>
          <p:cNvPr id="5" name="Picture 4" descr="Screen Shot 2013-05-09 at 8.26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00" y="2259305"/>
            <a:ext cx="5905500" cy="433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2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Multiple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>
            <a:normAutofit/>
          </a:bodyPr>
          <a:lstStyle/>
          <a:p>
            <a:r>
              <a:rPr lang="en-US" dirty="0" smtClean="0"/>
              <a:t>Select “R squared change”, then “Continue” and then “OK”</a:t>
            </a:r>
            <a:endParaRPr lang="en-US" dirty="0"/>
          </a:p>
        </p:txBody>
      </p:sp>
      <p:pic>
        <p:nvPicPr>
          <p:cNvPr id="4" name="Picture 3" descr="Screen Shot 2013-05-09 at 8.26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2108200"/>
            <a:ext cx="5308600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2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</TotalTime>
  <Words>546</Words>
  <Application>Microsoft Macintosh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SPSS</vt:lpstr>
      <vt:lpstr>Multiple Regression</vt:lpstr>
      <vt:lpstr>Multiple Regression</vt:lpstr>
      <vt:lpstr>Multiple Regression</vt:lpstr>
      <vt:lpstr>Multiple Regression</vt:lpstr>
      <vt:lpstr>Hierarchical Multiple Regression</vt:lpstr>
      <vt:lpstr>Hierarchical Multiple Regression</vt:lpstr>
      <vt:lpstr>Hierarchical Multiple Regression</vt:lpstr>
      <vt:lpstr>Hierarchical Multiple Regression</vt:lpstr>
      <vt:lpstr>Hierarchical Multiple Regression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59</cp:revision>
  <dcterms:created xsi:type="dcterms:W3CDTF">2012-11-27T05:35:10Z</dcterms:created>
  <dcterms:modified xsi:type="dcterms:W3CDTF">2013-05-09T15:58:40Z</dcterms:modified>
</cp:coreProperties>
</file>