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025" autoAdjust="0"/>
    <p:restoredTop sz="98551" autoAdjust="0"/>
  </p:normalViewPr>
  <p:slideViewPr>
    <p:cSldViewPr snapToGrid="0" snapToObjects="1">
      <p:cViewPr>
        <p:scale>
          <a:sx n="150" d="100"/>
          <a:sy n="150" d="100"/>
        </p:scale>
        <p:origin x="-360" y="1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6C5678-EE20-4FA5-88E2-6E0BD67A2E26}" type="datetime1">
              <a:rPr lang="en-US" smtClean="0"/>
              <a:t>11/18/15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77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051B39-B140-43FE-96DB-472A2B59CE7C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41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600BB2-27C5-458B-ABCE-839C88CF47CE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43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1D738E-8962-435F-8C43-147B8DD7E819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416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AEA93-55E7-4DA9-90C2-089A26EEFEC4}" type="datetime1">
              <a:rPr lang="en-US" smtClean="0"/>
              <a:t>11/18/15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8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4CF3C7-6809-4F39-BD67-A75817BDDE0A}" type="datetime1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0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EAEB24-CE78-465C-A726-91D0868FA48F}" type="datetime1">
              <a:rPr lang="en-US" smtClean="0"/>
              <a:t>11/18/15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8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0BAADF0-1749-4E8B-9691-B44A5F8C0895}" type="datetime1">
              <a:rPr lang="en-US" smtClean="0"/>
              <a:t>11/18/15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24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AF628A-A867-4937-BBE5-207DB6F9C51A}" type="datetime1">
              <a:rPr lang="en-US" smtClean="0"/>
              <a:t>11/18/15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4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8BBB94-68E6-4675-A946-F1C5994EDBD7}" type="datetime1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73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3B8377-21E3-4835-B75D-4E2847E2750F}" type="datetime1">
              <a:rPr lang="en-US" smtClean="0"/>
              <a:t>11/18/15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0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638"/>
            <a:ext cx="9144000" cy="830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066800"/>
            <a:ext cx="9144000" cy="5791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52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latin typeface="Arial Black"/>
          <a:ea typeface="+mj-ea"/>
          <a:cs typeface="Arial Black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800" b="1" kern="1200">
          <a:solidFill>
            <a:srgbClr val="800000"/>
          </a:solidFill>
          <a:latin typeface="Times New Roman"/>
          <a:ea typeface="+mn-ea"/>
          <a:cs typeface="Times New Roman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charset="2"/>
        <a:buChar char=""/>
        <a:defRPr sz="2600" kern="1200">
          <a:solidFill>
            <a:srgbClr val="800000"/>
          </a:solidFill>
          <a:latin typeface="Times New Roman"/>
          <a:ea typeface="+mn-ea"/>
          <a:cs typeface="Times New Roman"/>
        </a:defRPr>
      </a:lvl2pPr>
      <a:lvl3pPr marL="1028700" indent="-228600" algn="l" defTabSz="457200" rtl="0" eaLnBrk="1" latinLnBrk="0" hangingPunct="1">
        <a:spcBef>
          <a:spcPct val="20000"/>
        </a:spcBef>
        <a:buFont typeface="Wingdings" charset="2"/>
        <a:buChar char="§"/>
        <a:defRPr sz="2400" i="1" kern="1200">
          <a:solidFill>
            <a:srgbClr val="800000"/>
          </a:solidFill>
          <a:latin typeface="Times New Roman"/>
          <a:ea typeface="+mn-ea"/>
          <a:cs typeface="Times New Roman"/>
        </a:defRPr>
      </a:lvl3pPr>
      <a:lvl4pPr marL="1206500" indent="-1778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4pPr>
      <a:lvl5pPr marL="14859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800000"/>
          </a:solidFill>
          <a:latin typeface="Times New Roman"/>
          <a:ea typeface="+mn-ea"/>
          <a:cs typeface="Times New Roman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9770"/>
            <a:ext cx="7772400" cy="1470025"/>
          </a:xfrm>
        </p:spPr>
        <p:txBody>
          <a:bodyPr>
            <a:noAutofit/>
          </a:bodyPr>
          <a:lstStyle/>
          <a:p>
            <a:r>
              <a:rPr lang="en-US" sz="9600" dirty="0" smtClean="0"/>
              <a:t>SPSS</a:t>
            </a:r>
            <a:endParaRPr lang="en-US" sz="9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" y="1958535"/>
            <a:ext cx="9017000" cy="4603750"/>
          </a:xfrm>
        </p:spPr>
        <p:txBody>
          <a:bodyPr>
            <a:noAutofit/>
          </a:bodyPr>
          <a:lstStyle/>
          <a:p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tatistical </a:t>
            </a:r>
            <a:r>
              <a:rPr lang="en-US" sz="4200" dirty="0" smtClean="0">
                <a:solidFill>
                  <a:schemeClr val="tx1"/>
                </a:solidFill>
              </a:rPr>
              <a:t>P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ackage for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ocial </a:t>
            </a:r>
            <a:r>
              <a:rPr lang="en-US" sz="4200" dirty="0" smtClean="0">
                <a:solidFill>
                  <a:schemeClr val="tx1"/>
                </a:solidFill>
              </a:rPr>
              <a:t>S</a:t>
            </a:r>
            <a:r>
              <a:rPr lang="en-US" sz="4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ciences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4800" dirty="0">
                <a:solidFill>
                  <a:srgbClr val="800000"/>
                </a:solidFill>
              </a:rPr>
              <a:t>Independent Samples t-test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Department </a:t>
            </a:r>
            <a:r>
              <a:rPr lang="en-US" sz="2400" dirty="0">
                <a:solidFill>
                  <a:schemeClr val="tx1"/>
                </a:solidFill>
              </a:rPr>
              <a:t>of Psychology</a:t>
            </a:r>
          </a:p>
          <a:p>
            <a:r>
              <a:rPr lang="en-US" sz="2400" dirty="0">
                <a:solidFill>
                  <a:schemeClr val="tx1"/>
                </a:solidFill>
              </a:rPr>
              <a:t>California State University Northridge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www.csun.edu</a:t>
            </a:r>
            <a:r>
              <a:rPr lang="en-US" sz="2400" dirty="0">
                <a:solidFill>
                  <a:schemeClr val="tx1"/>
                </a:solidFill>
              </a:rPr>
              <a:t>/</a:t>
            </a:r>
            <a:r>
              <a:rPr lang="en-US" sz="2400" dirty="0" smtClean="0">
                <a:solidFill>
                  <a:schemeClr val="tx1"/>
                </a:solidFill>
              </a:rPr>
              <a:t>plunk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009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samples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Independent samples t-test examines differences between two groups on a dependent variable.</a:t>
            </a:r>
          </a:p>
        </p:txBody>
      </p:sp>
      <p:pic>
        <p:nvPicPr>
          <p:cNvPr id="4" name="Picture 3" descr="Screen Shot 2012-11-27 at 9.47.5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010" y="1923690"/>
            <a:ext cx="5523784" cy="4815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418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samples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The test variable is the dependent variable.</a:t>
            </a:r>
          </a:p>
          <a:p>
            <a:r>
              <a:rPr lang="en-US" dirty="0" smtClean="0"/>
              <a:t>The grouping variable is the independent variable.</a:t>
            </a:r>
          </a:p>
          <a:p>
            <a:pPr lvl="1"/>
            <a:r>
              <a:rPr lang="en-US" dirty="0" smtClean="0"/>
              <a:t>Click on “define groups”</a:t>
            </a:r>
          </a:p>
        </p:txBody>
      </p:sp>
      <p:pic>
        <p:nvPicPr>
          <p:cNvPr id="5" name="Picture 4" descr="Screen Shot 2012-11-27 at 9.48.32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814" y="2820683"/>
            <a:ext cx="6500010" cy="387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70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samples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To define the groups, insert the values for the two groups that are to be compared.</a:t>
            </a:r>
          </a:p>
          <a:p>
            <a:pPr lvl="1"/>
            <a:r>
              <a:rPr lang="en-US" dirty="0" smtClean="0"/>
              <a:t>Men were coded as 0 while women were coded as 1.</a:t>
            </a:r>
          </a:p>
        </p:txBody>
      </p:sp>
      <p:pic>
        <p:nvPicPr>
          <p:cNvPr id="4" name="Picture 3" descr="Screen Shot 2012-11-27 at 9.48.4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515" y="2948536"/>
            <a:ext cx="6362700" cy="367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94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samples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The values now show in the group variable box</a:t>
            </a:r>
          </a:p>
        </p:txBody>
      </p:sp>
      <p:pic>
        <p:nvPicPr>
          <p:cNvPr id="5" name="Picture 4" descr="Screen Shot 2012-11-27 at 9.48.5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0026" y="2811613"/>
            <a:ext cx="638810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352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samples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If the </a:t>
            </a:r>
            <a:r>
              <a:rPr lang="en-US" dirty="0" err="1" smtClean="0"/>
              <a:t>Levene’s</a:t>
            </a:r>
            <a:r>
              <a:rPr lang="en-US" dirty="0" smtClean="0"/>
              <a:t> test is not significant (such as this example), then interpret the top </a:t>
            </a:r>
            <a:r>
              <a:rPr lang="en-US" i="1" dirty="0" smtClean="0"/>
              <a:t>t</a:t>
            </a:r>
            <a:r>
              <a:rPr lang="en-US" dirty="0" smtClean="0"/>
              <a:t> value.</a:t>
            </a:r>
          </a:p>
          <a:p>
            <a:r>
              <a:rPr lang="en-US" dirty="0" smtClean="0"/>
              <a:t>If the Leven’s test is significant (</a:t>
            </a:r>
            <a:r>
              <a:rPr lang="en-US" i="1" dirty="0" smtClean="0"/>
              <a:t>p</a:t>
            </a:r>
            <a:r>
              <a:rPr lang="en-US" dirty="0" smtClean="0"/>
              <a:t> &lt; .05), then interpret the bottom t value</a:t>
            </a:r>
          </a:p>
        </p:txBody>
      </p:sp>
      <p:pic>
        <p:nvPicPr>
          <p:cNvPr id="4" name="Picture 3" descr="Screen Shot 2012-11-27 at 9.50.2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40504"/>
            <a:ext cx="9144000" cy="35136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114801" y="3121943"/>
            <a:ext cx="4910666" cy="196977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Independent samples t-test indicated no significant difference between women (</a:t>
            </a:r>
            <a:r>
              <a:rPr lang="en-US" b="1" i="1" dirty="0" smtClean="0">
                <a:solidFill>
                  <a:srgbClr val="800000"/>
                </a:solidFill>
              </a:rPr>
              <a:t>M</a:t>
            </a:r>
            <a:r>
              <a:rPr lang="en-US" b="1" dirty="0" smtClean="0">
                <a:solidFill>
                  <a:srgbClr val="800000"/>
                </a:solidFill>
              </a:rPr>
              <a:t> = 3.27, </a:t>
            </a:r>
            <a:r>
              <a:rPr lang="en-US" b="1" i="1" dirty="0" smtClean="0">
                <a:solidFill>
                  <a:srgbClr val="800000"/>
                </a:solidFill>
              </a:rPr>
              <a:t>SD</a:t>
            </a:r>
            <a:r>
              <a:rPr lang="en-US" b="1" dirty="0" smtClean="0">
                <a:solidFill>
                  <a:srgbClr val="800000"/>
                </a:solidFill>
              </a:rPr>
              <a:t> = 0.54) and </a:t>
            </a:r>
            <a:r>
              <a:rPr lang="en-US" b="1" dirty="0">
                <a:solidFill>
                  <a:srgbClr val="800000"/>
                </a:solidFill>
              </a:rPr>
              <a:t>men (</a:t>
            </a:r>
            <a:r>
              <a:rPr lang="en-US" b="1" i="1" dirty="0">
                <a:solidFill>
                  <a:srgbClr val="800000"/>
                </a:solidFill>
              </a:rPr>
              <a:t>M</a:t>
            </a:r>
            <a:r>
              <a:rPr lang="en-US" b="1" dirty="0">
                <a:solidFill>
                  <a:srgbClr val="800000"/>
                </a:solidFill>
              </a:rPr>
              <a:t> = </a:t>
            </a:r>
            <a:r>
              <a:rPr lang="en-US" b="1" dirty="0" smtClean="0">
                <a:solidFill>
                  <a:srgbClr val="800000"/>
                </a:solidFill>
              </a:rPr>
              <a:t>3.30, </a:t>
            </a:r>
            <a:r>
              <a:rPr lang="en-US" b="1" i="1" dirty="0">
                <a:solidFill>
                  <a:srgbClr val="800000"/>
                </a:solidFill>
              </a:rPr>
              <a:t>SD</a:t>
            </a:r>
            <a:r>
              <a:rPr lang="en-US" b="1" dirty="0">
                <a:solidFill>
                  <a:srgbClr val="800000"/>
                </a:solidFill>
              </a:rPr>
              <a:t> = </a:t>
            </a:r>
            <a:r>
              <a:rPr lang="en-US" b="1" dirty="0" smtClean="0">
                <a:solidFill>
                  <a:srgbClr val="800000"/>
                </a:solidFill>
              </a:rPr>
              <a:t>0.53)  on hotness, </a:t>
            </a:r>
            <a:r>
              <a:rPr lang="en-US" b="1" i="1" dirty="0" smtClean="0">
                <a:solidFill>
                  <a:srgbClr val="800000"/>
                </a:solidFill>
              </a:rPr>
              <a:t>t</a:t>
            </a:r>
            <a:r>
              <a:rPr lang="en-US" b="1" dirty="0" smtClean="0">
                <a:solidFill>
                  <a:srgbClr val="800000"/>
                </a:solidFill>
              </a:rPr>
              <a:t>(3865) = -1.58, </a:t>
            </a:r>
            <a:r>
              <a:rPr lang="en-US" b="1" i="1" dirty="0" smtClean="0">
                <a:solidFill>
                  <a:srgbClr val="800000"/>
                </a:solidFill>
              </a:rPr>
              <a:t>p</a:t>
            </a:r>
            <a:r>
              <a:rPr lang="en-US" b="1" dirty="0" smtClean="0">
                <a:solidFill>
                  <a:srgbClr val="800000"/>
                </a:solidFill>
              </a:rPr>
              <a:t> = .11, </a:t>
            </a:r>
            <a:r>
              <a:rPr lang="en-US" b="1" i="1" dirty="0" smtClean="0">
                <a:solidFill>
                  <a:srgbClr val="800000"/>
                </a:solidFill>
              </a:rPr>
              <a:t>d</a:t>
            </a:r>
            <a:r>
              <a:rPr lang="en-US" b="1" dirty="0" smtClean="0">
                <a:solidFill>
                  <a:srgbClr val="800000"/>
                </a:solidFill>
              </a:rPr>
              <a:t> = .05. </a:t>
            </a:r>
          </a:p>
          <a:p>
            <a:r>
              <a:rPr lang="en-US" sz="1000" b="1" dirty="0">
                <a:solidFill>
                  <a:srgbClr val="800000"/>
                </a:solidFill>
              </a:rPr>
              <a:t>N</a:t>
            </a:r>
            <a:r>
              <a:rPr lang="en-US" sz="1000" b="1" dirty="0" smtClean="0">
                <a:solidFill>
                  <a:srgbClr val="800000"/>
                </a:solidFill>
              </a:rPr>
              <a:t>ote 1:</a:t>
            </a:r>
            <a:r>
              <a:rPr lang="en-US" sz="1000" dirty="0" smtClean="0">
                <a:solidFill>
                  <a:srgbClr val="800000"/>
                </a:solidFill>
              </a:rPr>
              <a:t> I calculated </a:t>
            </a:r>
            <a:r>
              <a:rPr lang="en-US" sz="1000" dirty="0" err="1" smtClean="0">
                <a:solidFill>
                  <a:srgbClr val="800000"/>
                </a:solidFill>
              </a:rPr>
              <a:t>cohen’s</a:t>
            </a:r>
            <a:r>
              <a:rPr lang="en-US" sz="1000" dirty="0" smtClean="0">
                <a:solidFill>
                  <a:srgbClr val="800000"/>
                </a:solidFill>
              </a:rPr>
              <a:t> </a:t>
            </a:r>
            <a:r>
              <a:rPr lang="en-US" sz="1000" i="1" dirty="0" smtClean="0">
                <a:solidFill>
                  <a:srgbClr val="800000"/>
                </a:solidFill>
              </a:rPr>
              <a:t>d</a:t>
            </a:r>
            <a:r>
              <a:rPr lang="en-US" sz="1000" dirty="0" smtClean="0">
                <a:solidFill>
                  <a:srgbClr val="800000"/>
                </a:solidFill>
              </a:rPr>
              <a:t> using an online calculator such as the one found here </a:t>
            </a:r>
            <a:br>
              <a:rPr lang="en-US" sz="1000" dirty="0" smtClean="0">
                <a:solidFill>
                  <a:srgbClr val="800000"/>
                </a:solidFill>
              </a:rPr>
            </a:br>
            <a:r>
              <a:rPr lang="en-US" sz="1000" dirty="0" smtClean="0">
                <a:solidFill>
                  <a:srgbClr val="800000"/>
                </a:solidFill>
              </a:rPr>
              <a:t>http</a:t>
            </a:r>
            <a:r>
              <a:rPr lang="en-US" sz="1000" dirty="0">
                <a:solidFill>
                  <a:srgbClr val="800000"/>
                </a:solidFill>
              </a:rPr>
              <a:t>://</a:t>
            </a:r>
            <a:r>
              <a:rPr lang="en-US" sz="1000" dirty="0" err="1">
                <a:solidFill>
                  <a:srgbClr val="800000"/>
                </a:solidFill>
              </a:rPr>
              <a:t>www.uccs.edu</a:t>
            </a:r>
            <a:r>
              <a:rPr lang="en-US" sz="1000" dirty="0">
                <a:solidFill>
                  <a:srgbClr val="800000"/>
                </a:solidFill>
              </a:rPr>
              <a:t>/~</a:t>
            </a:r>
            <a:r>
              <a:rPr lang="en-US" sz="1000" dirty="0" err="1" smtClean="0">
                <a:solidFill>
                  <a:srgbClr val="800000"/>
                </a:solidFill>
              </a:rPr>
              <a:t>lbecker</a:t>
            </a:r>
            <a:endParaRPr lang="en-US" sz="1000" dirty="0" smtClean="0">
              <a:solidFill>
                <a:srgbClr val="800000"/>
              </a:solidFill>
            </a:endParaRPr>
          </a:p>
          <a:p>
            <a:r>
              <a:rPr lang="en-US" sz="1000" b="1" dirty="0" smtClean="0">
                <a:solidFill>
                  <a:srgbClr val="800000"/>
                </a:solidFill>
              </a:rPr>
              <a:t>Note 2:</a:t>
            </a:r>
            <a:r>
              <a:rPr lang="en-US" sz="1000" dirty="0" smtClean="0">
                <a:solidFill>
                  <a:srgbClr val="800000"/>
                </a:solidFill>
              </a:rPr>
              <a:t> The reason the value for SD has a “0” in front of decimal point is that the value could be above 1.00. In the case of </a:t>
            </a:r>
            <a:r>
              <a:rPr lang="en-US" sz="1000" i="1" dirty="0" smtClean="0">
                <a:solidFill>
                  <a:srgbClr val="800000"/>
                </a:solidFill>
              </a:rPr>
              <a:t>p</a:t>
            </a:r>
            <a:r>
              <a:rPr lang="en-US" sz="1000" dirty="0" smtClean="0">
                <a:solidFill>
                  <a:srgbClr val="800000"/>
                </a:solidFill>
              </a:rPr>
              <a:t> value and </a:t>
            </a:r>
            <a:r>
              <a:rPr lang="en-US" sz="1000" i="1" dirty="0" smtClean="0">
                <a:solidFill>
                  <a:srgbClr val="800000"/>
                </a:solidFill>
              </a:rPr>
              <a:t>d</a:t>
            </a:r>
            <a:r>
              <a:rPr lang="en-US" sz="1000" dirty="0" smtClean="0">
                <a:solidFill>
                  <a:srgbClr val="800000"/>
                </a:solidFill>
              </a:rPr>
              <a:t> value, they can’t be above 1.00, so no need to put a “0” before the decimal point.</a:t>
            </a:r>
            <a:endParaRPr lang="en-US" sz="1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325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samples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50900"/>
            <a:ext cx="9144000" cy="6007100"/>
          </a:xfrm>
        </p:spPr>
        <p:txBody>
          <a:bodyPr/>
          <a:lstStyle/>
          <a:p>
            <a:r>
              <a:rPr lang="en-US" dirty="0" smtClean="0"/>
              <a:t>This time, put in “depress” as the test variable; keep gender as the grouping variable.</a:t>
            </a:r>
          </a:p>
        </p:txBody>
      </p:sp>
      <p:pic>
        <p:nvPicPr>
          <p:cNvPr id="4" name="Picture 3" descr="Screen Shot 2012-11-27 at 9.50.5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467" y="2048932"/>
            <a:ext cx="6350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532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2-11-27 at 9.51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39429"/>
            <a:ext cx="9144000" cy="34532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samples t-test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91631"/>
            <a:ext cx="9144000" cy="6007100"/>
          </a:xfrm>
        </p:spPr>
        <p:txBody>
          <a:bodyPr/>
          <a:lstStyle/>
          <a:p>
            <a:r>
              <a:rPr lang="en-US" dirty="0" smtClean="0"/>
              <a:t>If the </a:t>
            </a:r>
            <a:r>
              <a:rPr lang="en-US" dirty="0" err="1" smtClean="0"/>
              <a:t>Levene’s</a:t>
            </a:r>
            <a:r>
              <a:rPr lang="en-US" dirty="0" smtClean="0"/>
              <a:t> test is not significant (such as this example), then interpret the top </a:t>
            </a:r>
            <a:r>
              <a:rPr lang="en-US" i="1" dirty="0" smtClean="0"/>
              <a:t>t</a:t>
            </a:r>
            <a:r>
              <a:rPr lang="en-US" dirty="0" smtClean="0"/>
              <a:t> value.</a:t>
            </a:r>
            <a:r>
              <a:rPr lang="en-US" sz="2400" dirty="0" smtClean="0"/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48150" y="2623378"/>
            <a:ext cx="48450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</a:rPr>
              <a:t>Independent samples t-test indicated women (</a:t>
            </a:r>
            <a:r>
              <a:rPr lang="en-US" b="1" i="1" dirty="0" smtClean="0">
                <a:solidFill>
                  <a:srgbClr val="800000"/>
                </a:solidFill>
              </a:rPr>
              <a:t>M</a:t>
            </a:r>
            <a:r>
              <a:rPr lang="en-US" b="1" dirty="0" smtClean="0">
                <a:solidFill>
                  <a:srgbClr val="800000"/>
                </a:solidFill>
              </a:rPr>
              <a:t> </a:t>
            </a:r>
            <a:r>
              <a:rPr lang="en-US" b="1" smtClean="0">
                <a:solidFill>
                  <a:srgbClr val="800000"/>
                </a:solidFill>
              </a:rPr>
              <a:t>= </a:t>
            </a:r>
            <a:r>
              <a:rPr lang="en-US" b="1" smtClean="0">
                <a:solidFill>
                  <a:srgbClr val="800000"/>
                </a:solidFill>
              </a:rPr>
              <a:t>0.89, </a:t>
            </a:r>
            <a:r>
              <a:rPr lang="en-US" b="1" i="1" dirty="0" smtClean="0">
                <a:solidFill>
                  <a:srgbClr val="800000"/>
                </a:solidFill>
              </a:rPr>
              <a:t>SD</a:t>
            </a:r>
            <a:r>
              <a:rPr lang="en-US" b="1" dirty="0" smtClean="0">
                <a:solidFill>
                  <a:srgbClr val="800000"/>
                </a:solidFill>
              </a:rPr>
              <a:t> = 0.61) reported significantly higher depressive symptoms than men </a:t>
            </a:r>
            <a:r>
              <a:rPr lang="en-US" b="1" dirty="0">
                <a:solidFill>
                  <a:srgbClr val="800000"/>
                </a:solidFill>
              </a:rPr>
              <a:t>(</a:t>
            </a:r>
            <a:r>
              <a:rPr lang="en-US" b="1" i="1" dirty="0">
                <a:solidFill>
                  <a:srgbClr val="800000"/>
                </a:solidFill>
              </a:rPr>
              <a:t>M</a:t>
            </a:r>
            <a:r>
              <a:rPr lang="en-US" b="1" dirty="0">
                <a:solidFill>
                  <a:srgbClr val="800000"/>
                </a:solidFill>
              </a:rPr>
              <a:t> = </a:t>
            </a:r>
            <a:r>
              <a:rPr lang="en-US" b="1" dirty="0" smtClean="0">
                <a:solidFill>
                  <a:srgbClr val="800000"/>
                </a:solidFill>
              </a:rPr>
              <a:t>0.81, </a:t>
            </a:r>
            <a:r>
              <a:rPr lang="en-US" b="1" i="1" dirty="0">
                <a:solidFill>
                  <a:srgbClr val="800000"/>
                </a:solidFill>
              </a:rPr>
              <a:t>SD</a:t>
            </a:r>
            <a:r>
              <a:rPr lang="en-US" b="1" dirty="0">
                <a:solidFill>
                  <a:srgbClr val="800000"/>
                </a:solidFill>
              </a:rPr>
              <a:t> = </a:t>
            </a:r>
            <a:r>
              <a:rPr lang="en-US" b="1" dirty="0" smtClean="0">
                <a:solidFill>
                  <a:srgbClr val="800000"/>
                </a:solidFill>
              </a:rPr>
              <a:t>0.58), </a:t>
            </a:r>
            <a:r>
              <a:rPr lang="en-US" b="1" i="1" dirty="0" smtClean="0">
                <a:solidFill>
                  <a:srgbClr val="800000"/>
                </a:solidFill>
              </a:rPr>
              <a:t>t</a:t>
            </a:r>
            <a:r>
              <a:rPr lang="en-US" b="1" dirty="0" smtClean="0">
                <a:solidFill>
                  <a:srgbClr val="800000"/>
                </a:solidFill>
              </a:rPr>
              <a:t>(3665) = -4.06, </a:t>
            </a:r>
            <a:r>
              <a:rPr lang="en-US" b="1" i="1" dirty="0" smtClean="0">
                <a:solidFill>
                  <a:srgbClr val="800000"/>
                </a:solidFill>
              </a:rPr>
              <a:t>p</a:t>
            </a:r>
            <a:r>
              <a:rPr lang="en-US" b="1" dirty="0" smtClean="0">
                <a:solidFill>
                  <a:srgbClr val="800000"/>
                </a:solidFill>
              </a:rPr>
              <a:t> &lt; .001, d = 14.</a:t>
            </a:r>
            <a:endParaRPr lang="en-US" b="1" dirty="0">
              <a:solidFill>
                <a:srgbClr val="8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5723467"/>
            <a:ext cx="86190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</a:rPr>
              <a:t>Note: </a:t>
            </a:r>
            <a:r>
              <a:rPr lang="en-US" b="1" dirty="0" smtClean="0">
                <a:solidFill>
                  <a:srgbClr val="800000"/>
                </a:solidFill>
              </a:rPr>
              <a:t>When </a:t>
            </a:r>
            <a:r>
              <a:rPr lang="en-US" b="1" dirty="0">
                <a:solidFill>
                  <a:srgbClr val="800000"/>
                </a:solidFill>
              </a:rPr>
              <a:t>“</a:t>
            </a:r>
            <a:r>
              <a:rPr lang="en-US" b="1" i="1" dirty="0">
                <a:solidFill>
                  <a:srgbClr val="800000"/>
                </a:solidFill>
              </a:rPr>
              <a:t>p</a:t>
            </a:r>
            <a:r>
              <a:rPr lang="en-US" b="1" dirty="0">
                <a:solidFill>
                  <a:srgbClr val="800000"/>
                </a:solidFill>
              </a:rPr>
              <a:t> &lt; .</a:t>
            </a:r>
            <a:r>
              <a:rPr lang="en-US" b="1" dirty="0" smtClean="0">
                <a:solidFill>
                  <a:srgbClr val="800000"/>
                </a:solidFill>
              </a:rPr>
              <a:t>001,” it is okay to say “</a:t>
            </a:r>
            <a:r>
              <a:rPr lang="en-US" b="1" i="1" dirty="0" smtClean="0">
                <a:solidFill>
                  <a:srgbClr val="800000"/>
                </a:solidFill>
              </a:rPr>
              <a:t>p</a:t>
            </a:r>
            <a:r>
              <a:rPr lang="en-US" b="1" dirty="0" smtClean="0">
                <a:solidFill>
                  <a:srgbClr val="800000"/>
                </a:solidFill>
              </a:rPr>
              <a:t> &lt; .001” instead </a:t>
            </a:r>
            <a:r>
              <a:rPr lang="en-US" b="1" dirty="0">
                <a:solidFill>
                  <a:srgbClr val="800000"/>
                </a:solidFill>
              </a:rPr>
              <a:t>of the actual </a:t>
            </a:r>
            <a:r>
              <a:rPr lang="en-US" b="1" i="1" dirty="0">
                <a:solidFill>
                  <a:srgbClr val="800000"/>
                </a:solidFill>
              </a:rPr>
              <a:t>p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b="1" dirty="0" smtClean="0">
                <a:solidFill>
                  <a:srgbClr val="800000"/>
                </a:solidFill>
              </a:rPr>
              <a:t>value (as recommended by </a:t>
            </a:r>
            <a:r>
              <a:rPr lang="en-US" b="1" dirty="0" err="1" smtClean="0">
                <a:solidFill>
                  <a:srgbClr val="800000"/>
                </a:solidFill>
              </a:rPr>
              <a:t>APA</a:t>
            </a:r>
            <a:r>
              <a:rPr lang="en-US" b="1" dirty="0" smtClean="0">
                <a:solidFill>
                  <a:srgbClr val="800000"/>
                </a:solidFill>
              </a:rPr>
              <a:t>). If </a:t>
            </a:r>
            <a:r>
              <a:rPr lang="en-US" b="1" dirty="0">
                <a:solidFill>
                  <a:srgbClr val="800000"/>
                </a:solidFill>
              </a:rPr>
              <a:t>it </a:t>
            </a:r>
            <a:r>
              <a:rPr lang="en-US" b="1" dirty="0" smtClean="0">
                <a:solidFill>
                  <a:srgbClr val="800000"/>
                </a:solidFill>
              </a:rPr>
              <a:t>was greater than </a:t>
            </a:r>
            <a:r>
              <a:rPr lang="en-US" b="1" dirty="0">
                <a:solidFill>
                  <a:srgbClr val="800000"/>
                </a:solidFill>
              </a:rPr>
              <a:t>.001, then I would have reported the actual </a:t>
            </a:r>
            <a:r>
              <a:rPr lang="en-US" b="1" i="1" dirty="0">
                <a:solidFill>
                  <a:srgbClr val="800000"/>
                </a:solidFill>
              </a:rPr>
              <a:t>p</a:t>
            </a:r>
            <a:r>
              <a:rPr lang="en-US" b="1" dirty="0">
                <a:solidFill>
                  <a:srgbClr val="800000"/>
                </a:solidFill>
              </a:rPr>
              <a:t> </a:t>
            </a:r>
            <a:r>
              <a:rPr lang="en-US" b="1" dirty="0" smtClean="0">
                <a:solidFill>
                  <a:srgbClr val="800000"/>
                </a:solidFill>
              </a:rPr>
              <a:t>value (e.g., </a:t>
            </a:r>
            <a:r>
              <a:rPr lang="en-US" b="1" i="1" dirty="0" smtClean="0">
                <a:solidFill>
                  <a:srgbClr val="800000"/>
                </a:solidFill>
              </a:rPr>
              <a:t>p</a:t>
            </a:r>
            <a:r>
              <a:rPr lang="en-US" b="1" dirty="0" smtClean="0">
                <a:solidFill>
                  <a:srgbClr val="800000"/>
                </a:solidFill>
              </a:rPr>
              <a:t> &lt; .002 or </a:t>
            </a:r>
            <a:r>
              <a:rPr lang="en-US" b="1" i="1" dirty="0">
                <a:solidFill>
                  <a:srgbClr val="800000"/>
                </a:solidFill>
              </a:rPr>
              <a:t>p</a:t>
            </a:r>
            <a:r>
              <a:rPr lang="en-US" b="1" dirty="0">
                <a:solidFill>
                  <a:srgbClr val="800000"/>
                </a:solidFill>
              </a:rPr>
              <a:t> &lt; .</a:t>
            </a:r>
            <a:r>
              <a:rPr lang="en-US" b="1" dirty="0" smtClean="0">
                <a:solidFill>
                  <a:srgbClr val="800000"/>
                </a:solidFill>
              </a:rPr>
              <a:t>013)</a:t>
            </a:r>
            <a:endParaRPr lang="en-US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3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2757</TotalTime>
  <Words>398</Words>
  <Application>Microsoft Macintosh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SPSS</vt:lpstr>
      <vt:lpstr>Independent samples t-test</vt:lpstr>
      <vt:lpstr>Independent samples t-test</vt:lpstr>
      <vt:lpstr>Independent samples t-test</vt:lpstr>
      <vt:lpstr>Independent samples t-test</vt:lpstr>
      <vt:lpstr>Independent samples t-test</vt:lpstr>
      <vt:lpstr>Independent samples t-test</vt:lpstr>
      <vt:lpstr>Independent samples t-test</vt:lpstr>
    </vt:vector>
  </TitlesOfParts>
  <Company>California State University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SPSS</dc:title>
  <dc:creator>Scott Plunkett</dc:creator>
  <cp:lastModifiedBy>Manuscript Authors</cp:lastModifiedBy>
  <cp:revision>42</cp:revision>
  <dcterms:created xsi:type="dcterms:W3CDTF">2012-11-27T05:35:10Z</dcterms:created>
  <dcterms:modified xsi:type="dcterms:W3CDTF">2015-11-18T17:26:27Z</dcterms:modified>
</cp:coreProperties>
</file>