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8551" autoAdjust="0"/>
  </p:normalViewPr>
  <p:slideViewPr>
    <p:cSldViewPr snapToGrid="0" snapToObjects="1">
      <p:cViewPr varScale="1">
        <p:scale>
          <a:sx n="114" d="100"/>
          <a:sy n="114" d="100"/>
        </p:scale>
        <p:origin x="-96" y="-1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6C5678-EE20-4FA5-88E2-6E0BD67A2E26}" type="datetime1">
              <a:rPr lang="en-US" smtClean="0"/>
              <a:t>5/9/13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77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051B39-B140-43FE-96DB-472A2B59CE7C}" type="datetime1">
              <a:rPr lang="en-US" smtClean="0"/>
              <a:t>5/9/13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41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600BB2-27C5-458B-ABCE-839C88CF47CE}" type="datetime1">
              <a:rPr lang="en-US" smtClean="0"/>
              <a:t>5/9/13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243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1D738E-8962-435F-8C43-147B8DD7E819}" type="datetime1">
              <a:rPr lang="en-US" smtClean="0"/>
              <a:t>5/9/13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416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CAEA93-55E7-4DA9-90C2-089A26EEFEC4}" type="datetime1">
              <a:rPr lang="en-US" smtClean="0"/>
              <a:t>5/9/13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48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4CF3C7-6809-4F39-BD67-A75817BDDE0A}" type="datetime1">
              <a:rPr lang="en-US" smtClean="0"/>
              <a:t>5/9/13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804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EAEB24-CE78-465C-A726-91D0868FA48F}" type="datetime1">
              <a:rPr lang="en-US" smtClean="0"/>
              <a:t>5/9/13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581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BAADF0-1749-4E8B-9691-B44A5F8C0895}" type="datetime1">
              <a:rPr lang="en-US" smtClean="0"/>
              <a:t>5/9/13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24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AF628A-A867-4937-BBE5-207DB6F9C51A}" type="datetime1">
              <a:rPr lang="en-US" smtClean="0"/>
              <a:t>5/9/13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04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8BBB94-68E6-4675-A946-F1C5994EDBD7}" type="datetime1">
              <a:rPr lang="en-US" smtClean="0"/>
              <a:t>5/9/13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732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3B8377-21E3-4835-B75D-4E2847E2750F}" type="datetime1">
              <a:rPr lang="en-US" smtClean="0"/>
              <a:t>5/9/13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03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0638"/>
            <a:ext cx="9144000" cy="830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066800"/>
            <a:ext cx="9144000" cy="579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52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3600" b="1" kern="1200">
          <a:solidFill>
            <a:srgbClr val="800000"/>
          </a:solidFill>
          <a:latin typeface="Arial Black"/>
          <a:ea typeface="+mj-ea"/>
          <a:cs typeface="Arial Black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Wingdings" charset="2"/>
        <a:buChar char="v"/>
        <a:defRPr sz="2800" b="1" kern="1200">
          <a:solidFill>
            <a:srgbClr val="800000"/>
          </a:solidFill>
          <a:latin typeface="Times New Roman"/>
          <a:ea typeface="+mn-ea"/>
          <a:cs typeface="Times New Roman"/>
        </a:defRPr>
      </a:lvl1pPr>
      <a:lvl2pPr marL="742950" indent="-285750" algn="l" defTabSz="457200" rtl="0" eaLnBrk="1" latinLnBrk="0" hangingPunct="1">
        <a:spcBef>
          <a:spcPct val="20000"/>
        </a:spcBef>
        <a:buFont typeface="Wingdings" charset="2"/>
        <a:buChar char=""/>
        <a:defRPr sz="2600" kern="1200">
          <a:solidFill>
            <a:srgbClr val="800000"/>
          </a:solidFill>
          <a:latin typeface="Times New Roman"/>
          <a:ea typeface="+mn-ea"/>
          <a:cs typeface="Times New Roman"/>
        </a:defRPr>
      </a:lvl2pPr>
      <a:lvl3pPr marL="1028700" indent="-228600" algn="l" defTabSz="457200" rtl="0" eaLnBrk="1" latinLnBrk="0" hangingPunct="1">
        <a:spcBef>
          <a:spcPct val="20000"/>
        </a:spcBef>
        <a:buFont typeface="Wingdings" charset="2"/>
        <a:buChar char="§"/>
        <a:defRPr sz="2400" i="1" kern="1200">
          <a:solidFill>
            <a:srgbClr val="800000"/>
          </a:solidFill>
          <a:latin typeface="Times New Roman"/>
          <a:ea typeface="+mn-ea"/>
          <a:cs typeface="Times New Roman"/>
        </a:defRPr>
      </a:lvl3pPr>
      <a:lvl4pPr marL="1206500" indent="-1778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800000"/>
          </a:solidFill>
          <a:latin typeface="Times New Roman"/>
          <a:ea typeface="+mn-ea"/>
          <a:cs typeface="Times New Roman"/>
        </a:defRPr>
      </a:lvl4pPr>
      <a:lvl5pPr marL="14859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800000"/>
          </a:solidFill>
          <a:latin typeface="Times New Roman"/>
          <a:ea typeface="+mn-ea"/>
          <a:cs typeface="Times New Roman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84225"/>
            <a:ext cx="7772400" cy="1470025"/>
          </a:xfrm>
        </p:spPr>
        <p:txBody>
          <a:bodyPr>
            <a:noAutofit/>
          </a:bodyPr>
          <a:lstStyle/>
          <a:p>
            <a:r>
              <a:rPr lang="en-US" sz="9600" dirty="0" smtClean="0"/>
              <a:t>SPSS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000" y="2254250"/>
            <a:ext cx="9017000" cy="4195596"/>
          </a:xfrm>
        </p:spPr>
        <p:txBody>
          <a:bodyPr>
            <a:noAutofit/>
          </a:bodyPr>
          <a:lstStyle/>
          <a:p>
            <a:r>
              <a:rPr lang="en-US" sz="4200" dirty="0" smtClean="0">
                <a:solidFill>
                  <a:schemeClr val="tx1"/>
                </a:solidFill>
              </a:rPr>
              <a:t>S</a:t>
            </a:r>
            <a:r>
              <a:rPr lang="en-US" sz="4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tatistical </a:t>
            </a:r>
            <a:r>
              <a:rPr lang="en-US" sz="4200" dirty="0" smtClean="0">
                <a:solidFill>
                  <a:schemeClr val="tx1"/>
                </a:solidFill>
              </a:rPr>
              <a:t>P</a:t>
            </a:r>
            <a:r>
              <a:rPr lang="en-US" sz="4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ackage for </a:t>
            </a:r>
            <a:r>
              <a:rPr lang="en-US" sz="4200" dirty="0" smtClean="0">
                <a:solidFill>
                  <a:schemeClr val="tx1"/>
                </a:solidFill>
              </a:rPr>
              <a:t>S</a:t>
            </a:r>
            <a:r>
              <a:rPr lang="en-US" sz="4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ocial </a:t>
            </a:r>
            <a:r>
              <a:rPr lang="en-US" sz="4200" dirty="0" smtClean="0">
                <a:solidFill>
                  <a:schemeClr val="tx1"/>
                </a:solidFill>
              </a:rPr>
              <a:t>S</a:t>
            </a:r>
            <a:r>
              <a:rPr lang="en-US" sz="4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ciences</a:t>
            </a:r>
          </a:p>
          <a:p>
            <a:endParaRPr lang="en-US" sz="4800" dirty="0" smtClean="0">
              <a:solidFill>
                <a:srgbClr val="800000"/>
              </a:solidFill>
            </a:endParaRPr>
          </a:p>
          <a:p>
            <a:r>
              <a:rPr lang="en-US" sz="4800" dirty="0" smtClean="0">
                <a:solidFill>
                  <a:srgbClr val="800000"/>
                </a:solidFill>
              </a:rPr>
              <a:t>Running Frequencies</a:t>
            </a:r>
            <a:endParaRPr lang="en-US" sz="4800" dirty="0">
              <a:solidFill>
                <a:srgbClr val="800000"/>
              </a:solidFill>
            </a:endParaRPr>
          </a:p>
          <a:p>
            <a:r>
              <a:rPr lang="en-US" sz="2400" dirty="0" smtClean="0">
                <a:solidFill>
                  <a:srgbClr val="000000"/>
                </a:solidFill>
              </a:rPr>
              <a:t>Department of Psychology</a:t>
            </a:r>
          </a:p>
          <a:p>
            <a:r>
              <a:rPr lang="en-US" sz="2400" dirty="0" smtClean="0">
                <a:solidFill>
                  <a:srgbClr val="000000"/>
                </a:solidFill>
              </a:rPr>
              <a:t>California State University Northridge</a:t>
            </a:r>
          </a:p>
          <a:p>
            <a:r>
              <a:rPr lang="en-US" sz="2400" dirty="0" err="1">
                <a:solidFill>
                  <a:srgbClr val="000000"/>
                </a:solidFill>
              </a:rPr>
              <a:t>w</a:t>
            </a:r>
            <a:r>
              <a:rPr lang="en-US" sz="2400" dirty="0" err="1" smtClean="0">
                <a:solidFill>
                  <a:srgbClr val="000000"/>
                </a:solidFill>
              </a:rPr>
              <a:t>ww.csun.edu</a:t>
            </a:r>
            <a:r>
              <a:rPr lang="en-US" sz="2400" dirty="0" smtClean="0">
                <a:solidFill>
                  <a:srgbClr val="000000"/>
                </a:solidFill>
              </a:rPr>
              <a:t>/plunk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009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Frequencies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8878"/>
            <a:ext cx="4489835" cy="4663351"/>
          </a:xfrm>
        </p:spPr>
        <p:txBody>
          <a:bodyPr>
            <a:normAutofit/>
          </a:bodyPr>
          <a:lstStyle/>
          <a:p>
            <a:r>
              <a:rPr lang="en-US" dirty="0" smtClean="0"/>
              <a:t>Select “</a:t>
            </a:r>
            <a:r>
              <a:rPr lang="en-US" dirty="0"/>
              <a:t>A</a:t>
            </a:r>
            <a:r>
              <a:rPr lang="en-US" dirty="0" smtClean="0"/>
              <a:t>nalyze”, then “Descriptive Statistics”, and then “Frequencies”</a:t>
            </a:r>
            <a:endParaRPr lang="en-US" dirty="0"/>
          </a:p>
        </p:txBody>
      </p:sp>
      <p:pic>
        <p:nvPicPr>
          <p:cNvPr id="6" name="Picture 5" descr="Screen Shot 2012-11-27 at 9.56.0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6060" y="940019"/>
            <a:ext cx="4026410" cy="5179653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flipV="1">
            <a:off x="4318935" y="1669978"/>
            <a:ext cx="341799" cy="557219"/>
          </a:xfrm>
          <a:prstGeom prst="straightConnector1">
            <a:avLst/>
          </a:prstGeom>
          <a:ln w="762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3011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Frequencies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8879"/>
            <a:ext cx="8979670" cy="1956356"/>
          </a:xfrm>
        </p:spPr>
        <p:txBody>
          <a:bodyPr>
            <a:normAutofit/>
          </a:bodyPr>
          <a:lstStyle/>
          <a:p>
            <a:r>
              <a:rPr lang="en-US" dirty="0" smtClean="0"/>
              <a:t>Using the sample file from the webpage, move the following variables over to the box on the right: “gender”, “state of origin”, “ethnicity”, and “age”.</a:t>
            </a:r>
          </a:p>
          <a:p>
            <a:r>
              <a:rPr lang="en-US" dirty="0" smtClean="0"/>
              <a:t>Next, click on “Statistics”</a:t>
            </a:r>
            <a:endParaRPr lang="en-US" dirty="0"/>
          </a:p>
        </p:txBody>
      </p:sp>
      <p:pic>
        <p:nvPicPr>
          <p:cNvPr id="4" name="Picture 3" descr="Screen Shot 2012-11-27 at 9.56.2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572" y="2885235"/>
            <a:ext cx="6439098" cy="377240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>
            <a:off x="7059628" y="3029271"/>
            <a:ext cx="549695" cy="279279"/>
          </a:xfrm>
          <a:prstGeom prst="straightConnector1">
            <a:avLst/>
          </a:prstGeom>
          <a:ln w="762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3139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Frequencies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8879"/>
            <a:ext cx="8979670" cy="1956356"/>
          </a:xfrm>
        </p:spPr>
        <p:txBody>
          <a:bodyPr>
            <a:normAutofit/>
          </a:bodyPr>
          <a:lstStyle/>
          <a:p>
            <a:r>
              <a:rPr lang="en-US" dirty="0" smtClean="0"/>
              <a:t>This box provides many options for basic statistics.</a:t>
            </a:r>
          </a:p>
          <a:p>
            <a:r>
              <a:rPr lang="en-US" dirty="0" smtClean="0"/>
              <a:t>Select “Mean”</a:t>
            </a:r>
          </a:p>
          <a:p>
            <a:r>
              <a:rPr lang="en-US" dirty="0" smtClean="0"/>
              <a:t>Then click “continue” and then “OK”</a:t>
            </a:r>
            <a:endParaRPr lang="en-US" dirty="0"/>
          </a:p>
        </p:txBody>
      </p:sp>
      <p:pic>
        <p:nvPicPr>
          <p:cNvPr id="5" name="Picture 4" descr="Screen Shot 2012-11-27 at 9.56.3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219" y="2672221"/>
            <a:ext cx="5147414" cy="4018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218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Frequencies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8879"/>
            <a:ext cx="8979670" cy="1956356"/>
          </a:xfrm>
        </p:spPr>
        <p:txBody>
          <a:bodyPr>
            <a:normAutofit/>
          </a:bodyPr>
          <a:lstStyle/>
          <a:p>
            <a:r>
              <a:rPr lang="en-US" dirty="0" smtClean="0"/>
              <a:t>The first box in the output demonstrates how many valid and missing cases there are on each variable, as well as the mean.</a:t>
            </a:r>
            <a:endParaRPr lang="en-US" dirty="0"/>
          </a:p>
        </p:txBody>
      </p:sp>
      <p:pic>
        <p:nvPicPr>
          <p:cNvPr id="4" name="Picture 3" descr="Screen Shot 2012-11-27 at 9.57.0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39" y="2440489"/>
            <a:ext cx="589280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689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Frequencies</a:t>
            </a:r>
            <a:endParaRPr lang="en-US" dirty="0"/>
          </a:p>
        </p:txBody>
      </p:sp>
      <p:pic>
        <p:nvPicPr>
          <p:cNvPr id="5" name="Picture 4" descr="Screen Shot 2012-11-27 at 10.00.1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755" y="4752909"/>
            <a:ext cx="7200900" cy="20574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8879"/>
            <a:ext cx="8979670" cy="1956356"/>
          </a:xfrm>
        </p:spPr>
        <p:txBody>
          <a:bodyPr>
            <a:normAutofit/>
          </a:bodyPr>
          <a:lstStyle/>
          <a:p>
            <a:r>
              <a:rPr lang="en-US" dirty="0" smtClean="0"/>
              <a:t>The subsequent boxes in the output show the frequency, percent (which would include missing data), valid percent (as if there were no missing data), and cumulative percent</a:t>
            </a:r>
            <a:endParaRPr lang="en-US" dirty="0"/>
          </a:p>
        </p:txBody>
      </p:sp>
      <p:pic>
        <p:nvPicPr>
          <p:cNvPr id="7" name="Picture 6" descr="Screen Shot 2013-05-09 at 8.10.16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8241" y="2695509"/>
            <a:ext cx="59436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813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2529</TotalTime>
  <Words>172</Words>
  <Application>Microsoft Macintosh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SPSS</vt:lpstr>
      <vt:lpstr>Running Frequencies</vt:lpstr>
      <vt:lpstr>Running Frequencies</vt:lpstr>
      <vt:lpstr>Running Frequencies</vt:lpstr>
      <vt:lpstr>Running Frequencies</vt:lpstr>
      <vt:lpstr>Running Frequencies</vt:lpstr>
    </vt:vector>
  </TitlesOfParts>
  <Company>California State University Northridge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SPSS</dc:title>
  <dc:creator>Scott Plunkett</dc:creator>
  <cp:lastModifiedBy>Scott Plunkett</cp:lastModifiedBy>
  <cp:revision>19</cp:revision>
  <dcterms:created xsi:type="dcterms:W3CDTF">2012-11-27T05:35:10Z</dcterms:created>
  <dcterms:modified xsi:type="dcterms:W3CDTF">2013-05-09T15:11:25Z</dcterms:modified>
</cp:coreProperties>
</file>