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93" autoAdjust="0"/>
    <p:restoredTop sz="98551" autoAdjust="0"/>
  </p:normalViewPr>
  <p:slideViewPr>
    <p:cSldViewPr snapToGrid="0" snapToObjects="1">
      <p:cViewPr>
        <p:scale>
          <a:sx n="100" d="100"/>
          <a:sy n="100" d="100"/>
        </p:scale>
        <p:origin x="-1200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6C5678-EE20-4FA5-88E2-6E0BD67A2E26}" type="datetime1">
              <a:rPr lang="en-US" smtClean="0"/>
              <a:t>5/7/13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77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051B39-B140-43FE-96DB-472A2B59CE7C}" type="datetime1">
              <a:rPr lang="en-US" smtClean="0"/>
              <a:t>5/7/13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4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600BB2-27C5-458B-ABCE-839C88CF47CE}" type="datetime1">
              <a:rPr lang="en-US" smtClean="0"/>
              <a:t>5/7/13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43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1D738E-8962-435F-8C43-147B8DD7E819}" type="datetime1">
              <a:rPr lang="en-US" smtClean="0"/>
              <a:t>5/7/13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16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AEA93-55E7-4DA9-90C2-089A26EEFEC4}" type="datetime1">
              <a:rPr lang="en-US" smtClean="0"/>
              <a:t>5/7/13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8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CF3C7-6809-4F39-BD67-A75817BDDE0A}" type="datetime1">
              <a:rPr lang="en-US" smtClean="0"/>
              <a:t>5/7/13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04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EAEB24-CE78-465C-A726-91D0868FA48F}" type="datetime1">
              <a:rPr lang="en-US" smtClean="0"/>
              <a:t>5/7/13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58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BAADF0-1749-4E8B-9691-B44A5F8C0895}" type="datetime1">
              <a:rPr lang="en-US" smtClean="0"/>
              <a:t>5/7/13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24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AF628A-A867-4937-BBE5-207DB6F9C51A}" type="datetime1">
              <a:rPr lang="en-US" smtClean="0"/>
              <a:t>5/7/13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4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8BBB94-68E6-4675-A946-F1C5994EDBD7}" type="datetime1">
              <a:rPr lang="en-US" smtClean="0"/>
              <a:t>5/7/13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32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3B8377-21E3-4835-B75D-4E2847E2750F}" type="datetime1">
              <a:rPr lang="en-US" smtClean="0"/>
              <a:t>5/7/13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03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0638"/>
            <a:ext cx="9144000" cy="830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066800"/>
            <a:ext cx="9144000" cy="579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52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3600" b="1" kern="1200">
          <a:solidFill>
            <a:srgbClr val="800000"/>
          </a:solidFill>
          <a:latin typeface="Arial Black"/>
          <a:ea typeface="+mj-ea"/>
          <a:cs typeface="Arial Black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v"/>
        <a:defRPr sz="2800" b="1" kern="1200">
          <a:solidFill>
            <a:srgbClr val="800000"/>
          </a:solidFill>
          <a:latin typeface="Times New Roman"/>
          <a:ea typeface="+mn-ea"/>
          <a:cs typeface="Times New Roman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"/>
        <a:defRPr sz="2600" kern="1200">
          <a:solidFill>
            <a:srgbClr val="800000"/>
          </a:solidFill>
          <a:latin typeface="Times New Roman"/>
          <a:ea typeface="+mn-ea"/>
          <a:cs typeface="Times New Roman"/>
        </a:defRPr>
      </a:lvl2pPr>
      <a:lvl3pPr marL="1028700" indent="-228600" algn="l" defTabSz="457200" rtl="0" eaLnBrk="1" latinLnBrk="0" hangingPunct="1">
        <a:spcBef>
          <a:spcPct val="20000"/>
        </a:spcBef>
        <a:buFont typeface="Wingdings" charset="2"/>
        <a:buChar char="§"/>
        <a:defRPr sz="2400" i="1" kern="1200">
          <a:solidFill>
            <a:srgbClr val="800000"/>
          </a:solidFill>
          <a:latin typeface="Times New Roman"/>
          <a:ea typeface="+mn-ea"/>
          <a:cs typeface="Times New Roman"/>
        </a:defRPr>
      </a:lvl3pPr>
      <a:lvl4pPr marL="1206500" indent="-1778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800000"/>
          </a:solidFill>
          <a:latin typeface="Times New Roman"/>
          <a:ea typeface="+mn-ea"/>
          <a:cs typeface="Times New Roman"/>
        </a:defRPr>
      </a:lvl4pPr>
      <a:lvl5pPr marL="14859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800000"/>
          </a:solidFill>
          <a:latin typeface="Times New Roman"/>
          <a:ea typeface="+mn-ea"/>
          <a:cs typeface="Times New Roma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9770"/>
            <a:ext cx="7772400" cy="1470025"/>
          </a:xfrm>
        </p:spPr>
        <p:txBody>
          <a:bodyPr>
            <a:noAutofit/>
          </a:bodyPr>
          <a:lstStyle/>
          <a:p>
            <a:r>
              <a:rPr lang="en-US" sz="9600" dirty="0" smtClean="0"/>
              <a:t>SPSS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" y="1958535"/>
            <a:ext cx="9017000" cy="4603750"/>
          </a:xfrm>
        </p:spPr>
        <p:txBody>
          <a:bodyPr>
            <a:noAutofit/>
          </a:bodyPr>
          <a:lstStyle/>
          <a:p>
            <a:r>
              <a:rPr lang="en-US" sz="4200" dirty="0" smtClean="0">
                <a:solidFill>
                  <a:schemeClr val="tx1"/>
                </a:solidFill>
              </a:rPr>
              <a:t>S</a:t>
            </a:r>
            <a:r>
              <a:rPr lang="en-US" sz="4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tatistical </a:t>
            </a:r>
            <a:r>
              <a:rPr lang="en-US" sz="4200" dirty="0" smtClean="0">
                <a:solidFill>
                  <a:schemeClr val="tx1"/>
                </a:solidFill>
              </a:rPr>
              <a:t>P</a:t>
            </a:r>
            <a:r>
              <a:rPr lang="en-US" sz="4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ackage for </a:t>
            </a:r>
            <a:r>
              <a:rPr lang="en-US" sz="4200" dirty="0" smtClean="0">
                <a:solidFill>
                  <a:schemeClr val="tx1"/>
                </a:solidFill>
              </a:rPr>
              <a:t>S</a:t>
            </a:r>
            <a:r>
              <a:rPr lang="en-US" sz="4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ocial </a:t>
            </a:r>
            <a:r>
              <a:rPr lang="en-US" sz="4200" dirty="0" smtClean="0">
                <a:solidFill>
                  <a:schemeClr val="tx1"/>
                </a:solidFill>
              </a:rPr>
              <a:t>S</a:t>
            </a:r>
            <a:r>
              <a:rPr lang="en-US" sz="4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ciences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4800" dirty="0" smtClean="0">
                <a:solidFill>
                  <a:srgbClr val="800000"/>
                </a:solidFill>
              </a:rPr>
              <a:t>Bivariate Correlations</a:t>
            </a:r>
            <a:endParaRPr lang="en-US" sz="4800" dirty="0">
              <a:solidFill>
                <a:srgbClr val="800000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Department </a:t>
            </a:r>
            <a:r>
              <a:rPr lang="en-US" sz="2400" dirty="0">
                <a:solidFill>
                  <a:schemeClr val="tx1"/>
                </a:solidFill>
              </a:rPr>
              <a:t>of Psychology</a:t>
            </a:r>
          </a:p>
          <a:p>
            <a:r>
              <a:rPr lang="en-US" sz="2400" dirty="0">
                <a:solidFill>
                  <a:schemeClr val="tx1"/>
                </a:solidFill>
              </a:rPr>
              <a:t>California State University Northridge</a:t>
            </a:r>
          </a:p>
          <a:p>
            <a:r>
              <a:rPr lang="en-US" sz="2400" dirty="0" err="1">
                <a:solidFill>
                  <a:schemeClr val="tx1"/>
                </a:solidFill>
              </a:rPr>
              <a:t>www.csun.edu</a:t>
            </a:r>
            <a:r>
              <a:rPr lang="en-US" sz="2400" dirty="0">
                <a:solidFill>
                  <a:schemeClr val="tx1"/>
                </a:solidFill>
              </a:rPr>
              <a:t>/</a:t>
            </a:r>
            <a:r>
              <a:rPr lang="en-US" sz="2400" dirty="0" smtClean="0">
                <a:solidFill>
                  <a:schemeClr val="tx1"/>
                </a:solidFill>
              </a:rPr>
              <a:t>plunk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009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Bivariate Correlations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/>
          <a:lstStyle/>
          <a:p>
            <a:r>
              <a:rPr lang="en-US" dirty="0" smtClean="0"/>
              <a:t>Bivariate correlations </a:t>
            </a:r>
            <a:r>
              <a:rPr lang="en-US" dirty="0" smtClean="0"/>
              <a:t>examines </a:t>
            </a:r>
            <a:r>
              <a:rPr lang="en-US" dirty="0" smtClean="0"/>
              <a:t>the strength and direction of the relationship between two variables.</a:t>
            </a:r>
          </a:p>
          <a:p>
            <a:r>
              <a:rPr lang="en-US" dirty="0" smtClean="0"/>
              <a:t>They are also called zero-order correlations.</a:t>
            </a:r>
          </a:p>
          <a:p>
            <a:r>
              <a:rPr lang="en-US" dirty="0" smtClean="0"/>
              <a:t>Go to “Analyze”, </a:t>
            </a:r>
            <a:br>
              <a:rPr lang="en-US" dirty="0" smtClean="0"/>
            </a:br>
            <a:r>
              <a:rPr lang="en-US" dirty="0" smtClean="0"/>
              <a:t>then “Correlate”, and then</a:t>
            </a:r>
            <a:br>
              <a:rPr lang="en-US" dirty="0" smtClean="0"/>
            </a:br>
            <a:r>
              <a:rPr lang="en-US" dirty="0" smtClean="0"/>
              <a:t>“Bivariate”</a:t>
            </a:r>
            <a:endParaRPr lang="en-US" dirty="0" smtClean="0"/>
          </a:p>
        </p:txBody>
      </p:sp>
      <p:pic>
        <p:nvPicPr>
          <p:cNvPr id="4" name="Picture 3" descr="Screen Shot 2012-11-27 at 9.54.2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900" y="2489199"/>
            <a:ext cx="3403600" cy="4112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418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Bivariate Correlations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/>
          <a:lstStyle/>
          <a:p>
            <a:r>
              <a:rPr lang="en-US" dirty="0" smtClean="0"/>
              <a:t>Move over the following variables</a:t>
            </a:r>
          </a:p>
          <a:p>
            <a:r>
              <a:rPr lang="en-US" dirty="0" smtClean="0"/>
              <a:t>Click “One-tailed” (when you are hypothesizing a relationship between variables) and “Two-tailed” when you not hypothesized a</a:t>
            </a:r>
            <a:br>
              <a:rPr lang="en-US" dirty="0" smtClean="0"/>
            </a:br>
            <a:r>
              <a:rPr lang="en-US" dirty="0" smtClean="0"/>
              <a:t>specific relationship</a:t>
            </a:r>
            <a:br>
              <a:rPr lang="en-US" dirty="0" smtClean="0"/>
            </a:br>
            <a:r>
              <a:rPr lang="en-US" dirty="0" smtClean="0"/>
              <a:t>between the variables.</a:t>
            </a:r>
          </a:p>
          <a:p>
            <a:r>
              <a:rPr lang="en-US" dirty="0" smtClean="0"/>
              <a:t>If you want the means</a:t>
            </a:r>
            <a:br>
              <a:rPr lang="en-US" dirty="0" smtClean="0"/>
            </a:br>
            <a:r>
              <a:rPr lang="en-US" dirty="0" smtClean="0"/>
              <a:t>and standard deviations,</a:t>
            </a:r>
            <a:br>
              <a:rPr lang="en-US" dirty="0" smtClean="0"/>
            </a:br>
            <a:r>
              <a:rPr lang="en-US" dirty="0" smtClean="0"/>
              <a:t>then click on “Options.”</a:t>
            </a:r>
          </a:p>
          <a:p>
            <a:r>
              <a:rPr lang="en-US" dirty="0" smtClean="0"/>
              <a:t>Click “OK”</a:t>
            </a:r>
            <a:endParaRPr lang="en-US" dirty="0" smtClean="0"/>
          </a:p>
        </p:txBody>
      </p:sp>
      <p:pic>
        <p:nvPicPr>
          <p:cNvPr id="5" name="Picture 4" descr="Screen Shot 2012-11-27 at 9.55.0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900" y="2466860"/>
            <a:ext cx="4724400" cy="3908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728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Bivariate Correlations</a:t>
            </a:r>
            <a:endParaRPr lang="en-US" dirty="0"/>
          </a:p>
        </p:txBody>
      </p:sp>
      <p:pic>
        <p:nvPicPr>
          <p:cNvPr id="5" name="Picture 4" descr="Screen Shot 2012-11-27 at 9.55.1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" y="2137102"/>
            <a:ext cx="6934200" cy="4543097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213360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en-US" dirty="0" smtClean="0"/>
              <a:t>Hotness was significantly and negatively related to intelligence, </a:t>
            </a:r>
            <a:r>
              <a:rPr lang="en-US" i="1" dirty="0" smtClean="0"/>
              <a:t>r</a:t>
            </a:r>
            <a:r>
              <a:rPr lang="en-US" dirty="0" smtClean="0"/>
              <a:t>(2731) </a:t>
            </a:r>
            <a:r>
              <a:rPr lang="en-US" dirty="0"/>
              <a:t>= </a:t>
            </a:r>
            <a:r>
              <a:rPr lang="en-US" dirty="0" smtClean="0"/>
              <a:t>-.19, </a:t>
            </a:r>
            <a:r>
              <a:rPr lang="en-US" i="1" dirty="0"/>
              <a:t>p</a:t>
            </a:r>
            <a:r>
              <a:rPr lang="en-US" dirty="0"/>
              <a:t> &lt; .</a:t>
            </a:r>
            <a:r>
              <a:rPr lang="en-US" dirty="0" smtClean="0"/>
              <a:t>001, and depressive symptoms </a:t>
            </a:r>
            <a:r>
              <a:rPr lang="en-US" i="1" dirty="0"/>
              <a:t>r</a:t>
            </a:r>
            <a:r>
              <a:rPr lang="en-US" dirty="0" smtClean="0"/>
              <a:t>(3670) </a:t>
            </a:r>
            <a:r>
              <a:rPr lang="en-US" dirty="0"/>
              <a:t>= -</a:t>
            </a:r>
            <a:r>
              <a:rPr lang="en-US" dirty="0" smtClean="0"/>
              <a:t>.27, </a:t>
            </a:r>
            <a:r>
              <a:rPr lang="en-US" i="1" dirty="0"/>
              <a:t>p</a:t>
            </a:r>
            <a:r>
              <a:rPr lang="en-US" dirty="0"/>
              <a:t> &lt; .</a:t>
            </a:r>
            <a:r>
              <a:rPr lang="en-US" dirty="0" smtClean="0"/>
              <a:t>001. Hotness was </a:t>
            </a:r>
            <a:r>
              <a:rPr lang="en-US" dirty="0"/>
              <a:t>significantly and </a:t>
            </a:r>
            <a:r>
              <a:rPr lang="en-US" dirty="0" smtClean="0"/>
              <a:t>positively </a:t>
            </a:r>
            <a:r>
              <a:rPr lang="en-US" dirty="0"/>
              <a:t>related to </a:t>
            </a:r>
            <a:r>
              <a:rPr lang="en-US" dirty="0" smtClean="0"/>
              <a:t>quality of life, </a:t>
            </a:r>
            <a:r>
              <a:rPr lang="en-US" i="1" dirty="0"/>
              <a:t>r</a:t>
            </a:r>
            <a:r>
              <a:rPr lang="en-US" dirty="0"/>
              <a:t>(</a:t>
            </a:r>
            <a:r>
              <a:rPr lang="en-US" dirty="0" smtClean="0"/>
              <a:t>2681</a:t>
            </a:r>
            <a:r>
              <a:rPr lang="en-US" dirty="0"/>
              <a:t>) = </a:t>
            </a:r>
            <a:r>
              <a:rPr lang="en-US" dirty="0" smtClean="0"/>
              <a:t>.29, </a:t>
            </a:r>
            <a:r>
              <a:rPr lang="en-US" i="1" dirty="0"/>
              <a:t>p</a:t>
            </a:r>
            <a:r>
              <a:rPr lang="en-US" dirty="0"/>
              <a:t> &lt; .</a:t>
            </a:r>
            <a:r>
              <a:rPr lang="en-US" dirty="0" smtClean="0"/>
              <a:t>001.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0935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2913</TotalTime>
  <Words>149</Words>
  <Application>Microsoft Macintosh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SPSS</vt:lpstr>
      <vt:lpstr>Bivariate Correlations</vt:lpstr>
      <vt:lpstr>Bivariate Correlations</vt:lpstr>
      <vt:lpstr>Bivariate Correlations</vt:lpstr>
    </vt:vector>
  </TitlesOfParts>
  <Company>California State University Northridge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SPSS</dc:title>
  <dc:creator>Scott Plunkett</dc:creator>
  <cp:lastModifiedBy>Scott Plunkett</cp:lastModifiedBy>
  <cp:revision>54</cp:revision>
  <dcterms:created xsi:type="dcterms:W3CDTF">2012-11-27T05:35:10Z</dcterms:created>
  <dcterms:modified xsi:type="dcterms:W3CDTF">2013-05-07T20:45:52Z</dcterms:modified>
</cp:coreProperties>
</file>