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8463200" cy="36576000"/>
  <p:notesSz cx="6858000" cy="9144000"/>
  <p:defaultTextStyle>
    <a:defPPr>
      <a:defRPr lang="en-US"/>
    </a:defPPr>
    <a:lvl1pPr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2428875" indent="-1971675"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4857750" indent="-3943350"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7288213" indent="-5916613"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9717088" indent="-7888288"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046" autoAdjust="0"/>
  </p:normalViewPr>
  <p:slideViewPr>
    <p:cSldViewPr snapToGrid="0">
      <p:cViewPr>
        <p:scale>
          <a:sx n="66" d="100"/>
          <a:sy n="66" d="100"/>
        </p:scale>
        <p:origin x="1936" y="-336"/>
      </p:cViewPr>
      <p:guideLst>
        <p:guide orient="horz" pos="11520"/>
        <p:guide pos="152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4740" y="11362270"/>
            <a:ext cx="41193720" cy="78401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69480" y="20726400"/>
            <a:ext cx="33924240" cy="9347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29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5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88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71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147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576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006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435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A8ABF1-9711-FF47-94C1-BCA377D936F5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67AB7-AE20-A148-8F30-3556F8C18C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3FC5F8-12C9-194A-95D9-5E19E910FA99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4C312-3382-1642-908D-751711E8C4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763958" y="8204206"/>
            <a:ext cx="61058587" cy="1747604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571385" y="8204206"/>
            <a:ext cx="182384856" cy="1747604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EBF99-8639-1145-900B-A19C89FC44DC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C4B91-DBFE-7F42-A899-CAB5746B40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F8C461-708B-2D42-ABE1-FE3F97348AC0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934ED-18E1-CE48-8706-9A097532F5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8259" y="23503470"/>
            <a:ext cx="41193720" cy="7264400"/>
          </a:xfrm>
        </p:spPr>
        <p:txBody>
          <a:bodyPr anchor="t"/>
          <a:lstStyle>
            <a:lvl1pPr algn="l">
              <a:defRPr sz="21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28259" y="15502473"/>
            <a:ext cx="41193720" cy="8000997"/>
          </a:xfrm>
        </p:spPr>
        <p:txBody>
          <a:bodyPr anchor="b"/>
          <a:lstStyle>
            <a:lvl1pPr marL="0" indent="0">
              <a:buNone/>
              <a:defRPr sz="10600">
                <a:solidFill>
                  <a:schemeClr val="tx1">
                    <a:tint val="75000"/>
                  </a:schemeClr>
                </a:solidFill>
              </a:defRPr>
            </a:lvl1pPr>
            <a:lvl2pPr marL="2429488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858975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3pPr>
            <a:lvl4pPr marL="728846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 marL="971795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  <a:lvl6pPr marL="1214743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6pPr>
            <a:lvl7pPr marL="14576926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7pPr>
            <a:lvl8pPr marL="1700641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8pPr>
            <a:lvl9pPr marL="1943590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A852BC-D3D1-F34A-A1C8-61E89827717E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32C03-44FD-C84C-877D-3AD3008CAE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571382" y="47794340"/>
            <a:ext cx="121721718" cy="135170330"/>
          </a:xfrm>
        </p:spPr>
        <p:txBody>
          <a:bodyPr/>
          <a:lstStyle>
            <a:lvl1pPr>
              <a:defRPr sz="14900"/>
            </a:lvl1pPr>
            <a:lvl2pPr>
              <a:defRPr sz="12700"/>
            </a:lvl2pPr>
            <a:lvl3pPr>
              <a:defRPr sz="10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100823" y="47794340"/>
            <a:ext cx="121721724" cy="135170330"/>
          </a:xfrm>
        </p:spPr>
        <p:txBody>
          <a:bodyPr/>
          <a:lstStyle>
            <a:lvl1pPr>
              <a:defRPr sz="14900"/>
            </a:lvl1pPr>
            <a:lvl2pPr>
              <a:defRPr sz="12700"/>
            </a:lvl2pPr>
            <a:lvl3pPr>
              <a:defRPr sz="10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4F7A0-7E38-D649-AA89-9F8AB1115CFD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1A730-E398-804A-8774-FC495C29A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160" y="1464736"/>
            <a:ext cx="43616880" cy="609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23160" y="8187270"/>
            <a:ext cx="21412997" cy="3412064"/>
          </a:xfrm>
        </p:spPr>
        <p:txBody>
          <a:bodyPr anchor="b"/>
          <a:lstStyle>
            <a:lvl1pPr marL="0" indent="0">
              <a:buNone/>
              <a:defRPr sz="12700" b="1"/>
            </a:lvl1pPr>
            <a:lvl2pPr marL="2429488" indent="0">
              <a:buNone/>
              <a:defRPr sz="10600" b="1"/>
            </a:lvl2pPr>
            <a:lvl3pPr marL="4858975" indent="0">
              <a:buNone/>
              <a:defRPr sz="9600" b="1"/>
            </a:lvl3pPr>
            <a:lvl4pPr marL="7288463" indent="0">
              <a:buNone/>
              <a:defRPr sz="8500" b="1"/>
            </a:lvl4pPr>
            <a:lvl5pPr marL="9717951" indent="0">
              <a:buNone/>
              <a:defRPr sz="8500" b="1"/>
            </a:lvl5pPr>
            <a:lvl6pPr marL="12147438" indent="0">
              <a:buNone/>
              <a:defRPr sz="8500" b="1"/>
            </a:lvl6pPr>
            <a:lvl7pPr marL="14576926" indent="0">
              <a:buNone/>
              <a:defRPr sz="8500" b="1"/>
            </a:lvl7pPr>
            <a:lvl8pPr marL="17006414" indent="0">
              <a:buNone/>
              <a:defRPr sz="8500" b="1"/>
            </a:lvl8pPr>
            <a:lvl9pPr marL="19435901" indent="0">
              <a:buNone/>
              <a:defRPr sz="8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23160" y="11599334"/>
            <a:ext cx="21412997" cy="21073536"/>
          </a:xfrm>
        </p:spPr>
        <p:txBody>
          <a:bodyPr/>
          <a:lstStyle>
            <a:lvl1pPr>
              <a:defRPr sz="12700"/>
            </a:lvl1pPr>
            <a:lvl2pPr>
              <a:defRPr sz="10600"/>
            </a:lvl2pPr>
            <a:lvl3pPr>
              <a:defRPr sz="96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618635" y="8187270"/>
            <a:ext cx="21421408" cy="3412064"/>
          </a:xfrm>
        </p:spPr>
        <p:txBody>
          <a:bodyPr anchor="b"/>
          <a:lstStyle>
            <a:lvl1pPr marL="0" indent="0">
              <a:buNone/>
              <a:defRPr sz="12700" b="1"/>
            </a:lvl1pPr>
            <a:lvl2pPr marL="2429488" indent="0">
              <a:buNone/>
              <a:defRPr sz="10600" b="1"/>
            </a:lvl2pPr>
            <a:lvl3pPr marL="4858975" indent="0">
              <a:buNone/>
              <a:defRPr sz="9600" b="1"/>
            </a:lvl3pPr>
            <a:lvl4pPr marL="7288463" indent="0">
              <a:buNone/>
              <a:defRPr sz="8500" b="1"/>
            </a:lvl4pPr>
            <a:lvl5pPr marL="9717951" indent="0">
              <a:buNone/>
              <a:defRPr sz="8500" b="1"/>
            </a:lvl5pPr>
            <a:lvl6pPr marL="12147438" indent="0">
              <a:buNone/>
              <a:defRPr sz="8500" b="1"/>
            </a:lvl6pPr>
            <a:lvl7pPr marL="14576926" indent="0">
              <a:buNone/>
              <a:defRPr sz="8500" b="1"/>
            </a:lvl7pPr>
            <a:lvl8pPr marL="17006414" indent="0">
              <a:buNone/>
              <a:defRPr sz="8500" b="1"/>
            </a:lvl8pPr>
            <a:lvl9pPr marL="19435901" indent="0">
              <a:buNone/>
              <a:defRPr sz="8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618635" y="11599334"/>
            <a:ext cx="21421408" cy="21073536"/>
          </a:xfrm>
        </p:spPr>
        <p:txBody>
          <a:bodyPr/>
          <a:lstStyle>
            <a:lvl1pPr>
              <a:defRPr sz="12700"/>
            </a:lvl1pPr>
            <a:lvl2pPr>
              <a:defRPr sz="10600"/>
            </a:lvl2pPr>
            <a:lvl3pPr>
              <a:defRPr sz="96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C73B31-2381-FC4C-8036-A63075A1310A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E900E-6ED2-D94A-A15D-0D232C69E8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CE5417-2E6E-B24A-8D4D-B9EA01B7C630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896E5-D377-2341-86D5-740D04F453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41799F-4EEE-E24C-8AB5-41A4BA638B4F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5CD8F-B618-DB4D-BA6C-854C36537D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163" y="1456267"/>
            <a:ext cx="15944059" cy="6197600"/>
          </a:xfrm>
        </p:spPr>
        <p:txBody>
          <a:bodyPr anchor="b"/>
          <a:lstStyle>
            <a:lvl1pPr algn="l">
              <a:defRPr sz="10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7765" y="1456270"/>
            <a:ext cx="27092275" cy="31216603"/>
          </a:xfrm>
        </p:spPr>
        <p:txBody>
          <a:bodyPr/>
          <a:lstStyle>
            <a:lvl1pPr>
              <a:defRPr sz="17000"/>
            </a:lvl1pPr>
            <a:lvl2pPr>
              <a:defRPr sz="14900"/>
            </a:lvl2pPr>
            <a:lvl3pPr>
              <a:defRPr sz="12700"/>
            </a:lvl3pPr>
            <a:lvl4pPr>
              <a:defRPr sz="10600"/>
            </a:lvl4pPr>
            <a:lvl5pPr>
              <a:defRPr sz="10600"/>
            </a:lvl5pPr>
            <a:lvl6pPr>
              <a:defRPr sz="10600"/>
            </a:lvl6pPr>
            <a:lvl7pPr>
              <a:defRPr sz="10600"/>
            </a:lvl7pPr>
            <a:lvl8pPr>
              <a:defRPr sz="10600"/>
            </a:lvl8pPr>
            <a:lvl9pPr>
              <a:defRPr sz="10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23163" y="7653870"/>
            <a:ext cx="15944059" cy="25019003"/>
          </a:xfrm>
        </p:spPr>
        <p:txBody>
          <a:bodyPr/>
          <a:lstStyle>
            <a:lvl1pPr marL="0" indent="0">
              <a:buNone/>
              <a:defRPr sz="7400"/>
            </a:lvl1pPr>
            <a:lvl2pPr marL="2429488" indent="0">
              <a:buNone/>
              <a:defRPr sz="6400"/>
            </a:lvl2pPr>
            <a:lvl3pPr marL="4858975" indent="0">
              <a:buNone/>
              <a:defRPr sz="5300"/>
            </a:lvl3pPr>
            <a:lvl4pPr marL="7288463" indent="0">
              <a:buNone/>
              <a:defRPr sz="4700"/>
            </a:lvl4pPr>
            <a:lvl5pPr marL="9717951" indent="0">
              <a:buNone/>
              <a:defRPr sz="4700"/>
            </a:lvl5pPr>
            <a:lvl6pPr marL="12147438" indent="0">
              <a:buNone/>
              <a:defRPr sz="4700"/>
            </a:lvl6pPr>
            <a:lvl7pPr marL="14576926" indent="0">
              <a:buNone/>
              <a:defRPr sz="4700"/>
            </a:lvl7pPr>
            <a:lvl8pPr marL="17006414" indent="0">
              <a:buNone/>
              <a:defRPr sz="4700"/>
            </a:lvl8pPr>
            <a:lvl9pPr marL="19435901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78FC29-E6A6-9B4F-86F9-B10934F6CCAA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7561C-6DDC-3E40-87FA-2F308CF57C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9127" y="25603200"/>
            <a:ext cx="29077920" cy="3022603"/>
          </a:xfrm>
        </p:spPr>
        <p:txBody>
          <a:bodyPr anchor="b"/>
          <a:lstStyle>
            <a:lvl1pPr algn="l">
              <a:defRPr sz="10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99127" y="3268133"/>
            <a:ext cx="29077920" cy="21945600"/>
          </a:xfrm>
        </p:spPr>
        <p:txBody>
          <a:bodyPr rtlCol="0">
            <a:normAutofit/>
          </a:bodyPr>
          <a:lstStyle>
            <a:lvl1pPr marL="0" indent="0">
              <a:buNone/>
              <a:defRPr sz="17000"/>
            </a:lvl1pPr>
            <a:lvl2pPr marL="2429488" indent="0">
              <a:buNone/>
              <a:defRPr sz="14900"/>
            </a:lvl2pPr>
            <a:lvl3pPr marL="4858975" indent="0">
              <a:buNone/>
              <a:defRPr sz="12700"/>
            </a:lvl3pPr>
            <a:lvl4pPr marL="7288463" indent="0">
              <a:buNone/>
              <a:defRPr sz="10600"/>
            </a:lvl4pPr>
            <a:lvl5pPr marL="9717951" indent="0">
              <a:buNone/>
              <a:defRPr sz="10600"/>
            </a:lvl5pPr>
            <a:lvl6pPr marL="12147438" indent="0">
              <a:buNone/>
              <a:defRPr sz="10600"/>
            </a:lvl6pPr>
            <a:lvl7pPr marL="14576926" indent="0">
              <a:buNone/>
              <a:defRPr sz="10600"/>
            </a:lvl7pPr>
            <a:lvl8pPr marL="17006414" indent="0">
              <a:buNone/>
              <a:defRPr sz="10600"/>
            </a:lvl8pPr>
            <a:lvl9pPr marL="19435901" indent="0">
              <a:buNone/>
              <a:defRPr sz="10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99127" y="28625803"/>
            <a:ext cx="29077920" cy="4292597"/>
          </a:xfrm>
        </p:spPr>
        <p:txBody>
          <a:bodyPr/>
          <a:lstStyle>
            <a:lvl1pPr marL="0" indent="0">
              <a:buNone/>
              <a:defRPr sz="7400"/>
            </a:lvl1pPr>
            <a:lvl2pPr marL="2429488" indent="0">
              <a:buNone/>
              <a:defRPr sz="6400"/>
            </a:lvl2pPr>
            <a:lvl3pPr marL="4858975" indent="0">
              <a:buNone/>
              <a:defRPr sz="5300"/>
            </a:lvl3pPr>
            <a:lvl4pPr marL="7288463" indent="0">
              <a:buNone/>
              <a:defRPr sz="4700"/>
            </a:lvl4pPr>
            <a:lvl5pPr marL="9717951" indent="0">
              <a:buNone/>
              <a:defRPr sz="4700"/>
            </a:lvl5pPr>
            <a:lvl6pPr marL="12147438" indent="0">
              <a:buNone/>
              <a:defRPr sz="4700"/>
            </a:lvl6pPr>
            <a:lvl7pPr marL="14576926" indent="0">
              <a:buNone/>
              <a:defRPr sz="4700"/>
            </a:lvl7pPr>
            <a:lvl8pPr marL="17006414" indent="0">
              <a:buNone/>
              <a:defRPr sz="4700"/>
            </a:lvl8pPr>
            <a:lvl9pPr marL="19435901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EAD55A-DD3A-424C-9A87-9C82D65B53D7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94214-D41C-BE44-A854-CB06E2F510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422525" y="1465263"/>
            <a:ext cx="4361815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22525" y="8534400"/>
            <a:ext cx="43618150" cy="2413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5898" tIns="242949" rIns="485898" bIns="242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22525" y="33901063"/>
            <a:ext cx="11309350" cy="1946275"/>
          </a:xfrm>
          <a:prstGeom prst="rect">
            <a:avLst/>
          </a:prstGeom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>
            <a:lvl1pPr>
              <a:defRPr sz="64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8704892-0B1C-9C42-9E4F-0A3F57BF2269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557625" y="33901063"/>
            <a:ext cx="15347950" cy="1946275"/>
          </a:xfrm>
          <a:prstGeom prst="rect">
            <a:avLst/>
          </a:prstGeom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>
            <a:lvl1pPr algn="ctr">
              <a:defRPr sz="64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731325" y="33901063"/>
            <a:ext cx="11309350" cy="1946275"/>
          </a:xfrm>
          <a:prstGeom prst="rect">
            <a:avLst/>
          </a:prstGeom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>
            <a:lvl1pPr algn="r">
              <a:defRPr sz="64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4BB4744-5084-6049-BE34-EBC652516E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28875" rtl="0" eaLnBrk="0" fontAlgn="base" hangingPunct="0">
        <a:spcBef>
          <a:spcPct val="0"/>
        </a:spcBef>
        <a:spcAft>
          <a:spcPct val="0"/>
        </a:spcAft>
        <a:defRPr sz="233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1820863" indent="-1820863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70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3946525" indent="-1517650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9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6072188" indent="-1214438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7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8502650" indent="-1214438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06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0931525" indent="-1214438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0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3362182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6pPr>
      <a:lvl7pPr marL="15791670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7pPr>
      <a:lvl8pPr marL="18221157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8pPr>
      <a:lvl9pPr marL="20650645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429488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858975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288463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717951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147438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576926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7006414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5901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0">
              <a:schemeClr val="bg2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8866762" y="29649028"/>
            <a:ext cx="8686800" cy="61551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/>
            <a:endParaRPr lang="en-US" sz="30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0" name="Manual Operation 9"/>
          <p:cNvSpPr>
            <a:spLocks noChangeArrowheads="1"/>
          </p:cNvSpPr>
          <p:nvPr/>
        </p:nvSpPr>
        <p:spPr bwMode="auto">
          <a:xfrm>
            <a:off x="0" y="0"/>
            <a:ext cx="48463200" cy="5942013"/>
          </a:xfrm>
          <a:prstGeom prst="flowChartManualOperation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86767" tIns="43384" rIns="86767" bIns="43384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-73025"/>
            <a:ext cx="48463200" cy="1958975"/>
          </a:xfrm>
          <a:prstGeom prst="rect">
            <a:avLst/>
          </a:prstGeom>
          <a:noFill/>
        </p:spPr>
        <p:txBody>
          <a:bodyPr wrap="none" lIns="485898" tIns="242949" rIns="485898" bIns="242949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9500" dirty="0">
                <a:solidFill>
                  <a:schemeClr val="accent1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rPr>
              <a:t>Add title here – right here. Yep, right here! Amen. Oh yeah!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8062" y="2249715"/>
            <a:ext cx="21123323" cy="964779"/>
          </a:xfrm>
          <a:prstGeom prst="rect">
            <a:avLst/>
          </a:prstGeom>
          <a:noFill/>
        </p:spPr>
        <p:txBody>
          <a:bodyPr wrap="none" lIns="86767" tIns="43384" rIns="86767" bIns="43384">
            <a:spAutoFit/>
          </a:bodyPr>
          <a:lstStyle/>
          <a:p>
            <a:pPr algn="ctr" defTabSz="24294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700" b="1" cap="small" dirty="0">
                <a:ln>
                  <a:solidFill>
                    <a:schemeClr val="bg1"/>
                  </a:solidFill>
                </a:ln>
                <a:latin typeface="Arial Black"/>
                <a:ea typeface="+mn-ea"/>
                <a:cs typeface="Arial Black"/>
              </a:rPr>
              <a:t>First Last Name</a:t>
            </a:r>
            <a:r>
              <a:rPr lang="en-US" sz="5700" b="1" cap="small" baseline="30000" dirty="0">
                <a:ln>
                  <a:solidFill>
                    <a:schemeClr val="bg1"/>
                  </a:solidFill>
                </a:ln>
                <a:latin typeface="Arial Black"/>
                <a:ea typeface="+mn-ea"/>
                <a:cs typeface="Arial Black"/>
              </a:rPr>
              <a:t>1</a:t>
            </a:r>
            <a:r>
              <a:rPr lang="en-US" sz="5700" b="1" cap="small" dirty="0">
                <a:ln>
                  <a:solidFill>
                    <a:schemeClr val="bg1"/>
                  </a:solidFill>
                </a:ln>
                <a:latin typeface="Arial Black"/>
                <a:ea typeface="+mn-ea"/>
                <a:cs typeface="Arial Black"/>
              </a:rPr>
              <a:t>, First Last Name</a:t>
            </a:r>
            <a:r>
              <a:rPr lang="en-US" sz="5700" b="1" cap="small" baseline="30000" dirty="0">
                <a:ln>
                  <a:solidFill>
                    <a:schemeClr val="bg1"/>
                  </a:solidFill>
                </a:ln>
                <a:latin typeface="Arial Black"/>
                <a:ea typeface="+mn-ea"/>
                <a:cs typeface="Arial Black"/>
              </a:rPr>
              <a:t>2</a:t>
            </a:r>
            <a:r>
              <a:rPr lang="en-US" sz="5700" b="1" cap="small" dirty="0">
                <a:ln>
                  <a:solidFill>
                    <a:schemeClr val="bg1"/>
                  </a:solidFill>
                </a:ln>
                <a:latin typeface="Arial Black"/>
                <a:ea typeface="+mn-ea"/>
                <a:cs typeface="Arial Black"/>
              </a:rPr>
              <a:t>, First Last Name</a:t>
            </a:r>
            <a:r>
              <a:rPr lang="en-US" sz="5700" b="1" cap="small" baseline="30000" dirty="0">
                <a:ln>
                  <a:solidFill>
                    <a:schemeClr val="bg1"/>
                  </a:solidFill>
                </a:ln>
                <a:latin typeface="Arial Black"/>
                <a:ea typeface="+mn-ea"/>
                <a:cs typeface="Arial Black"/>
              </a:rPr>
              <a:t>3</a:t>
            </a:r>
            <a:endParaRPr lang="en-US" sz="5700" b="1" cap="small" dirty="0">
              <a:ln>
                <a:solidFill>
                  <a:schemeClr val="bg1"/>
                </a:solidFill>
              </a:ln>
              <a:latin typeface="Arial Black"/>
              <a:ea typeface="+mn-ea"/>
              <a:cs typeface="Arial Black"/>
            </a:endParaRPr>
          </a:p>
        </p:txBody>
      </p:sp>
      <p:sp>
        <p:nvSpPr>
          <p:cNvPr id="2053" name="TextBox 8"/>
          <p:cNvSpPr txBox="1">
            <a:spLocks noChangeArrowheads="1"/>
          </p:cNvSpPr>
          <p:nvPr/>
        </p:nvSpPr>
        <p:spPr bwMode="auto">
          <a:xfrm>
            <a:off x="15782925" y="3543300"/>
            <a:ext cx="1700212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6767" tIns="43384" rIns="86767" bIns="43384">
            <a:prstTxWarp prst="textNoShape">
              <a:avLst/>
            </a:prstTxWarp>
            <a:spAutoFit/>
          </a:bodyPr>
          <a:lstStyle/>
          <a:p>
            <a:r>
              <a:rPr lang="en-US" sz="4000" b="1" baseline="30000" dirty="0">
                <a:ea typeface="Arial" charset="0"/>
                <a:cs typeface="Arial" charset="0"/>
              </a:rPr>
              <a:t>1</a:t>
            </a:r>
            <a:r>
              <a:rPr lang="en-US" sz="4000" b="1" dirty="0">
                <a:ea typeface="Arial" charset="0"/>
                <a:cs typeface="Arial" charset="0"/>
              </a:rPr>
              <a:t>Title, Psychology Department, California State University </a:t>
            </a:r>
            <a:r>
              <a:rPr lang="en-US" sz="4000" b="1" dirty="0" smtClean="0">
                <a:ea typeface="Arial" charset="0"/>
                <a:cs typeface="Arial" charset="0"/>
              </a:rPr>
              <a:t>Northridge</a:t>
            </a:r>
          </a:p>
          <a:p>
            <a:r>
              <a:rPr lang="en-US" sz="4000" b="1" baseline="30000" dirty="0" smtClean="0">
                <a:ea typeface="Arial" charset="0"/>
                <a:cs typeface="Arial" charset="0"/>
              </a:rPr>
              <a:t>2</a:t>
            </a:r>
            <a:r>
              <a:rPr lang="en-US" sz="4000" b="1" dirty="0" smtClean="0">
                <a:ea typeface="Arial" charset="0"/>
                <a:cs typeface="Arial" charset="0"/>
              </a:rPr>
              <a:t>Title, Psychology Department, California State University Northridge</a:t>
            </a:r>
          </a:p>
          <a:p>
            <a:r>
              <a:rPr lang="en-US" sz="4000" b="1" baseline="30000" dirty="0" smtClean="0">
                <a:ea typeface="Arial" charset="0"/>
                <a:cs typeface="Arial" charset="0"/>
              </a:rPr>
              <a:t>3</a:t>
            </a:r>
            <a:r>
              <a:rPr lang="en-US" sz="4000" b="1" dirty="0" smtClean="0">
                <a:ea typeface="Arial" charset="0"/>
                <a:cs typeface="Arial" charset="0"/>
              </a:rPr>
              <a:t>Title</a:t>
            </a:r>
            <a:r>
              <a:rPr lang="en-US" sz="4000" b="1" dirty="0">
                <a:ea typeface="Arial" charset="0"/>
                <a:cs typeface="Arial" charset="0"/>
              </a:rPr>
              <a:t>, Psychology Department, California State University Northridge  </a:t>
            </a:r>
            <a:endParaRPr lang="en-US" sz="4000" dirty="0">
              <a:ea typeface="Arial" charset="0"/>
              <a:cs typeface="Arial" charset="0"/>
            </a:endParaRPr>
          </a:p>
        </p:txBody>
      </p:sp>
      <p:sp>
        <p:nvSpPr>
          <p:cNvPr id="12" name="Manual Input 11"/>
          <p:cNvSpPr>
            <a:spLocks noChangeArrowheads="1"/>
          </p:cNvSpPr>
          <p:nvPr/>
        </p:nvSpPr>
        <p:spPr bwMode="auto">
          <a:xfrm flipH="1">
            <a:off x="820738" y="1741488"/>
            <a:ext cx="8686800" cy="26997025"/>
          </a:xfrm>
          <a:prstGeom prst="flowChartManualInput">
            <a:avLst/>
          </a:prstGeom>
          <a:solidFill>
            <a:srgbClr val="FFFFFF"/>
          </a:solidFill>
          <a:ln w="317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433837" tIns="0" rIns="433837" bIns="0">
            <a:prstTxWarp prst="textNoShape">
              <a:avLst/>
            </a:prstTxWarp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uFill>
                  <a:solidFill>
                    <a:schemeClr val="accent1"/>
                  </a:solidFill>
                </a:uFill>
                <a:latin typeface="Cambria" charset="0"/>
              </a:rPr>
              <a:t>Justification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Write in some compelling reason that this study should have been conducted. Why? Why?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hard!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Another reason? Yes, No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Write in some compelling reason that this study should have been conducted. Why? Why?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Another reason? Yes, No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>
              <a:spcBef>
                <a:spcPts val="1513"/>
              </a:spcBef>
              <a:buSzPct val="100000"/>
            </a:pPr>
            <a:endParaRPr lang="en-US" sz="3000" u="sng" dirty="0">
              <a:solidFill>
                <a:srgbClr val="000000"/>
              </a:solidFill>
              <a:latin typeface="Cambria" charset="0"/>
            </a:endParaRPr>
          </a:p>
          <a:p>
            <a:pPr algn="ctr">
              <a:spcAft>
                <a:spcPts val="100"/>
              </a:spcAft>
            </a:pPr>
            <a:r>
              <a:rPr lang="en-US" sz="42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Purpose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The purpose of this study is </a:t>
            </a:r>
            <a:r>
              <a:rPr lang="en-US" sz="3000" dirty="0" err="1">
                <a:solidFill>
                  <a:srgbClr val="000000"/>
                </a:solidFill>
                <a:latin typeface="Cambria" charset="0"/>
              </a:rPr>
              <a:t>blankety</a:t>
            </a: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 blank blank blank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These results could benefit </a:t>
            </a:r>
            <a:r>
              <a:rPr lang="en-US" sz="3000" dirty="0" err="1">
                <a:solidFill>
                  <a:srgbClr val="000000"/>
                </a:solidFill>
                <a:latin typeface="Cambria" charset="0"/>
              </a:rPr>
              <a:t>blankety</a:t>
            </a: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 blank blank blank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>
              <a:spcBef>
                <a:spcPts val="1513"/>
              </a:spcBef>
              <a:buSzPct val="100000"/>
            </a:pPr>
            <a:endParaRPr lang="en-US" sz="30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3400" dirty="0">
              <a:solidFill>
                <a:srgbClr val="000000"/>
              </a:solidFill>
              <a:latin typeface="Cambria" charset="0"/>
            </a:endParaRPr>
          </a:p>
          <a:p>
            <a:pPr algn="ctr">
              <a:spcAft>
                <a:spcPts val="100"/>
              </a:spcAft>
            </a:pPr>
            <a:r>
              <a:rPr lang="en-US" sz="42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Hypotheses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Variables A and B will be positively and significantly related to Variable C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Variables D and E will be positively and significantly related to Variable C</a:t>
            </a:r>
          </a:p>
          <a:p>
            <a:pPr>
              <a:spcBef>
                <a:spcPts val="1513"/>
              </a:spcBef>
              <a:buSzPct val="100000"/>
            </a:pPr>
            <a:endParaRPr lang="en-US" sz="30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27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  <a:buFont typeface="Wingdings" charset="2"/>
              <a:buChar char="§"/>
            </a:pPr>
            <a:endParaRPr lang="en-US" sz="2700" dirty="0">
              <a:solidFill>
                <a:srgbClr val="000000"/>
              </a:solidFill>
              <a:latin typeface="Cambria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54113" y="4902740"/>
            <a:ext cx="7088680" cy="1318722"/>
          </a:xfrm>
          <a:prstGeom prst="rect">
            <a:avLst/>
          </a:prstGeom>
          <a:noFill/>
        </p:spPr>
        <p:txBody>
          <a:bodyPr wrap="none" lIns="86767" tIns="43384" rIns="86767" bIns="43384">
            <a:prstTxWarp prst="textNoShape">
              <a:avLst/>
            </a:prstTxWarp>
            <a:spAutoFit/>
          </a:bodyPr>
          <a:lstStyle/>
          <a:p>
            <a:r>
              <a:rPr lang="en-US" sz="8000" dirty="0" smtClean="0">
                <a:solidFill>
                  <a:schemeClr val="accent1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rPr>
              <a:t>Introduction</a:t>
            </a:r>
            <a:endParaRPr lang="en-US" sz="8000" dirty="0">
              <a:solidFill>
                <a:schemeClr val="accent1"/>
              </a:solidFill>
              <a:effectLst>
                <a:outerShdw blurRad="38100" dist="762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sp>
        <p:nvSpPr>
          <p:cNvPr id="14" name="Manual Input 13"/>
          <p:cNvSpPr>
            <a:spLocks noChangeArrowheads="1"/>
          </p:cNvSpPr>
          <p:nvPr/>
        </p:nvSpPr>
        <p:spPr bwMode="auto">
          <a:xfrm>
            <a:off x="38866762" y="1741488"/>
            <a:ext cx="8686800" cy="26997025"/>
          </a:xfrm>
          <a:prstGeom prst="flowChartManualInpu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433837" tIns="0" rIns="433837" bIns="0">
            <a:prstTxWarp prst="textNoShape">
              <a:avLst/>
            </a:prstTxWarp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Discussion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Explain why you got the results you got. Why? Why, I ask? Why?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Can you tie the findings back to theory?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Can you? Think hard.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What about past research. Similar, Different?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Another discussion point? Yes, No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>
              <a:spcBef>
                <a:spcPts val="1513"/>
              </a:spcBef>
              <a:buSzPct val="100000"/>
            </a:pPr>
            <a:endParaRPr lang="en-US" sz="3000" u="sng" dirty="0">
              <a:solidFill>
                <a:srgbClr val="000000"/>
              </a:solidFill>
              <a:latin typeface="Cambria" charset="0"/>
            </a:endParaRPr>
          </a:p>
          <a:p>
            <a:pPr algn="ctr">
              <a:spcAft>
                <a:spcPts val="100"/>
              </a:spcAft>
            </a:pPr>
            <a:r>
              <a:rPr lang="en-US" sz="42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Limitations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Now be honest, what are the problems with your study?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A </a:t>
            </a:r>
            <a:r>
              <a:rPr lang="en-US" sz="2800" dirty="0" err="1">
                <a:solidFill>
                  <a:srgbClr val="000000"/>
                </a:solidFill>
                <a:latin typeface="Cambria" charset="0"/>
              </a:rPr>
              <a:t>subpoint</a:t>
            </a: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?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Now you know there is more than one problem. Spit it out!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A </a:t>
            </a:r>
            <a:r>
              <a:rPr lang="en-US" sz="2800" dirty="0" err="1">
                <a:solidFill>
                  <a:srgbClr val="000000"/>
                </a:solidFill>
                <a:latin typeface="Cambria" charset="0"/>
              </a:rPr>
              <a:t>subpoint</a:t>
            </a: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?</a:t>
            </a:r>
          </a:p>
          <a:p>
            <a:pPr>
              <a:spcBef>
                <a:spcPts val="1513"/>
              </a:spcBef>
              <a:buSzPct val="100000"/>
            </a:pPr>
            <a:endParaRPr lang="en-US" sz="30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3400" u="sng" dirty="0">
              <a:solidFill>
                <a:srgbClr val="000000"/>
              </a:solidFill>
              <a:latin typeface="Cambria" charset="0"/>
            </a:endParaRPr>
          </a:p>
          <a:p>
            <a:pPr algn="ctr">
              <a:spcAft>
                <a:spcPts val="100"/>
              </a:spcAft>
            </a:pPr>
            <a:r>
              <a:rPr lang="en-US" sz="42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Implications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How can this study help practitioner or , educators?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A </a:t>
            </a:r>
            <a:r>
              <a:rPr lang="en-US" sz="2800" dirty="0" err="1">
                <a:solidFill>
                  <a:srgbClr val="000000"/>
                </a:solidFill>
                <a:latin typeface="Cambria" charset="0"/>
              </a:rPr>
              <a:t>subpoint</a:t>
            </a: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?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What about policy makers?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A </a:t>
            </a:r>
            <a:r>
              <a:rPr lang="en-US" sz="2800" dirty="0" err="1">
                <a:solidFill>
                  <a:srgbClr val="000000"/>
                </a:solidFill>
                <a:latin typeface="Cambria" charset="0"/>
              </a:rPr>
              <a:t>subpoint</a:t>
            </a: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?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What about research implications? Any ideas what future research should do?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A </a:t>
            </a:r>
            <a:r>
              <a:rPr lang="en-US" sz="2800" dirty="0" err="1">
                <a:solidFill>
                  <a:srgbClr val="000000"/>
                </a:solidFill>
                <a:latin typeface="Cambria" charset="0"/>
              </a:rPr>
              <a:t>subpoint</a:t>
            </a: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?</a:t>
            </a:r>
          </a:p>
          <a:p>
            <a:pPr>
              <a:spcBef>
                <a:spcPts val="1513"/>
              </a:spcBef>
              <a:buSzPct val="100000"/>
            </a:pPr>
            <a:endParaRPr lang="en-US" sz="34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38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27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  <a:buFont typeface="Wingdings" charset="2"/>
              <a:buChar char="§"/>
            </a:pPr>
            <a:endParaRPr lang="en-US" sz="2700" dirty="0">
              <a:solidFill>
                <a:srgbClr val="000000"/>
              </a:solidFill>
              <a:latin typeface="Cambria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213050" y="4902740"/>
            <a:ext cx="6988993" cy="1318722"/>
          </a:xfrm>
          <a:prstGeom prst="rect">
            <a:avLst/>
          </a:prstGeom>
          <a:noFill/>
        </p:spPr>
        <p:txBody>
          <a:bodyPr wrap="none" lIns="86767" tIns="43384" rIns="86767" bIns="43384">
            <a:prstTxWarp prst="textNoShape">
              <a:avLst/>
            </a:prstTxWarp>
            <a:spAutoFit/>
          </a:bodyPr>
          <a:lstStyle/>
          <a:p>
            <a:pPr algn="r"/>
            <a:r>
              <a:rPr lang="en-US" sz="8000" dirty="0" smtClean="0">
                <a:solidFill>
                  <a:schemeClr val="accent1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rPr>
              <a:t>Conclusions</a:t>
            </a:r>
            <a:endParaRPr lang="en-US" sz="8000" dirty="0">
              <a:solidFill>
                <a:schemeClr val="accent1"/>
              </a:solidFill>
              <a:effectLst>
                <a:outerShdw blurRad="38100" dist="762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0564813" y="7764463"/>
            <a:ext cx="27333575" cy="11757025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/>
            <a:endParaRPr lang="en-US" sz="30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432258" y="6240463"/>
            <a:ext cx="7382330" cy="1318722"/>
          </a:xfrm>
          <a:prstGeom prst="rect">
            <a:avLst/>
          </a:prstGeom>
          <a:noFill/>
        </p:spPr>
        <p:txBody>
          <a:bodyPr wrap="none" lIns="86767" tIns="43384" rIns="86767" bIns="43384">
            <a:prstTxWarp prst="textNoShape">
              <a:avLst/>
            </a:prstTxWarp>
            <a:spAutoFit/>
          </a:bodyPr>
          <a:lstStyle/>
          <a:p>
            <a:pPr algn="r"/>
            <a:r>
              <a:rPr lang="en-US" sz="8000" dirty="0" smtClean="0">
                <a:solidFill>
                  <a:schemeClr val="accent1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rPr>
              <a:t>Methodology</a:t>
            </a:r>
            <a:endParaRPr lang="en-US" sz="8000" dirty="0">
              <a:solidFill>
                <a:schemeClr val="accent1"/>
              </a:solidFill>
              <a:effectLst>
                <a:outerShdw blurRad="38100" dist="762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0564813" y="22162834"/>
            <a:ext cx="27333575" cy="13641345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/>
            <a:endParaRPr lang="en-US" sz="30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433099" y="20466929"/>
            <a:ext cx="11053107" cy="1318722"/>
          </a:xfrm>
          <a:prstGeom prst="rect">
            <a:avLst/>
          </a:prstGeom>
          <a:noFill/>
        </p:spPr>
        <p:txBody>
          <a:bodyPr wrap="none" lIns="86767" tIns="43384" rIns="86767" bIns="43384">
            <a:prstTxWarp prst="textNoShape">
              <a:avLst/>
            </a:prstTxWarp>
            <a:spAutoFit/>
          </a:bodyPr>
          <a:lstStyle/>
          <a:p>
            <a:pPr algn="r"/>
            <a:r>
              <a:rPr lang="en-US" sz="8000" dirty="0" smtClean="0">
                <a:solidFill>
                  <a:schemeClr val="accent1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rPr>
              <a:t>Analyses &amp; Results</a:t>
            </a:r>
            <a:endParaRPr lang="en-US" sz="8000" dirty="0">
              <a:solidFill>
                <a:schemeClr val="accent1"/>
              </a:solidFill>
              <a:effectLst>
                <a:outerShdw blurRad="38100" dist="762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953536" y="29766340"/>
            <a:ext cx="6513252" cy="795501"/>
          </a:xfrm>
          <a:prstGeom prst="rect">
            <a:avLst/>
          </a:prstGeom>
          <a:noFill/>
        </p:spPr>
        <p:txBody>
          <a:bodyPr wrap="none" lIns="86767" tIns="43384" rIns="86767" bIns="43384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charset="0"/>
              </a:rPr>
              <a:t>Acknowledgements</a:t>
            </a:r>
            <a:endParaRPr lang="en-US" sz="460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 rot="16200000" flipH="1">
            <a:off x="15915482" y="13715206"/>
            <a:ext cx="7329488" cy="73025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Dot"/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 rot="16200000" flipH="1">
            <a:off x="25146000" y="13716000"/>
            <a:ext cx="7329488" cy="71438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Dot"/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0" name="Straight Connector 29"/>
          <p:cNvCxnSpPr>
            <a:cxnSpLocks noChangeShapeType="1"/>
          </p:cNvCxnSpPr>
          <p:nvPr/>
        </p:nvCxnSpPr>
        <p:spPr bwMode="auto">
          <a:xfrm rot="16200000" flipH="1">
            <a:off x="23948232" y="28920282"/>
            <a:ext cx="9725025" cy="71437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Dot"/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1" name="TextBox 20"/>
          <p:cNvSpPr txBox="1"/>
          <p:nvPr/>
        </p:nvSpPr>
        <p:spPr>
          <a:xfrm>
            <a:off x="10744200" y="8382000"/>
            <a:ext cx="8001000" cy="6750566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Procedures</a:t>
            </a:r>
            <a:endParaRPr lang="en-US" sz="4600" b="1" u="dotDash" dirty="0" smtClean="0">
              <a:solidFill>
                <a:srgbClr val="000000"/>
              </a:solidFill>
              <a:uFill>
                <a:solidFill>
                  <a:schemeClr val="accent1"/>
                </a:solidFill>
              </a:uFill>
              <a:latin typeface="Cambria" charset="0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Stuff here?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More stuff here!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Stuff here?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More stuff here!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Stuff here?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More stuff here!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Stuff here?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More stuff here!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Stuff here?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More stuff here!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231100" y="8382000"/>
            <a:ext cx="8001000" cy="5624617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Sample Characteristics</a:t>
            </a:r>
            <a:endParaRPr lang="en-US" sz="4600" b="1" u="dotDash" dirty="0" smtClean="0">
              <a:solidFill>
                <a:srgbClr val="000000"/>
              </a:solidFill>
              <a:uFill>
                <a:solidFill>
                  <a:schemeClr val="accent1"/>
                </a:solidFill>
              </a:uFill>
              <a:latin typeface="Cambria" charset="0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Gender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More gender stuff</a:t>
            </a:r>
            <a:endParaRPr lang="en-US" sz="3000" dirty="0" smtClean="0">
              <a:solidFill>
                <a:srgbClr val="000000"/>
              </a:solidFill>
              <a:latin typeface="Cambria" charset="0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Age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range, </a:t>
            </a:r>
            <a:r>
              <a:rPr lang="en-US" sz="2800" dirty="0" err="1" smtClean="0">
                <a:solidFill>
                  <a:srgbClr val="000000"/>
                </a:solidFill>
                <a:latin typeface="Cambria" charset="0"/>
              </a:rPr>
              <a:t>sd</a:t>
            </a: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, mean</a:t>
            </a:r>
            <a:r>
              <a:rPr lang="en-US" sz="3200" dirty="0" smtClean="0">
                <a:solidFill>
                  <a:srgbClr val="000000"/>
                </a:solidFill>
                <a:latin typeface="Cambria" charset="0"/>
              </a:rPr>
              <a:t>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Family form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Stuff here.</a:t>
            </a:r>
            <a:endParaRPr lang="en-US" sz="3000" dirty="0" smtClean="0">
              <a:solidFill>
                <a:srgbClr val="000000"/>
              </a:solidFill>
              <a:latin typeface="Cambria" charset="0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Ethnicity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and so on.</a:t>
            </a:r>
            <a:endParaRPr lang="en-US" sz="2800" dirty="0">
              <a:solidFill>
                <a:srgbClr val="000000"/>
              </a:solidFill>
              <a:latin typeface="Cambria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413200" y="8382000"/>
            <a:ext cx="8001000" cy="9830895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Measurement</a:t>
            </a:r>
            <a:endParaRPr lang="en-US" sz="4600" b="1" u="dotDash" dirty="0" smtClean="0">
              <a:solidFill>
                <a:srgbClr val="000000"/>
              </a:solidFill>
              <a:uFill>
                <a:solidFill>
                  <a:schemeClr val="accent1"/>
                </a:solidFill>
              </a:uFill>
              <a:latin typeface="Cambria" charset="0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Name of variable and scale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how many items?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response choices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alpha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Name of variable and scale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how many items?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response choices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alpha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Name of variable and scale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how many items?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response choices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alpha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Name of variable and scale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how many items?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response choices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alpha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413200" y="22713241"/>
            <a:ext cx="8001000" cy="5563061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Summary of Results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What did you find?</a:t>
            </a:r>
          </a:p>
          <a:p>
            <a:pPr marL="9144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No discussion, just the results!</a:t>
            </a:r>
            <a:endParaRPr lang="en-US" sz="2800" dirty="0">
              <a:solidFill>
                <a:srgbClr val="000000"/>
              </a:solidFill>
              <a:latin typeface="Cambria" charset="0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Another</a:t>
            </a: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 finding</a:t>
            </a:r>
          </a:p>
          <a:p>
            <a:pPr marL="9144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No discussion, just the results!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Another finding</a:t>
            </a:r>
          </a:p>
          <a:p>
            <a:pPr marL="9144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No discussion, just the results!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Another finding</a:t>
            </a:r>
          </a:p>
          <a:p>
            <a:pPr marL="9144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You get the idea.</a:t>
            </a:r>
            <a:endParaRPr lang="en-US" sz="2800" dirty="0">
              <a:solidFill>
                <a:srgbClr val="000000"/>
              </a:solidFill>
              <a:latin typeface="Cambria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307783" y="30775927"/>
            <a:ext cx="8001000" cy="3631763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Write </a:t>
            </a: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in</a:t>
            </a: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 acknowledgements here – faculty? grant? research assistants?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Maybe give webpage for the research project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Cold put implications here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The options are endless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endParaRPr lang="en-US" sz="3000" dirty="0">
              <a:solidFill>
                <a:srgbClr val="000000"/>
              </a:solidFill>
              <a:latin typeface="Cambria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848328" y="29649028"/>
            <a:ext cx="8686800" cy="61551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/>
            <a:endParaRPr lang="en-US" sz="30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35102" y="29766340"/>
            <a:ext cx="5580292" cy="795501"/>
          </a:xfrm>
          <a:prstGeom prst="rect">
            <a:avLst/>
          </a:prstGeom>
          <a:noFill/>
        </p:spPr>
        <p:txBody>
          <a:bodyPr wrap="none" lIns="86767" tIns="43384" rIns="86767" bIns="43384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charset="0"/>
              </a:rPr>
              <a:t>???????????????</a:t>
            </a:r>
            <a:endParaRPr lang="en-US" sz="460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89349" y="30775927"/>
            <a:ext cx="8001000" cy="4824398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You could put hypotheses here if you need more room above.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You could put a conceptual model / diagram here 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You could delete this box and put a picture here.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You could put acknowledgements here, and then delete the box on the far right and put in implications if more room is needed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5124157" y="22894670"/>
            <a:ext cx="10202798" cy="800219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 smtClean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Tables Here? Maybe a Figure?</a:t>
            </a:r>
            <a:endParaRPr lang="en-US" sz="4600" b="1" u="dotDash" dirty="0">
              <a:solidFill>
                <a:srgbClr val="000000"/>
              </a:solidFill>
              <a:uFill>
                <a:solidFill>
                  <a:schemeClr val="accent1"/>
                </a:solidFill>
              </a:uFill>
              <a:latin typeface="Cambria" charset="0"/>
            </a:endParaRPr>
          </a:p>
        </p:txBody>
      </p:sp>
      <p:pic>
        <p:nvPicPr>
          <p:cNvPr id="2" name="Picture 1" descr="new_logo_vertical_186-blac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849" y="3094865"/>
            <a:ext cx="2628900" cy="189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637</Words>
  <Application>Microsoft Macintosh PowerPoint</Application>
  <PresentationFormat>Custom</PresentationFormat>
  <Paragraphs>113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California State University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Plunkett</dc:creator>
  <cp:lastModifiedBy>Scott Plunkett</cp:lastModifiedBy>
  <cp:revision>32</cp:revision>
  <dcterms:created xsi:type="dcterms:W3CDTF">2009-09-19T15:18:51Z</dcterms:created>
  <dcterms:modified xsi:type="dcterms:W3CDTF">2016-01-25T20:50:00Z</dcterms:modified>
</cp:coreProperties>
</file>