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51206400" cy="38404800"/>
  <p:notesSz cx="6858000" cy="9144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35" d="100"/>
          <a:sy n="35" d="100"/>
        </p:scale>
        <p:origin x="520" y="208"/>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D4E9AA-AAFD-B64B-817B-976945BA838C}" type="datetimeFigureOut">
              <a:rPr lang="en-US" smtClean="0"/>
              <a:pPr/>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4E9AA-AAFD-B64B-817B-976945BA838C}" type="datetimeFigureOut">
              <a:rPr lang="en-US" smtClean="0"/>
              <a:pPr/>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76"/>
            <a:ext cx="11521440" cy="3276854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320" y="1537976"/>
            <a:ext cx="33710880" cy="3276854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4E9AA-AAFD-B64B-817B-976945BA838C}" type="datetimeFigureOut">
              <a:rPr lang="en-US" smtClean="0"/>
              <a:pPr/>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4E9AA-AAFD-B64B-817B-976945BA838C}" type="datetimeFigureOut">
              <a:rPr lang="en-US" smtClean="0"/>
              <a:pPr/>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4E9AA-AAFD-B64B-817B-976945BA838C}" type="datetimeFigureOut">
              <a:rPr lang="en-US" smtClean="0"/>
              <a:pPr/>
              <a:t>12/1/19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320" y="8961123"/>
            <a:ext cx="22616160" cy="25345393"/>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9920" y="8961123"/>
            <a:ext cx="22616160" cy="25345393"/>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D4E9AA-AAFD-B64B-817B-976945BA838C}" type="datetimeFigureOut">
              <a:rPr lang="en-US" smtClean="0"/>
              <a:pPr/>
              <a:t>12/1/19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D4E9AA-AAFD-B64B-817B-976945BA838C}" type="datetimeFigureOut">
              <a:rPr lang="en-US" smtClean="0"/>
              <a:pPr/>
              <a:t>12/1/19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D4E9AA-AAFD-B64B-817B-976945BA838C}" type="datetimeFigureOut">
              <a:rPr lang="en-US" smtClean="0"/>
              <a:pPr/>
              <a:t>12/1/19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4E9AA-AAFD-B64B-817B-976945BA838C}" type="datetimeFigureOut">
              <a:rPr lang="en-US" smtClean="0"/>
              <a:pPr/>
              <a:t>12/1/19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A9D4E9AA-AAFD-B64B-817B-976945BA838C}" type="datetimeFigureOut">
              <a:rPr lang="en-US" smtClean="0"/>
              <a:pPr/>
              <a:t>12/1/19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A9D4E9AA-AAFD-B64B-817B-976945BA838C}" type="datetimeFigureOut">
              <a:rPr lang="en-US" smtClean="0"/>
              <a:pPr/>
              <a:t>12/1/19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4A81F-08B3-8741-B7A6-8F9B1A92B0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A9D4E9AA-AAFD-B64B-817B-976945BA838C}" type="datetimeFigureOut">
              <a:rPr lang="en-US" smtClean="0"/>
              <a:pPr/>
              <a:t>12/1/19</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D364A81F-08B3-8741-B7A6-8F9B1A92B0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0000">
              <a:schemeClr val="accent1"/>
            </a:gs>
            <a:gs pos="88000">
              <a:schemeClr val="accent1">
                <a:lumMod val="20000"/>
                <a:lumOff val="80000"/>
              </a:schemeClr>
            </a:gs>
          </a:gsLst>
          <a:lin ang="660000" scaled="0"/>
          <a:tileRect/>
        </a:gradFill>
        <a:effectLst/>
      </p:bgPr>
    </p:bg>
    <p:spTree>
      <p:nvGrpSpPr>
        <p:cNvPr id="1" name=""/>
        <p:cNvGrpSpPr/>
        <p:nvPr/>
      </p:nvGrpSpPr>
      <p:grpSpPr>
        <a:xfrm>
          <a:off x="0" y="0"/>
          <a:ext cx="0" cy="0"/>
          <a:chOff x="0" y="0"/>
          <a:chExt cx="0" cy="0"/>
        </a:xfrm>
      </p:grpSpPr>
      <p:grpSp>
        <p:nvGrpSpPr>
          <p:cNvPr id="52" name="Group 51"/>
          <p:cNvGrpSpPr/>
          <p:nvPr/>
        </p:nvGrpSpPr>
        <p:grpSpPr>
          <a:xfrm>
            <a:off x="711647" y="427422"/>
            <a:ext cx="49453800" cy="10134600"/>
            <a:chOff x="838200" y="685800"/>
            <a:chExt cx="49453800" cy="10134600"/>
          </a:xfrm>
        </p:grpSpPr>
        <p:sp>
          <p:nvSpPr>
            <p:cNvPr id="48" name="Right Triangle 47"/>
            <p:cNvSpPr/>
            <p:nvPr/>
          </p:nvSpPr>
          <p:spPr>
            <a:xfrm flipV="1">
              <a:off x="838200" y="685800"/>
              <a:ext cx="48844200" cy="10134600"/>
            </a:xfrm>
            <a:prstGeom prst="rtTriangle">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Right Triangle 49"/>
            <p:cNvSpPr/>
            <p:nvPr/>
          </p:nvSpPr>
          <p:spPr>
            <a:xfrm flipV="1">
              <a:off x="914400" y="3657600"/>
              <a:ext cx="49377600" cy="7162800"/>
            </a:xfrm>
            <a:prstGeom prst="rtTriangle">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Rectangle 48"/>
            <p:cNvSpPr/>
            <p:nvPr/>
          </p:nvSpPr>
          <p:spPr>
            <a:xfrm>
              <a:off x="1447800" y="685800"/>
              <a:ext cx="48844200" cy="2971800"/>
            </a:xfrm>
            <a:prstGeom prst="rec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5" name="TextBox 4"/>
          <p:cNvSpPr txBox="1"/>
          <p:nvPr/>
        </p:nvSpPr>
        <p:spPr>
          <a:xfrm>
            <a:off x="1371599" y="538301"/>
            <a:ext cx="43747327" cy="5478423"/>
          </a:xfrm>
          <a:prstGeom prst="rect">
            <a:avLst/>
          </a:prstGeom>
          <a:noFill/>
        </p:spPr>
        <p:txBody>
          <a:bodyPr wrap="square" rtlCol="0">
            <a:spAutoFit/>
          </a:bodyPr>
          <a:lstStyle/>
          <a:p>
            <a:r>
              <a:rPr lang="en-US" sz="12000" b="1" dirty="0">
                <a:solidFill>
                  <a:schemeClr val="accent1"/>
                </a:solidFill>
                <a:effectLst>
                  <a:outerShdw blurRad="50800" dist="63500" dir="2700000">
                    <a:srgbClr val="000000"/>
                  </a:outerShdw>
                </a:effectLst>
                <a:latin typeface="+mj-lt"/>
                <a:cs typeface="Cambria"/>
              </a:rPr>
              <a:t>Put in your fancy title here. Hopefully it is good for your vita (i.e., the title lets people know what you did in the study)</a:t>
            </a:r>
          </a:p>
          <a:p>
            <a:endParaRPr lang="en-US" sz="11000" b="1" dirty="0">
              <a:solidFill>
                <a:schemeClr val="accent1"/>
              </a:solidFill>
              <a:effectLst>
                <a:outerShdw blurRad="50800" dist="63500" dir="2700000">
                  <a:srgbClr val="000000"/>
                </a:outerShdw>
              </a:effectLst>
              <a:latin typeface="+mj-lt"/>
              <a:cs typeface="Cambria"/>
            </a:endParaRPr>
          </a:p>
        </p:txBody>
      </p:sp>
      <p:sp>
        <p:nvSpPr>
          <p:cNvPr id="23" name="TextBox 22"/>
          <p:cNvSpPr txBox="1"/>
          <p:nvPr/>
        </p:nvSpPr>
        <p:spPr>
          <a:xfrm>
            <a:off x="1371600" y="4695640"/>
            <a:ext cx="23132467" cy="1200329"/>
          </a:xfrm>
          <a:prstGeom prst="rect">
            <a:avLst/>
          </a:prstGeom>
          <a:noFill/>
        </p:spPr>
        <p:txBody>
          <a:bodyPr wrap="square" rtlCol="0">
            <a:spAutoFit/>
          </a:bodyPr>
          <a:lstStyle/>
          <a:p>
            <a:r>
              <a:rPr lang="en-US" sz="7200" b="1" dirty="0">
                <a:latin typeface="+mj-lt"/>
                <a:cs typeface="Cambria"/>
              </a:rPr>
              <a:t>Author</a:t>
            </a:r>
            <a:r>
              <a:rPr lang="en-US" sz="7200" b="1" baseline="30000" dirty="0">
                <a:latin typeface="+mj-lt"/>
                <a:cs typeface="Cambria"/>
              </a:rPr>
              <a:t>1</a:t>
            </a:r>
            <a:r>
              <a:rPr lang="en-US" sz="7200" b="1" dirty="0">
                <a:latin typeface="+mj-lt"/>
                <a:cs typeface="Cambria"/>
              </a:rPr>
              <a:t>, </a:t>
            </a:r>
            <a:r>
              <a:rPr lang="en-US" sz="7200" b="1" dirty="0">
                <a:cs typeface="Cambria"/>
              </a:rPr>
              <a:t>Author</a:t>
            </a:r>
            <a:r>
              <a:rPr lang="en-US" sz="7200" b="1" baseline="30000" dirty="0">
                <a:latin typeface="+mj-lt"/>
                <a:cs typeface="Cambria"/>
              </a:rPr>
              <a:t>2</a:t>
            </a:r>
            <a:r>
              <a:rPr lang="en-US" sz="7200" b="1" dirty="0">
                <a:latin typeface="+mj-lt"/>
                <a:cs typeface="Cambria"/>
              </a:rPr>
              <a:t>, </a:t>
            </a:r>
            <a:r>
              <a:rPr lang="en-US" sz="7200" b="1" dirty="0">
                <a:cs typeface="Cambria"/>
              </a:rPr>
              <a:t>Author</a:t>
            </a:r>
            <a:r>
              <a:rPr lang="en-US" sz="7200" b="1" baseline="30000" dirty="0">
                <a:latin typeface="+mj-lt"/>
                <a:cs typeface="Cambria"/>
              </a:rPr>
              <a:t>3</a:t>
            </a:r>
            <a:endParaRPr lang="en-US" sz="7200" dirty="0">
              <a:latin typeface="+mj-lt"/>
              <a:cs typeface="Cambria"/>
            </a:endParaRPr>
          </a:p>
        </p:txBody>
      </p:sp>
      <p:sp>
        <p:nvSpPr>
          <p:cNvPr id="90" name="Manual Input 89"/>
          <p:cNvSpPr/>
          <p:nvPr/>
        </p:nvSpPr>
        <p:spPr>
          <a:xfrm>
            <a:off x="12012108" y="8623963"/>
            <a:ext cx="11167936"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59" name="Group 58"/>
          <p:cNvGrpSpPr/>
          <p:nvPr/>
        </p:nvGrpSpPr>
        <p:grpSpPr>
          <a:xfrm>
            <a:off x="23222824" y="6262132"/>
            <a:ext cx="15819745" cy="8458103"/>
            <a:chOff x="23222824" y="6262132"/>
            <a:chExt cx="15819745" cy="8458103"/>
          </a:xfrm>
        </p:grpSpPr>
        <p:sp>
          <p:nvSpPr>
            <p:cNvPr id="92" name="Manual Input 91"/>
            <p:cNvSpPr/>
            <p:nvPr/>
          </p:nvSpPr>
          <p:spPr>
            <a:xfrm>
              <a:off x="28843377" y="6262132"/>
              <a:ext cx="10199192"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4" name="Manual Input 93"/>
            <p:cNvSpPr/>
            <p:nvPr/>
          </p:nvSpPr>
          <p:spPr>
            <a:xfrm>
              <a:off x="23222824" y="7100332"/>
              <a:ext cx="10199192"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97" name="Rectangle 96"/>
          <p:cNvSpPr/>
          <p:nvPr/>
        </p:nvSpPr>
        <p:spPr>
          <a:xfrm>
            <a:off x="775991" y="17863819"/>
            <a:ext cx="10199193" cy="1948381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Manual Input 84"/>
          <p:cNvSpPr/>
          <p:nvPr/>
        </p:nvSpPr>
        <p:spPr>
          <a:xfrm>
            <a:off x="775991" y="10337811"/>
            <a:ext cx="10199192"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4" name="TextBox 83"/>
          <p:cNvSpPr txBox="1"/>
          <p:nvPr/>
        </p:nvSpPr>
        <p:spPr>
          <a:xfrm rot="21120988">
            <a:off x="2464407" y="10951347"/>
            <a:ext cx="6822380" cy="1631216"/>
          </a:xfrm>
          <a:prstGeom prst="rect">
            <a:avLst/>
          </a:prstGeom>
          <a:noFill/>
        </p:spPr>
        <p:txBody>
          <a:bodyPr wrap="none" rtlCol="0">
            <a:spAutoFit/>
          </a:bodyPr>
          <a:lstStyle/>
          <a:p>
            <a:pPr algn="r"/>
            <a:r>
              <a:rPr lang="en-US" sz="10000" b="1" dirty="0">
                <a:solidFill>
                  <a:schemeClr val="accent1"/>
                </a:solidFill>
                <a:effectLst>
                  <a:outerShdw blurRad="50800" dist="38100" dir="2700000" algn="tl" rotWithShape="0">
                    <a:prstClr val="black">
                      <a:alpha val="40000"/>
                    </a:prstClr>
                  </a:outerShdw>
                </a:effectLst>
                <a:uFill>
                  <a:solidFill>
                    <a:schemeClr val="accent1"/>
                  </a:solidFill>
                </a:uFill>
                <a:latin typeface="+mj-lt"/>
              </a:rPr>
              <a:t>Introduction</a:t>
            </a:r>
          </a:p>
        </p:txBody>
      </p:sp>
      <p:sp>
        <p:nvSpPr>
          <p:cNvPr id="96" name="TextBox 95"/>
          <p:cNvSpPr txBox="1"/>
          <p:nvPr/>
        </p:nvSpPr>
        <p:spPr>
          <a:xfrm>
            <a:off x="1113009" y="13010847"/>
            <a:ext cx="9525156" cy="22108616"/>
          </a:xfrm>
          <a:prstGeom prst="rect">
            <a:avLst/>
          </a:prstGeom>
          <a:noFill/>
        </p:spPr>
        <p:txBody>
          <a:bodyPr wrap="square" rtlCol="0">
            <a:spAutoFit/>
          </a:bodyPr>
          <a:lstStyle/>
          <a:p>
            <a:pPr algn="ctr">
              <a:spcBef>
                <a:spcPts val="1600"/>
              </a:spcBef>
            </a:pPr>
            <a:r>
              <a:rPr lang="en-US" sz="6000" b="1" u="dashHeavy" dirty="0">
                <a:uFill>
                  <a:solidFill>
                    <a:schemeClr val="accent1"/>
                  </a:solidFill>
                </a:uFill>
              </a:rPr>
              <a:t>Justification</a:t>
            </a:r>
            <a:endParaRPr lang="en-US" sz="6000" dirty="0">
              <a:latin typeface="Cambria"/>
              <a:cs typeface="Cambria"/>
            </a:endParaRPr>
          </a:p>
          <a:p>
            <a:pPr marL="228600" indent="-228600">
              <a:spcBef>
                <a:spcPts val="1600"/>
              </a:spcBef>
              <a:buFont typeface="Wingdings" charset="2"/>
              <a:buChar char="§"/>
            </a:pPr>
            <a:r>
              <a:rPr lang="en-US" sz="3200" dirty="0">
                <a:latin typeface="Cambria"/>
                <a:cs typeface="Cambria"/>
              </a:rPr>
              <a:t>Add some information here about why this study is important.</a:t>
            </a:r>
          </a:p>
          <a:p>
            <a:pPr marL="228600" indent="-228600">
              <a:spcBef>
                <a:spcPts val="1600"/>
              </a:spcBef>
              <a:buFont typeface="Wingdings" charset="2"/>
              <a:buChar char="§"/>
            </a:pPr>
            <a:r>
              <a:rPr lang="en-US" sz="3200" dirty="0">
                <a:latin typeface="Cambria"/>
                <a:cs typeface="Cambria"/>
              </a:rPr>
              <a:t>Add some information here about the theory or review of literature.</a:t>
            </a:r>
          </a:p>
          <a:p>
            <a:pPr>
              <a:spcBef>
                <a:spcPts val="1600"/>
              </a:spcBef>
            </a:pPr>
            <a:endParaRPr lang="en-US" sz="3000" dirty="0">
              <a:latin typeface="Cambria"/>
              <a:cs typeface="Cambria"/>
            </a:endParaRPr>
          </a:p>
          <a:p>
            <a:pPr>
              <a:spcBef>
                <a:spcPts val="1600"/>
              </a:spcBef>
            </a:pPr>
            <a:endParaRPr lang="en-US" sz="3000" dirty="0">
              <a:latin typeface="Cambria"/>
              <a:cs typeface="Cambria"/>
            </a:endParaRPr>
          </a:p>
          <a:p>
            <a:pPr>
              <a:spcBef>
                <a:spcPts val="1600"/>
              </a:spcBef>
            </a:pPr>
            <a:endParaRPr lang="en-US" sz="3000" dirty="0">
              <a:latin typeface="Cambria"/>
              <a:cs typeface="Cambria"/>
            </a:endParaRPr>
          </a:p>
          <a:p>
            <a:pPr>
              <a:spcBef>
                <a:spcPts val="1600"/>
              </a:spcBef>
            </a:pPr>
            <a:endParaRPr lang="en-US" sz="3000" dirty="0">
              <a:latin typeface="Cambria"/>
              <a:cs typeface="Cambria"/>
            </a:endParaRPr>
          </a:p>
          <a:p>
            <a:pPr>
              <a:spcBef>
                <a:spcPts val="1600"/>
              </a:spcBef>
            </a:pPr>
            <a:endParaRPr lang="en-US" sz="3000" dirty="0">
              <a:latin typeface="Cambria"/>
              <a:cs typeface="Cambria"/>
            </a:endParaRPr>
          </a:p>
          <a:p>
            <a:pPr>
              <a:spcBef>
                <a:spcPts val="1600"/>
              </a:spcBef>
            </a:pPr>
            <a:endParaRPr lang="en-US" sz="3000" dirty="0">
              <a:latin typeface="Cambria"/>
              <a:cs typeface="Cambria"/>
            </a:endParaRPr>
          </a:p>
          <a:p>
            <a:pPr algn="ctr">
              <a:spcBef>
                <a:spcPts val="1600"/>
              </a:spcBef>
            </a:pPr>
            <a:r>
              <a:rPr lang="en-US" sz="6000" b="1" u="dashHeavy" dirty="0">
                <a:uFill>
                  <a:solidFill>
                    <a:schemeClr val="accent1"/>
                  </a:solidFill>
                </a:uFill>
              </a:rPr>
              <a:t>Procedures</a:t>
            </a:r>
          </a:p>
          <a:p>
            <a:pPr marL="228600" indent="-228600">
              <a:spcBef>
                <a:spcPts val="1600"/>
              </a:spcBef>
              <a:buFont typeface="Wingdings" charset="2"/>
              <a:buChar char="§"/>
            </a:pPr>
            <a:r>
              <a:rPr lang="en-US" sz="3200" dirty="0">
                <a:latin typeface="Cambria"/>
                <a:cs typeface="Cambria"/>
              </a:rPr>
              <a:t>Very brief bullet points that explain how the data were collected</a:t>
            </a:r>
          </a:p>
          <a:p>
            <a:pPr marL="228600" indent="-228600">
              <a:spcBef>
                <a:spcPts val="1600"/>
              </a:spcBef>
              <a:buFont typeface="Wingdings" charset="2"/>
              <a:buChar char="§"/>
            </a:pPr>
            <a:r>
              <a:rPr lang="en-US" sz="3200" dirty="0">
                <a:latin typeface="Cambria"/>
                <a:cs typeface="Cambria"/>
              </a:rPr>
              <a:t>Another point here</a:t>
            </a:r>
          </a:p>
          <a:p>
            <a:pPr marL="228600" indent="-228600">
              <a:spcBef>
                <a:spcPts val="1600"/>
              </a:spcBef>
              <a:buFont typeface="Wingdings" charset="2"/>
              <a:buChar char="§"/>
            </a:pPr>
            <a:r>
              <a:rPr lang="en-US" sz="3200" dirty="0">
                <a:latin typeface="Cambria"/>
                <a:cs typeface="Cambria"/>
              </a:rPr>
              <a:t>And another one</a:t>
            </a:r>
          </a:p>
          <a:p>
            <a:pPr>
              <a:spcBef>
                <a:spcPts val="1600"/>
              </a:spcBef>
            </a:pPr>
            <a:endParaRPr lang="en-US" sz="2800" dirty="0">
              <a:latin typeface="Cambria"/>
              <a:cs typeface="Cambria"/>
            </a:endParaRPr>
          </a:p>
          <a:p>
            <a:pPr algn="ctr">
              <a:spcBef>
                <a:spcPts val="1600"/>
              </a:spcBef>
            </a:pPr>
            <a:r>
              <a:rPr lang="en-US" sz="5400" b="1" u="dashHeavy" dirty="0">
                <a:uFill>
                  <a:solidFill>
                    <a:schemeClr val="accent1"/>
                  </a:solidFill>
                </a:uFill>
              </a:rPr>
              <a:t>Sample (n = ###)</a:t>
            </a:r>
          </a:p>
          <a:p>
            <a:pPr marL="228600" indent="-228600">
              <a:spcBef>
                <a:spcPts val="1600"/>
              </a:spcBef>
              <a:buFont typeface="Wingdings" charset="2"/>
              <a:buChar char="§"/>
            </a:pPr>
            <a:r>
              <a:rPr lang="en-US" sz="2800" dirty="0">
                <a:latin typeface="Cambria"/>
                <a:cs typeface="Cambria"/>
              </a:rPr>
              <a:t>#-# years (M = #.#) </a:t>
            </a:r>
          </a:p>
          <a:p>
            <a:pPr marL="228600" indent="-228600">
              <a:spcBef>
                <a:spcPts val="1600"/>
              </a:spcBef>
              <a:buFont typeface="Wingdings" charset="2"/>
              <a:buChar char="§"/>
            </a:pPr>
            <a:r>
              <a:rPr lang="en-US" sz="2800" dirty="0">
                <a:latin typeface="Cambria"/>
                <a:cs typeface="Cambria"/>
              </a:rPr>
              <a:t>#.#% freshmen, #.#% sophomores, #.#% juniors, #.#% seniors</a:t>
            </a:r>
          </a:p>
          <a:p>
            <a:pPr marL="228600" indent="-228600">
              <a:spcBef>
                <a:spcPts val="1600"/>
              </a:spcBef>
              <a:buFont typeface="Wingdings" charset="2"/>
              <a:buChar char="§"/>
            </a:pPr>
            <a:r>
              <a:rPr lang="en-US" sz="2800" dirty="0">
                <a:latin typeface="Cambria"/>
                <a:cs typeface="Cambria"/>
              </a:rPr>
              <a:t>#.#% male, #.#% female, #.# other gender identity</a:t>
            </a:r>
          </a:p>
          <a:p>
            <a:pPr marL="228600" indent="-228600">
              <a:spcBef>
                <a:spcPts val="1600"/>
              </a:spcBef>
              <a:buFont typeface="Wingdings" charset="2"/>
              <a:buChar char="§"/>
            </a:pPr>
            <a:r>
              <a:rPr lang="en-US" sz="2800" dirty="0">
                <a:latin typeface="Cambria"/>
                <a:cs typeface="Cambria"/>
              </a:rPr>
              <a:t>#.#% first generation, #.#% second generation, #.#% third generation</a:t>
            </a:r>
          </a:p>
          <a:p>
            <a:pPr marL="228600" indent="-228600">
              <a:spcBef>
                <a:spcPts val="1600"/>
              </a:spcBef>
              <a:buFont typeface="Wingdings" charset="2"/>
              <a:buChar char="§"/>
            </a:pPr>
            <a:r>
              <a:rPr lang="en-US" sz="2800" dirty="0">
                <a:latin typeface="Cambria"/>
                <a:cs typeface="Cambria"/>
              </a:rPr>
              <a:t>Birth country: #.#% USA, #.#% Mexico #.#% El Salvador, #.#% other </a:t>
            </a:r>
          </a:p>
          <a:p>
            <a:pPr>
              <a:spcBef>
                <a:spcPts val="1600"/>
              </a:spcBef>
            </a:pPr>
            <a:endParaRPr lang="en-US" sz="2800" dirty="0">
              <a:latin typeface="Cambria"/>
              <a:cs typeface="Cambria"/>
            </a:endParaRPr>
          </a:p>
          <a:p>
            <a:pPr algn="ctr">
              <a:spcBef>
                <a:spcPts val="1600"/>
              </a:spcBef>
            </a:pPr>
            <a:r>
              <a:rPr lang="en-US" sz="5400" b="1" u="dashHeavy" dirty="0">
                <a:uFill>
                  <a:solidFill>
                    <a:schemeClr val="accent1"/>
                  </a:solidFill>
                </a:uFill>
              </a:rPr>
              <a:t>Measures</a:t>
            </a:r>
          </a:p>
          <a:p>
            <a:pPr marL="228600" indent="-228600">
              <a:spcBef>
                <a:spcPts val="1600"/>
              </a:spcBef>
              <a:buFont typeface="Wingdings" charset="2"/>
              <a:buChar char="§"/>
            </a:pPr>
            <a:r>
              <a:rPr lang="en-US" sz="2800" dirty="0">
                <a:latin typeface="Cambria"/>
                <a:cs typeface="Cambria"/>
              </a:rPr>
              <a:t>#-item scale (citation, year)</a:t>
            </a:r>
          </a:p>
          <a:p>
            <a:pPr marL="228600" indent="-228600">
              <a:spcBef>
                <a:spcPts val="1600"/>
              </a:spcBef>
              <a:buFont typeface="Wingdings" charset="2"/>
              <a:buChar char="§"/>
            </a:pPr>
            <a:r>
              <a:rPr lang="en-US" sz="2800" dirty="0">
                <a:latin typeface="Cambria"/>
                <a:cs typeface="Cambria"/>
              </a:rPr>
              <a:t>#-item scale (citation, year)</a:t>
            </a:r>
          </a:p>
          <a:p>
            <a:pPr marL="228600" indent="-228600">
              <a:spcBef>
                <a:spcPts val="1600"/>
              </a:spcBef>
              <a:buFont typeface="Wingdings" charset="2"/>
              <a:buChar char="§"/>
            </a:pPr>
            <a:r>
              <a:rPr lang="en-US" sz="2800" dirty="0">
                <a:latin typeface="Cambria"/>
                <a:cs typeface="Cambria"/>
              </a:rPr>
              <a:t>#-item scale (citation, year)</a:t>
            </a:r>
          </a:p>
          <a:p>
            <a:pPr marL="228600" indent="-228600">
              <a:spcBef>
                <a:spcPts val="1600"/>
              </a:spcBef>
              <a:buFont typeface="Wingdings" charset="2"/>
              <a:buChar char="§"/>
            </a:pPr>
            <a:r>
              <a:rPr lang="en-US" sz="2800" dirty="0">
                <a:latin typeface="Cambria"/>
                <a:cs typeface="Cambria"/>
              </a:rPr>
              <a:t>#-item scale (citation, year)</a:t>
            </a:r>
          </a:p>
          <a:p>
            <a:pPr marL="228600" indent="-228600">
              <a:spcBef>
                <a:spcPts val="1600"/>
              </a:spcBef>
              <a:buFont typeface="Wingdings" charset="2"/>
              <a:buChar char="§"/>
            </a:pPr>
            <a:r>
              <a:rPr lang="en-US" sz="2800" dirty="0">
                <a:latin typeface="Cambria"/>
                <a:cs typeface="Cambria"/>
              </a:rPr>
              <a:t>#-item scale (citation, year)</a:t>
            </a:r>
          </a:p>
        </p:txBody>
      </p:sp>
      <p:sp>
        <p:nvSpPr>
          <p:cNvPr id="107" name="TextBox 106"/>
          <p:cNvSpPr txBox="1"/>
          <p:nvPr/>
        </p:nvSpPr>
        <p:spPr>
          <a:xfrm>
            <a:off x="35612169" y="36339419"/>
            <a:ext cx="14631634" cy="1569660"/>
          </a:xfrm>
          <a:prstGeom prst="rect">
            <a:avLst/>
          </a:prstGeom>
          <a:noFill/>
        </p:spPr>
        <p:txBody>
          <a:bodyPr wrap="none" rtlCol="0">
            <a:spAutoFit/>
          </a:bodyPr>
          <a:lstStyle/>
          <a:p>
            <a:pPr algn="r"/>
            <a:r>
              <a:rPr lang="en-US" sz="4800" b="1" u="dashHeavy" dirty="0">
                <a:uFill>
                  <a:solidFill>
                    <a:schemeClr val="accent1"/>
                  </a:solidFill>
                </a:uFill>
                <a:latin typeface="+mj-lt"/>
              </a:rPr>
              <a:t>Acknowledgements</a:t>
            </a:r>
          </a:p>
          <a:p>
            <a:pPr algn="r"/>
            <a:r>
              <a:rPr lang="en-US" sz="4800" dirty="0">
                <a:latin typeface="Cambria"/>
                <a:cs typeface="Cambria"/>
              </a:rPr>
              <a:t>Special thanks to funding source or people who helped.</a:t>
            </a:r>
          </a:p>
        </p:txBody>
      </p:sp>
      <p:sp>
        <p:nvSpPr>
          <p:cNvPr id="130" name="Rectangle 129"/>
          <p:cNvSpPr/>
          <p:nvPr/>
        </p:nvSpPr>
        <p:spPr>
          <a:xfrm>
            <a:off x="12009493" y="16243866"/>
            <a:ext cx="27033076" cy="10367429"/>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7" name="Rectangle 136"/>
          <p:cNvSpPr/>
          <p:nvPr/>
        </p:nvSpPr>
        <p:spPr>
          <a:xfrm>
            <a:off x="23222824" y="13831236"/>
            <a:ext cx="15819745" cy="258251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E1A1D6DB-DFD1-2F47-8224-B96000DBBBBB}"/>
              </a:ext>
            </a:extLst>
          </p:cNvPr>
          <p:cNvGrpSpPr/>
          <p:nvPr/>
        </p:nvGrpSpPr>
        <p:grpSpPr>
          <a:xfrm>
            <a:off x="40061894" y="4622848"/>
            <a:ext cx="10199193" cy="30194744"/>
            <a:chOff x="40061894" y="4622848"/>
            <a:chExt cx="10199193" cy="30194744"/>
          </a:xfrm>
        </p:grpSpPr>
        <p:sp>
          <p:nvSpPr>
            <p:cNvPr id="91" name="Manual Input 90"/>
            <p:cNvSpPr/>
            <p:nvPr/>
          </p:nvSpPr>
          <p:spPr>
            <a:xfrm>
              <a:off x="40061894" y="4622848"/>
              <a:ext cx="10199192"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2" name="Manual Input 101"/>
            <p:cNvSpPr/>
            <p:nvPr/>
          </p:nvSpPr>
          <p:spPr>
            <a:xfrm flipH="1" flipV="1">
              <a:off x="40061894" y="27197689"/>
              <a:ext cx="10199192"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Rectangle 142"/>
            <p:cNvSpPr/>
            <p:nvPr/>
          </p:nvSpPr>
          <p:spPr>
            <a:xfrm>
              <a:off x="40061894" y="19439467"/>
              <a:ext cx="10199193" cy="787618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1" name="Rectangle 150"/>
            <p:cNvSpPr/>
            <p:nvPr/>
          </p:nvSpPr>
          <p:spPr>
            <a:xfrm>
              <a:off x="40061894" y="7773505"/>
              <a:ext cx="10199193" cy="1166596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3" name="TextBox 62"/>
          <p:cNvSpPr txBox="1"/>
          <p:nvPr/>
        </p:nvSpPr>
        <p:spPr>
          <a:xfrm>
            <a:off x="1371600" y="6089713"/>
            <a:ext cx="6716878" cy="2031325"/>
          </a:xfrm>
          <a:prstGeom prst="rect">
            <a:avLst/>
          </a:prstGeom>
          <a:noFill/>
        </p:spPr>
        <p:txBody>
          <a:bodyPr wrap="none" rtlCol="0">
            <a:spAutoFit/>
          </a:bodyPr>
          <a:lstStyle/>
          <a:p>
            <a:r>
              <a:rPr lang="en-US" sz="4200" baseline="30000" dirty="0">
                <a:latin typeface="+mj-lt"/>
                <a:cs typeface="Cambria"/>
              </a:rPr>
              <a:t>1</a:t>
            </a:r>
            <a:r>
              <a:rPr lang="en-US" sz="4200" dirty="0">
                <a:latin typeface="+mj-lt"/>
                <a:cs typeface="Cambria"/>
              </a:rPr>
              <a:t>Title, Department, University</a:t>
            </a:r>
          </a:p>
          <a:p>
            <a:r>
              <a:rPr lang="en-US" sz="4200" baseline="30000" dirty="0">
                <a:cs typeface="Cambria"/>
              </a:rPr>
              <a:t>2</a:t>
            </a:r>
            <a:r>
              <a:rPr lang="en-US" sz="4200" dirty="0">
                <a:cs typeface="Cambria"/>
              </a:rPr>
              <a:t>Title, Department, University</a:t>
            </a:r>
            <a:endParaRPr lang="en-US" sz="4200" dirty="0">
              <a:latin typeface="+mj-lt"/>
              <a:cs typeface="Cambria"/>
            </a:endParaRPr>
          </a:p>
          <a:p>
            <a:r>
              <a:rPr lang="en-US" sz="4200" baseline="30000" dirty="0">
                <a:cs typeface="Cambria"/>
              </a:rPr>
              <a:t>3</a:t>
            </a:r>
            <a:r>
              <a:rPr lang="en-US" sz="4200" dirty="0">
                <a:cs typeface="Cambria"/>
              </a:rPr>
              <a:t>Title, Department, University</a:t>
            </a:r>
          </a:p>
        </p:txBody>
      </p:sp>
      <p:sp>
        <p:nvSpPr>
          <p:cNvPr id="55" name="TextBox 54">
            <a:extLst>
              <a:ext uri="{FF2B5EF4-FFF2-40B4-BE49-F238E27FC236}">
                <a16:creationId xmlns:a16="http://schemas.microsoft.com/office/drawing/2014/main" id="{294A4B25-D39D-B24E-8A50-BDCCAB0016DD}"/>
              </a:ext>
            </a:extLst>
          </p:cNvPr>
          <p:cNvSpPr txBox="1"/>
          <p:nvPr/>
        </p:nvSpPr>
        <p:spPr>
          <a:xfrm rot="21120988">
            <a:off x="2196120" y="18344071"/>
            <a:ext cx="7358938" cy="1631216"/>
          </a:xfrm>
          <a:prstGeom prst="rect">
            <a:avLst/>
          </a:prstGeom>
          <a:noFill/>
        </p:spPr>
        <p:txBody>
          <a:bodyPr wrap="none" rtlCol="0">
            <a:spAutoFit/>
          </a:bodyPr>
          <a:lstStyle/>
          <a:p>
            <a:pPr algn="r"/>
            <a:r>
              <a:rPr lang="en-US" sz="10000" b="1" dirty="0">
                <a:solidFill>
                  <a:schemeClr val="accent1"/>
                </a:solidFill>
                <a:effectLst>
                  <a:outerShdw blurRad="50800" dist="38100" dir="2700000" algn="tl" rotWithShape="0">
                    <a:prstClr val="black">
                      <a:alpha val="40000"/>
                    </a:prstClr>
                  </a:outerShdw>
                </a:effectLst>
                <a:uFill>
                  <a:solidFill>
                    <a:schemeClr val="accent1"/>
                  </a:solidFill>
                </a:uFill>
                <a:latin typeface="+mj-lt"/>
              </a:rPr>
              <a:t>Methodology</a:t>
            </a:r>
          </a:p>
        </p:txBody>
      </p:sp>
      <p:sp>
        <p:nvSpPr>
          <p:cNvPr id="56" name="TextBox 55">
            <a:extLst>
              <a:ext uri="{FF2B5EF4-FFF2-40B4-BE49-F238E27FC236}">
                <a16:creationId xmlns:a16="http://schemas.microsoft.com/office/drawing/2014/main" id="{E67800CB-A51B-294C-9F81-0EC03787AC28}"/>
              </a:ext>
            </a:extLst>
          </p:cNvPr>
          <p:cNvSpPr txBox="1"/>
          <p:nvPr/>
        </p:nvSpPr>
        <p:spPr>
          <a:xfrm rot="21120988">
            <a:off x="41855680" y="5471998"/>
            <a:ext cx="6492483" cy="1631216"/>
          </a:xfrm>
          <a:prstGeom prst="rect">
            <a:avLst/>
          </a:prstGeom>
          <a:noFill/>
        </p:spPr>
        <p:txBody>
          <a:bodyPr wrap="none" rtlCol="0">
            <a:spAutoFit/>
          </a:bodyPr>
          <a:lstStyle/>
          <a:p>
            <a:pPr algn="r"/>
            <a:r>
              <a:rPr lang="en-US" sz="10000" b="1" dirty="0">
                <a:solidFill>
                  <a:schemeClr val="accent1"/>
                </a:solidFill>
                <a:effectLst>
                  <a:outerShdw blurRad="50800" dist="38100" dir="2700000" algn="tl" rotWithShape="0">
                    <a:prstClr val="black">
                      <a:alpha val="40000"/>
                    </a:prstClr>
                  </a:outerShdw>
                </a:effectLst>
                <a:uFill>
                  <a:solidFill>
                    <a:schemeClr val="accent1"/>
                  </a:solidFill>
                </a:uFill>
                <a:latin typeface="+mj-lt"/>
              </a:rPr>
              <a:t>Conclusions</a:t>
            </a:r>
          </a:p>
        </p:txBody>
      </p:sp>
      <p:sp>
        <p:nvSpPr>
          <p:cNvPr id="58" name="TextBox 57">
            <a:extLst>
              <a:ext uri="{FF2B5EF4-FFF2-40B4-BE49-F238E27FC236}">
                <a16:creationId xmlns:a16="http://schemas.microsoft.com/office/drawing/2014/main" id="{57D0F106-99B7-FE42-BB16-CCEEFBF19AC0}"/>
              </a:ext>
            </a:extLst>
          </p:cNvPr>
          <p:cNvSpPr txBox="1"/>
          <p:nvPr/>
        </p:nvSpPr>
        <p:spPr>
          <a:xfrm>
            <a:off x="40619528" y="7842544"/>
            <a:ext cx="9525156" cy="13378021"/>
          </a:xfrm>
          <a:prstGeom prst="rect">
            <a:avLst/>
          </a:prstGeom>
          <a:noFill/>
        </p:spPr>
        <p:txBody>
          <a:bodyPr wrap="square" rtlCol="0">
            <a:spAutoFit/>
          </a:bodyPr>
          <a:lstStyle/>
          <a:p>
            <a:pPr algn="ctr">
              <a:spcBef>
                <a:spcPts val="1600"/>
              </a:spcBef>
            </a:pPr>
            <a:r>
              <a:rPr lang="en-US" sz="6000" b="1" u="dashHeavy" dirty="0">
                <a:uFill>
                  <a:solidFill>
                    <a:schemeClr val="accent1"/>
                  </a:solidFill>
                </a:uFill>
              </a:rPr>
              <a:t>Discussion</a:t>
            </a:r>
            <a:endParaRPr lang="en-US" sz="6000" dirty="0">
              <a:latin typeface="Cambria"/>
              <a:cs typeface="Cambria"/>
            </a:endParaRPr>
          </a:p>
          <a:p>
            <a:pPr marL="228600" indent="-228600">
              <a:spcBef>
                <a:spcPts val="1600"/>
              </a:spcBef>
              <a:buFont typeface="Wingdings" charset="2"/>
              <a:buChar char="§"/>
            </a:pPr>
            <a:r>
              <a:rPr lang="en-US" sz="3200" dirty="0">
                <a:latin typeface="Cambria"/>
                <a:cs typeface="Cambria"/>
              </a:rPr>
              <a:t>Add some information here about why this study is important.</a:t>
            </a:r>
          </a:p>
          <a:p>
            <a:pPr marL="228600" indent="-228600">
              <a:spcBef>
                <a:spcPts val="1600"/>
              </a:spcBef>
              <a:buFont typeface="Wingdings" charset="2"/>
              <a:buChar char="§"/>
            </a:pPr>
            <a:r>
              <a:rPr lang="en-US" sz="3200" dirty="0">
                <a:latin typeface="Cambria"/>
                <a:cs typeface="Cambria"/>
              </a:rPr>
              <a:t>Add some information here about the theory or review of literature.</a:t>
            </a:r>
          </a:p>
          <a:p>
            <a:pPr>
              <a:spcBef>
                <a:spcPts val="1600"/>
              </a:spcBef>
            </a:pPr>
            <a:endParaRPr lang="en-US" sz="3000" dirty="0">
              <a:latin typeface="Cambria"/>
              <a:cs typeface="Cambria"/>
            </a:endParaRPr>
          </a:p>
          <a:p>
            <a:pPr>
              <a:spcBef>
                <a:spcPts val="1600"/>
              </a:spcBef>
            </a:pPr>
            <a:endParaRPr lang="en-US" sz="3000" dirty="0">
              <a:latin typeface="Cambria"/>
              <a:cs typeface="Cambria"/>
            </a:endParaRPr>
          </a:p>
          <a:p>
            <a:pPr algn="ctr">
              <a:spcBef>
                <a:spcPts val="1600"/>
              </a:spcBef>
            </a:pPr>
            <a:r>
              <a:rPr lang="en-US" sz="6000" b="1" u="dashHeavy" dirty="0">
                <a:uFill>
                  <a:solidFill>
                    <a:schemeClr val="accent1"/>
                  </a:solidFill>
                </a:uFill>
              </a:rPr>
              <a:t>Limitations &amp; Research Implications</a:t>
            </a:r>
          </a:p>
          <a:p>
            <a:pPr marL="228600" indent="-228600">
              <a:spcBef>
                <a:spcPts val="1600"/>
              </a:spcBef>
              <a:buFont typeface="Wingdings" charset="2"/>
              <a:buChar char="§"/>
            </a:pPr>
            <a:r>
              <a:rPr lang="en-US" sz="3200" dirty="0">
                <a:latin typeface="Cambria"/>
                <a:cs typeface="Cambria"/>
              </a:rPr>
              <a:t>Very brief bullet points that explain how the data were collected</a:t>
            </a:r>
          </a:p>
          <a:p>
            <a:pPr marL="228600" indent="-228600">
              <a:spcBef>
                <a:spcPts val="1600"/>
              </a:spcBef>
              <a:buFont typeface="Wingdings" charset="2"/>
              <a:buChar char="§"/>
            </a:pPr>
            <a:r>
              <a:rPr lang="en-US" sz="3200" dirty="0">
                <a:latin typeface="Cambria"/>
                <a:cs typeface="Cambria"/>
              </a:rPr>
              <a:t>Another point here</a:t>
            </a:r>
          </a:p>
          <a:p>
            <a:pPr marL="228600" indent="-228600">
              <a:spcBef>
                <a:spcPts val="1600"/>
              </a:spcBef>
              <a:buFont typeface="Wingdings" charset="2"/>
              <a:buChar char="§"/>
            </a:pPr>
            <a:r>
              <a:rPr lang="en-US" sz="3200" dirty="0">
                <a:latin typeface="Cambria"/>
                <a:cs typeface="Cambria"/>
              </a:rPr>
              <a:t>And another one</a:t>
            </a:r>
          </a:p>
          <a:p>
            <a:pPr>
              <a:spcBef>
                <a:spcPts val="1600"/>
              </a:spcBef>
            </a:pPr>
            <a:endParaRPr lang="en-US" sz="2800" dirty="0">
              <a:latin typeface="Cambria"/>
              <a:cs typeface="Cambria"/>
            </a:endParaRPr>
          </a:p>
          <a:p>
            <a:pPr>
              <a:spcBef>
                <a:spcPts val="1600"/>
              </a:spcBef>
            </a:pPr>
            <a:endParaRPr lang="en-US" sz="2800" dirty="0">
              <a:latin typeface="Cambria"/>
              <a:cs typeface="Cambria"/>
            </a:endParaRPr>
          </a:p>
          <a:p>
            <a:pPr algn="ctr">
              <a:spcBef>
                <a:spcPts val="1600"/>
              </a:spcBef>
            </a:pPr>
            <a:r>
              <a:rPr lang="en-US" sz="5400" b="1" u="dashHeavy" dirty="0">
                <a:uFill>
                  <a:solidFill>
                    <a:schemeClr val="accent1"/>
                  </a:solidFill>
                </a:uFill>
              </a:rPr>
              <a:t>Practice Implications</a:t>
            </a:r>
          </a:p>
          <a:p>
            <a:pPr marL="228600" indent="-228600">
              <a:spcBef>
                <a:spcPts val="1600"/>
              </a:spcBef>
              <a:buFont typeface="Wingdings" charset="2"/>
              <a:buChar char="§"/>
            </a:pPr>
            <a:r>
              <a:rPr lang="en-US" sz="2800" dirty="0">
                <a:latin typeface="Cambria"/>
                <a:cs typeface="Cambria"/>
              </a:rPr>
              <a:t>Add a few implications for practitioners, educators, or policy makers</a:t>
            </a:r>
          </a:p>
          <a:p>
            <a:pPr marL="228600" indent="-228600">
              <a:spcBef>
                <a:spcPts val="1600"/>
              </a:spcBef>
              <a:buFont typeface="Wingdings" charset="2"/>
              <a:buChar char="§"/>
            </a:pPr>
            <a:r>
              <a:rPr lang="en-US" sz="2800" dirty="0">
                <a:latin typeface="Cambria"/>
                <a:cs typeface="Cambria"/>
              </a:rPr>
              <a:t>Another one here</a:t>
            </a:r>
          </a:p>
        </p:txBody>
      </p:sp>
      <p:grpSp>
        <p:nvGrpSpPr>
          <p:cNvPr id="7" name="Group 6">
            <a:extLst>
              <a:ext uri="{FF2B5EF4-FFF2-40B4-BE49-F238E27FC236}">
                <a16:creationId xmlns:a16="http://schemas.microsoft.com/office/drawing/2014/main" id="{89A9063B-964F-8C46-AA96-D7C3D0F0CE27}"/>
              </a:ext>
            </a:extLst>
          </p:cNvPr>
          <p:cNvGrpSpPr/>
          <p:nvPr/>
        </p:nvGrpSpPr>
        <p:grpSpPr>
          <a:xfrm>
            <a:off x="12012107" y="27620260"/>
            <a:ext cx="27032696" cy="9764641"/>
            <a:chOff x="12012107" y="27620260"/>
            <a:chExt cx="27032696" cy="9764641"/>
          </a:xfrm>
        </p:grpSpPr>
        <p:grpSp>
          <p:nvGrpSpPr>
            <p:cNvPr id="60" name="Group 59"/>
            <p:cNvGrpSpPr/>
            <p:nvPr/>
          </p:nvGrpSpPr>
          <p:grpSpPr>
            <a:xfrm>
              <a:off x="23222824" y="28933657"/>
              <a:ext cx="15819745" cy="8451244"/>
              <a:chOff x="23222824" y="28933657"/>
              <a:chExt cx="15819745" cy="8451244"/>
            </a:xfrm>
          </p:grpSpPr>
          <p:sp>
            <p:nvSpPr>
              <p:cNvPr id="103" name="Manual Input 102"/>
              <p:cNvSpPr/>
              <p:nvPr/>
            </p:nvSpPr>
            <p:spPr>
              <a:xfrm flipH="1" flipV="1">
                <a:off x="28843377" y="28933657"/>
                <a:ext cx="10199192" cy="7619903"/>
              </a:xfrm>
              <a:prstGeom prst="flowChartManualInput">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3" name="Manual Input 112"/>
              <p:cNvSpPr/>
              <p:nvPr/>
            </p:nvSpPr>
            <p:spPr>
              <a:xfrm flipH="1" flipV="1">
                <a:off x="23222824" y="29764998"/>
                <a:ext cx="10199192" cy="7619903"/>
              </a:xfrm>
              <a:prstGeom prst="flowChartManualInpu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25" name="Rectangle 124"/>
            <p:cNvSpPr/>
            <p:nvPr/>
          </p:nvSpPr>
          <p:spPr>
            <a:xfrm>
              <a:off x="12012107" y="27620260"/>
              <a:ext cx="11262137" cy="972737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7544ECD3-728B-1D40-B5DC-F3F70E91AE61}"/>
                </a:ext>
              </a:extLst>
            </p:cNvPr>
            <p:cNvSpPr/>
            <p:nvPr/>
          </p:nvSpPr>
          <p:spPr>
            <a:xfrm>
              <a:off x="23225058" y="27620260"/>
              <a:ext cx="15819745" cy="258251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0" name="TextBox 139"/>
          <p:cNvSpPr txBox="1"/>
          <p:nvPr/>
        </p:nvSpPr>
        <p:spPr>
          <a:xfrm>
            <a:off x="32468518" y="27928766"/>
            <a:ext cx="4889928" cy="1015663"/>
          </a:xfrm>
          <a:prstGeom prst="rect">
            <a:avLst/>
          </a:prstGeom>
          <a:noFill/>
        </p:spPr>
        <p:txBody>
          <a:bodyPr wrap="none" rtlCol="0">
            <a:spAutoFit/>
          </a:bodyPr>
          <a:lstStyle/>
          <a:p>
            <a:pPr algn="r"/>
            <a:r>
              <a:rPr lang="en-US" sz="6000" b="1" u="dashHeavy" dirty="0">
                <a:uFill>
                  <a:solidFill>
                    <a:schemeClr val="accent1"/>
                  </a:solidFill>
                </a:uFill>
                <a:latin typeface="+mj-lt"/>
              </a:rPr>
              <a:t>Table or Figure</a:t>
            </a:r>
          </a:p>
        </p:txBody>
      </p:sp>
      <p:sp>
        <p:nvSpPr>
          <p:cNvPr id="64" name="TextBox 63">
            <a:extLst>
              <a:ext uri="{FF2B5EF4-FFF2-40B4-BE49-F238E27FC236}">
                <a16:creationId xmlns:a16="http://schemas.microsoft.com/office/drawing/2014/main" id="{1B6B9CB7-3242-3B43-98A2-3C1154641CC9}"/>
              </a:ext>
            </a:extLst>
          </p:cNvPr>
          <p:cNvSpPr txBox="1"/>
          <p:nvPr/>
        </p:nvSpPr>
        <p:spPr>
          <a:xfrm rot="21120988">
            <a:off x="19415871" y="8490992"/>
            <a:ext cx="10761151" cy="1631216"/>
          </a:xfrm>
          <a:prstGeom prst="rect">
            <a:avLst/>
          </a:prstGeom>
          <a:noFill/>
        </p:spPr>
        <p:txBody>
          <a:bodyPr wrap="none" rtlCol="0">
            <a:spAutoFit/>
          </a:bodyPr>
          <a:lstStyle/>
          <a:p>
            <a:pPr algn="r"/>
            <a:r>
              <a:rPr lang="en-US" sz="10000" b="1" dirty="0">
                <a:solidFill>
                  <a:schemeClr val="accent1"/>
                </a:solidFill>
                <a:effectLst>
                  <a:outerShdw blurRad="50800" dist="38100" dir="2700000" algn="tl" rotWithShape="0">
                    <a:prstClr val="black">
                      <a:alpha val="40000"/>
                    </a:prstClr>
                  </a:outerShdw>
                </a:effectLst>
                <a:uFill>
                  <a:solidFill>
                    <a:schemeClr val="accent1"/>
                  </a:solidFill>
                </a:uFill>
                <a:latin typeface="+mj-lt"/>
              </a:rPr>
              <a:t>Take Away Message</a:t>
            </a:r>
          </a:p>
        </p:txBody>
      </p:sp>
      <p:sp>
        <p:nvSpPr>
          <p:cNvPr id="65" name="TextBox 64">
            <a:extLst>
              <a:ext uri="{FF2B5EF4-FFF2-40B4-BE49-F238E27FC236}">
                <a16:creationId xmlns:a16="http://schemas.microsoft.com/office/drawing/2014/main" id="{19D0D1B6-F0D8-F940-B0EB-843B9C3F3832}"/>
              </a:ext>
            </a:extLst>
          </p:cNvPr>
          <p:cNvSpPr txBox="1"/>
          <p:nvPr/>
        </p:nvSpPr>
        <p:spPr>
          <a:xfrm rot="21120988">
            <a:off x="12113768" y="27862107"/>
            <a:ext cx="4001866" cy="1631216"/>
          </a:xfrm>
          <a:prstGeom prst="rect">
            <a:avLst/>
          </a:prstGeom>
          <a:noFill/>
        </p:spPr>
        <p:txBody>
          <a:bodyPr wrap="none" rtlCol="0">
            <a:spAutoFit/>
          </a:bodyPr>
          <a:lstStyle/>
          <a:p>
            <a:pPr algn="r"/>
            <a:r>
              <a:rPr lang="en-US" sz="10000" b="1" dirty="0">
                <a:solidFill>
                  <a:schemeClr val="accent1"/>
                </a:solidFill>
                <a:effectLst>
                  <a:outerShdw blurRad="50800" dist="38100" dir="2700000" algn="tl" rotWithShape="0">
                    <a:prstClr val="black">
                      <a:alpha val="40000"/>
                    </a:prstClr>
                  </a:outerShdw>
                </a:effectLst>
                <a:uFill>
                  <a:solidFill>
                    <a:schemeClr val="accent1"/>
                  </a:solidFill>
                </a:uFill>
                <a:latin typeface="+mj-lt"/>
              </a:rPr>
              <a:t>Results</a:t>
            </a:r>
          </a:p>
        </p:txBody>
      </p:sp>
      <p:sp>
        <p:nvSpPr>
          <p:cNvPr id="66" name="TextBox 65">
            <a:extLst>
              <a:ext uri="{FF2B5EF4-FFF2-40B4-BE49-F238E27FC236}">
                <a16:creationId xmlns:a16="http://schemas.microsoft.com/office/drawing/2014/main" id="{205D8ECA-9975-354F-B649-0ACF52566BFA}"/>
              </a:ext>
            </a:extLst>
          </p:cNvPr>
          <p:cNvSpPr txBox="1"/>
          <p:nvPr/>
        </p:nvSpPr>
        <p:spPr>
          <a:xfrm>
            <a:off x="18466861" y="27928766"/>
            <a:ext cx="4889928" cy="1015663"/>
          </a:xfrm>
          <a:prstGeom prst="rect">
            <a:avLst/>
          </a:prstGeom>
          <a:noFill/>
        </p:spPr>
        <p:txBody>
          <a:bodyPr wrap="none" rtlCol="0">
            <a:spAutoFit/>
          </a:bodyPr>
          <a:lstStyle/>
          <a:p>
            <a:pPr algn="r"/>
            <a:r>
              <a:rPr lang="en-US" sz="6000" b="1" u="dashHeavy" dirty="0">
                <a:uFill>
                  <a:solidFill>
                    <a:schemeClr val="accent1"/>
                  </a:solidFill>
                </a:uFill>
                <a:latin typeface="+mj-lt"/>
              </a:rPr>
              <a:t>Table or Figure</a:t>
            </a:r>
          </a:p>
        </p:txBody>
      </p:sp>
      <p:sp>
        <p:nvSpPr>
          <p:cNvPr id="8" name="TextBox 7">
            <a:extLst>
              <a:ext uri="{FF2B5EF4-FFF2-40B4-BE49-F238E27FC236}">
                <a16:creationId xmlns:a16="http://schemas.microsoft.com/office/drawing/2014/main" id="{9720A31F-6E8C-4A46-A6D4-933DD541BB0E}"/>
              </a:ext>
            </a:extLst>
          </p:cNvPr>
          <p:cNvSpPr txBox="1"/>
          <p:nvPr/>
        </p:nvSpPr>
        <p:spPr>
          <a:xfrm>
            <a:off x="13185648" y="14397215"/>
            <a:ext cx="24835104" cy="8556188"/>
          </a:xfrm>
          <a:prstGeom prst="rect">
            <a:avLst/>
          </a:prstGeom>
          <a:noFill/>
        </p:spPr>
        <p:txBody>
          <a:bodyPr wrap="square" rtlCol="0" anchor="ctr" anchorCtr="0">
            <a:spAutoFit/>
          </a:bodyPr>
          <a:lstStyle/>
          <a:p>
            <a:pPr algn="ctr"/>
            <a:r>
              <a:rPr lang="en-US" sz="11000" b="1" dirty="0">
                <a:latin typeface="Cambria" panose="02040503050406030204" pitchFamily="18" charset="0"/>
              </a:rPr>
              <a:t>Put your take home message in this space. What do you want people to know about this poster? Just put that information right here. Go ahead and type it here. Yep, right here in this box</a:t>
            </a:r>
          </a:p>
        </p:txBody>
      </p:sp>
      <p:sp>
        <p:nvSpPr>
          <p:cNvPr id="67" name="Rectangle 74">
            <a:extLst>
              <a:ext uri="{FF2B5EF4-FFF2-40B4-BE49-F238E27FC236}">
                <a16:creationId xmlns:a16="http://schemas.microsoft.com/office/drawing/2014/main" id="{00E8B37C-0C56-D048-B7D3-6E9284AC12CE}"/>
              </a:ext>
            </a:extLst>
          </p:cNvPr>
          <p:cNvSpPr>
            <a:spLocks/>
          </p:cNvSpPr>
          <p:nvPr/>
        </p:nvSpPr>
        <p:spPr bwMode="auto">
          <a:xfrm>
            <a:off x="42262009" y="34520984"/>
            <a:ext cx="5502041" cy="1308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000000"/>
                </a:solidFill>
                <a:miter lim="800000"/>
                <a:headEnd type="none" w="med" len="med"/>
                <a:tailEnd type="none" w="med" len="med"/>
              </a14:hiddenLine>
            </a:ext>
          </a:extLst>
        </p:spPr>
        <p:txBody>
          <a:bodyPr wrap="square" lIns="38100" tIns="38100" rIns="38100" bIns="38100">
            <a:spAutoFit/>
          </a:bodyPr>
          <a:lstStyle/>
          <a:p>
            <a:pPr algn="r">
              <a:defRPr/>
            </a:pPr>
            <a:r>
              <a:rPr lang="en-US" sz="4000" b="1" dirty="0">
                <a:latin typeface="Arial Narrow" panose="020B0604020202020204" pitchFamily="34" charset="0"/>
                <a:ea typeface="ＭＳ Ｐゴシック" charset="0"/>
                <a:cs typeface="Arial Narrow" panose="020B0604020202020204" pitchFamily="34" charset="0"/>
                <a:sym typeface="Times New Roman" charset="0"/>
              </a:rPr>
              <a:t>Scan for more information about the research</a:t>
            </a:r>
          </a:p>
        </p:txBody>
      </p:sp>
      <p:pic>
        <p:nvPicPr>
          <p:cNvPr id="68" name="Picture 84">
            <a:extLst>
              <a:ext uri="{FF2B5EF4-FFF2-40B4-BE49-F238E27FC236}">
                <a16:creationId xmlns:a16="http://schemas.microsoft.com/office/drawing/2014/main" id="{C02AE391-47A6-0C4C-88F4-4A13A64DDBD2}"/>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7411" y="34012998"/>
            <a:ext cx="2282998" cy="19851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pic>
      <p:pic>
        <p:nvPicPr>
          <p:cNvPr id="10" name="Picture 9">
            <a:extLst>
              <a:ext uri="{FF2B5EF4-FFF2-40B4-BE49-F238E27FC236}">
                <a16:creationId xmlns:a16="http://schemas.microsoft.com/office/drawing/2014/main" id="{4B59DF3B-6F57-6740-9C01-D7E41CC4C698}"/>
              </a:ext>
            </a:extLst>
          </p:cNvPr>
          <p:cNvPicPr>
            <a:picLocks noChangeAspect="1"/>
          </p:cNvPicPr>
          <p:nvPr/>
        </p:nvPicPr>
        <p:blipFill>
          <a:blip r:embed="rId3"/>
          <a:stretch>
            <a:fillRect/>
          </a:stretch>
        </p:blipFill>
        <p:spPr>
          <a:xfrm>
            <a:off x="46187280" y="816973"/>
            <a:ext cx="3578618" cy="2468584"/>
          </a:xfrm>
          <a:prstGeom prst="rect">
            <a:avLst/>
          </a:prstGeom>
        </p:spPr>
      </p:pic>
    </p:spTree>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1018</TotalTime>
  <Words>325</Words>
  <Application>Microsoft Macintosh PowerPoint</Application>
  <PresentationFormat>Custom</PresentationFormat>
  <Paragraphs>57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Cambria</vt:lpstr>
      <vt:lpstr>Wingdings</vt:lpstr>
      <vt:lpstr>Office Theme</vt:lpstr>
      <vt:lpstr>PowerPoint Presentation</vt:lpstr>
    </vt:vector>
  </TitlesOfParts>
  <Company>California State University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Plunkett</dc:creator>
  <cp:lastModifiedBy>Plunkett, Scott W</cp:lastModifiedBy>
  <cp:revision>78</cp:revision>
  <dcterms:created xsi:type="dcterms:W3CDTF">2010-11-18T00:12:28Z</dcterms:created>
  <dcterms:modified xsi:type="dcterms:W3CDTF">2019-12-01T19:41:26Z</dcterms:modified>
</cp:coreProperties>
</file>