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algn="l" defTabSz="2559306" rtl="0" fontAlgn="base">
      <a:spcBef>
        <a:spcPct val="0"/>
      </a:spcBef>
      <a:spcAft>
        <a:spcPct val="0"/>
      </a:spcAft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2559306" indent="-2077554" algn="l" defTabSz="2559306" rtl="0" fontAlgn="base">
      <a:spcBef>
        <a:spcPct val="0"/>
      </a:spcBef>
      <a:spcAft>
        <a:spcPct val="0"/>
      </a:spcAft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5118611" indent="-4155108" algn="l" defTabSz="2559306" rtl="0" fontAlgn="base">
      <a:spcBef>
        <a:spcPct val="0"/>
      </a:spcBef>
      <a:spcAft>
        <a:spcPct val="0"/>
      </a:spcAft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7679590" indent="-6234335" algn="l" defTabSz="2559306" rtl="0" fontAlgn="base">
      <a:spcBef>
        <a:spcPct val="0"/>
      </a:spcBef>
      <a:spcAft>
        <a:spcPct val="0"/>
      </a:spcAft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0238896" indent="-8311889" algn="l" defTabSz="2559306" rtl="0" fontAlgn="base">
      <a:spcBef>
        <a:spcPct val="0"/>
      </a:spcBef>
      <a:spcAft>
        <a:spcPct val="0"/>
      </a:spcAft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408758" algn="l" defTabSz="481752" rtl="0" eaLnBrk="1" latinLnBrk="0" hangingPunct="1"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890510" algn="l" defTabSz="481752" rtl="0" eaLnBrk="1" latinLnBrk="0" hangingPunct="1"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372261" algn="l" defTabSz="481752" rtl="0" eaLnBrk="1" latinLnBrk="0" hangingPunct="1"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854013" algn="l" defTabSz="481752" rtl="0" eaLnBrk="1" latinLnBrk="0" hangingPunct="1">
      <a:defRPr sz="10116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5204"/>
    <a:srgbClr val="A54E04"/>
    <a:srgbClr val="D46405"/>
    <a:srgbClr val="CA5B02"/>
    <a:srgbClr val="B90007"/>
    <a:srgbClr val="B9001F"/>
    <a:srgbClr val="C40F16"/>
    <a:srgbClr val="C41D01"/>
    <a:srgbClr val="88171D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497" autoAdjust="0"/>
  </p:normalViewPr>
  <p:slideViewPr>
    <p:cSldViewPr snapToGrid="0">
      <p:cViewPr>
        <p:scale>
          <a:sx n="22" d="100"/>
          <a:sy n="22" d="100"/>
        </p:scale>
        <p:origin x="1288" y="920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4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2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5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88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1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A8ABF1-9711-FF47-94C1-BCA377D936F5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67AB7-AE20-A148-8F30-3556F8C18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FC5F8-12C9-194A-95D9-5E19E910FA99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4C312-3382-1642-908D-751711E8C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1" y="8614416"/>
            <a:ext cx="64514733" cy="183498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7" y="8614416"/>
            <a:ext cx="192708527" cy="183498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EBF99-8639-1145-900B-A19C89FC44DC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4B91-DBFE-7F42-A899-CAB5746B4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8C461-708B-2D42-ABE1-FE3F97348AC0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934ED-18E1-CE48-8706-9A097532F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4"/>
            <a:ext cx="43525440" cy="7627620"/>
          </a:xfrm>
        </p:spPr>
        <p:txBody>
          <a:bodyPr anchor="t"/>
          <a:lstStyle>
            <a:lvl1pPr algn="l">
              <a:defRPr sz="21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7"/>
            <a:ext cx="43525440" cy="8401047"/>
          </a:xfrm>
        </p:spPr>
        <p:txBody>
          <a:bodyPr anchor="b"/>
          <a:lstStyle>
            <a:lvl1pPr marL="0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1pPr>
            <a:lvl2pPr marL="2429488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85897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28846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71795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852BC-D3D1-F34A-A1C8-61E89827717E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2C03-44FD-C84C-877D-3AD3008CAE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50184057"/>
            <a:ext cx="128611627" cy="141928847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50184057"/>
            <a:ext cx="128611633" cy="141928847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4F7A0-7E38-D649-AA89-9F8AB1115CFD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A730-E398-804A-8774-FC495C29A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1" y="8596634"/>
            <a:ext cx="22625053" cy="3582667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2179301"/>
            <a:ext cx="22625053" cy="22127213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2" y="8596634"/>
            <a:ext cx="22633941" cy="3582667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2" y="12179301"/>
            <a:ext cx="22633941" cy="22127213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73B31-2381-FC4C-8036-A63075A1310A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900E-6ED2-D94A-A15D-0D232C69E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E5417-2E6E-B24A-8D4D-B9EA01B7C630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96E5-D377-2341-86D5-740D04F45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1799F-4EEE-E24C-8AB5-41A4BA638B4F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CD8F-B618-DB4D-BA6C-854C36537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529080"/>
            <a:ext cx="16846553" cy="6507480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1" y="1529084"/>
            <a:ext cx="28625800" cy="32777433"/>
          </a:xfrm>
        </p:spPr>
        <p:txBody>
          <a:bodyPr/>
          <a:lstStyle>
            <a:lvl1pPr>
              <a:defRPr sz="17000"/>
            </a:lvl1pPr>
            <a:lvl2pPr>
              <a:defRPr sz="14900"/>
            </a:lvl2pPr>
            <a:lvl3pPr>
              <a:defRPr sz="127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8036564"/>
            <a:ext cx="16846553" cy="26269953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8FC29-E6A6-9B4F-86F9-B10934F6CCAA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561C-6DDC-3E40-87FA-2F308CF57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1"/>
            <a:ext cx="30723840" cy="3173733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 rtlCol="0">
            <a:normAutofit/>
          </a:bodyPr>
          <a:lstStyle>
            <a:lvl1pPr marL="0" indent="0">
              <a:buNone/>
              <a:defRPr sz="17000"/>
            </a:lvl1pPr>
            <a:lvl2pPr marL="2429488" indent="0">
              <a:buNone/>
              <a:defRPr sz="14900"/>
            </a:lvl2pPr>
            <a:lvl3pPr marL="4858975" indent="0">
              <a:buNone/>
              <a:defRPr sz="12700"/>
            </a:lvl3pPr>
            <a:lvl4pPr marL="7288463" indent="0">
              <a:buNone/>
              <a:defRPr sz="10600"/>
            </a:lvl4pPr>
            <a:lvl5pPr marL="9717951" indent="0">
              <a:buNone/>
              <a:defRPr sz="10600"/>
            </a:lvl5pPr>
            <a:lvl6pPr marL="12147438" indent="0">
              <a:buNone/>
              <a:defRPr sz="10600"/>
            </a:lvl6pPr>
            <a:lvl7pPr marL="14576926" indent="0">
              <a:buNone/>
              <a:defRPr sz="10600"/>
            </a:lvl7pPr>
            <a:lvl8pPr marL="17006414" indent="0">
              <a:buNone/>
              <a:defRPr sz="10600"/>
            </a:lvl8pPr>
            <a:lvl9pPr marL="19435901" indent="0">
              <a:buNone/>
              <a:defRPr sz="10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4"/>
            <a:ext cx="30723840" cy="4507227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AD55A-DD3A-424C-9A87-9C82D65B53D7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94214-D41C-BE44-A854-CB06E2F51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59649" y="1538526"/>
            <a:ext cx="46087102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59649" y="8961120"/>
            <a:ext cx="46087102" cy="2534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59649" y="35596117"/>
            <a:ext cx="11949502" cy="2043589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8704892-0B1C-9C42-9E4F-0A3F57BF2269}" type="datetime1">
              <a:rPr lang="en-US"/>
              <a:pPr/>
              <a:t>11/9/17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4849" y="35596117"/>
            <a:ext cx="16216702" cy="2043589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249" y="35596117"/>
            <a:ext cx="11949502" cy="2043589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4BB4744-5084-6049-BE34-EBC652516E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28875" rtl="0" eaLnBrk="0" fontAlgn="base" hangingPunct="0">
        <a:spcBef>
          <a:spcPct val="0"/>
        </a:spcBef>
        <a:spcAft>
          <a:spcPct val="0"/>
        </a:spcAft>
        <a:defRPr sz="233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820863" indent="-1820863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46525" indent="-1517650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9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72188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7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502650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931525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3362182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791670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21157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650645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48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58975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288463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1795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4743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576926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06414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590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45000">
              <a:schemeClr val="accent1">
                <a:lumMod val="0"/>
                <a:lumOff val="100000"/>
              </a:schemeClr>
            </a:gs>
            <a:gs pos="100000">
              <a:srgbClr val="AD520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223355" y="32335295"/>
            <a:ext cx="8748952" cy="483734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Manual Operation 9"/>
          <p:cNvSpPr>
            <a:spLocks noChangeArrowheads="1"/>
          </p:cNvSpPr>
          <p:nvPr/>
        </p:nvSpPr>
        <p:spPr bwMode="auto">
          <a:xfrm>
            <a:off x="0" y="1"/>
            <a:ext cx="51206400" cy="6856414"/>
          </a:xfrm>
          <a:prstGeom prst="flowChartManualOperation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86767" tIns="43384" rIns="86767" bIns="43384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1960" y="1076067"/>
            <a:ext cx="42656760" cy="1798693"/>
          </a:xfrm>
          <a:prstGeom prst="rect">
            <a:avLst/>
          </a:prstGeom>
          <a:noFill/>
          <a:ln>
            <a:noFill/>
          </a:ln>
        </p:spPr>
        <p:txBody>
          <a:bodyPr wrap="square" lIns="485898" tIns="242949" rIns="485898" bIns="242949">
            <a:prstTxWarp prst="textNoShape">
              <a:avLst/>
            </a:prstTxWarp>
            <a:spAutoFit/>
          </a:bodyPr>
          <a:lstStyle/>
          <a:p>
            <a:pPr algn="ctr"/>
            <a:r>
              <a:rPr lang="en-US" sz="8500" dirty="0">
                <a:solidFill>
                  <a:srgbClr val="CA5B02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title</a:t>
            </a:r>
            <a:endParaRPr lang="en-US" sz="8500" dirty="0">
              <a:solidFill>
                <a:srgbClr val="CA5B02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2" name="Manual Input 11"/>
          <p:cNvSpPr>
            <a:spLocks noChangeArrowheads="1"/>
          </p:cNvSpPr>
          <p:nvPr/>
        </p:nvSpPr>
        <p:spPr bwMode="auto">
          <a:xfrm flipH="1">
            <a:off x="1521778" y="2655889"/>
            <a:ext cx="8686800" cy="28331350"/>
          </a:xfrm>
          <a:prstGeom prst="flowChartManualInput">
            <a:avLst/>
          </a:prstGeom>
          <a:solidFill>
            <a:srgbClr val="FFFFFF"/>
          </a:solidFill>
          <a:ln w="31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Justification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Add text here</a:t>
            </a:r>
            <a:endParaRPr lang="en-US" sz="2800" dirty="0">
              <a:latin typeface="Times New Roman"/>
              <a:cs typeface="Times New Roman"/>
            </a:endParaRPr>
          </a:p>
          <a:p>
            <a:pPr marL="457200" lvl="3" indent="-457200">
              <a:spcBef>
                <a:spcPts val="1513"/>
              </a:spcBef>
              <a:buSzPct val="90000"/>
              <a:buFont typeface="Wingdings" charset="2"/>
              <a:buChar char="u"/>
              <a:tabLst>
                <a:tab pos="5080000" algn="l"/>
              </a:tabLst>
            </a:pPr>
            <a:endParaRPr lang="en-US" sz="3000" dirty="0">
              <a:latin typeface="Times New Roman"/>
              <a:cs typeface="Times New Roman"/>
            </a:endParaRPr>
          </a:p>
          <a:p>
            <a:pPr marL="685800" lvl="1" indent="-230188">
              <a:spcBef>
                <a:spcPts val="600"/>
              </a:spcBef>
              <a:buSzPct val="90000"/>
              <a:buFont typeface="Wingdings" charset="2"/>
              <a:buChar char="§"/>
            </a:pP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7074" y="6207896"/>
            <a:ext cx="7952861" cy="1472610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r>
              <a:rPr lang="en-US" sz="9000" dirty="0">
                <a:solidFill>
                  <a:srgbClr val="CA5B02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Introduction</a:t>
            </a:r>
            <a:endParaRPr lang="en-US" sz="9000" dirty="0">
              <a:solidFill>
                <a:srgbClr val="CA5B02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4" name="Manual Input 13"/>
          <p:cNvSpPr>
            <a:spLocks noChangeArrowheads="1"/>
          </p:cNvSpPr>
          <p:nvPr/>
        </p:nvSpPr>
        <p:spPr bwMode="auto">
          <a:xfrm>
            <a:off x="41152762" y="2655889"/>
            <a:ext cx="8735066" cy="28690497"/>
          </a:xfrm>
          <a:prstGeom prst="flowChartManualInpu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Discussion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Add text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endParaRPr lang="en-US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US" sz="4200" b="1" u="dotDash" dirty="0">
                <a:uFill>
                  <a:solidFill>
                    <a:schemeClr val="accent1"/>
                  </a:solidFill>
                </a:uFill>
                <a:latin typeface="Times New Roman" charset="0"/>
                <a:ea typeface="Times New Roman" charset="0"/>
                <a:cs typeface="Times New Roman" charset="0"/>
              </a:rPr>
              <a:t>Implications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Add text here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here </a:t>
            </a:r>
            <a:endParaRPr lang="en-US" sz="3200" dirty="0"/>
          </a:p>
          <a:p>
            <a:pPr marL="685800" lvl="1" indent="-230188">
              <a:spcBef>
                <a:spcPts val="600"/>
              </a:spcBef>
              <a:buSzPct val="90000"/>
              <a:buFont typeface="Wingdings" charset="2"/>
              <a:buChar char="§"/>
            </a:pPr>
            <a:endParaRPr lang="en-US" sz="3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endParaRPr lang="en-US" sz="44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47331" y="6207896"/>
            <a:ext cx="7840713" cy="1472610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9000" dirty="0">
                <a:solidFill>
                  <a:srgbClr val="CA5B02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Conclusions</a:t>
            </a:r>
            <a:endParaRPr lang="en-US" sz="9000" dirty="0">
              <a:solidFill>
                <a:srgbClr val="CA5B02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1936414" y="8678862"/>
            <a:ext cx="27333575" cy="1273637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671816" y="8782414"/>
            <a:ext cx="8280011" cy="1472610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9000" dirty="0">
                <a:solidFill>
                  <a:srgbClr val="CA5B02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Methodology</a:t>
            </a:r>
            <a:endParaRPr lang="en-US" sz="9000" dirty="0">
              <a:solidFill>
                <a:srgbClr val="CA5B02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975463" y="22787352"/>
            <a:ext cx="27333575" cy="14385286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484401" y="22982152"/>
            <a:ext cx="4890499" cy="1472610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9000" dirty="0">
                <a:solidFill>
                  <a:srgbClr val="CA5B02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Results</a:t>
            </a:r>
            <a:endParaRPr lang="en-US" sz="9000" dirty="0">
              <a:solidFill>
                <a:srgbClr val="CA5B02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20915314" y="11367139"/>
            <a:ext cx="36513" cy="8772442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30146625" y="11367139"/>
            <a:ext cx="15512" cy="8772442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" name="TextBox 20"/>
          <p:cNvSpPr txBox="1"/>
          <p:nvPr/>
        </p:nvSpPr>
        <p:spPr>
          <a:xfrm>
            <a:off x="12716933" y="11012295"/>
            <a:ext cx="7399867" cy="9469259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Procedures</a:t>
            </a:r>
            <a:endParaRPr lang="en-US" sz="4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Times New Roman"/>
              <a:cs typeface="Times New Roman"/>
            </a:endParaRP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Community </a:t>
            </a:r>
            <a:r>
              <a:rPr lang="en-US" sz="3200" dirty="0">
                <a:latin typeface="Times New Roman"/>
                <a:cs typeface="Times New Roman"/>
              </a:rPr>
              <a:t>data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Amazon Mechanical Turk (MTurk)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10 </a:t>
            </a:r>
            <a:r>
              <a:rPr lang="en-US" sz="3200" dirty="0">
                <a:latin typeface="Times New Roman"/>
                <a:cs typeface="Times New Roman"/>
              </a:rPr>
              <a:t>to 15 </a:t>
            </a:r>
            <a:r>
              <a:rPr lang="en-US" sz="3200" dirty="0">
                <a:latin typeface="Times New Roman"/>
                <a:cs typeface="Times New Roman"/>
              </a:rPr>
              <a:t>minutes to complete the </a:t>
            </a:r>
            <a:r>
              <a:rPr lang="en-US" sz="3200" dirty="0">
                <a:latin typeface="Times New Roman"/>
                <a:cs typeface="Times New Roman"/>
              </a:rPr>
              <a:t>survey 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The study was advertised on Turker Nation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Pre-screen questions:</a:t>
            </a:r>
          </a:p>
          <a:p>
            <a:pPr marL="808038" lvl="3" indent="-317500" defTabSz="1089025">
              <a:spcBef>
                <a:spcPts val="60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Do you have at least one stepparent?</a:t>
            </a:r>
          </a:p>
          <a:p>
            <a:pPr marL="808038" lvl="3" indent="-317500" defTabSz="1089025">
              <a:spcBef>
                <a:spcPts val="60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If yes</a:t>
            </a:r>
            <a:r>
              <a:rPr lang="mr-IN" sz="2800" dirty="0">
                <a:latin typeface="Times New Roman"/>
                <a:cs typeface="Times New Roman"/>
              </a:rPr>
              <a:t>…</a:t>
            </a:r>
            <a:r>
              <a:rPr lang="en-US" sz="2800" dirty="0">
                <a:latin typeface="Times New Roman"/>
                <a:cs typeface="Times New Roman"/>
              </a:rPr>
              <a:t> has your stepfamily ever been your primary place of residence as an adolescent or a young adult?</a:t>
            </a:r>
          </a:p>
          <a:p>
            <a:pPr marL="808038" lvl="3" indent="-317500" defTabSz="1089025">
              <a:spcBef>
                <a:spcPts val="60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What is your age</a:t>
            </a:r>
            <a:r>
              <a:rPr lang="en-US" sz="2800" dirty="0">
                <a:latin typeface="Times New Roman"/>
                <a:cs typeface="Times New Roman"/>
              </a:rPr>
              <a:t>?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$1.50 per survey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The survey was open to workers in the United States with high reputation on </a:t>
            </a:r>
            <a:r>
              <a:rPr lang="en-US" sz="3200" dirty="0">
                <a:latin typeface="Times New Roman"/>
                <a:cs typeface="Times New Roman"/>
              </a:rPr>
              <a:t>MTurk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463196" y="10071767"/>
            <a:ext cx="8157291" cy="7961154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Sample Characteristics</a:t>
            </a:r>
            <a:endParaRPr lang="en-US" sz="3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Times New Roman"/>
              <a:cs typeface="Times New Roman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>
                <a:latin typeface="Times New Roman"/>
                <a:cs typeface="Times New Roman"/>
              </a:rPr>
              <a:t>18-25 </a:t>
            </a:r>
            <a:r>
              <a:rPr lang="en-US" sz="3200" dirty="0">
                <a:latin typeface="Times New Roman"/>
                <a:cs typeface="Times New Roman"/>
              </a:rPr>
              <a:t>years old (</a:t>
            </a:r>
            <a:r>
              <a:rPr lang="en-US" sz="3200" i="1" dirty="0">
                <a:latin typeface="Times New Roman"/>
                <a:cs typeface="Times New Roman"/>
              </a:rPr>
              <a:t>M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= 22.6)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51% were college </a:t>
            </a:r>
            <a:r>
              <a:rPr lang="en-US" sz="3200" dirty="0">
                <a:latin typeface="Times New Roman"/>
                <a:cs typeface="Times New Roman"/>
              </a:rPr>
              <a:t>students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52.3% women, 47.4% men, 0.3% other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48.3% lived with a parent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On average, the participants had lived in their stepfather household for 12.3 </a:t>
            </a:r>
            <a:r>
              <a:rPr lang="en-US" sz="3200" dirty="0">
                <a:latin typeface="Times New Roman"/>
                <a:cs typeface="Times New Roman"/>
              </a:rPr>
              <a:t>years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Ethnicity</a:t>
            </a:r>
            <a:endParaRPr lang="en-US" sz="3200" dirty="0">
              <a:latin typeface="Times New Roman"/>
              <a:cs typeface="Times New Roman"/>
            </a:endParaRPr>
          </a:p>
          <a:p>
            <a:pPr marL="685800" lvl="3" indent="-230188" defTabSz="1089025">
              <a:spcBef>
                <a:spcPts val="600"/>
              </a:spcBef>
              <a:buSzPct val="90000"/>
              <a:buFont typeface="Wingdings" charset="2"/>
              <a:buChar char="§"/>
              <a:tabLst>
                <a:tab pos="906463" algn="l"/>
              </a:tabLst>
            </a:pPr>
            <a:r>
              <a:rPr lang="en-US" sz="2800" dirty="0">
                <a:latin typeface="Times New Roman"/>
                <a:cs typeface="Times New Roman"/>
              </a:rPr>
              <a:t>74.6% Caucasian, 10.0% </a:t>
            </a:r>
            <a:r>
              <a:rPr lang="en-US" sz="2800" dirty="0">
                <a:latin typeface="Times New Roman"/>
                <a:cs typeface="Times New Roman"/>
              </a:rPr>
              <a:t>African </a:t>
            </a:r>
            <a:r>
              <a:rPr lang="en-US" sz="2800" dirty="0">
                <a:latin typeface="Times New Roman"/>
                <a:cs typeface="Times New Roman"/>
              </a:rPr>
              <a:t>American, 6.2% Latina/o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en-US" sz="2800" dirty="0">
                <a:latin typeface="Times New Roman"/>
                <a:cs typeface="Times New Roman"/>
              </a:rPr>
              <a:t>5.3% Asian/Pacific Islander, 2.9% mixed, 1% Native American</a:t>
            </a: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All </a:t>
            </a:r>
            <a:r>
              <a:rPr lang="en-US" sz="3200" dirty="0">
                <a:latin typeface="Times New Roman"/>
                <a:cs typeface="Times New Roman"/>
              </a:rPr>
              <a:t>the </a:t>
            </a:r>
            <a:r>
              <a:rPr lang="en-US" sz="3200" dirty="0">
                <a:latin typeface="Times New Roman"/>
                <a:cs typeface="Times New Roman"/>
              </a:rPr>
              <a:t>participants and the majority of their parents (89.3%) were </a:t>
            </a:r>
            <a:r>
              <a:rPr lang="en-US" sz="3200" dirty="0">
                <a:latin typeface="Times New Roman"/>
                <a:cs typeface="Times New Roman"/>
              </a:rPr>
              <a:t>U.S.-born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588861" y="8869988"/>
            <a:ext cx="8485187" cy="699935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Measurement</a:t>
            </a:r>
            <a:endParaRPr lang="en-US" sz="4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Times New Roman"/>
              <a:cs typeface="Times New Roman"/>
            </a:endParaRPr>
          </a:p>
          <a:p>
            <a:pPr marL="519113" indent="-490538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b="1" dirty="0">
                <a:latin typeface="Times New Roman"/>
                <a:cs typeface="Times New Roman"/>
              </a:rPr>
              <a:t>Variable  </a:t>
            </a:r>
            <a:r>
              <a:rPr lang="en-US" sz="2800" b="1" dirty="0">
                <a:latin typeface="Times New Roman"/>
                <a:cs typeface="Times New Roman"/>
              </a:rPr>
              <a:t>(</a:t>
            </a:r>
            <a:r>
              <a:rPr lang="en-US" sz="2800" dirty="0">
                <a:latin typeface="Times New Roman"/>
                <a:cs typeface="Times New Roman"/>
              </a:rPr>
              <a:t>Author et al., year)</a:t>
            </a:r>
            <a:endParaRPr lang="en-US" sz="2800" dirty="0">
              <a:latin typeface="Times New Roman"/>
              <a:cs typeface="Times New Roman"/>
            </a:endParaRP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“Sample item”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i="1" dirty="0">
                <a:latin typeface="Times New Roman"/>
                <a:cs typeface="Times New Roman"/>
              </a:rPr>
              <a:t>0 = response choice</a:t>
            </a:r>
            <a:r>
              <a:rPr lang="en-US" sz="2800" dirty="0">
                <a:latin typeface="Times New Roman"/>
                <a:cs typeface="Times New Roman"/>
              </a:rPr>
              <a:t> to 4 = </a:t>
            </a:r>
            <a:r>
              <a:rPr lang="en-US" sz="2800" i="1" dirty="0">
                <a:latin typeface="Times New Roman"/>
                <a:cs typeface="Times New Roman"/>
              </a:rPr>
              <a:t>response choice</a:t>
            </a:r>
            <a:endParaRPr lang="en-US" sz="2800" dirty="0">
              <a:latin typeface="Times New Roman"/>
              <a:cs typeface="Times New Roman"/>
            </a:endParaRPr>
          </a:p>
          <a:p>
            <a:pPr marL="519113" indent="-490538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b="1" dirty="0">
                <a:latin typeface="Times New Roman"/>
                <a:cs typeface="Times New Roman"/>
              </a:rPr>
              <a:t>Variable  </a:t>
            </a:r>
            <a:r>
              <a:rPr lang="en-US" sz="2800" b="1" dirty="0">
                <a:latin typeface="Times New Roman"/>
                <a:cs typeface="Times New Roman"/>
              </a:rPr>
              <a:t>(</a:t>
            </a:r>
            <a:r>
              <a:rPr lang="en-US" sz="2800" dirty="0">
                <a:latin typeface="Times New Roman"/>
                <a:cs typeface="Times New Roman"/>
              </a:rPr>
              <a:t>Author et al., year)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“Sample item”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i="1" dirty="0">
                <a:latin typeface="Times New Roman"/>
                <a:cs typeface="Times New Roman"/>
              </a:rPr>
              <a:t>0 = response choice</a:t>
            </a:r>
            <a:r>
              <a:rPr lang="en-US" sz="2800" dirty="0">
                <a:latin typeface="Times New Roman"/>
                <a:cs typeface="Times New Roman"/>
              </a:rPr>
              <a:t> to 4 = </a:t>
            </a:r>
            <a:r>
              <a:rPr lang="en-US" sz="2800" i="1" dirty="0">
                <a:latin typeface="Times New Roman"/>
                <a:cs typeface="Times New Roman"/>
              </a:rPr>
              <a:t>response choice</a:t>
            </a:r>
            <a:endParaRPr lang="en-US" sz="2800" dirty="0">
              <a:latin typeface="Times New Roman"/>
              <a:cs typeface="Times New Roman"/>
            </a:endParaRPr>
          </a:p>
          <a:p>
            <a:pPr marL="519113" indent="-490538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b="1" dirty="0">
                <a:latin typeface="Times New Roman"/>
                <a:cs typeface="Times New Roman"/>
              </a:rPr>
              <a:t>Variable  </a:t>
            </a:r>
            <a:r>
              <a:rPr lang="en-US" sz="2800" b="1" dirty="0">
                <a:latin typeface="Times New Roman"/>
                <a:cs typeface="Times New Roman"/>
              </a:rPr>
              <a:t>(</a:t>
            </a:r>
            <a:r>
              <a:rPr lang="en-US" sz="2800" dirty="0">
                <a:latin typeface="Times New Roman"/>
                <a:cs typeface="Times New Roman"/>
              </a:rPr>
              <a:t>Author et al., year)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“Sample item”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i="1" dirty="0">
                <a:latin typeface="Times New Roman"/>
                <a:cs typeface="Times New Roman"/>
              </a:rPr>
              <a:t>0 = response choice</a:t>
            </a:r>
            <a:r>
              <a:rPr lang="en-US" sz="2800" dirty="0">
                <a:latin typeface="Times New Roman"/>
                <a:cs typeface="Times New Roman"/>
              </a:rPr>
              <a:t> to 4 = </a:t>
            </a:r>
            <a:r>
              <a:rPr lang="en-US" sz="2800" i="1" dirty="0">
                <a:latin typeface="Times New Roman"/>
                <a:cs typeface="Times New Roman"/>
              </a:rPr>
              <a:t>response choice</a:t>
            </a:r>
            <a:endParaRPr lang="en-US" sz="2800" dirty="0">
              <a:latin typeface="Times New Roman"/>
              <a:cs typeface="Times New Roman"/>
            </a:endParaRPr>
          </a:p>
          <a:p>
            <a:pPr marL="519113" indent="-490538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b="1" dirty="0">
                <a:latin typeface="Times New Roman"/>
                <a:cs typeface="Times New Roman"/>
              </a:rPr>
              <a:t>Variable  </a:t>
            </a:r>
            <a:r>
              <a:rPr lang="en-US" sz="2800" b="1" dirty="0">
                <a:latin typeface="Times New Roman"/>
                <a:cs typeface="Times New Roman"/>
              </a:rPr>
              <a:t>(</a:t>
            </a:r>
            <a:r>
              <a:rPr lang="en-US" sz="2800" dirty="0">
                <a:latin typeface="Times New Roman"/>
                <a:cs typeface="Times New Roman"/>
              </a:rPr>
              <a:t>Author et al., year)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“Sample item”</a:t>
            </a:r>
          </a:p>
          <a:p>
            <a:pPr marL="685800" lvl="1" indent="-230188">
              <a:spcBef>
                <a:spcPts val="0"/>
              </a:spcBef>
              <a:buSzPct val="90000"/>
              <a:buFont typeface="Wingdings" charset="2"/>
              <a:buChar char="§"/>
            </a:pPr>
            <a:r>
              <a:rPr lang="en-US" sz="2800" i="1" dirty="0">
                <a:latin typeface="Times New Roman"/>
                <a:cs typeface="Times New Roman"/>
              </a:rPr>
              <a:t>0 = response choice</a:t>
            </a:r>
            <a:r>
              <a:rPr lang="en-US" sz="2800" dirty="0">
                <a:latin typeface="Times New Roman"/>
                <a:cs typeface="Times New Roman"/>
              </a:rPr>
              <a:t> to 4 = </a:t>
            </a:r>
            <a:r>
              <a:rPr lang="en-US" sz="2800" i="1" dirty="0">
                <a:latin typeface="Times New Roman"/>
                <a:cs typeface="Times New Roman"/>
              </a:rPr>
              <a:t>response choice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521778" y="31964461"/>
            <a:ext cx="8686800" cy="5208177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200" b="1" u="dotDash" dirty="0">
                <a:uFill>
                  <a:solidFill>
                    <a:schemeClr val="accent1"/>
                  </a:solidFill>
                </a:uFill>
                <a:latin typeface="Cambria" charset="0"/>
              </a:rPr>
              <a:t>Purpose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Add purpose here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80731" y="7470193"/>
            <a:ext cx="184731" cy="1649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 descr="new_Logo_horizontal_186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9587" y="35479180"/>
            <a:ext cx="8343660" cy="136298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2442952" y="22982152"/>
            <a:ext cx="9012128" cy="149784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 smtClean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Times New Roman"/>
                <a:cs typeface="Times New Roman"/>
              </a:rPr>
              <a:t>Type of Analysis Here</a:t>
            </a:r>
            <a:endParaRPr lang="en-US" sz="4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Times New Roman"/>
              <a:cs typeface="Times New Roman"/>
            </a:endParaRPr>
          </a:p>
          <a:p>
            <a:pPr marL="457200" lvl="2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200" dirty="0">
                <a:latin typeface="Times New Roman"/>
                <a:cs typeface="Times New Roman"/>
              </a:rPr>
              <a:t>Add text here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179652" y="4402392"/>
            <a:ext cx="35044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/>
              <a:t>Name, M.A.</a:t>
            </a:r>
          </a:p>
          <a:p>
            <a:pPr algn="ctr"/>
            <a:r>
              <a:rPr lang="en-US" sz="3600" dirty="0"/>
              <a:t>Department</a:t>
            </a:r>
          </a:p>
          <a:p>
            <a:pPr algn="ctr"/>
            <a:r>
              <a:rPr lang="en-US" sz="3600" dirty="0"/>
              <a:t>University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24350572" y="4465905"/>
            <a:ext cx="35044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/>
              <a:t>Name, M.A.</a:t>
            </a:r>
          </a:p>
          <a:p>
            <a:pPr algn="ctr"/>
            <a:r>
              <a:rPr lang="en-US" sz="3600" dirty="0"/>
              <a:t>Department</a:t>
            </a:r>
          </a:p>
          <a:p>
            <a:pPr algn="ctr"/>
            <a:r>
              <a:rPr lang="en-US" sz="3600" dirty="0"/>
              <a:t>University</a:t>
            </a:r>
            <a:endParaRPr lang="en-US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35929651" y="4443013"/>
            <a:ext cx="35044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/>
              <a:t>Name, M.A.</a:t>
            </a:r>
          </a:p>
          <a:p>
            <a:pPr algn="ctr"/>
            <a:r>
              <a:rPr lang="en-US" sz="3600" dirty="0"/>
              <a:t>Department</a:t>
            </a:r>
          </a:p>
          <a:p>
            <a:pPr algn="ctr"/>
            <a:r>
              <a:rPr lang="en-US" sz="3600" dirty="0"/>
              <a:t>University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6847</TotalTime>
  <Words>304</Words>
  <Application>Microsoft Macintosh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Black</vt:lpstr>
      <vt:lpstr>Calibri</vt:lpstr>
      <vt:lpstr>Cambria</vt:lpstr>
      <vt:lpstr>ＭＳ Ｐゴシック</vt:lpstr>
      <vt:lpstr>Times New Roman</vt:lpstr>
      <vt:lpstr>Wingdings</vt:lpstr>
      <vt:lpstr>Arial</vt:lpstr>
      <vt:lpstr>Office Theme</vt:lpstr>
      <vt:lpstr>PowerPoint Presentation</vt:lpstr>
    </vt:vector>
  </TitlesOfParts>
  <Company>California State University Northridge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Plunkett, Scott W</cp:lastModifiedBy>
  <cp:revision>298</cp:revision>
  <dcterms:created xsi:type="dcterms:W3CDTF">2009-09-19T15:18:51Z</dcterms:created>
  <dcterms:modified xsi:type="dcterms:W3CDTF">2017-11-09T20:11:07Z</dcterms:modified>
</cp:coreProperties>
</file>