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61" r:id="rId2"/>
  </p:sldMasterIdLst>
  <p:sldIdLst>
    <p:sldId id="256" r:id="rId3"/>
  </p:sldIdLst>
  <p:sldSz cx="51206400" cy="38404800"/>
  <p:notesSz cx="37585650" cy="495236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00"/>
    <a:srgbClr val="333333"/>
    <a:srgbClr val="993333"/>
    <a:srgbClr val="E78C31"/>
    <a:srgbClr val="B55239"/>
    <a:srgbClr val="99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337" autoAdjust="0"/>
  </p:normalViewPr>
  <p:slideViewPr>
    <p:cSldViewPr snapToGrid="0">
      <p:cViewPr>
        <p:scale>
          <a:sx n="86" d="100"/>
          <a:sy n="86" d="100"/>
        </p:scale>
        <p:origin x="144" y="-4712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552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3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11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6284913"/>
            <a:ext cx="38404800" cy="1337151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0775"/>
            <a:ext cx="38404800" cy="9272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1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4088" y="9574213"/>
            <a:ext cx="44165837" cy="15975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4088" y="25701625"/>
            <a:ext cx="44165837" cy="84010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38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1075" y="10223500"/>
            <a:ext cx="22005925" cy="2436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0223500"/>
            <a:ext cx="22005925" cy="2436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18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425" y="2044700"/>
            <a:ext cx="44165838" cy="7423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425" y="9413875"/>
            <a:ext cx="21663025" cy="46148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425" y="14028738"/>
            <a:ext cx="21663025" cy="20632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875" y="9413875"/>
            <a:ext cx="21769388" cy="46148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875" y="14028738"/>
            <a:ext cx="21769388" cy="20632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1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55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425" y="2560638"/>
            <a:ext cx="16514763" cy="89614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88" y="5529263"/>
            <a:ext cx="25923875" cy="27292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425" y="11522075"/>
            <a:ext cx="16514763" cy="21343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69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425" y="2560638"/>
            <a:ext cx="16514763" cy="89614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9388" y="5529263"/>
            <a:ext cx="25923875" cy="272923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425" y="11522075"/>
            <a:ext cx="16514763" cy="21343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6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07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263" y="2044700"/>
            <a:ext cx="11041062" cy="3254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1075" y="2044700"/>
            <a:ext cx="32970788" cy="3254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1075" y="35594925"/>
            <a:ext cx="11520488" cy="2044700"/>
          </a:xfrm>
          <a:prstGeom prst="rect">
            <a:avLst/>
          </a:prstGeom>
        </p:spPr>
        <p:txBody>
          <a:bodyPr/>
          <a:lstStyle/>
          <a:p>
            <a:fld id="{4C93926B-1DB3-2A44-9A89-456AA90A690F}" type="datetimeFigureOut">
              <a:rPr lang="en-US" smtClean="0"/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2438" y="35594925"/>
            <a:ext cx="17281525" cy="2044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164838" y="35594925"/>
            <a:ext cx="11520487" cy="2044700"/>
          </a:xfrm>
          <a:prstGeom prst="rect">
            <a:avLst/>
          </a:prstGeom>
        </p:spPr>
        <p:txBody>
          <a:bodyPr/>
          <a:lstStyle/>
          <a:p>
            <a:fld id="{16C9F839-40BD-6247-A619-B24C04406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059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7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59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7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19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2pPr>
      <a:lvl3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3pPr>
      <a:lvl4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4pPr>
      <a:lvl5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-128"/>
          <a:cs typeface="ＭＳ Ｐゴシック" charset="-128"/>
        </a:defRPr>
      </a:lvl5pPr>
      <a:lvl6pPr marL="4572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6pPr>
      <a:lvl7pPr marL="9144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7pPr>
      <a:lvl8pPr marL="13716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8pPr>
      <a:lvl9pPr marL="18288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</a:defRPr>
      </a:lvl9pPr>
    </p:titleStyle>
    <p:bodyStyle>
      <a:lvl1pPr marL="355600" indent="-3556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32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60425" indent="-390525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800" b="1">
          <a:solidFill>
            <a:srgbClr val="000000"/>
          </a:solidFill>
          <a:latin typeface="+mn-lt"/>
          <a:ea typeface="ＭＳ Ｐゴシック" charset="-128"/>
        </a:defRPr>
      </a:lvl2pPr>
      <a:lvl3pPr marL="1371600" indent="-396875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600" i="1">
          <a:solidFill>
            <a:srgbClr val="000000"/>
          </a:solidFill>
          <a:latin typeface="+mn-lt"/>
          <a:ea typeface="ＭＳ Ｐゴシック" charset="-128"/>
        </a:defRPr>
      </a:lvl3pPr>
      <a:lvl4pPr marL="1879600" indent="-3937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4pPr>
      <a:lvl5pPr marL="2286000" indent="-292100" algn="l" defTabSz="480695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5pPr>
      <a:lvl6pPr marL="27432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6pPr>
      <a:lvl7pPr marL="32004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7pPr>
      <a:lvl8pPr marL="36576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8pPr>
      <a:lvl9pPr marL="41148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v"/>
        <a:defRPr sz="22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1075" y="2044700"/>
            <a:ext cx="44164250" cy="7423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1075" y="10223500"/>
            <a:ext cx="44164250" cy="268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0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515938" indent="-220663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752475" indent="-1778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26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1033463" indent="-192088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270000" indent="-192088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/>
            </a:gs>
            <a:gs pos="100000">
              <a:schemeClr val="bg1"/>
            </a:gs>
            <a:gs pos="83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12964046" y="21277156"/>
            <a:ext cx="25166110" cy="1639570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999999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39218812" y="7901424"/>
            <a:ext cx="11430156" cy="2977143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999999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93891" y="5488234"/>
            <a:ext cx="11430156" cy="3218462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999999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12964046" y="5488234"/>
            <a:ext cx="25166110" cy="1460352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999999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52" name="Text Box 304"/>
          <p:cNvSpPr txBox="1">
            <a:spLocks noChangeArrowheads="1"/>
          </p:cNvSpPr>
          <p:nvPr/>
        </p:nvSpPr>
        <p:spPr bwMode="auto">
          <a:xfrm>
            <a:off x="844550" y="466725"/>
            <a:ext cx="386536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Put your amazing attention-getting title right here - </a:t>
            </a:r>
            <a:r>
              <a:rPr lang="en-US" sz="12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Yep</a:t>
            </a:r>
            <a:r>
              <a:rPr lang="en-US" sz="1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, right here at this </a:t>
            </a:r>
            <a:r>
              <a:rPr lang="en-US" sz="12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spot</a:t>
            </a:r>
            <a:endParaRPr lang="en-US" sz="12000" b="1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3316" name="Text Box 319"/>
          <p:cNvSpPr txBox="1">
            <a:spLocks noChangeArrowheads="1"/>
          </p:cNvSpPr>
          <p:nvPr/>
        </p:nvSpPr>
        <p:spPr bwMode="auto">
          <a:xfrm>
            <a:off x="39117213" y="657241"/>
            <a:ext cx="11493856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ts val="1800"/>
              </a:spcBef>
            </a:pP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1</a:t>
            </a:r>
            <a:r>
              <a:rPr lang="en-US" sz="4800" b="1" baseline="30000" dirty="0" smtClean="0">
                <a:solidFill>
                  <a:schemeClr val="accent4"/>
                </a:solidFill>
                <a:latin typeface="Arial" charset="0"/>
              </a:rPr>
              <a:t>st</a:t>
            </a: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 Author Name </a:t>
            </a:r>
            <a:r>
              <a:rPr lang="en-US" sz="4800" b="1" dirty="0">
                <a:solidFill>
                  <a:schemeClr val="accent4"/>
                </a:solidFill>
                <a:latin typeface="Arial" charset="0"/>
              </a:rPr>
              <a:t>Here </a:t>
            </a:r>
            <a:endParaRPr lang="en-US" sz="4800" b="1" dirty="0" smtClean="0">
              <a:solidFill>
                <a:schemeClr val="accent4"/>
              </a:solidFill>
              <a:latin typeface="Arial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chemeClr val="accent4"/>
                </a:solidFill>
                <a:latin typeface="Arial" charset="0"/>
              </a:rPr>
              <a:t>Department</a:t>
            </a:r>
          </a:p>
          <a:p>
            <a:pPr algn="ctr">
              <a:spcBef>
                <a:spcPts val="1800"/>
              </a:spcBef>
            </a:pP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2</a:t>
            </a:r>
            <a:r>
              <a:rPr lang="en-US" sz="4800" b="1" baseline="30000" dirty="0" smtClean="0">
                <a:solidFill>
                  <a:schemeClr val="accent4"/>
                </a:solidFill>
                <a:latin typeface="Arial" charset="0"/>
              </a:rPr>
              <a:t>nd</a:t>
            </a: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 Author </a:t>
            </a:r>
            <a:r>
              <a:rPr lang="en-US" sz="4800" b="1" dirty="0">
                <a:solidFill>
                  <a:schemeClr val="accent4"/>
                </a:solidFill>
                <a:latin typeface="Arial" charset="0"/>
              </a:rPr>
              <a:t>Name </a:t>
            </a: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Here</a:t>
            </a:r>
            <a:r>
              <a:rPr lang="en-US" sz="4800" b="1" dirty="0">
                <a:solidFill>
                  <a:schemeClr val="accent4"/>
                </a:solidFill>
                <a:latin typeface="Arial" charset="0"/>
              </a:rPr>
              <a:t>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chemeClr val="accent4"/>
                </a:solidFill>
                <a:latin typeface="Arial" charset="0"/>
              </a:rPr>
              <a:t>Department </a:t>
            </a:r>
            <a:endParaRPr lang="en-US" sz="3600" i="1" dirty="0">
              <a:solidFill>
                <a:schemeClr val="accent4"/>
              </a:solidFill>
              <a:latin typeface="Arial" charset="0"/>
            </a:endParaRPr>
          </a:p>
          <a:p>
            <a:pPr algn="ctr">
              <a:spcBef>
                <a:spcPts val="1800"/>
              </a:spcBef>
            </a:pP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3</a:t>
            </a:r>
            <a:r>
              <a:rPr lang="en-US" sz="4800" b="1" baseline="30000" dirty="0" smtClean="0">
                <a:solidFill>
                  <a:schemeClr val="accent4"/>
                </a:solidFill>
                <a:latin typeface="Arial" charset="0"/>
              </a:rPr>
              <a:t>rd</a:t>
            </a: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 Author </a:t>
            </a:r>
            <a:r>
              <a:rPr lang="en-US" sz="4800" b="1" dirty="0">
                <a:solidFill>
                  <a:schemeClr val="accent4"/>
                </a:solidFill>
                <a:latin typeface="Arial" charset="0"/>
              </a:rPr>
              <a:t>Name </a:t>
            </a:r>
            <a:r>
              <a:rPr lang="en-US" sz="4800" b="1" dirty="0" smtClean="0">
                <a:solidFill>
                  <a:schemeClr val="accent4"/>
                </a:solidFill>
                <a:latin typeface="Arial" charset="0"/>
              </a:rPr>
              <a:t>Here</a:t>
            </a:r>
            <a:r>
              <a:rPr lang="en-US" sz="4800" b="1" dirty="0">
                <a:solidFill>
                  <a:schemeClr val="accent4"/>
                </a:solidFill>
                <a:latin typeface="Arial" charset="0"/>
              </a:rPr>
              <a:t>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chemeClr val="accent4"/>
                </a:solidFill>
                <a:latin typeface="Arial" charset="0"/>
              </a:rPr>
              <a:t>Department</a:t>
            </a:r>
            <a:endParaRPr lang="en-US" sz="3600" i="1" dirty="0">
              <a:solidFill>
                <a:schemeClr val="accent4"/>
              </a:solidFill>
              <a:latin typeface="Arial Black"/>
              <a:cs typeface="Arial Black"/>
            </a:endParaRPr>
          </a:p>
        </p:txBody>
      </p:sp>
      <p:sp>
        <p:nvSpPr>
          <p:cNvPr id="13323" name="Text Box 451"/>
          <p:cNvSpPr txBox="1">
            <a:spLocks noChangeArrowheads="1"/>
          </p:cNvSpPr>
          <p:nvPr/>
        </p:nvSpPr>
        <p:spPr bwMode="auto">
          <a:xfrm>
            <a:off x="39787161" y="10794724"/>
            <a:ext cx="10293458" cy="1735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Discussion</a:t>
            </a:r>
            <a:endParaRPr lang="en-US" sz="4800" dirty="0" smtClean="0">
              <a:solidFill>
                <a:schemeClr val="accent4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Discuss </a:t>
            </a:r>
            <a:r>
              <a:rPr lang="en-US" sz="3200" dirty="0">
                <a:solidFill>
                  <a:srgbClr val="000000"/>
                </a:solidFill>
              </a:rPr>
              <a:t>results </a:t>
            </a:r>
            <a:r>
              <a:rPr lang="en-US" sz="3200" dirty="0" smtClean="0">
                <a:solidFill>
                  <a:srgbClr val="000000"/>
                </a:solidFill>
              </a:rPr>
              <a:t>here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Discuss more results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results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discussion here.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With some </a:t>
            </a:r>
            <a:r>
              <a:rPr lang="en-US" sz="2800" dirty="0" err="1">
                <a:solidFill>
                  <a:srgbClr val="000000"/>
                </a:solidFill>
              </a:rPr>
              <a:t>subpoints</a:t>
            </a:r>
            <a:r>
              <a:rPr lang="en-US" sz="2800" dirty="0">
                <a:solidFill>
                  <a:srgbClr val="000000"/>
                </a:solidFill>
              </a:rPr>
              <a:t> here.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What the heck, a bit more discussion here. 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And a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another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469900" lvl="1" indent="0">
              <a:spcBef>
                <a:spcPct val="10000"/>
              </a:spcBef>
              <a:buClr>
                <a:schemeClr val="folHlink"/>
              </a:buClr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469900" lvl="1" indent="0">
              <a:spcBef>
                <a:spcPct val="10000"/>
              </a:spcBef>
              <a:buClr>
                <a:schemeClr val="folHlink"/>
              </a:buClr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Limitations &amp; Research Implications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Write in a few limitations here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Write in a few limitations here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Write in a few limitations here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endParaRPr lang="en-GB" sz="4800" b="1" u="dotDashHeavy" dirty="0">
              <a:solidFill>
                <a:srgbClr val="8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Implications for Practitioners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Our findings have important implication for practice and </a:t>
            </a:r>
            <a:r>
              <a:rPr lang="en-US" sz="3200" dirty="0" smtClean="0">
                <a:solidFill>
                  <a:srgbClr val="000000"/>
                </a:solidFill>
              </a:rPr>
              <a:t>policy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Discuss implications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implications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implications here. 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With some </a:t>
            </a:r>
            <a:r>
              <a:rPr lang="en-US" sz="2800" dirty="0" err="1">
                <a:solidFill>
                  <a:srgbClr val="000000"/>
                </a:solidFill>
              </a:rPr>
              <a:t>subpoints</a:t>
            </a:r>
            <a:r>
              <a:rPr lang="en-US" sz="2800" dirty="0">
                <a:solidFill>
                  <a:srgbClr val="000000"/>
                </a:solidFill>
              </a:rPr>
              <a:t> here.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Implication for research. 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First, the findings suggest blah blah.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3326" name="Group 507"/>
          <p:cNvGrpSpPr>
            <a:grpSpLocks/>
          </p:cNvGrpSpPr>
          <p:nvPr/>
        </p:nvGrpSpPr>
        <p:grpSpPr bwMode="auto">
          <a:xfrm>
            <a:off x="28440540" y="21734988"/>
            <a:ext cx="8183563" cy="2020888"/>
            <a:chOff x="1515" y="13066"/>
            <a:chExt cx="5155" cy="1273"/>
          </a:xfrm>
        </p:grpSpPr>
        <p:sp>
          <p:nvSpPr>
            <p:cNvPr id="8700" name="Oval 508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Results</a:t>
              </a:r>
            </a:p>
          </p:txBody>
        </p:sp>
        <p:sp>
          <p:nvSpPr>
            <p:cNvPr id="8701" name="AutoShape 509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7" name="Group 510"/>
          <p:cNvGrpSpPr>
            <a:grpSpLocks/>
          </p:cNvGrpSpPr>
          <p:nvPr/>
        </p:nvGrpSpPr>
        <p:grpSpPr bwMode="auto">
          <a:xfrm>
            <a:off x="1926682" y="5863719"/>
            <a:ext cx="8183563" cy="2064927"/>
            <a:chOff x="1515" y="13066"/>
            <a:chExt cx="5155" cy="1273"/>
          </a:xfrm>
        </p:grpSpPr>
        <p:sp>
          <p:nvSpPr>
            <p:cNvPr id="8703" name="Oval 511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Background</a:t>
              </a:r>
            </a:p>
          </p:txBody>
        </p:sp>
        <p:sp>
          <p:nvSpPr>
            <p:cNvPr id="8704" name="AutoShape 512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8" name="Group 513"/>
          <p:cNvGrpSpPr>
            <a:grpSpLocks/>
          </p:cNvGrpSpPr>
          <p:nvPr/>
        </p:nvGrpSpPr>
        <p:grpSpPr bwMode="auto">
          <a:xfrm>
            <a:off x="13644574" y="5863719"/>
            <a:ext cx="8183563" cy="2020888"/>
            <a:chOff x="1515" y="13066"/>
            <a:chExt cx="5155" cy="1273"/>
          </a:xfrm>
        </p:grpSpPr>
        <p:sp>
          <p:nvSpPr>
            <p:cNvPr id="8706" name="Oval 514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Methods</a:t>
              </a:r>
            </a:p>
          </p:txBody>
        </p:sp>
        <p:sp>
          <p:nvSpPr>
            <p:cNvPr id="8707" name="AutoShape 515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9" name="Group 516"/>
          <p:cNvGrpSpPr>
            <a:grpSpLocks/>
          </p:cNvGrpSpPr>
          <p:nvPr/>
        </p:nvGrpSpPr>
        <p:grpSpPr bwMode="auto">
          <a:xfrm>
            <a:off x="40842109" y="8276909"/>
            <a:ext cx="8183563" cy="2020888"/>
            <a:chOff x="1515" y="13066"/>
            <a:chExt cx="5155" cy="1273"/>
          </a:xfrm>
        </p:grpSpPr>
        <p:sp>
          <p:nvSpPr>
            <p:cNvPr id="8709" name="Oval 517"/>
            <p:cNvSpPr>
              <a:spLocks noChangeArrowheads="1"/>
            </p:cNvSpPr>
            <p:nvPr/>
          </p:nvSpPr>
          <p:spPr bwMode="auto">
            <a:xfrm>
              <a:off x="2244" y="13066"/>
              <a:ext cx="4426" cy="1273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Black" charset="0"/>
                </a:rPr>
                <a:t>Conclusions</a:t>
              </a:r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endParaRPr>
            </a:p>
          </p:txBody>
        </p:sp>
        <p:sp>
          <p:nvSpPr>
            <p:cNvPr id="8710" name="AutoShape 518"/>
            <p:cNvSpPr>
              <a:spLocks noChangeArrowheads="1"/>
            </p:cNvSpPr>
            <p:nvPr/>
          </p:nvSpPr>
          <p:spPr bwMode="auto">
            <a:xfrm>
              <a:off x="1515" y="13233"/>
              <a:ext cx="940" cy="939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1" name="Text Box 404"/>
          <p:cNvSpPr txBox="1">
            <a:spLocks noChangeArrowheads="1"/>
          </p:cNvSpPr>
          <p:nvPr/>
        </p:nvSpPr>
        <p:spPr bwMode="auto">
          <a:xfrm>
            <a:off x="22170452" y="6311244"/>
            <a:ext cx="7124848" cy="859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Sample Characteristics</a:t>
            </a:r>
            <a:endParaRPr lang="en-GB" sz="3200" dirty="0" smtClean="0">
              <a:solidFill>
                <a:schemeClr val="accent4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343 ninth grade, Latino </a:t>
            </a:r>
            <a:r>
              <a:rPr lang="en-GB" sz="3200" dirty="0" smtClean="0">
                <a:solidFill>
                  <a:srgbClr val="000000"/>
                </a:solidFill>
              </a:rPr>
              <a:t>adolescent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14 to 16 years old (</a:t>
            </a:r>
            <a:r>
              <a:rPr lang="en-GB" sz="3200" i="1" dirty="0">
                <a:solidFill>
                  <a:srgbClr val="000000"/>
                </a:solidFill>
              </a:rPr>
              <a:t>M</a:t>
            </a:r>
            <a:r>
              <a:rPr lang="en-GB" sz="3200" dirty="0">
                <a:solidFill>
                  <a:srgbClr val="000000"/>
                </a:solidFill>
              </a:rPr>
              <a:t> = 14.57, </a:t>
            </a:r>
            <a:r>
              <a:rPr lang="en-GB" sz="3200" i="1" dirty="0">
                <a:solidFill>
                  <a:srgbClr val="000000"/>
                </a:solidFill>
              </a:rPr>
              <a:t>SD</a:t>
            </a:r>
            <a:r>
              <a:rPr lang="en-GB" sz="3200" dirty="0">
                <a:solidFill>
                  <a:srgbClr val="000000"/>
                </a:solidFill>
              </a:rPr>
              <a:t> = .56)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 smtClean="0">
                <a:solidFill>
                  <a:srgbClr val="000000"/>
                </a:solidFill>
              </a:rPr>
              <a:t>Genders</a:t>
            </a:r>
          </a:p>
          <a:p>
            <a:pPr marL="811213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% men</a:t>
            </a:r>
          </a:p>
          <a:p>
            <a:pPr marL="811213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% women</a:t>
            </a:r>
            <a:endParaRPr lang="en-GB" sz="28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 smtClean="0">
                <a:solidFill>
                  <a:srgbClr val="000000"/>
                </a:solidFill>
              </a:rPr>
              <a:t>Ethnic groups</a:t>
            </a:r>
          </a:p>
          <a:p>
            <a:pPr marL="811213" indent="-368300">
              <a:spcBef>
                <a:spcPts val="12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73.3</a:t>
            </a:r>
            <a:r>
              <a:rPr lang="en-GB" sz="2800" dirty="0">
                <a:solidFill>
                  <a:srgbClr val="000000"/>
                </a:solidFill>
              </a:rPr>
              <a:t>% Mexican </a:t>
            </a:r>
            <a:r>
              <a:rPr lang="en-GB" sz="2800" dirty="0" smtClean="0">
                <a:solidFill>
                  <a:srgbClr val="000000"/>
                </a:solidFill>
              </a:rPr>
              <a:t>origin</a:t>
            </a:r>
          </a:p>
          <a:p>
            <a:pPr marL="811213" indent="-368300">
              <a:spcBef>
                <a:spcPts val="12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% White</a:t>
            </a:r>
          </a:p>
          <a:p>
            <a:pPr marL="811213" indent="-368300">
              <a:spcBef>
                <a:spcPts val="12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% Black</a:t>
            </a:r>
            <a:endParaRPr lang="en-GB" sz="28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 smtClean="0">
                <a:solidFill>
                  <a:srgbClr val="000000"/>
                </a:solidFill>
              </a:rPr>
              <a:t>86.3</a:t>
            </a:r>
            <a:r>
              <a:rPr lang="en-GB" sz="3200" dirty="0">
                <a:solidFill>
                  <a:srgbClr val="000000"/>
                </a:solidFill>
              </a:rPr>
              <a:t>% youth born in the U.S</a:t>
            </a:r>
            <a:r>
              <a:rPr lang="en-GB" sz="3200" dirty="0" smtClean="0">
                <a:solidFill>
                  <a:srgbClr val="000000"/>
                </a:solidFill>
              </a:rPr>
              <a:t>.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94.5% of parents were foreign </a:t>
            </a:r>
            <a:r>
              <a:rPr lang="en-GB" sz="3200" dirty="0" smtClean="0">
                <a:solidFill>
                  <a:srgbClr val="000000"/>
                </a:solidFill>
              </a:rPr>
              <a:t>born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79.9% two biological parent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332" name="Text Box 431"/>
          <p:cNvSpPr txBox="1">
            <a:spLocks noChangeArrowheads="1"/>
          </p:cNvSpPr>
          <p:nvPr/>
        </p:nvSpPr>
        <p:spPr bwMode="auto">
          <a:xfrm>
            <a:off x="13697314" y="8470424"/>
            <a:ext cx="7570074" cy="793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469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Procedures</a:t>
            </a:r>
            <a:endParaRPr lang="en-GB" sz="1800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 smtClean="0">
                <a:solidFill>
                  <a:srgbClr val="000000"/>
                </a:solidFill>
              </a:rPr>
              <a:t>Los Angeles area high school </a:t>
            </a:r>
            <a:endParaRPr lang="en-GB" dirty="0" smtClean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 smtClean="0">
                <a:solidFill>
                  <a:srgbClr val="000000"/>
                </a:solidFill>
              </a:rPr>
              <a:t>89</a:t>
            </a:r>
            <a:r>
              <a:rPr lang="en-GB" sz="2800" dirty="0">
                <a:solidFill>
                  <a:srgbClr val="000000"/>
                </a:solidFill>
              </a:rPr>
              <a:t>% Latino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2800" dirty="0">
                <a:solidFill>
                  <a:srgbClr val="000000"/>
                </a:solidFill>
              </a:rPr>
              <a:t>92% socio-economic disadvantaged 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Adolescents in 9</a:t>
            </a:r>
            <a:r>
              <a:rPr lang="en-GB" sz="3200" baseline="30000" dirty="0">
                <a:solidFill>
                  <a:srgbClr val="000000"/>
                </a:solidFill>
              </a:rPr>
              <a:t>th</a:t>
            </a:r>
            <a:r>
              <a:rPr lang="en-GB" sz="3200" dirty="0">
                <a:solidFill>
                  <a:srgbClr val="000000"/>
                </a:solidFill>
              </a:rPr>
              <a:t> grade elective courses were given consent forms by teachers. 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Students who returned signed parental consent and youth assent forms completed self-administered surveys, which were available only in English</a:t>
            </a:r>
            <a:r>
              <a:rPr lang="en-GB" sz="3200" dirty="0" smtClean="0">
                <a:solidFill>
                  <a:srgbClr val="000000"/>
                </a:solidFill>
              </a:rPr>
              <a:t>.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>
                <a:solidFill>
                  <a:srgbClr val="000000"/>
                </a:solidFill>
              </a:rPr>
              <a:t>Trained, bilingual, undergraduate and graduate student, research assistants collected, coded, entered, and verified the data.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333" name="Text Box 438"/>
          <p:cNvSpPr txBox="1">
            <a:spLocks noChangeArrowheads="1"/>
          </p:cNvSpPr>
          <p:nvPr/>
        </p:nvSpPr>
        <p:spPr bwMode="auto">
          <a:xfrm>
            <a:off x="29825256" y="6311244"/>
            <a:ext cx="8063603" cy="982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Measurement</a:t>
            </a:r>
            <a:endParaRPr lang="en-GB" sz="1800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Parent</a:t>
            </a:r>
            <a:r>
              <a:rPr lang="en-US" sz="3200" dirty="0">
                <a:solidFill>
                  <a:srgbClr val="000000"/>
                </a:solidFill>
              </a:rPr>
              <a:t>-Adolescent Conflict Scale</a:t>
            </a:r>
            <a:r>
              <a:rPr lang="en-US" sz="2800" dirty="0">
                <a:solidFill>
                  <a:srgbClr val="000000"/>
                </a:solidFill>
              </a:rPr>
              <a:t> (Thayer, 2005)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19 items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 = Never; 5 = Most of the time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.82 for mothers; α = .80 for </a:t>
            </a:r>
            <a:r>
              <a:rPr lang="en-US" sz="2800" dirty="0" smtClean="0">
                <a:solidFill>
                  <a:srgbClr val="000000"/>
                </a:solidFill>
              </a:rPr>
              <a:t>fathers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Inventory of Parent and Peer Attachment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 err="1">
                <a:solidFill>
                  <a:srgbClr val="000000"/>
                </a:solidFill>
              </a:rPr>
              <a:t>Armsden</a:t>
            </a:r>
            <a:r>
              <a:rPr lang="en-US" sz="2800" dirty="0">
                <a:solidFill>
                  <a:srgbClr val="000000"/>
                </a:solidFill>
              </a:rPr>
              <a:t> &amp; Greenberg, 1987)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Reduced 9-item version (e.g., "I trust my mother")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1 = almost never or never; 4 = almost always or always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.91 for mothers; α = .93 for </a:t>
            </a:r>
            <a:r>
              <a:rPr lang="en-US" sz="2800" dirty="0" smtClean="0">
                <a:solidFill>
                  <a:srgbClr val="000000"/>
                </a:solidFill>
              </a:rPr>
              <a:t>fathers</a:t>
            </a:r>
            <a:endParaRPr lang="en-GB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Center for Epidemiologic Study</a:t>
            </a:r>
            <a:r>
              <a:rPr lang="ja-JP" altLang="en-US" sz="3200" dirty="0">
                <a:solidFill>
                  <a:srgbClr val="000000"/>
                </a:solidFill>
              </a:rPr>
              <a:t>’</a:t>
            </a:r>
            <a:r>
              <a:rPr lang="en-US" sz="3200" dirty="0">
                <a:solidFill>
                  <a:srgbClr val="000000"/>
                </a:solidFill>
              </a:rPr>
              <a:t>s Inventory for depressive symptoms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CES</a:t>
            </a:r>
            <a:r>
              <a:rPr lang="en-US" dirty="0">
                <a:solidFill>
                  <a:srgbClr val="000000"/>
                </a:solidFill>
              </a:rPr>
              <a:t>-D; </a:t>
            </a:r>
            <a:r>
              <a:rPr lang="en-US" dirty="0" err="1">
                <a:solidFill>
                  <a:srgbClr val="000000"/>
                </a:solidFill>
              </a:rPr>
              <a:t>Radloff</a:t>
            </a:r>
            <a:r>
              <a:rPr lang="en-US" dirty="0">
                <a:solidFill>
                  <a:srgbClr val="000000"/>
                </a:solidFill>
              </a:rPr>
              <a:t>, 1977)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20-items (e.g., "I had crying spells")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0 = rarely or none of the time (less than 1 day); 3 = mostly or almost all the time (5-7 days).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α = .86</a:t>
            </a:r>
            <a:endParaRPr lang="en-GB" sz="2800" dirty="0">
              <a:solidFill>
                <a:srgbClr val="000000"/>
              </a:solidFill>
            </a:endParaRPr>
          </a:p>
          <a:p>
            <a:pPr lvl="2">
              <a:spcBef>
                <a:spcPct val="10000"/>
              </a:spcBef>
              <a:buClr>
                <a:schemeClr val="folHlink"/>
              </a:buClr>
              <a:buFont typeface="Wingdings" charset="0"/>
              <a:buChar char="v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6" name="Text Box 451"/>
          <p:cNvSpPr txBox="1">
            <a:spLocks noChangeArrowheads="1"/>
          </p:cNvSpPr>
          <p:nvPr/>
        </p:nvSpPr>
        <p:spPr bwMode="auto">
          <a:xfrm>
            <a:off x="949352" y="8470414"/>
            <a:ext cx="10293458" cy="1446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300" indent="-279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Review of Literature</a:t>
            </a:r>
            <a:endParaRPr lang="en-US" sz="4800" dirty="0" smtClean="0">
              <a:solidFill>
                <a:schemeClr val="accent4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Discuss why we are about this research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Any other reasons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</a:t>
            </a:r>
            <a:r>
              <a:rPr lang="en-US" sz="3200" dirty="0" smtClean="0">
                <a:solidFill>
                  <a:srgbClr val="000000"/>
                </a:solidFill>
              </a:rPr>
              <a:t>reasons here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And more </a:t>
            </a:r>
            <a:r>
              <a:rPr lang="en-US" sz="3200" dirty="0" smtClean="0">
                <a:solidFill>
                  <a:srgbClr val="000000"/>
                </a:solidFill>
              </a:rPr>
              <a:t>reasons here</a:t>
            </a:r>
            <a:r>
              <a:rPr lang="en-US" sz="32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With some </a:t>
            </a:r>
            <a:r>
              <a:rPr lang="en-US" sz="2800" dirty="0" err="1">
                <a:solidFill>
                  <a:srgbClr val="000000"/>
                </a:solidFill>
              </a:rPr>
              <a:t>subpoints</a:t>
            </a:r>
            <a:r>
              <a:rPr lang="en-US" sz="2800" dirty="0">
                <a:solidFill>
                  <a:srgbClr val="000000"/>
                </a:solidFill>
              </a:rPr>
              <a:t> here. 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What the heck, a </a:t>
            </a:r>
            <a:r>
              <a:rPr lang="en-US" sz="3200" dirty="0" smtClean="0">
                <a:solidFill>
                  <a:srgbClr val="000000"/>
                </a:solidFill>
              </a:rPr>
              <a:t>few more reasons here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  <a:endParaRPr lang="en-US" sz="2800" dirty="0">
              <a:solidFill>
                <a:srgbClr val="000000"/>
              </a:solidFill>
            </a:endParaRP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And a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</a:p>
          <a:p>
            <a:pPr marL="811213" lvl="1" indent="-368300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2800" dirty="0">
                <a:solidFill>
                  <a:srgbClr val="000000"/>
                </a:solidFill>
              </a:rPr>
              <a:t>Furthermore, another </a:t>
            </a:r>
            <a:r>
              <a:rPr lang="en-US" sz="2800" dirty="0" err="1">
                <a:solidFill>
                  <a:srgbClr val="000000"/>
                </a:solidFill>
              </a:rPr>
              <a:t>subpoint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469900" lvl="1" indent="0">
              <a:spcBef>
                <a:spcPct val="10000"/>
              </a:spcBef>
              <a:buClr>
                <a:schemeClr val="folHlink"/>
              </a:buClr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469900" lvl="1" indent="0">
              <a:spcBef>
                <a:spcPct val="10000"/>
              </a:spcBef>
              <a:buClr>
                <a:schemeClr val="folHlink"/>
              </a:buClr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Purpose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>
                <a:solidFill>
                  <a:srgbClr val="000000"/>
                </a:solidFill>
              </a:rPr>
              <a:t>Write in </a:t>
            </a:r>
            <a:r>
              <a:rPr lang="en-US" sz="3200" dirty="0" smtClean="0">
                <a:solidFill>
                  <a:srgbClr val="000000"/>
                </a:solidFill>
              </a:rPr>
              <a:t>the purpose </a:t>
            </a:r>
            <a:r>
              <a:rPr lang="en-US" sz="3200" dirty="0">
                <a:solidFill>
                  <a:srgbClr val="000000"/>
                </a:solidFill>
              </a:rPr>
              <a:t>here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  <a:tabLst>
                <a:tab pos="7302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Who can these results benefit?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buClr>
                <a:schemeClr val="accent2"/>
              </a:buClr>
              <a:buFont typeface="Wingdings" charset="0"/>
              <a:buChar char="v"/>
              <a:tabLst>
                <a:tab pos="7302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Furthermore, blah blah. </a:t>
            </a: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endParaRPr lang="en-GB" sz="4800" b="1" u="dotDashHeavy" dirty="0" smtClean="0">
              <a:solidFill>
                <a:srgbClr val="8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Hypotheses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Type in hypotheses here … could also be the research questions</a:t>
            </a:r>
            <a:endParaRPr lang="en-US" sz="14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Might as well add some more here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Would be a boring study if you only had two</a:t>
            </a:r>
          </a:p>
          <a:p>
            <a:pPr marL="457200" indent="-457200">
              <a:spcBef>
                <a:spcPts val="10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US" sz="3200" dirty="0" smtClean="0">
                <a:solidFill>
                  <a:srgbClr val="000000"/>
                </a:solidFill>
              </a:rPr>
              <a:t>And one more would be nice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7" name="Text Box 404"/>
          <p:cNvSpPr txBox="1">
            <a:spLocks noChangeArrowheads="1"/>
          </p:cNvSpPr>
          <p:nvPr/>
        </p:nvSpPr>
        <p:spPr bwMode="auto">
          <a:xfrm>
            <a:off x="29047764" y="24435622"/>
            <a:ext cx="7497957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folHlink"/>
              </a:buClr>
            </a:pPr>
            <a:r>
              <a:rPr lang="en-GB" sz="4800" b="1" u="dotDashHeavy" dirty="0" smtClean="0">
                <a:solidFill>
                  <a:schemeClr val="accent4"/>
                </a:solidFill>
              </a:rPr>
              <a:t>Summary of Results</a:t>
            </a:r>
            <a:endParaRPr lang="en-GB" sz="3200" dirty="0" smtClean="0">
              <a:solidFill>
                <a:schemeClr val="accent4"/>
              </a:solidFill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Font typeface="Wingdings" charset="0"/>
              <a:buChar char="v"/>
            </a:pPr>
            <a:r>
              <a:rPr lang="en-GB" sz="3200" dirty="0" smtClean="0">
                <a:solidFill>
                  <a:srgbClr val="000000"/>
                </a:solidFill>
              </a:rPr>
              <a:t>Add in a </a:t>
            </a:r>
            <a:r>
              <a:rPr lang="en-GB" sz="3200" dirty="0" smtClean="0">
                <a:solidFill>
                  <a:srgbClr val="000000"/>
                </a:solidFill>
              </a:rPr>
              <a:t>concise </a:t>
            </a:r>
            <a:r>
              <a:rPr lang="en-GB" sz="3200" dirty="0" smtClean="0">
                <a:solidFill>
                  <a:srgbClr val="000000"/>
                </a:solidFill>
              </a:rPr>
              <a:t>summary of the results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9790" y="5728597"/>
            <a:ext cx="7188200" cy="116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Monotype Corsiv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ThePlunk:Applications:Microsoft Office 2004:Templates:Presentations:Designs:Borealis</Template>
  <TotalTime>5775</TotalTime>
  <Words>542</Words>
  <Application>Microsoft Macintosh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Black</vt:lpstr>
      <vt:lpstr>Calibri Light</vt:lpstr>
      <vt:lpstr>Monotype Corsiva</vt:lpstr>
      <vt:lpstr>ＭＳ Ｐゴシック</vt:lpstr>
      <vt:lpstr>Times New Roman</vt:lpstr>
      <vt:lpstr>Wingdings</vt:lpstr>
      <vt:lpstr>Arial</vt:lpstr>
      <vt:lpstr>Straight Edge</vt:lpstr>
      <vt:lpstr>Custom Design</vt:lpstr>
      <vt:lpstr>PowerPoint Presentation</vt:lpstr>
    </vt:vector>
  </TitlesOfParts>
  <Manager/>
  <Company>California State University Northridge</Company>
  <LinksUpToDate>false</LinksUpToDate>
  <SharedDoc>false</SharedDoc>
  <HyperlinkBase/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Scott Plunkett</dc:creator>
  <cp:keywords/>
  <dc:description/>
  <cp:lastModifiedBy>Plunkett, Scott W</cp:lastModifiedBy>
  <cp:revision>85</cp:revision>
  <dcterms:created xsi:type="dcterms:W3CDTF">2002-04-16T15:43:57Z</dcterms:created>
  <dcterms:modified xsi:type="dcterms:W3CDTF">2017-11-24T20:33:36Z</dcterms:modified>
  <cp:category/>
</cp:coreProperties>
</file>