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sldIdLst>
    <p:sldId id="256" r:id="rId2"/>
  </p:sldIdLst>
  <p:sldSz cx="51206400" cy="38404800"/>
  <p:notesSz cx="37585650" cy="495236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33"/>
    <a:srgbClr val="800000"/>
    <a:srgbClr val="E78C31"/>
    <a:srgbClr val="B55239"/>
    <a:srgbClr val="999999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6925"/>
  </p:normalViewPr>
  <p:slideViewPr>
    <p:cSldViewPr snapToGrid="0">
      <p:cViewPr varScale="1">
        <p:scale>
          <a:sx n="26" d="100"/>
          <a:sy n="26" d="100"/>
        </p:scale>
        <p:origin x="2296" y="392"/>
      </p:cViewPr>
      <p:guideLst>
        <p:guide orient="horz" pos="12096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5" d="100"/>
        <a:sy n="3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5521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8961438"/>
            <a:ext cx="46085125" cy="253444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3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5275" y="1538288"/>
            <a:ext cx="11520488" cy="327675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1538288"/>
            <a:ext cx="34412237" cy="327675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11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638" y="8961438"/>
            <a:ext cx="46085125" cy="25344437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69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059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638" y="8961438"/>
            <a:ext cx="22966362" cy="25344437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8961438"/>
            <a:ext cx="22966363" cy="25344437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8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78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7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659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7756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3198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8069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defTabSz="48069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  <a:ea typeface="ＭＳ Ｐゴシック" charset="-128"/>
          <a:cs typeface="ＭＳ Ｐゴシック" charset="-128"/>
        </a:defRPr>
      </a:lvl2pPr>
      <a:lvl3pPr algn="ctr" defTabSz="48069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  <a:ea typeface="ＭＳ Ｐゴシック" charset="-128"/>
          <a:cs typeface="ＭＳ Ｐゴシック" charset="-128"/>
        </a:defRPr>
      </a:lvl3pPr>
      <a:lvl4pPr algn="ctr" defTabSz="48069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  <a:ea typeface="ＭＳ Ｐゴシック" charset="-128"/>
          <a:cs typeface="ＭＳ Ｐゴシック" charset="-128"/>
        </a:defRPr>
      </a:lvl4pPr>
      <a:lvl5pPr algn="ctr" defTabSz="48069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  <a:ea typeface="ＭＳ Ｐゴシック" charset="-128"/>
          <a:cs typeface="ＭＳ Ｐゴシック" charset="-128"/>
        </a:defRPr>
      </a:lvl5pPr>
      <a:lvl6pPr marL="457200"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</a:defRPr>
      </a:lvl6pPr>
      <a:lvl7pPr marL="914400"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</a:defRPr>
      </a:lvl7pPr>
      <a:lvl8pPr marL="1371600"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</a:defRPr>
      </a:lvl8pPr>
      <a:lvl9pPr marL="1828800"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</a:defRPr>
      </a:lvl9pPr>
    </p:titleStyle>
    <p:bodyStyle>
      <a:lvl1pPr marL="355600" indent="-355600" algn="l" defTabSz="4806950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charset="0"/>
        <a:buChar char="v"/>
        <a:defRPr sz="32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860425" indent="-390525" algn="l" defTabSz="4806950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charset="0"/>
        <a:buChar char="v"/>
        <a:defRPr sz="2800" b="1">
          <a:solidFill>
            <a:srgbClr val="000000"/>
          </a:solidFill>
          <a:latin typeface="+mn-lt"/>
          <a:ea typeface="ＭＳ Ｐゴシック" charset="-128"/>
        </a:defRPr>
      </a:lvl2pPr>
      <a:lvl3pPr marL="1371600" indent="-396875" algn="l" defTabSz="4806950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charset="0"/>
        <a:buChar char="v"/>
        <a:defRPr sz="2600" i="1">
          <a:solidFill>
            <a:srgbClr val="000000"/>
          </a:solidFill>
          <a:latin typeface="+mn-lt"/>
          <a:ea typeface="ＭＳ Ｐゴシック" charset="-128"/>
        </a:defRPr>
      </a:lvl3pPr>
      <a:lvl4pPr marL="1879600" indent="-393700" algn="l" defTabSz="4806950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charset="0"/>
        <a:buChar char="v"/>
        <a:defRPr sz="2200">
          <a:solidFill>
            <a:srgbClr val="000000"/>
          </a:solidFill>
          <a:latin typeface="+mn-lt"/>
          <a:ea typeface="ＭＳ Ｐゴシック" charset="-128"/>
        </a:defRPr>
      </a:lvl4pPr>
      <a:lvl5pPr marL="2286000" indent="-292100" algn="l" defTabSz="4806950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charset="0"/>
        <a:buChar char="v"/>
        <a:defRPr sz="2200">
          <a:solidFill>
            <a:srgbClr val="000000"/>
          </a:solidFill>
          <a:latin typeface="+mn-lt"/>
          <a:ea typeface="ＭＳ Ｐゴシック" charset="-128"/>
        </a:defRPr>
      </a:lvl5pPr>
      <a:lvl6pPr marL="2743200" indent="-292100" algn="l" defTabSz="4806950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v"/>
        <a:defRPr sz="2200">
          <a:solidFill>
            <a:srgbClr val="000000"/>
          </a:solidFill>
          <a:latin typeface="+mn-lt"/>
          <a:ea typeface="ＭＳ Ｐゴシック" charset="-128"/>
        </a:defRPr>
      </a:lvl6pPr>
      <a:lvl7pPr marL="3200400" indent="-292100" algn="l" defTabSz="4806950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v"/>
        <a:defRPr sz="2200">
          <a:solidFill>
            <a:srgbClr val="000000"/>
          </a:solidFill>
          <a:latin typeface="+mn-lt"/>
          <a:ea typeface="ＭＳ Ｐゴシック" charset="-128"/>
        </a:defRPr>
      </a:lvl7pPr>
      <a:lvl8pPr marL="3657600" indent="-292100" algn="l" defTabSz="4806950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v"/>
        <a:defRPr sz="2200">
          <a:solidFill>
            <a:srgbClr val="000000"/>
          </a:solidFill>
          <a:latin typeface="+mn-lt"/>
          <a:ea typeface="ＭＳ Ｐゴシック" charset="-128"/>
        </a:defRPr>
      </a:lvl8pPr>
      <a:lvl9pPr marL="4114800" indent="-292100" algn="l" defTabSz="4806950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v"/>
        <a:defRPr sz="2200"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98"/>
          <p:cNvSpPr>
            <a:spLocks noChangeArrowheads="1"/>
          </p:cNvSpPr>
          <p:nvPr/>
        </p:nvSpPr>
        <p:spPr bwMode="auto">
          <a:xfrm>
            <a:off x="0" y="0"/>
            <a:ext cx="51206400" cy="45307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2" name="Text Box 304"/>
          <p:cNvSpPr txBox="1">
            <a:spLocks noChangeArrowheads="1"/>
          </p:cNvSpPr>
          <p:nvPr/>
        </p:nvSpPr>
        <p:spPr bwMode="auto">
          <a:xfrm>
            <a:off x="844550" y="466725"/>
            <a:ext cx="49128363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20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</a:rPr>
              <a:t>Put your amazing attention-getting title right here - </a:t>
            </a:r>
            <a:br>
              <a:rPr lang="en-US" sz="120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</a:rPr>
            </a:br>
            <a:r>
              <a:rPr lang="en-US" sz="120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</a:rPr>
              <a:t>Yep, right here at this spot.</a:t>
            </a:r>
          </a:p>
        </p:txBody>
      </p:sp>
      <p:sp>
        <p:nvSpPr>
          <p:cNvPr id="13316" name="Text Box 319"/>
          <p:cNvSpPr txBox="1">
            <a:spLocks noChangeArrowheads="1"/>
          </p:cNvSpPr>
          <p:nvPr/>
        </p:nvSpPr>
        <p:spPr bwMode="auto">
          <a:xfrm>
            <a:off x="4495800" y="4597400"/>
            <a:ext cx="7645400" cy="231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000000"/>
                </a:solidFill>
                <a:latin typeface="Arial" charset="0"/>
              </a:rPr>
              <a:t>Name Here </a:t>
            </a:r>
            <a:br>
              <a:rPr lang="en-US" sz="4400" b="1">
                <a:solidFill>
                  <a:srgbClr val="000000"/>
                </a:solidFill>
                <a:latin typeface="Arial" charset="0"/>
              </a:rPr>
            </a:br>
            <a:r>
              <a:rPr lang="en-US" sz="3600" i="1">
                <a:solidFill>
                  <a:srgbClr val="000000"/>
                </a:solidFill>
                <a:latin typeface="Arial" charset="0"/>
              </a:rPr>
              <a:t>Title</a:t>
            </a:r>
            <a:endParaRPr lang="en-US" sz="3200" i="1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10000"/>
              </a:spcBef>
            </a:pPr>
            <a:r>
              <a:rPr lang="en-US" sz="3000">
                <a:solidFill>
                  <a:srgbClr val="000000"/>
                </a:solidFill>
                <a:latin typeface="Arial" charset="0"/>
              </a:rPr>
              <a:t>Department</a:t>
            </a:r>
          </a:p>
          <a:p>
            <a:pPr algn="ctr">
              <a:spcBef>
                <a:spcPct val="10000"/>
              </a:spcBef>
            </a:pPr>
            <a:r>
              <a:rPr lang="en-US" sz="3000">
                <a:solidFill>
                  <a:srgbClr val="000000"/>
                </a:solidFill>
                <a:latin typeface="Arial" charset="0"/>
              </a:rPr>
              <a:t>Univer</a:t>
            </a:r>
            <a:r>
              <a:rPr lang="en-US" sz="2800">
                <a:solidFill>
                  <a:srgbClr val="000000"/>
                </a:solidFill>
                <a:latin typeface="Arial" charset="0"/>
              </a:rPr>
              <a:t>sity</a:t>
            </a:r>
            <a:endParaRPr lang="en-US" sz="40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318" name="Rectangle 401"/>
          <p:cNvSpPr>
            <a:spLocks noChangeArrowheads="1"/>
          </p:cNvSpPr>
          <p:nvPr/>
        </p:nvSpPr>
        <p:spPr bwMode="auto">
          <a:xfrm>
            <a:off x="0" y="36391850"/>
            <a:ext cx="51206400" cy="207645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Text Box 407"/>
          <p:cNvSpPr txBox="1">
            <a:spLocks noChangeArrowheads="1"/>
          </p:cNvSpPr>
          <p:nvPr/>
        </p:nvSpPr>
        <p:spPr bwMode="auto">
          <a:xfrm>
            <a:off x="2057400" y="19342100"/>
            <a:ext cx="9982200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9400" indent="-279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 dirty="0" smtClean="0">
                <a:solidFill>
                  <a:srgbClr val="000000"/>
                </a:solidFill>
              </a:rPr>
              <a:t>What is the purpose?</a:t>
            </a:r>
            <a:endParaRPr lang="en-US" sz="32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 dirty="0" smtClean="0">
                <a:solidFill>
                  <a:srgbClr val="000000"/>
                </a:solidFill>
              </a:rPr>
              <a:t>Who will these results potentially benefit?</a:t>
            </a:r>
            <a:endParaRPr lang="en-US" sz="32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3320" name="Text Box 411"/>
          <p:cNvSpPr txBox="1">
            <a:spLocks noChangeArrowheads="1"/>
          </p:cNvSpPr>
          <p:nvPr/>
        </p:nvSpPr>
        <p:spPr bwMode="auto">
          <a:xfrm>
            <a:off x="13965238" y="4597400"/>
            <a:ext cx="8077200" cy="231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000000"/>
                </a:solidFill>
                <a:latin typeface="Arial" charset="0"/>
              </a:rPr>
              <a:t>Name Here </a:t>
            </a:r>
            <a:br>
              <a:rPr lang="en-US" sz="4400" b="1">
                <a:solidFill>
                  <a:srgbClr val="000000"/>
                </a:solidFill>
                <a:latin typeface="Arial" charset="0"/>
              </a:rPr>
            </a:br>
            <a:r>
              <a:rPr lang="en-US" sz="3600" i="1">
                <a:solidFill>
                  <a:srgbClr val="000000"/>
                </a:solidFill>
                <a:latin typeface="Arial" charset="0"/>
              </a:rPr>
              <a:t>Title</a:t>
            </a:r>
            <a:endParaRPr lang="en-US" sz="3200" i="1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10000"/>
              </a:spcBef>
            </a:pPr>
            <a:r>
              <a:rPr lang="en-US" sz="3000">
                <a:solidFill>
                  <a:srgbClr val="000000"/>
                </a:solidFill>
                <a:latin typeface="Arial" charset="0"/>
              </a:rPr>
              <a:t>Department</a:t>
            </a:r>
          </a:p>
          <a:p>
            <a:pPr algn="ctr">
              <a:spcBef>
                <a:spcPct val="10000"/>
              </a:spcBef>
            </a:pPr>
            <a:r>
              <a:rPr lang="en-US" sz="3000">
                <a:solidFill>
                  <a:srgbClr val="000000"/>
                </a:solidFill>
                <a:latin typeface="Arial" charset="0"/>
              </a:rPr>
              <a:t>Univer</a:t>
            </a:r>
            <a:r>
              <a:rPr lang="en-US" sz="2800">
                <a:solidFill>
                  <a:srgbClr val="000000"/>
                </a:solidFill>
                <a:latin typeface="Arial" charset="0"/>
              </a:rPr>
              <a:t>sity</a:t>
            </a:r>
          </a:p>
        </p:txBody>
      </p:sp>
      <p:sp>
        <p:nvSpPr>
          <p:cNvPr id="13321" name="Text Box 415"/>
          <p:cNvSpPr txBox="1">
            <a:spLocks noChangeArrowheads="1"/>
          </p:cNvSpPr>
          <p:nvPr/>
        </p:nvSpPr>
        <p:spPr bwMode="auto">
          <a:xfrm>
            <a:off x="23866475" y="4597400"/>
            <a:ext cx="7645400" cy="231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000000"/>
                </a:solidFill>
                <a:latin typeface="Arial" charset="0"/>
              </a:rPr>
              <a:t>Name Here </a:t>
            </a:r>
            <a:br>
              <a:rPr lang="en-US" sz="4400" b="1">
                <a:solidFill>
                  <a:srgbClr val="000000"/>
                </a:solidFill>
                <a:latin typeface="Arial" charset="0"/>
              </a:rPr>
            </a:br>
            <a:r>
              <a:rPr lang="en-US" sz="3600" i="1">
                <a:solidFill>
                  <a:srgbClr val="000000"/>
                </a:solidFill>
                <a:latin typeface="Arial" charset="0"/>
              </a:rPr>
              <a:t>Title</a:t>
            </a:r>
            <a:endParaRPr lang="en-US" sz="3200" i="1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10000"/>
              </a:spcBef>
            </a:pPr>
            <a:r>
              <a:rPr lang="en-US" sz="3000">
                <a:solidFill>
                  <a:srgbClr val="000000"/>
                </a:solidFill>
                <a:latin typeface="Arial" charset="0"/>
              </a:rPr>
              <a:t>Department</a:t>
            </a:r>
          </a:p>
          <a:p>
            <a:pPr algn="ctr">
              <a:spcBef>
                <a:spcPct val="10000"/>
              </a:spcBef>
            </a:pPr>
            <a:r>
              <a:rPr lang="en-US" sz="3000">
                <a:solidFill>
                  <a:srgbClr val="000000"/>
                </a:solidFill>
                <a:latin typeface="Arial" charset="0"/>
              </a:rPr>
              <a:t>Univer</a:t>
            </a:r>
            <a:r>
              <a:rPr lang="en-US" sz="2800">
                <a:solidFill>
                  <a:srgbClr val="000000"/>
                </a:solidFill>
                <a:latin typeface="Arial" charset="0"/>
              </a:rPr>
              <a:t>sity</a:t>
            </a:r>
          </a:p>
        </p:txBody>
      </p:sp>
      <p:sp>
        <p:nvSpPr>
          <p:cNvPr id="13322" name="Text Box 416"/>
          <p:cNvSpPr txBox="1">
            <a:spLocks noChangeArrowheads="1"/>
          </p:cNvSpPr>
          <p:nvPr/>
        </p:nvSpPr>
        <p:spPr bwMode="auto">
          <a:xfrm>
            <a:off x="33337500" y="4597400"/>
            <a:ext cx="9677400" cy="231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000000"/>
                </a:solidFill>
                <a:latin typeface="Arial" charset="0"/>
              </a:rPr>
              <a:t>Name Here </a:t>
            </a:r>
            <a:br>
              <a:rPr lang="en-US" sz="4400" b="1">
                <a:solidFill>
                  <a:srgbClr val="000000"/>
                </a:solidFill>
                <a:latin typeface="Arial" charset="0"/>
              </a:rPr>
            </a:br>
            <a:r>
              <a:rPr lang="en-US" sz="3600" i="1">
                <a:solidFill>
                  <a:srgbClr val="000000"/>
                </a:solidFill>
                <a:latin typeface="Arial" charset="0"/>
              </a:rPr>
              <a:t>Title</a:t>
            </a:r>
            <a:endParaRPr lang="en-US" sz="3200" i="1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10000"/>
              </a:spcBef>
            </a:pPr>
            <a:r>
              <a:rPr lang="en-US" sz="3000">
                <a:solidFill>
                  <a:srgbClr val="000000"/>
                </a:solidFill>
                <a:latin typeface="Arial" charset="0"/>
              </a:rPr>
              <a:t>Department</a:t>
            </a:r>
          </a:p>
          <a:p>
            <a:pPr algn="ctr">
              <a:spcBef>
                <a:spcPct val="10000"/>
              </a:spcBef>
            </a:pPr>
            <a:r>
              <a:rPr lang="en-US" sz="3000">
                <a:solidFill>
                  <a:srgbClr val="000000"/>
                </a:solidFill>
                <a:latin typeface="Arial" charset="0"/>
              </a:rPr>
              <a:t>Univer</a:t>
            </a:r>
            <a:r>
              <a:rPr lang="en-US" sz="2800">
                <a:solidFill>
                  <a:srgbClr val="000000"/>
                </a:solidFill>
                <a:latin typeface="Arial" charset="0"/>
              </a:rPr>
              <a:t>sity</a:t>
            </a:r>
          </a:p>
        </p:txBody>
      </p:sp>
      <p:sp>
        <p:nvSpPr>
          <p:cNvPr id="13323" name="Text Box 451"/>
          <p:cNvSpPr txBox="1">
            <a:spLocks noChangeArrowheads="1"/>
          </p:cNvSpPr>
          <p:nvPr/>
        </p:nvSpPr>
        <p:spPr bwMode="auto">
          <a:xfrm>
            <a:off x="39255700" y="11303000"/>
            <a:ext cx="9982200" cy="506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9300" indent="-279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Discuss results here</a:t>
            </a: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US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Discuss more results here </a:t>
            </a: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US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And more results here </a:t>
            </a: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US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And more discussion here.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With some </a:t>
            </a:r>
            <a:r>
              <a:rPr lang="en-US" sz="2800" dirty="0" err="1">
                <a:solidFill>
                  <a:srgbClr val="000000"/>
                </a:solidFill>
              </a:rPr>
              <a:t>subpoints</a:t>
            </a:r>
            <a:r>
              <a:rPr lang="en-US" sz="2800" dirty="0">
                <a:solidFill>
                  <a:srgbClr val="000000"/>
                </a:solidFill>
              </a:rPr>
              <a:t> here. </a:t>
            </a: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US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What the heck, a bit more discussion here. </a:t>
            </a:r>
            <a:endParaRPr lang="en-US" sz="2800" dirty="0">
              <a:solidFill>
                <a:srgbClr val="000000"/>
              </a:solidFill>
            </a:endParaRP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And a </a:t>
            </a:r>
            <a:r>
              <a:rPr lang="en-US" sz="2800" dirty="0" err="1">
                <a:solidFill>
                  <a:srgbClr val="000000"/>
                </a:solidFill>
              </a:rPr>
              <a:t>subpoint</a:t>
            </a:r>
            <a:r>
              <a:rPr lang="en-US" sz="2800" dirty="0">
                <a:solidFill>
                  <a:srgbClr val="000000"/>
                </a:solidFill>
              </a:rPr>
              <a:t>. </a:t>
            </a: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Furthermore, another </a:t>
            </a:r>
            <a:r>
              <a:rPr lang="en-US" sz="2800" dirty="0" err="1">
                <a:solidFill>
                  <a:srgbClr val="000000"/>
                </a:solidFill>
              </a:rPr>
              <a:t>subpoint</a:t>
            </a:r>
            <a:r>
              <a:rPr lang="en-US" sz="28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13324" name="Line 497"/>
          <p:cNvSpPr>
            <a:spLocks noChangeShapeType="1"/>
          </p:cNvSpPr>
          <p:nvPr/>
        </p:nvSpPr>
        <p:spPr bwMode="auto">
          <a:xfrm>
            <a:off x="1397000" y="7302500"/>
            <a:ext cx="48325088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25" name="Group 506"/>
          <p:cNvGrpSpPr>
            <a:grpSpLocks/>
          </p:cNvGrpSpPr>
          <p:nvPr/>
        </p:nvGrpSpPr>
        <p:grpSpPr bwMode="auto">
          <a:xfrm>
            <a:off x="2955925" y="16989425"/>
            <a:ext cx="8183563" cy="2020888"/>
            <a:chOff x="1515" y="13066"/>
            <a:chExt cx="5155" cy="1273"/>
          </a:xfrm>
        </p:grpSpPr>
        <p:sp>
          <p:nvSpPr>
            <p:cNvPr id="8695" name="Oval 503"/>
            <p:cNvSpPr>
              <a:spLocks noChangeArrowheads="1"/>
            </p:cNvSpPr>
            <p:nvPr/>
          </p:nvSpPr>
          <p:spPr bwMode="auto">
            <a:xfrm>
              <a:off x="2244" y="13066"/>
              <a:ext cx="4426" cy="1273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Black" charset="0"/>
                </a:rPr>
                <a:t>Purpose</a:t>
              </a:r>
            </a:p>
          </p:txBody>
        </p:sp>
        <p:sp>
          <p:nvSpPr>
            <p:cNvPr id="8696" name="AutoShape 504"/>
            <p:cNvSpPr>
              <a:spLocks noChangeArrowheads="1"/>
            </p:cNvSpPr>
            <p:nvPr/>
          </p:nvSpPr>
          <p:spPr bwMode="auto">
            <a:xfrm>
              <a:off x="1515" y="13233"/>
              <a:ext cx="940" cy="939"/>
            </a:xfrm>
            <a:prstGeom prst="moon">
              <a:avLst>
                <a:gd name="adj" fmla="val 50000"/>
              </a:avLst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326" name="Group 507"/>
          <p:cNvGrpSpPr>
            <a:grpSpLocks/>
          </p:cNvGrpSpPr>
          <p:nvPr/>
        </p:nvGrpSpPr>
        <p:grpSpPr bwMode="auto">
          <a:xfrm>
            <a:off x="20789900" y="21932900"/>
            <a:ext cx="8183563" cy="2020888"/>
            <a:chOff x="1515" y="13066"/>
            <a:chExt cx="5155" cy="1273"/>
          </a:xfrm>
        </p:grpSpPr>
        <p:sp>
          <p:nvSpPr>
            <p:cNvPr id="8700" name="Oval 508"/>
            <p:cNvSpPr>
              <a:spLocks noChangeArrowheads="1"/>
            </p:cNvSpPr>
            <p:nvPr/>
          </p:nvSpPr>
          <p:spPr bwMode="auto">
            <a:xfrm>
              <a:off x="2244" y="13066"/>
              <a:ext cx="4426" cy="1273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Black" charset="0"/>
                </a:rPr>
                <a:t>Results</a:t>
              </a:r>
            </a:p>
          </p:txBody>
        </p:sp>
        <p:sp>
          <p:nvSpPr>
            <p:cNvPr id="8701" name="AutoShape 509"/>
            <p:cNvSpPr>
              <a:spLocks noChangeArrowheads="1"/>
            </p:cNvSpPr>
            <p:nvPr/>
          </p:nvSpPr>
          <p:spPr bwMode="auto">
            <a:xfrm>
              <a:off x="1515" y="13233"/>
              <a:ext cx="940" cy="939"/>
            </a:xfrm>
            <a:prstGeom prst="moon">
              <a:avLst>
                <a:gd name="adj" fmla="val 50000"/>
              </a:avLst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327" name="Group 510"/>
          <p:cNvGrpSpPr>
            <a:grpSpLocks/>
          </p:cNvGrpSpPr>
          <p:nvPr/>
        </p:nvGrpSpPr>
        <p:grpSpPr bwMode="auto">
          <a:xfrm>
            <a:off x="2955925" y="8629650"/>
            <a:ext cx="8183563" cy="2020888"/>
            <a:chOff x="1515" y="13066"/>
            <a:chExt cx="5155" cy="1273"/>
          </a:xfrm>
        </p:grpSpPr>
        <p:sp>
          <p:nvSpPr>
            <p:cNvPr id="8703" name="Oval 511"/>
            <p:cNvSpPr>
              <a:spLocks noChangeArrowheads="1"/>
            </p:cNvSpPr>
            <p:nvPr/>
          </p:nvSpPr>
          <p:spPr bwMode="auto">
            <a:xfrm>
              <a:off x="2244" y="13066"/>
              <a:ext cx="4426" cy="1273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Black" charset="0"/>
                </a:rPr>
                <a:t>Background</a:t>
              </a:r>
            </a:p>
          </p:txBody>
        </p:sp>
        <p:sp>
          <p:nvSpPr>
            <p:cNvPr id="8704" name="AutoShape 512"/>
            <p:cNvSpPr>
              <a:spLocks noChangeArrowheads="1"/>
            </p:cNvSpPr>
            <p:nvPr/>
          </p:nvSpPr>
          <p:spPr bwMode="auto">
            <a:xfrm>
              <a:off x="1515" y="13233"/>
              <a:ext cx="940" cy="939"/>
            </a:xfrm>
            <a:prstGeom prst="moon">
              <a:avLst>
                <a:gd name="adj" fmla="val 50000"/>
              </a:avLst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328" name="Group 513"/>
          <p:cNvGrpSpPr>
            <a:grpSpLocks/>
          </p:cNvGrpSpPr>
          <p:nvPr/>
        </p:nvGrpSpPr>
        <p:grpSpPr bwMode="auto">
          <a:xfrm>
            <a:off x="20789900" y="8629650"/>
            <a:ext cx="8183563" cy="2020888"/>
            <a:chOff x="1515" y="13066"/>
            <a:chExt cx="5155" cy="1273"/>
          </a:xfrm>
        </p:grpSpPr>
        <p:sp>
          <p:nvSpPr>
            <p:cNvPr id="8706" name="Oval 514"/>
            <p:cNvSpPr>
              <a:spLocks noChangeArrowheads="1"/>
            </p:cNvSpPr>
            <p:nvPr/>
          </p:nvSpPr>
          <p:spPr bwMode="auto">
            <a:xfrm>
              <a:off x="2244" y="13066"/>
              <a:ext cx="4426" cy="1273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Black" charset="0"/>
                </a:rPr>
                <a:t>Methods</a:t>
              </a:r>
            </a:p>
          </p:txBody>
        </p:sp>
        <p:sp>
          <p:nvSpPr>
            <p:cNvPr id="8707" name="AutoShape 515"/>
            <p:cNvSpPr>
              <a:spLocks noChangeArrowheads="1"/>
            </p:cNvSpPr>
            <p:nvPr/>
          </p:nvSpPr>
          <p:spPr bwMode="auto">
            <a:xfrm>
              <a:off x="1515" y="13233"/>
              <a:ext cx="940" cy="939"/>
            </a:xfrm>
            <a:prstGeom prst="moon">
              <a:avLst>
                <a:gd name="adj" fmla="val 50000"/>
              </a:avLst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329" name="Group 516"/>
          <p:cNvGrpSpPr>
            <a:grpSpLocks/>
          </p:cNvGrpSpPr>
          <p:nvPr/>
        </p:nvGrpSpPr>
        <p:grpSpPr bwMode="auto">
          <a:xfrm>
            <a:off x="40065325" y="8629650"/>
            <a:ext cx="8183563" cy="2020888"/>
            <a:chOff x="1515" y="13066"/>
            <a:chExt cx="5155" cy="1273"/>
          </a:xfrm>
        </p:grpSpPr>
        <p:sp>
          <p:nvSpPr>
            <p:cNvPr id="8709" name="Oval 517"/>
            <p:cNvSpPr>
              <a:spLocks noChangeArrowheads="1"/>
            </p:cNvSpPr>
            <p:nvPr/>
          </p:nvSpPr>
          <p:spPr bwMode="auto">
            <a:xfrm>
              <a:off x="2244" y="13066"/>
              <a:ext cx="4426" cy="1273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Black" charset="0"/>
                </a:rPr>
                <a:t>Discussion</a:t>
              </a:r>
            </a:p>
          </p:txBody>
        </p:sp>
        <p:sp>
          <p:nvSpPr>
            <p:cNvPr id="8710" name="AutoShape 518"/>
            <p:cNvSpPr>
              <a:spLocks noChangeArrowheads="1"/>
            </p:cNvSpPr>
            <p:nvPr/>
          </p:nvSpPr>
          <p:spPr bwMode="auto">
            <a:xfrm>
              <a:off x="1515" y="13233"/>
              <a:ext cx="940" cy="939"/>
            </a:xfrm>
            <a:prstGeom prst="moon">
              <a:avLst>
                <a:gd name="adj" fmla="val 50000"/>
              </a:avLst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330" name="Group 65"/>
          <p:cNvGrpSpPr>
            <a:grpSpLocks/>
          </p:cNvGrpSpPr>
          <p:nvPr/>
        </p:nvGrpSpPr>
        <p:grpSpPr bwMode="auto">
          <a:xfrm>
            <a:off x="14441488" y="24634825"/>
            <a:ext cx="20878800" cy="2020888"/>
            <a:chOff x="15457488" y="24634825"/>
            <a:chExt cx="20878800" cy="2020888"/>
          </a:xfrm>
        </p:grpSpPr>
        <p:grpSp>
          <p:nvGrpSpPr>
            <p:cNvPr id="13358" name="Group 524"/>
            <p:cNvGrpSpPr>
              <a:grpSpLocks/>
            </p:cNvGrpSpPr>
            <p:nvPr/>
          </p:nvGrpSpPr>
          <p:grpSpPr bwMode="auto">
            <a:xfrm>
              <a:off x="29213175" y="24634825"/>
              <a:ext cx="7123113" cy="2020888"/>
              <a:chOff x="10338" y="21100"/>
              <a:chExt cx="4487" cy="1273"/>
            </a:xfrm>
          </p:grpSpPr>
          <p:grpSp>
            <p:nvGrpSpPr>
              <p:cNvPr id="13364" name="Group 522"/>
              <p:cNvGrpSpPr>
                <a:grpSpLocks/>
              </p:cNvGrpSpPr>
              <p:nvPr/>
            </p:nvGrpSpPr>
            <p:grpSpPr bwMode="auto">
              <a:xfrm>
                <a:off x="10338" y="21100"/>
                <a:ext cx="4487" cy="1273"/>
                <a:chOff x="9550" y="21160"/>
                <a:chExt cx="5275" cy="1273"/>
              </a:xfrm>
            </p:grpSpPr>
            <p:sp>
              <p:nvSpPr>
                <p:cNvPr id="13366" name="Oval 519"/>
                <p:cNvSpPr>
                  <a:spLocks noChangeArrowheads="1"/>
                </p:cNvSpPr>
                <p:nvPr/>
              </p:nvSpPr>
              <p:spPr bwMode="auto">
                <a:xfrm>
                  <a:off x="9550" y="21191"/>
                  <a:ext cx="5275" cy="1061"/>
                </a:xfrm>
                <a:prstGeom prst="ellipse">
                  <a:avLst/>
                </a:prstGeom>
                <a:noFill/>
                <a:ln w="7620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7" name="AutoShape 520"/>
                <p:cNvSpPr>
                  <a:spLocks noChangeArrowheads="1"/>
                </p:cNvSpPr>
                <p:nvPr/>
              </p:nvSpPr>
              <p:spPr bwMode="auto">
                <a:xfrm>
                  <a:off x="9914" y="21160"/>
                  <a:ext cx="3848" cy="1273"/>
                </a:xfrm>
                <a:prstGeom prst="parallelogram">
                  <a:avLst>
                    <a:gd name="adj" fmla="val 106357"/>
                  </a:avLst>
                </a:prstGeom>
                <a:solidFill>
                  <a:srgbClr val="FFFFFF"/>
                </a:solidFill>
                <a:ln w="762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365" name="Text Box 523"/>
              <p:cNvSpPr txBox="1">
                <a:spLocks noChangeArrowheads="1"/>
              </p:cNvSpPr>
              <p:nvPr/>
            </p:nvSpPr>
            <p:spPr bwMode="auto">
              <a:xfrm>
                <a:off x="10549" y="21404"/>
                <a:ext cx="3913" cy="4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4500">
                    <a:solidFill>
                      <a:schemeClr val="folHlink"/>
                    </a:solidFill>
                    <a:latin typeface="Arial Black" charset="0"/>
                  </a:rPr>
                  <a:t>Regressions</a:t>
                </a:r>
              </a:p>
            </p:txBody>
          </p:sp>
        </p:grpSp>
        <p:grpSp>
          <p:nvGrpSpPr>
            <p:cNvPr id="13359" name="Group 525"/>
            <p:cNvGrpSpPr>
              <a:grpSpLocks/>
            </p:cNvGrpSpPr>
            <p:nvPr/>
          </p:nvGrpSpPr>
          <p:grpSpPr bwMode="auto">
            <a:xfrm>
              <a:off x="15457488" y="24634825"/>
              <a:ext cx="7123112" cy="2020888"/>
              <a:chOff x="10338" y="21100"/>
              <a:chExt cx="4487" cy="1273"/>
            </a:xfrm>
          </p:grpSpPr>
          <p:grpSp>
            <p:nvGrpSpPr>
              <p:cNvPr id="13360" name="Group 526"/>
              <p:cNvGrpSpPr>
                <a:grpSpLocks/>
              </p:cNvGrpSpPr>
              <p:nvPr/>
            </p:nvGrpSpPr>
            <p:grpSpPr bwMode="auto">
              <a:xfrm>
                <a:off x="10338" y="21100"/>
                <a:ext cx="4487" cy="1273"/>
                <a:chOff x="9550" y="21160"/>
                <a:chExt cx="5275" cy="1273"/>
              </a:xfrm>
            </p:grpSpPr>
            <p:sp>
              <p:nvSpPr>
                <p:cNvPr id="13362" name="Oval 527"/>
                <p:cNvSpPr>
                  <a:spLocks noChangeArrowheads="1"/>
                </p:cNvSpPr>
                <p:nvPr/>
              </p:nvSpPr>
              <p:spPr bwMode="auto">
                <a:xfrm>
                  <a:off x="9550" y="21191"/>
                  <a:ext cx="5275" cy="1061"/>
                </a:xfrm>
                <a:prstGeom prst="ellipse">
                  <a:avLst/>
                </a:prstGeom>
                <a:noFill/>
                <a:ln w="7620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3" name="AutoShape 528"/>
                <p:cNvSpPr>
                  <a:spLocks noChangeArrowheads="1"/>
                </p:cNvSpPr>
                <p:nvPr/>
              </p:nvSpPr>
              <p:spPr bwMode="auto">
                <a:xfrm>
                  <a:off x="9914" y="21160"/>
                  <a:ext cx="3848" cy="1273"/>
                </a:xfrm>
                <a:prstGeom prst="parallelogram">
                  <a:avLst>
                    <a:gd name="adj" fmla="val 106357"/>
                  </a:avLst>
                </a:prstGeom>
                <a:solidFill>
                  <a:srgbClr val="FFFFFF"/>
                </a:solidFill>
                <a:ln w="762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361" name="Text Box 529"/>
              <p:cNvSpPr txBox="1">
                <a:spLocks noChangeArrowheads="1"/>
              </p:cNvSpPr>
              <p:nvPr/>
            </p:nvSpPr>
            <p:spPr bwMode="auto">
              <a:xfrm>
                <a:off x="10549" y="21404"/>
                <a:ext cx="3913" cy="4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4500">
                    <a:solidFill>
                      <a:schemeClr val="folHlink"/>
                    </a:solidFill>
                    <a:latin typeface="Arial Black" charset="0"/>
                  </a:rPr>
                  <a:t>Correlations</a:t>
                </a:r>
              </a:p>
            </p:txBody>
          </p:sp>
        </p:grpSp>
      </p:grpSp>
      <p:sp>
        <p:nvSpPr>
          <p:cNvPr id="13331" name="Text Box 404"/>
          <p:cNvSpPr txBox="1">
            <a:spLocks noChangeArrowheads="1"/>
          </p:cNvSpPr>
          <p:nvPr/>
        </p:nvSpPr>
        <p:spPr bwMode="auto">
          <a:xfrm>
            <a:off x="13322300" y="13357225"/>
            <a:ext cx="7391400" cy="519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GB" sz="3200" dirty="0">
                <a:solidFill>
                  <a:srgbClr val="000000"/>
                </a:solidFill>
              </a:rPr>
              <a:t>343 ninth grade, Latino adolescents</a:t>
            </a:r>
            <a:endParaRPr lang="en-GB" sz="28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GB" sz="3200" dirty="0">
                <a:solidFill>
                  <a:srgbClr val="000000"/>
                </a:solidFill>
              </a:rPr>
              <a:t>47.5% female</a:t>
            </a: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GB" sz="3200" dirty="0">
                <a:solidFill>
                  <a:srgbClr val="000000"/>
                </a:solidFill>
              </a:rPr>
              <a:t>73.3% Mexican origin</a:t>
            </a: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GB" sz="3200" dirty="0">
                <a:solidFill>
                  <a:srgbClr val="000000"/>
                </a:solidFill>
              </a:rPr>
              <a:t>14 to 16 years old</a:t>
            </a:r>
            <a:r>
              <a:rPr lang="en-GB" sz="2800" dirty="0">
                <a:solidFill>
                  <a:srgbClr val="000000"/>
                </a:solidFill>
              </a:rPr>
              <a:t> (</a:t>
            </a:r>
            <a:r>
              <a:rPr lang="en-GB" sz="2800" i="1" dirty="0">
                <a:solidFill>
                  <a:srgbClr val="000000"/>
                </a:solidFill>
              </a:rPr>
              <a:t>M</a:t>
            </a:r>
            <a:r>
              <a:rPr lang="en-GB" sz="2800" dirty="0">
                <a:solidFill>
                  <a:srgbClr val="000000"/>
                </a:solidFill>
              </a:rPr>
              <a:t> = 14.57, SD = .56)</a:t>
            </a: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GB" sz="3200" dirty="0">
                <a:solidFill>
                  <a:srgbClr val="000000"/>
                </a:solidFill>
              </a:rPr>
              <a:t>86.3% youth born in the U.S.</a:t>
            </a: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GB" sz="3200" dirty="0">
                <a:solidFill>
                  <a:srgbClr val="000000"/>
                </a:solidFill>
              </a:rPr>
              <a:t>94.5% of parents were foreign born</a:t>
            </a: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GB" sz="3200" dirty="0">
                <a:solidFill>
                  <a:srgbClr val="000000"/>
                </a:solidFill>
              </a:rPr>
              <a:t>79.9% two biological parent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3332" name="Text Box 431"/>
          <p:cNvSpPr txBox="1">
            <a:spLocks noChangeArrowheads="1"/>
          </p:cNvSpPr>
          <p:nvPr/>
        </p:nvSpPr>
        <p:spPr bwMode="auto">
          <a:xfrm>
            <a:off x="21185188" y="13357225"/>
            <a:ext cx="7391400" cy="724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4699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GB" sz="3200" dirty="0">
                <a:solidFill>
                  <a:srgbClr val="000000"/>
                </a:solidFill>
              </a:rPr>
              <a:t>Los Angeles area high school </a:t>
            </a:r>
            <a:endParaRPr lang="en-GB" dirty="0">
              <a:solidFill>
                <a:srgbClr val="000000"/>
              </a:solidFill>
            </a:endParaRP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GB" sz="2800" dirty="0">
                <a:solidFill>
                  <a:srgbClr val="000000"/>
                </a:solidFill>
              </a:rPr>
              <a:t>89% Latino</a:t>
            </a: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GB" sz="2800" dirty="0">
                <a:solidFill>
                  <a:srgbClr val="000000"/>
                </a:solidFill>
              </a:rPr>
              <a:t>92% socio-economic disadvantaged </a:t>
            </a: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GB" sz="3200" dirty="0">
                <a:solidFill>
                  <a:srgbClr val="000000"/>
                </a:solidFill>
              </a:rPr>
              <a:t>Adolescents in 9</a:t>
            </a:r>
            <a:r>
              <a:rPr lang="en-GB" sz="3200" baseline="30000" dirty="0">
                <a:solidFill>
                  <a:srgbClr val="000000"/>
                </a:solidFill>
              </a:rPr>
              <a:t>th</a:t>
            </a:r>
            <a:r>
              <a:rPr lang="en-GB" sz="3200" dirty="0">
                <a:solidFill>
                  <a:srgbClr val="000000"/>
                </a:solidFill>
              </a:rPr>
              <a:t> grade elective courses were given consent forms by teachers. </a:t>
            </a: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GB" sz="3200" dirty="0">
                <a:solidFill>
                  <a:srgbClr val="000000"/>
                </a:solidFill>
              </a:rPr>
              <a:t>Students who returned signed parental consent and youth assent forms completed self-administered surveys, which were available only in English.</a:t>
            </a: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GB" sz="3200" dirty="0">
                <a:solidFill>
                  <a:srgbClr val="000000"/>
                </a:solidFill>
              </a:rPr>
              <a:t>Trained, bilingual, undergraduate and graduate student, research assistants collected, coded, entered, and verified the data.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3333" name="Text Box 438"/>
          <p:cNvSpPr txBox="1">
            <a:spLocks noChangeArrowheads="1"/>
          </p:cNvSpPr>
          <p:nvPr/>
        </p:nvSpPr>
        <p:spPr bwMode="auto">
          <a:xfrm>
            <a:off x="29260800" y="13357225"/>
            <a:ext cx="8458200" cy="851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9300" indent="-279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Parent-Adolescent Conflict Scale</a:t>
            </a:r>
            <a:r>
              <a:rPr lang="en-US" sz="2800" dirty="0">
                <a:solidFill>
                  <a:srgbClr val="000000"/>
                </a:solidFill>
              </a:rPr>
              <a:t> (Thayer, 2005)</a:t>
            </a: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19 items</a:t>
            </a: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1 = Never; 5 = Most of the time </a:t>
            </a: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α = .82 for mothers; α = .80 for fathers</a:t>
            </a: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Inventory of Parent and Peer Attachment</a:t>
            </a:r>
            <a:r>
              <a:rPr lang="en-US" sz="2800" dirty="0">
                <a:solidFill>
                  <a:srgbClr val="000000"/>
                </a:solidFill>
              </a:rPr>
              <a:t> (</a:t>
            </a:r>
            <a:r>
              <a:rPr lang="en-US" sz="2800" dirty="0" err="1">
                <a:solidFill>
                  <a:srgbClr val="000000"/>
                </a:solidFill>
              </a:rPr>
              <a:t>Armsden</a:t>
            </a:r>
            <a:r>
              <a:rPr lang="en-US" sz="2800" dirty="0">
                <a:solidFill>
                  <a:srgbClr val="000000"/>
                </a:solidFill>
              </a:rPr>
              <a:t> &amp; Greenberg, 1987) </a:t>
            </a: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Reduced 9-item version (e.g., "I trust my mother")</a:t>
            </a: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1 = almost never or never; 4 = almost always or always</a:t>
            </a: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α = .91 for mothers; α = .93 for fathers</a:t>
            </a: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Center for Epidemiologic Study</a:t>
            </a:r>
            <a:r>
              <a:rPr lang="ja-JP" altLang="en-US" sz="3200" dirty="0">
                <a:solidFill>
                  <a:srgbClr val="000000"/>
                </a:solidFill>
              </a:rPr>
              <a:t>’</a:t>
            </a:r>
            <a:r>
              <a:rPr lang="en-US" sz="3200" dirty="0">
                <a:solidFill>
                  <a:srgbClr val="000000"/>
                </a:solidFill>
              </a:rPr>
              <a:t>s Inventory for depressive symptoms </a:t>
            </a:r>
            <a:r>
              <a:rPr lang="en-US" dirty="0">
                <a:solidFill>
                  <a:srgbClr val="000000"/>
                </a:solidFill>
              </a:rPr>
              <a:t>(CES-D; </a:t>
            </a:r>
            <a:r>
              <a:rPr lang="en-US" dirty="0" err="1">
                <a:solidFill>
                  <a:srgbClr val="000000"/>
                </a:solidFill>
              </a:rPr>
              <a:t>Radloff</a:t>
            </a:r>
            <a:r>
              <a:rPr lang="en-US" dirty="0">
                <a:solidFill>
                  <a:srgbClr val="000000"/>
                </a:solidFill>
              </a:rPr>
              <a:t>, 1977)</a:t>
            </a: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20-items (e.g., "I had crying spells")</a:t>
            </a: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0 = rarely or none of the time (less than 1 day); 3 = mostly or almost all the time (5-7 days). </a:t>
            </a: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α = .</a:t>
            </a:r>
            <a:r>
              <a:rPr lang="en-US" sz="2800" dirty="0" smtClean="0">
                <a:solidFill>
                  <a:srgbClr val="000000"/>
                </a:solidFill>
              </a:rPr>
              <a:t>86</a:t>
            </a:r>
            <a:endParaRPr lang="en-GB" sz="2800" dirty="0">
              <a:solidFill>
                <a:srgbClr val="000000"/>
              </a:solidFill>
            </a:endParaRPr>
          </a:p>
        </p:txBody>
      </p:sp>
      <p:grpSp>
        <p:nvGrpSpPr>
          <p:cNvPr id="13335" name="Group 551"/>
          <p:cNvGrpSpPr>
            <a:grpSpLocks/>
          </p:cNvGrpSpPr>
          <p:nvPr/>
        </p:nvGrpSpPr>
        <p:grpSpPr bwMode="auto">
          <a:xfrm>
            <a:off x="40065325" y="21932900"/>
            <a:ext cx="8183563" cy="2020888"/>
            <a:chOff x="1515" y="13066"/>
            <a:chExt cx="5155" cy="1273"/>
          </a:xfrm>
        </p:grpSpPr>
        <p:sp>
          <p:nvSpPr>
            <p:cNvPr id="8744" name="Oval 552"/>
            <p:cNvSpPr>
              <a:spLocks noChangeArrowheads="1"/>
            </p:cNvSpPr>
            <p:nvPr/>
          </p:nvSpPr>
          <p:spPr bwMode="auto">
            <a:xfrm>
              <a:off x="2244" y="13066"/>
              <a:ext cx="4426" cy="1273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Black" charset="0"/>
                </a:rPr>
                <a:t>Implications</a:t>
              </a:r>
            </a:p>
          </p:txBody>
        </p:sp>
        <p:sp>
          <p:nvSpPr>
            <p:cNvPr id="8745" name="AutoShape 553"/>
            <p:cNvSpPr>
              <a:spLocks noChangeArrowheads="1"/>
            </p:cNvSpPr>
            <p:nvPr/>
          </p:nvSpPr>
          <p:spPr bwMode="auto">
            <a:xfrm>
              <a:off x="1515" y="13233"/>
              <a:ext cx="940" cy="939"/>
            </a:xfrm>
            <a:prstGeom prst="moon">
              <a:avLst>
                <a:gd name="adj" fmla="val 50000"/>
              </a:avLst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36" name="Text Box 554"/>
          <p:cNvSpPr txBox="1">
            <a:spLocks noChangeArrowheads="1"/>
          </p:cNvSpPr>
          <p:nvPr/>
        </p:nvSpPr>
        <p:spPr bwMode="auto">
          <a:xfrm>
            <a:off x="39255700" y="25298400"/>
            <a:ext cx="9982200" cy="555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9300" indent="-279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>
                <a:solidFill>
                  <a:srgbClr val="000000"/>
                </a:solidFill>
              </a:rPr>
              <a:t>Our findings have important implication for practice and policy</a:t>
            </a: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US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Discuss implications here </a:t>
            </a: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US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And more implications here </a:t>
            </a: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US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And more implications here. </a:t>
            </a:r>
            <a:endParaRPr lang="en-US" sz="2800" dirty="0">
              <a:solidFill>
                <a:srgbClr val="000000"/>
              </a:solidFill>
            </a:endParaRP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With some </a:t>
            </a:r>
            <a:r>
              <a:rPr lang="en-US" sz="2800" dirty="0" err="1">
                <a:solidFill>
                  <a:srgbClr val="000000"/>
                </a:solidFill>
              </a:rPr>
              <a:t>subpoints</a:t>
            </a:r>
            <a:r>
              <a:rPr lang="en-US" sz="2800" dirty="0">
                <a:solidFill>
                  <a:srgbClr val="000000"/>
                </a:solidFill>
              </a:rPr>
              <a:t> here. 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US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Implication for research. </a:t>
            </a:r>
            <a:endParaRPr lang="en-US" sz="2800" dirty="0">
              <a:solidFill>
                <a:srgbClr val="000000"/>
              </a:solidFill>
            </a:endParaRP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First, the findings suggest blah blah. </a:t>
            </a: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Furthermore, blah blah.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337" name="Text Box 407"/>
          <p:cNvSpPr txBox="1">
            <a:spLocks noChangeArrowheads="1"/>
          </p:cNvSpPr>
          <p:nvPr/>
        </p:nvSpPr>
        <p:spPr bwMode="auto">
          <a:xfrm>
            <a:off x="2028825" y="29576713"/>
            <a:ext cx="9982200" cy="136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9400" indent="-279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 dirty="0" smtClean="0">
                <a:solidFill>
                  <a:srgbClr val="000000"/>
                </a:solidFill>
              </a:rPr>
              <a:t>Hypothesis 1</a:t>
            </a:r>
            <a:endParaRPr lang="en-US" sz="32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Hypothesis </a:t>
            </a:r>
            <a:r>
              <a:rPr lang="en-US" sz="3200" dirty="0" smtClean="0">
                <a:solidFill>
                  <a:srgbClr val="000000"/>
                </a:solidFill>
              </a:rPr>
              <a:t>1</a:t>
            </a:r>
            <a:endParaRPr lang="en-US" sz="3200" dirty="0">
              <a:solidFill>
                <a:srgbClr val="000000"/>
              </a:solidFill>
            </a:endParaRPr>
          </a:p>
        </p:txBody>
      </p:sp>
      <p:grpSp>
        <p:nvGrpSpPr>
          <p:cNvPr id="13338" name="Group 506"/>
          <p:cNvGrpSpPr>
            <a:grpSpLocks/>
          </p:cNvGrpSpPr>
          <p:nvPr/>
        </p:nvGrpSpPr>
        <p:grpSpPr bwMode="auto">
          <a:xfrm>
            <a:off x="2927350" y="27251025"/>
            <a:ext cx="8183563" cy="2020888"/>
            <a:chOff x="1515" y="13066"/>
            <a:chExt cx="5155" cy="1273"/>
          </a:xfrm>
        </p:grpSpPr>
        <p:sp>
          <p:nvSpPr>
            <p:cNvPr id="72" name="Oval 503"/>
            <p:cNvSpPr>
              <a:spLocks noChangeArrowheads="1"/>
            </p:cNvSpPr>
            <p:nvPr/>
          </p:nvSpPr>
          <p:spPr bwMode="auto">
            <a:xfrm>
              <a:off x="2244" y="13066"/>
              <a:ext cx="4426" cy="1273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Black" charset="0"/>
                </a:rPr>
                <a:t>Hypothesis</a:t>
              </a:r>
            </a:p>
          </p:txBody>
        </p:sp>
        <p:sp>
          <p:nvSpPr>
            <p:cNvPr id="73" name="AutoShape 504"/>
            <p:cNvSpPr>
              <a:spLocks noChangeArrowheads="1"/>
            </p:cNvSpPr>
            <p:nvPr/>
          </p:nvSpPr>
          <p:spPr bwMode="auto">
            <a:xfrm>
              <a:off x="1515" y="13233"/>
              <a:ext cx="940" cy="939"/>
            </a:xfrm>
            <a:prstGeom prst="moon">
              <a:avLst>
                <a:gd name="adj" fmla="val 50000"/>
              </a:avLst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339" name="Group 525"/>
          <p:cNvGrpSpPr>
            <a:grpSpLocks/>
          </p:cNvGrpSpPr>
          <p:nvPr/>
        </p:nvGrpSpPr>
        <p:grpSpPr bwMode="auto">
          <a:xfrm>
            <a:off x="13098463" y="11183938"/>
            <a:ext cx="7123112" cy="2019300"/>
            <a:chOff x="10338" y="21100"/>
            <a:chExt cx="4487" cy="1273"/>
          </a:xfrm>
        </p:grpSpPr>
        <p:grpSp>
          <p:nvGrpSpPr>
            <p:cNvPr id="13350" name="Group 526"/>
            <p:cNvGrpSpPr>
              <a:grpSpLocks/>
            </p:cNvGrpSpPr>
            <p:nvPr/>
          </p:nvGrpSpPr>
          <p:grpSpPr bwMode="auto">
            <a:xfrm>
              <a:off x="10338" y="21100"/>
              <a:ext cx="4487" cy="1273"/>
              <a:chOff x="9550" y="21160"/>
              <a:chExt cx="5275" cy="1273"/>
            </a:xfrm>
          </p:grpSpPr>
          <p:sp>
            <p:nvSpPr>
              <p:cNvPr id="13352" name="Oval 527"/>
              <p:cNvSpPr>
                <a:spLocks noChangeArrowheads="1"/>
              </p:cNvSpPr>
              <p:nvPr/>
            </p:nvSpPr>
            <p:spPr bwMode="auto">
              <a:xfrm>
                <a:off x="9550" y="21191"/>
                <a:ext cx="5275" cy="1061"/>
              </a:xfrm>
              <a:prstGeom prst="ellipse">
                <a:avLst/>
              </a:prstGeom>
              <a:noFill/>
              <a:ln w="7620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3" name="AutoShape 528"/>
              <p:cNvSpPr>
                <a:spLocks noChangeArrowheads="1"/>
              </p:cNvSpPr>
              <p:nvPr/>
            </p:nvSpPr>
            <p:spPr bwMode="auto">
              <a:xfrm>
                <a:off x="9914" y="21160"/>
                <a:ext cx="3848" cy="1273"/>
              </a:xfrm>
              <a:prstGeom prst="parallelogram">
                <a:avLst>
                  <a:gd name="adj" fmla="val 106357"/>
                </a:avLst>
              </a:prstGeom>
              <a:solidFill>
                <a:srgbClr val="FFFFFF"/>
              </a:solidFill>
              <a:ln w="762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351" name="Text Box 529"/>
            <p:cNvSpPr txBox="1">
              <a:spLocks noChangeArrowheads="1"/>
            </p:cNvSpPr>
            <p:nvPr/>
          </p:nvSpPr>
          <p:spPr bwMode="auto">
            <a:xfrm>
              <a:off x="10549" y="21404"/>
              <a:ext cx="3913" cy="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4500">
                  <a:solidFill>
                    <a:schemeClr val="folHlink"/>
                  </a:solidFill>
                  <a:latin typeface="Arial Black" charset="0"/>
                </a:rPr>
                <a:t>Participants</a:t>
              </a:r>
            </a:p>
          </p:txBody>
        </p:sp>
      </p:grpSp>
      <p:grpSp>
        <p:nvGrpSpPr>
          <p:cNvPr id="13340" name="Group 525"/>
          <p:cNvGrpSpPr>
            <a:grpSpLocks/>
          </p:cNvGrpSpPr>
          <p:nvPr/>
        </p:nvGrpSpPr>
        <p:grpSpPr bwMode="auto">
          <a:xfrm>
            <a:off x="21364575" y="11182350"/>
            <a:ext cx="7123113" cy="2020888"/>
            <a:chOff x="10338" y="21100"/>
            <a:chExt cx="4487" cy="1273"/>
          </a:xfrm>
        </p:grpSpPr>
        <p:grpSp>
          <p:nvGrpSpPr>
            <p:cNvPr id="13346" name="Group 526"/>
            <p:cNvGrpSpPr>
              <a:grpSpLocks/>
            </p:cNvGrpSpPr>
            <p:nvPr/>
          </p:nvGrpSpPr>
          <p:grpSpPr bwMode="auto">
            <a:xfrm>
              <a:off x="10338" y="21100"/>
              <a:ext cx="4487" cy="1273"/>
              <a:chOff x="9550" y="21160"/>
              <a:chExt cx="5275" cy="1273"/>
            </a:xfrm>
          </p:grpSpPr>
          <p:sp>
            <p:nvSpPr>
              <p:cNvPr id="13348" name="Oval 527"/>
              <p:cNvSpPr>
                <a:spLocks noChangeArrowheads="1"/>
              </p:cNvSpPr>
              <p:nvPr/>
            </p:nvSpPr>
            <p:spPr bwMode="auto">
              <a:xfrm>
                <a:off x="9550" y="21191"/>
                <a:ext cx="5275" cy="1061"/>
              </a:xfrm>
              <a:prstGeom prst="ellipse">
                <a:avLst/>
              </a:prstGeom>
              <a:noFill/>
              <a:ln w="7620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9" name="AutoShape 528"/>
              <p:cNvSpPr>
                <a:spLocks noChangeArrowheads="1"/>
              </p:cNvSpPr>
              <p:nvPr/>
            </p:nvSpPr>
            <p:spPr bwMode="auto">
              <a:xfrm>
                <a:off x="9914" y="21160"/>
                <a:ext cx="3848" cy="1273"/>
              </a:xfrm>
              <a:prstGeom prst="parallelogram">
                <a:avLst>
                  <a:gd name="adj" fmla="val 106357"/>
                </a:avLst>
              </a:prstGeom>
              <a:solidFill>
                <a:srgbClr val="FFFFFF"/>
              </a:solidFill>
              <a:ln w="762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347" name="Text Box 529"/>
            <p:cNvSpPr txBox="1">
              <a:spLocks noChangeArrowheads="1"/>
            </p:cNvSpPr>
            <p:nvPr/>
          </p:nvSpPr>
          <p:spPr bwMode="auto">
            <a:xfrm>
              <a:off x="10549" y="21404"/>
              <a:ext cx="3913" cy="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4500">
                  <a:solidFill>
                    <a:schemeClr val="folHlink"/>
                  </a:solidFill>
                  <a:latin typeface="Arial Black" charset="0"/>
                </a:rPr>
                <a:t>Procedures</a:t>
              </a:r>
            </a:p>
          </p:txBody>
        </p:sp>
      </p:grpSp>
      <p:grpSp>
        <p:nvGrpSpPr>
          <p:cNvPr id="13341" name="Group 525"/>
          <p:cNvGrpSpPr>
            <a:grpSpLocks/>
          </p:cNvGrpSpPr>
          <p:nvPr/>
        </p:nvGrpSpPr>
        <p:grpSpPr bwMode="auto">
          <a:xfrm>
            <a:off x="29540200" y="11182350"/>
            <a:ext cx="7123113" cy="2020888"/>
            <a:chOff x="10338" y="21100"/>
            <a:chExt cx="4487" cy="1273"/>
          </a:xfrm>
        </p:grpSpPr>
        <p:grpSp>
          <p:nvGrpSpPr>
            <p:cNvPr id="13342" name="Group 526"/>
            <p:cNvGrpSpPr>
              <a:grpSpLocks/>
            </p:cNvGrpSpPr>
            <p:nvPr/>
          </p:nvGrpSpPr>
          <p:grpSpPr bwMode="auto">
            <a:xfrm>
              <a:off x="10338" y="21100"/>
              <a:ext cx="4487" cy="1273"/>
              <a:chOff x="9550" y="21160"/>
              <a:chExt cx="5275" cy="1273"/>
            </a:xfrm>
          </p:grpSpPr>
          <p:sp>
            <p:nvSpPr>
              <p:cNvPr id="13344" name="Oval 527"/>
              <p:cNvSpPr>
                <a:spLocks noChangeArrowheads="1"/>
              </p:cNvSpPr>
              <p:nvPr/>
            </p:nvSpPr>
            <p:spPr bwMode="auto">
              <a:xfrm>
                <a:off x="9550" y="21191"/>
                <a:ext cx="5275" cy="1061"/>
              </a:xfrm>
              <a:prstGeom prst="ellipse">
                <a:avLst/>
              </a:prstGeom>
              <a:noFill/>
              <a:ln w="7620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5" name="AutoShape 528"/>
              <p:cNvSpPr>
                <a:spLocks noChangeArrowheads="1"/>
              </p:cNvSpPr>
              <p:nvPr/>
            </p:nvSpPr>
            <p:spPr bwMode="auto">
              <a:xfrm>
                <a:off x="9914" y="21160"/>
                <a:ext cx="3848" cy="1273"/>
              </a:xfrm>
              <a:prstGeom prst="parallelogram">
                <a:avLst>
                  <a:gd name="adj" fmla="val 106357"/>
                </a:avLst>
              </a:prstGeom>
              <a:solidFill>
                <a:srgbClr val="FFFFFF"/>
              </a:solidFill>
              <a:ln w="762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343" name="Text Box 529"/>
            <p:cNvSpPr txBox="1">
              <a:spLocks noChangeArrowheads="1"/>
            </p:cNvSpPr>
            <p:nvPr/>
          </p:nvSpPr>
          <p:spPr bwMode="auto">
            <a:xfrm>
              <a:off x="10549" y="21404"/>
              <a:ext cx="3913" cy="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4500">
                  <a:solidFill>
                    <a:schemeClr val="folHlink"/>
                  </a:solidFill>
                  <a:latin typeface="Arial Black" charset="0"/>
                </a:rPr>
                <a:t>Measurements</a:t>
              </a:r>
            </a:p>
          </p:txBody>
        </p:sp>
      </p:grpSp>
      <p:pic>
        <p:nvPicPr>
          <p:cNvPr id="3" name="Picture 2" descr="new_logo_vertical_186-blac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3281" y="3425306"/>
            <a:ext cx="4662784" cy="3733199"/>
          </a:xfrm>
          <a:prstGeom prst="rect">
            <a:avLst/>
          </a:prstGeom>
        </p:spPr>
      </p:pic>
      <p:sp>
        <p:nvSpPr>
          <p:cNvPr id="66" name="Text Box 407"/>
          <p:cNvSpPr txBox="1">
            <a:spLocks noChangeArrowheads="1"/>
          </p:cNvSpPr>
          <p:nvPr/>
        </p:nvSpPr>
        <p:spPr bwMode="auto">
          <a:xfrm>
            <a:off x="2209800" y="10950478"/>
            <a:ext cx="9982200" cy="4105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9400" indent="-279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Summarize some of the literature </a:t>
            </a:r>
            <a:r>
              <a:rPr lang="en-US" sz="3200" dirty="0" smtClean="0">
                <a:solidFill>
                  <a:srgbClr val="000000"/>
                </a:solidFill>
              </a:rPr>
              <a:t>here</a:t>
            </a:r>
            <a:endParaRPr lang="en-GB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Summarize more literature </a:t>
            </a:r>
            <a:r>
              <a:rPr lang="en-US" sz="3200" dirty="0" smtClean="0">
                <a:solidFill>
                  <a:srgbClr val="000000"/>
                </a:solidFill>
              </a:rPr>
              <a:t>here</a:t>
            </a:r>
            <a:endParaRPr lang="en-GB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GB" sz="3200" dirty="0">
                <a:solidFill>
                  <a:srgbClr val="000000"/>
                </a:solidFill>
              </a:rPr>
              <a:t>Summarize more literature here </a:t>
            </a:r>
            <a:endParaRPr lang="en-GB" dirty="0">
              <a:solidFill>
                <a:srgbClr val="000000"/>
              </a:solidFill>
            </a:endParaRP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GB" sz="2800" dirty="0" err="1">
                <a:solidFill>
                  <a:srgbClr val="000000"/>
                </a:solidFill>
              </a:rPr>
              <a:t>Subpoint</a:t>
            </a:r>
            <a:endParaRPr lang="en-GB" sz="2800" dirty="0">
              <a:solidFill>
                <a:srgbClr val="000000"/>
              </a:solidFill>
            </a:endParaRP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GB" sz="2800" dirty="0">
                <a:solidFill>
                  <a:srgbClr val="000000"/>
                </a:solidFill>
              </a:rPr>
              <a:t>Another </a:t>
            </a:r>
            <a:r>
              <a:rPr lang="en-GB" sz="2800" dirty="0" err="1" smtClean="0">
                <a:solidFill>
                  <a:srgbClr val="000000"/>
                </a:solidFill>
              </a:rPr>
              <a:t>subpoint</a:t>
            </a:r>
            <a:endParaRPr lang="en-GB" sz="1400" dirty="0">
              <a:solidFill>
                <a:srgbClr val="000000"/>
              </a:solidFill>
            </a:endParaRPr>
          </a:p>
          <a:p>
            <a:pPr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Summarize more literature here</a:t>
            </a: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GB" sz="2800" dirty="0" err="1">
                <a:solidFill>
                  <a:srgbClr val="000000"/>
                </a:solidFill>
              </a:rPr>
              <a:t>Subpoint</a:t>
            </a:r>
            <a:endParaRPr lang="en-GB" sz="2800" dirty="0">
              <a:solidFill>
                <a:srgbClr val="000000"/>
              </a:solidFill>
            </a:endParaRPr>
          </a:p>
          <a:p>
            <a:pPr lvl="1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r>
              <a:rPr lang="en-GB" sz="2800" dirty="0">
                <a:solidFill>
                  <a:srgbClr val="000000"/>
                </a:solidFill>
              </a:rPr>
              <a:t>Another </a:t>
            </a:r>
            <a:r>
              <a:rPr lang="en-GB" sz="2800" dirty="0" err="1">
                <a:solidFill>
                  <a:srgbClr val="000000"/>
                </a:solidFill>
              </a:rPr>
              <a:t>subpoint</a:t>
            </a:r>
            <a:endParaRPr lang="en-GB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Monotype Corsiv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ThePlunk:Applications:Microsoft Office 2004:Templates:Presentations:Designs:Borealis</Template>
  <TotalTime>5668</TotalTime>
  <Words>408</Words>
  <Application>Microsoft Macintosh PowerPoint</Application>
  <PresentationFormat>Custom</PresentationFormat>
  <Paragraphs>99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 Black</vt:lpstr>
      <vt:lpstr>Monotype Corsiva</vt:lpstr>
      <vt:lpstr>ＭＳ Ｐゴシック</vt:lpstr>
      <vt:lpstr>Times New Roman</vt:lpstr>
      <vt:lpstr>Wingdings</vt:lpstr>
      <vt:lpstr>Arial</vt:lpstr>
      <vt:lpstr>Straight Edge</vt:lpstr>
      <vt:lpstr>PowerPoint Presentation</vt:lpstr>
    </vt:vector>
  </TitlesOfParts>
  <Manager/>
  <Company>California State University Northridge</Company>
  <LinksUpToDate>false</LinksUpToDate>
  <SharedDoc>false</SharedDoc>
  <HyperlinkBase/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Scott Plunkett</dc:creator>
  <cp:keywords/>
  <dc:description/>
  <cp:lastModifiedBy>Plunkett, Scott W</cp:lastModifiedBy>
  <cp:revision>73</cp:revision>
  <dcterms:created xsi:type="dcterms:W3CDTF">2002-04-16T15:43:57Z</dcterms:created>
  <dcterms:modified xsi:type="dcterms:W3CDTF">2017-11-24T20:22:05Z</dcterms:modified>
  <cp:category/>
</cp:coreProperties>
</file>