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6"/>
  </p:handoutMasterIdLst>
  <p:sldIdLst>
    <p:sldId id="256" r:id="rId2"/>
    <p:sldId id="275" r:id="rId3"/>
    <p:sldId id="290" r:id="rId4"/>
    <p:sldId id="291" r:id="rId5"/>
    <p:sldId id="257" r:id="rId6"/>
    <p:sldId id="258" r:id="rId7"/>
    <p:sldId id="260" r:id="rId8"/>
    <p:sldId id="262" r:id="rId9"/>
    <p:sldId id="261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1" r:id="rId18"/>
    <p:sldId id="278" r:id="rId19"/>
    <p:sldId id="279" r:id="rId20"/>
    <p:sldId id="272" r:id="rId21"/>
    <p:sldId id="273" r:id="rId22"/>
    <p:sldId id="280" r:id="rId23"/>
    <p:sldId id="281" r:id="rId24"/>
    <p:sldId id="282" r:id="rId25"/>
    <p:sldId id="283" r:id="rId26"/>
    <p:sldId id="274" r:id="rId27"/>
    <p:sldId id="284" r:id="rId28"/>
    <p:sldId id="285" r:id="rId29"/>
    <p:sldId id="276" r:id="rId30"/>
    <p:sldId id="286" r:id="rId31"/>
    <p:sldId id="287" r:id="rId32"/>
    <p:sldId id="27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1566A-A4BB-42F8-BC8A-757DCC3BDD31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7269A-DC22-4F12-BB24-2187067C4C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2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1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fld id="{3BE79547-10CE-454E-A9BA-9D1704E96BDF}" type="datetimeFigureOut">
              <a:rPr lang="en-US" smtClean="0"/>
              <a:pPr/>
              <a:t>10/11/2010</a:t>
            </a:fld>
            <a:endParaRPr lang="en-US"/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endParaRPr lang="en-US"/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fld id="{152AF437-6E69-4BFA-9080-E1B02ACDEA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over dir="r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Joining Academic Conversations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Writing Academically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Heading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1. Centered, Uppercase and Lowercase Heading</a:t>
            </a:r>
          </a:p>
          <a:p>
            <a:pPr marL="0" indent="0" algn="ctr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8985" y="2895600"/>
            <a:ext cx="7189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2. Flush Left, Uppercase and Lowercase Heading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40386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3. Indented, lowercase paragraph heading with a period.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54102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4. Indented, italicized, lowercase paragraph heading with a period.</a:t>
            </a:r>
            <a:endParaRPr lang="en-US" sz="2800" i="1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Example…Chapter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Titles = Level 1 (Centered, Uppercase and Lowercase Heading) 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Problem Statement</a:t>
            </a:r>
          </a:p>
          <a:p>
            <a:pPr lvl="1"/>
            <a:r>
              <a:rPr lang="en-US" dirty="0" smtClean="0"/>
              <a:t>Purpose and Significance</a:t>
            </a:r>
          </a:p>
          <a:p>
            <a:pPr lvl="1"/>
            <a:r>
              <a:rPr lang="en-US" dirty="0" smtClean="0"/>
              <a:t>Research Questions</a:t>
            </a:r>
          </a:p>
          <a:p>
            <a:pPr lvl="1"/>
            <a:r>
              <a:rPr lang="en-US" dirty="0" smtClean="0"/>
              <a:t>Overview of Methodology</a:t>
            </a:r>
          </a:p>
          <a:p>
            <a:pPr lvl="1"/>
            <a:r>
              <a:rPr lang="en-US" dirty="0" smtClean="0"/>
              <a:t>Limitations and Delimitations</a:t>
            </a:r>
          </a:p>
          <a:p>
            <a:pPr lvl="1"/>
            <a:r>
              <a:rPr lang="en-US" dirty="0" smtClean="0"/>
              <a:t>Organization of the Dissertation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Example…Chapter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= Level 1 (Centered, Uppercase and Lowercase Heading) </a:t>
            </a:r>
          </a:p>
          <a:p>
            <a:pPr lvl="1"/>
            <a:r>
              <a:rPr lang="en-US" dirty="0" smtClean="0"/>
              <a:t>Introduction: Heading optional</a:t>
            </a:r>
          </a:p>
          <a:p>
            <a:pPr lvl="1"/>
            <a:r>
              <a:rPr lang="en-US" dirty="0" smtClean="0"/>
              <a:t>Problem Statement = Level 2</a:t>
            </a:r>
          </a:p>
          <a:p>
            <a:pPr lvl="1"/>
            <a:r>
              <a:rPr lang="en-US" dirty="0" smtClean="0"/>
              <a:t>Purpose and Significance = Level 2</a:t>
            </a:r>
          </a:p>
          <a:p>
            <a:pPr lvl="1"/>
            <a:r>
              <a:rPr lang="en-US" dirty="0" smtClean="0"/>
              <a:t>Research Questions = Level2</a:t>
            </a:r>
          </a:p>
          <a:p>
            <a:pPr lvl="1"/>
            <a:r>
              <a:rPr lang="en-US" dirty="0" smtClean="0"/>
              <a:t>Overview of Methodology = Level 2</a:t>
            </a:r>
          </a:p>
          <a:p>
            <a:pPr lvl="1"/>
            <a:r>
              <a:rPr lang="en-US" dirty="0" smtClean="0"/>
              <a:t>Limitations and Delimitations = Level 2</a:t>
            </a:r>
          </a:p>
          <a:p>
            <a:pPr lvl="1"/>
            <a:r>
              <a:rPr lang="en-US" dirty="0" smtClean="0"/>
              <a:t>Organization of the Dissertation = Level 2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Example…Chapter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= Level 1</a:t>
            </a:r>
          </a:p>
          <a:p>
            <a:pPr lvl="1"/>
            <a:r>
              <a:rPr lang="en-US" dirty="0" smtClean="0"/>
              <a:t>Introduction: Heading optional</a:t>
            </a:r>
          </a:p>
          <a:p>
            <a:pPr lvl="1"/>
            <a:r>
              <a:rPr lang="en-US" dirty="0" smtClean="0"/>
              <a:t>Review of Literature = Level 2</a:t>
            </a:r>
          </a:p>
          <a:p>
            <a:pPr lvl="2"/>
            <a:r>
              <a:rPr lang="en-US" dirty="0" smtClean="0"/>
              <a:t>Sub headings that group your sources--Level 3</a:t>
            </a:r>
          </a:p>
          <a:p>
            <a:pPr lvl="1"/>
            <a:r>
              <a:rPr lang="en-US" dirty="0" smtClean="0"/>
              <a:t>Theoretical/ conceptual framework = Level 2</a:t>
            </a:r>
          </a:p>
          <a:p>
            <a:pPr lvl="1"/>
            <a:r>
              <a:rPr lang="en-US" dirty="0" smtClean="0"/>
              <a:t>Summary = Level 2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your logic within sections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Summaries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1 sentence summary of each paragraph.</a:t>
            </a:r>
          </a:p>
          <a:p>
            <a:r>
              <a:rPr lang="en-US" dirty="0" smtClean="0"/>
              <a:t>Read your summary sentences (or give them to a colleague to read).</a:t>
            </a:r>
          </a:p>
          <a:p>
            <a:r>
              <a:rPr lang="en-US" dirty="0" smtClean="0"/>
              <a:t>Do the ideas move logically, one to the next?</a:t>
            </a:r>
          </a:p>
          <a:p>
            <a:r>
              <a:rPr lang="en-US" dirty="0" smtClean="0"/>
              <a:t>KEY QUESTION: What ELSE does a reader need to know?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Your Logic Clear to a Reader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Transitions: the oil that makes parts work smoothly</a:t>
            </a:r>
          </a:p>
          <a:p>
            <a:pPr lvl="1"/>
            <a:r>
              <a:rPr lang="en-US" dirty="0" smtClean="0"/>
              <a:t>At the end of a paragraph or segment</a:t>
            </a:r>
          </a:p>
          <a:p>
            <a:pPr lvl="1"/>
            <a:r>
              <a:rPr lang="en-US" dirty="0" smtClean="0"/>
              <a:t>At the beginning of a paragraph or segment</a:t>
            </a:r>
          </a:p>
          <a:p>
            <a:pPr lvl="1"/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3810000"/>
            <a:ext cx="2019300" cy="2257425"/>
          </a:xfrm>
          <a:prstGeom prst="rect">
            <a:avLst/>
          </a:prstGeo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Strategies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</a:p>
          <a:p>
            <a:pPr lvl="1"/>
            <a:r>
              <a:rPr lang="en-US" dirty="0" smtClean="0"/>
              <a:t>What else does a reader need to know?</a:t>
            </a:r>
          </a:p>
          <a:p>
            <a:pPr lvl="1"/>
            <a:r>
              <a:rPr lang="en-US" dirty="0" smtClean="0"/>
              <a:t>Should I provide a concrete example or fact?</a:t>
            </a:r>
          </a:p>
          <a:p>
            <a:r>
              <a:rPr lang="en-US" dirty="0" smtClean="0"/>
              <a:t>Subtraction</a:t>
            </a:r>
          </a:p>
          <a:p>
            <a:pPr lvl="1"/>
            <a:r>
              <a:rPr lang="en-US" dirty="0" smtClean="0"/>
              <a:t>Have I already said this?</a:t>
            </a:r>
          </a:p>
          <a:p>
            <a:pPr lvl="1"/>
            <a:r>
              <a:rPr lang="en-US" dirty="0" smtClean="0"/>
              <a:t>Does this sentence/ paragraph/ section move the discussion forward?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Strategies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Reordering (work big to small)</a:t>
            </a:r>
          </a:p>
          <a:p>
            <a:pPr lvl="1"/>
            <a:r>
              <a:rPr lang="en-US" dirty="0" smtClean="0"/>
              <a:t>Are these sections/ paragraphs/ sentences in a logical order?</a:t>
            </a:r>
          </a:p>
          <a:p>
            <a:pPr lvl="1"/>
            <a:r>
              <a:rPr lang="en-US" dirty="0" smtClean="0"/>
              <a:t>Are these items sequential?</a:t>
            </a:r>
          </a:p>
          <a:p>
            <a:pPr lvl="1"/>
            <a:r>
              <a:rPr lang="en-US" dirty="0" smtClean="0"/>
              <a:t>Have I gone from least important to most important?</a:t>
            </a:r>
          </a:p>
          <a:p>
            <a:pPr lvl="1"/>
            <a:r>
              <a:rPr lang="en-US" dirty="0" smtClean="0"/>
              <a:t>Have I gone from oldest to newest?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Strategies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Substitution  </a:t>
            </a:r>
          </a:p>
          <a:p>
            <a:pPr lvl="1"/>
            <a:r>
              <a:rPr lang="en-US" dirty="0" smtClean="0"/>
              <a:t>Is this the best quotation to advance my discussion?</a:t>
            </a:r>
          </a:p>
          <a:p>
            <a:pPr lvl="1"/>
            <a:r>
              <a:rPr lang="en-US" dirty="0" smtClean="0"/>
              <a:t>Is there a clearer example I might use?</a:t>
            </a:r>
          </a:p>
          <a:p>
            <a:pPr lvl="1"/>
            <a:r>
              <a:rPr lang="en-US" dirty="0" smtClean="0"/>
              <a:t>Does this data really demonstrate what I say it does?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4038600" cy="354012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is written without effort is, in general, read without pleasure.</a:t>
            </a:r>
          </a:p>
          <a:p>
            <a:pPr marL="0" indent="0">
              <a:buNone/>
            </a:pPr>
            <a:r>
              <a:rPr lang="en-US" dirty="0" smtClean="0"/>
              <a:t>    --Samuel Johnson</a:t>
            </a:r>
            <a:endParaRPr lang="en-US" dirty="0"/>
          </a:p>
        </p:txBody>
      </p:sp>
      <p:pic>
        <p:nvPicPr>
          <p:cNvPr id="6" name="Content Placeholder 5" descr="samuel-johnson0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83580" y="1600200"/>
            <a:ext cx="3367839" cy="4530725"/>
          </a:xfr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for Power: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voice</a:t>
            </a:r>
          </a:p>
          <a:p>
            <a:r>
              <a:rPr lang="en-US" dirty="0" smtClean="0"/>
              <a:t>Avoid “to be” verbs (is, am, was, were, be, been, being)</a:t>
            </a:r>
          </a:p>
          <a:p>
            <a:r>
              <a:rPr lang="en-US" dirty="0" smtClean="0"/>
              <a:t>“Says” is dead!</a:t>
            </a:r>
          </a:p>
          <a:p>
            <a:pPr lvl="1"/>
            <a:r>
              <a:rPr lang="en-US" dirty="0" smtClean="0"/>
              <a:t>Asserts, claims, declares, explains, wonders, suggests, concurs, argues, questions…etc!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Editing for Power: Prepositional Phrases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Prepositions are modifiers—adverbs and adjectives</a:t>
            </a:r>
          </a:p>
          <a:p>
            <a:r>
              <a:rPr lang="en-US" dirty="0" smtClean="0"/>
              <a:t>Often you can substitute an adverb or adjective for a prepositional phrase for tighter prose.</a:t>
            </a:r>
          </a:p>
          <a:p>
            <a:pPr lvl="1"/>
            <a:r>
              <a:rPr lang="en-US" dirty="0" smtClean="0"/>
              <a:t>“The problems in many community colleges…” becomes “Most community colleges’ problems…”</a:t>
            </a:r>
          </a:p>
          <a:p>
            <a:pPr lvl="1"/>
            <a:r>
              <a:rPr lang="en-US" dirty="0" smtClean="0"/>
              <a:t>“Presenting his data with great precision…” becomes “Presenting his data precisely…”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for Power: Empty Qualifiers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Very, sort of, too, a little, kind of, seems…</a:t>
            </a:r>
          </a:p>
          <a:p>
            <a:r>
              <a:rPr lang="en-US" dirty="0" smtClean="0"/>
              <a:t>Waffle Words! Avoid them! (Use search and replace!)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for Proper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me that she loves me.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Add “only.”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How does the meaning change?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A120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A120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for Proper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me that she loves me.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she told me that she loved me.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told me that she loved me.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 that she loved me.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me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she loved me.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me that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she loved me.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me that she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loved me.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me that she loved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 told me that she loved me </a:t>
            </a:r>
            <a:r>
              <a:rPr lang="en-US" sz="28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Editing for Power: Parallel Structure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 structure means using the same pattern of words to show that two or more ideas have the same level of importance. </a:t>
            </a:r>
          </a:p>
          <a:p>
            <a:r>
              <a:rPr lang="en-US" dirty="0" smtClean="0"/>
              <a:t>This can happen at the word, phrase, or clause level. </a:t>
            </a:r>
          </a:p>
          <a:p>
            <a:r>
              <a:rPr lang="en-US" dirty="0" smtClean="0"/>
              <a:t>The usual way to join parallel structures is with the use of coordinating conjunctions such as "and" or "or.“</a:t>
            </a:r>
          </a:p>
          <a:p>
            <a:r>
              <a:rPr lang="en-US" dirty="0" smtClean="0"/>
              <a:t>Use your EARS!</a:t>
            </a:r>
            <a:endParaRPr lang="en-US" dirty="0"/>
          </a:p>
        </p:txBody>
      </p:sp>
      <p:pic>
        <p:nvPicPr>
          <p:cNvPr id="4" name="Picture 3" descr="e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4933950"/>
            <a:ext cx="2381250" cy="1924050"/>
          </a:xfrm>
          <a:prstGeom prst="rect">
            <a:avLst/>
          </a:prstGeo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Editing for Power: Parallel Structure</a:t>
            </a:r>
            <a:endParaRPr lang="en-US" sz="4000" dirty="0"/>
          </a:p>
        </p:txBody>
      </p:sp>
      <p:pic>
        <p:nvPicPr>
          <p:cNvPr id="4" name="Content Placeholder 3" descr="herbnjamaal200607174490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286000"/>
            <a:ext cx="8572500" cy="2743200"/>
          </a:xfr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Editing for Power: Parallel Structure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With the -</a:t>
            </a:r>
            <a:r>
              <a:rPr lang="en-US" b="1" dirty="0" err="1" smtClean="0"/>
              <a:t>ing</a:t>
            </a:r>
            <a:r>
              <a:rPr lang="en-US" b="1" dirty="0" smtClean="0"/>
              <a:t> form (gerund) of words:</a:t>
            </a:r>
            <a:endParaRPr lang="en-US" dirty="0" smtClean="0"/>
          </a:p>
          <a:p>
            <a:r>
              <a:rPr lang="en-US" b="1" dirty="0" smtClean="0"/>
              <a:t>Parallel:</a:t>
            </a:r>
            <a:r>
              <a:rPr lang="en-US" dirty="0" smtClean="0"/>
              <a:t> Mary likes hiking, swimming, and bicycling.</a:t>
            </a:r>
          </a:p>
          <a:p>
            <a:endParaRPr lang="en-US" dirty="0" smtClean="0"/>
          </a:p>
        </p:txBody>
      </p:sp>
      <p:pic>
        <p:nvPicPr>
          <p:cNvPr id="4" name="Picture 3" descr="hi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276600"/>
            <a:ext cx="2466975" cy="1847850"/>
          </a:xfrm>
          <a:prstGeom prst="rect">
            <a:avLst/>
          </a:prstGeom>
        </p:spPr>
      </p:pic>
      <p:pic>
        <p:nvPicPr>
          <p:cNvPr id="6" name="Picture 5" descr="swimm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3810000"/>
            <a:ext cx="2136648" cy="2003108"/>
          </a:xfrm>
          <a:prstGeom prst="rect">
            <a:avLst/>
          </a:prstGeom>
        </p:spPr>
      </p:pic>
      <p:pic>
        <p:nvPicPr>
          <p:cNvPr id="7" name="Picture 6" descr="bik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72200" y="46482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Editing for Power: Parallel Structure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With infinitive phrases:</a:t>
            </a:r>
            <a:endParaRPr lang="en-US" dirty="0" smtClean="0"/>
          </a:p>
          <a:p>
            <a:r>
              <a:rPr lang="en-US" dirty="0" smtClean="0"/>
              <a:t>Mary likes to hike, to swim, and to ride a bicycle.</a:t>
            </a:r>
          </a:p>
          <a:p>
            <a:r>
              <a:rPr lang="en-US" b="1" dirty="0" smtClean="0"/>
              <a:t>OR</a:t>
            </a:r>
            <a:r>
              <a:rPr lang="en-US" dirty="0" smtClean="0"/>
              <a:t> </a:t>
            </a:r>
          </a:p>
          <a:p>
            <a:r>
              <a:rPr lang="en-US" dirty="0" smtClean="0"/>
              <a:t>Mary likes to hike, swim, and ride a bicycle.</a:t>
            </a:r>
          </a:p>
          <a:p>
            <a:endParaRPr lang="en-US" dirty="0" smtClean="0"/>
          </a:p>
        </p:txBody>
      </p:sp>
      <p:pic>
        <p:nvPicPr>
          <p:cNvPr id="4" name="Picture 3" descr="e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4195115"/>
            <a:ext cx="3295650" cy="2662885"/>
          </a:xfrm>
          <a:prstGeom prst="rect">
            <a:avLst/>
          </a:prstGeo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Discourse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 Makes Life. Well, almost. Craig Venter has built the first man-made genome. Soon, those genes may cause a cell to come alive. That tiny organism will be Venter’s own—and that one’s just the start (Park 44).</a:t>
            </a:r>
          </a:p>
          <a:p>
            <a:pPr marL="914400" indent="0"/>
            <a:r>
              <a:rPr lang="en-US" i="1" dirty="0" smtClean="0"/>
              <a:t>Time Magazine</a:t>
            </a:r>
            <a:endParaRPr lang="en-US" i="1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academic style:</a:t>
            </a:r>
            <a:r>
              <a:rPr lang="en-US" dirty="0" smtClean="0"/>
              <a:t> a formal, objective style of writing with arguments based on research rather than personal experience</a:t>
            </a:r>
          </a:p>
          <a:p>
            <a:r>
              <a:rPr lang="en-US" dirty="0" smtClean="0"/>
              <a:t>Academic writers use complete sentences, avoid slang and contractions such as </a:t>
            </a:r>
            <a:r>
              <a:rPr lang="en-US" i="1" dirty="0" smtClean="0"/>
              <a:t>can’t</a:t>
            </a:r>
            <a:r>
              <a:rPr lang="en-US" dirty="0" smtClean="0"/>
              <a:t> and </a:t>
            </a:r>
            <a:r>
              <a:rPr lang="en-US" i="1" dirty="0" smtClean="0"/>
              <a:t>won’t</a:t>
            </a:r>
            <a:r>
              <a:rPr lang="en-US" dirty="0" smtClean="0"/>
              <a:t>, and write in the third person instead of using first- or second-person pronouns (</a:t>
            </a:r>
            <a:r>
              <a:rPr lang="en-US" i="1" dirty="0" smtClean="0"/>
              <a:t>I, we, our,</a:t>
            </a:r>
            <a:r>
              <a:rPr lang="en-US" dirty="0" smtClean="0"/>
              <a:t> and </a:t>
            </a:r>
            <a:r>
              <a:rPr lang="en-US" i="1" dirty="0" smtClean="0"/>
              <a:t>you</a:t>
            </a:r>
            <a:r>
              <a:rPr lang="en-US" dirty="0" smtClean="0"/>
              <a:t> and </a:t>
            </a:r>
            <a:r>
              <a:rPr lang="en-US" i="1" dirty="0" smtClean="0"/>
              <a:t>your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Discourse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off-the-shelf chemical compounds, scientists for the first time have constructed the entire genome of a bacterium, a key step toward their ultimate goal of creating synthetic life forms, researchers reported today (Kaplan 10).</a:t>
            </a:r>
          </a:p>
          <a:p>
            <a:pPr marL="920750" indent="-69850"/>
            <a:r>
              <a:rPr lang="en-US" i="1" dirty="0" smtClean="0"/>
              <a:t>Los Angeles Times</a:t>
            </a:r>
            <a:endParaRPr lang="en-US" i="1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Discourse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step toward propagation of synthetic genomes, we completely replaced the genome of a bacterial cell with one from another species by transplanting a whole genome as naked DNA. Intact genomic DNA from </a:t>
            </a:r>
            <a:r>
              <a:rPr lang="en-US" dirty="0" err="1" smtClean="0"/>
              <a:t>Mycoplasma</a:t>
            </a:r>
            <a:r>
              <a:rPr lang="en-US" dirty="0" smtClean="0"/>
              <a:t> </a:t>
            </a:r>
            <a:r>
              <a:rPr lang="en-US" dirty="0" err="1" smtClean="0"/>
              <a:t>mycoides</a:t>
            </a:r>
            <a:r>
              <a:rPr lang="en-US" dirty="0" smtClean="0"/>
              <a:t> large colony (LC), virtually free of protein, was transplanted into </a:t>
            </a:r>
            <a:r>
              <a:rPr lang="en-US" dirty="0" err="1" smtClean="0"/>
              <a:t>Mycoplasma</a:t>
            </a:r>
            <a:r>
              <a:rPr lang="en-US" dirty="0" smtClean="0"/>
              <a:t> </a:t>
            </a:r>
            <a:r>
              <a:rPr lang="en-US" dirty="0" err="1" smtClean="0"/>
              <a:t>capricolum</a:t>
            </a:r>
            <a:r>
              <a:rPr lang="en-US" dirty="0" smtClean="0"/>
              <a:t> cells by polyethylene glycol–mediated transformation (</a:t>
            </a:r>
            <a:r>
              <a:rPr lang="en-US" dirty="0" err="1" smtClean="0"/>
              <a:t>Lartigue</a:t>
            </a:r>
            <a:r>
              <a:rPr lang="en-US" dirty="0" smtClean="0"/>
              <a:t> et al. 632).</a:t>
            </a:r>
          </a:p>
          <a:p>
            <a:pPr marL="850900" indent="0"/>
            <a:r>
              <a:rPr lang="en-US" i="1" dirty="0" smtClean="0"/>
              <a:t>Science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of Sentences;</a:t>
            </a:r>
          </a:p>
          <a:p>
            <a:r>
              <a:rPr lang="en-US" dirty="0" smtClean="0"/>
              <a:t>Unclear antecedent for “this”;</a:t>
            </a:r>
          </a:p>
          <a:p>
            <a:r>
              <a:rPr lang="en-US" dirty="0" smtClean="0"/>
              <a:t>Introducing a topic and then not discussing it;</a:t>
            </a:r>
          </a:p>
          <a:p>
            <a:r>
              <a:rPr lang="en-US" dirty="0" smtClean="0"/>
              <a:t>Quotations without introduction or explanation;</a:t>
            </a:r>
          </a:p>
          <a:p>
            <a:r>
              <a:rPr lang="en-US" dirty="0" smtClean="0"/>
              <a:t>Lack of clear exemplification;</a:t>
            </a:r>
          </a:p>
          <a:p>
            <a:r>
              <a:rPr lang="en-US" dirty="0" smtClean="0"/>
              <a:t>Failure to define terminology; and</a:t>
            </a:r>
          </a:p>
          <a:p>
            <a:r>
              <a:rPr lang="en-US" dirty="0" smtClean="0"/>
              <a:t>Over use of acronyms. </a:t>
            </a: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Remember!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AFTER the Draft!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 descr="memor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219200"/>
            <a:ext cx="2533650" cy="3800475"/>
          </a:xfrm>
          <a:prstGeom prst="rect">
            <a:avLst/>
          </a:prstGeo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l fol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685800"/>
            <a:ext cx="5638800" cy="5638800"/>
          </a:xfrm>
          <a:prstGeom prst="rect">
            <a:avLst/>
          </a:prstGeo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</a:t>
            </a:r>
            <a:r>
              <a:rPr lang="en-US" dirty="0" smtClean="0"/>
              <a:t>of the best ways to develop a sense of academic style is to read papers by well-respected authors in the field. </a:t>
            </a:r>
            <a:endParaRPr lang="en-US" dirty="0" smtClean="0"/>
          </a:p>
          <a:p>
            <a:r>
              <a:rPr lang="en-US" dirty="0" smtClean="0"/>
              <a:t>Read model </a:t>
            </a:r>
            <a:r>
              <a:rPr lang="en-US" smtClean="0"/>
              <a:t>papers as </a:t>
            </a:r>
            <a:r>
              <a:rPr lang="en-US" dirty="0" smtClean="0"/>
              <a:t>a benchmark.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Draft: Revising Academically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Writing Demonstrates….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Logical presentation of ideas</a:t>
            </a:r>
          </a:p>
          <a:p>
            <a:r>
              <a:rPr lang="en-US" dirty="0" smtClean="0"/>
              <a:t>Clear, precise use of language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34400" y="6629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3886200"/>
            <a:ext cx="46043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LOGIC AND PRECISION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Logic: Use APA Levels of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Thoughtful organizational structure is key to clear, precise, logical communication.</a:t>
            </a:r>
          </a:p>
          <a:p>
            <a:r>
              <a:rPr lang="en-US" dirty="0" smtClean="0"/>
              <a:t>Headers</a:t>
            </a:r>
          </a:p>
          <a:p>
            <a:pPr lvl="1"/>
            <a:r>
              <a:rPr lang="en-US" dirty="0" smtClean="0"/>
              <a:t>Organize ideas</a:t>
            </a:r>
          </a:p>
          <a:p>
            <a:pPr lvl="1"/>
            <a:r>
              <a:rPr lang="en-US" dirty="0" smtClean="0"/>
              <a:t>Seriation to highlight key ideas within a section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Levels of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Heading Levels = use formatting to communicate a hierarchy of ideas for readers</a:t>
            </a:r>
          </a:p>
          <a:p>
            <a:r>
              <a:rPr lang="en-US" dirty="0" smtClean="0"/>
              <a:t>Topics of equal importance should have same heading level throughout a MS.</a:t>
            </a:r>
          </a:p>
          <a:p>
            <a:r>
              <a:rPr lang="en-US" dirty="0" smtClean="0"/>
              <a:t>Avoid only one subsection in a section. Two…or none!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Levels of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APA heading style has 5 formatting styles</a:t>
            </a:r>
          </a:p>
          <a:p>
            <a:pPr lvl="1"/>
            <a:r>
              <a:rPr lang="en-US" dirty="0" smtClean="0"/>
              <a:t>Based on level of subordination</a:t>
            </a:r>
          </a:p>
          <a:p>
            <a:pPr lvl="1"/>
            <a:r>
              <a:rPr lang="en-US" dirty="0" smtClean="0"/>
              <a:t>Page 62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BUT…NO BOLD within the MS!!! </a:t>
            </a:r>
            <a:r>
              <a:rPr lang="en-US" dirty="0" smtClean="0"/>
              <a:t>(This is a requirement of Graduate Studies, not APA.)</a:t>
            </a:r>
          </a:p>
          <a:p>
            <a:r>
              <a:rPr lang="en-US" dirty="0" smtClean="0"/>
              <a:t>So…for your dissertation, use </a:t>
            </a:r>
            <a:r>
              <a:rPr lang="en-US" dirty="0" smtClean="0">
                <a:solidFill>
                  <a:srgbClr val="FF0000"/>
                </a:solidFill>
              </a:rPr>
              <a:t>modified APA!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Air">
      <a:dk1>
        <a:sysClr val="windowText" lastClr="000000"/>
      </a:dk1>
      <a:lt1>
        <a:sysClr val="window" lastClr="FFFFFF"/>
      </a:lt1>
      <a:dk2>
        <a:srgbClr val="17375D"/>
      </a:dk2>
      <a:lt2>
        <a:srgbClr val="BEDBFE"/>
      </a:lt2>
      <a:accent1>
        <a:srgbClr val="686F3A"/>
      </a:accent1>
      <a:accent2>
        <a:srgbClr val="165996"/>
      </a:accent2>
      <a:accent3>
        <a:srgbClr val="7276A0"/>
      </a:accent3>
      <a:accent4>
        <a:srgbClr val="7DB434"/>
      </a:accent4>
      <a:accent5>
        <a:srgbClr val="D28300"/>
      </a:accent5>
      <a:accent6>
        <a:srgbClr val="2B62CB"/>
      </a:accent6>
      <a:hlink>
        <a:srgbClr val="B58900"/>
      </a:hlink>
      <a:folHlink>
        <a:srgbClr val="B55C39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 border</Template>
  <TotalTime>170</TotalTime>
  <Words>1214</Words>
  <Application>Microsoft Office PowerPoint</Application>
  <PresentationFormat>On-screen Show (4:3)</PresentationFormat>
  <Paragraphs>147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Level</vt:lpstr>
      <vt:lpstr>Joining Academic Conversations</vt:lpstr>
      <vt:lpstr>Slide 2</vt:lpstr>
      <vt:lpstr>Academic Style</vt:lpstr>
      <vt:lpstr>Academic Style</vt:lpstr>
      <vt:lpstr>After the Draft: Revising Academically</vt:lpstr>
      <vt:lpstr>Academic Writing Demonstrates….</vt:lpstr>
      <vt:lpstr>Logic: Use APA Levels of Headers</vt:lpstr>
      <vt:lpstr>Using Levels of Headers</vt:lpstr>
      <vt:lpstr>Using Levels of Headers</vt:lpstr>
      <vt:lpstr>APA Heading Levels</vt:lpstr>
      <vt:lpstr>For Example…Chapter 1</vt:lpstr>
      <vt:lpstr>For Example…Chapter 1</vt:lpstr>
      <vt:lpstr>For Example…Chapter 2</vt:lpstr>
      <vt:lpstr>Checking your logic within sections</vt:lpstr>
      <vt:lpstr>Paragraph Summaries</vt:lpstr>
      <vt:lpstr>Make Your Logic Clear to a Reader</vt:lpstr>
      <vt:lpstr>Revision Strategies</vt:lpstr>
      <vt:lpstr>Revision Strategies</vt:lpstr>
      <vt:lpstr>Revision Strategies</vt:lpstr>
      <vt:lpstr>Editing for Power: Verbs</vt:lpstr>
      <vt:lpstr>Editing for Power: Prepositional Phrases</vt:lpstr>
      <vt:lpstr>Editing for Power: Empty Qualifiers</vt:lpstr>
      <vt:lpstr>Edit for Proper Placement</vt:lpstr>
      <vt:lpstr>Edit for Proper Placement</vt:lpstr>
      <vt:lpstr>Editing for Power: Parallel Structure</vt:lpstr>
      <vt:lpstr>Editing for Power: Parallel Structure</vt:lpstr>
      <vt:lpstr>Editing for Power: Parallel Structure</vt:lpstr>
      <vt:lpstr>Editing for Power: Parallel Structure</vt:lpstr>
      <vt:lpstr>Levels of Discourse</vt:lpstr>
      <vt:lpstr>Levels of Discourse</vt:lpstr>
      <vt:lpstr>Levels of Discourse</vt:lpstr>
      <vt:lpstr>Common Problems</vt:lpstr>
      <vt:lpstr>Remember!  AFTER the Draft!</vt:lpstr>
      <vt:lpstr>Slide 34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 D. Rowlands</dc:creator>
  <cp:lastModifiedBy>Kathleen D. Rowlands</cp:lastModifiedBy>
  <cp:revision>4</cp:revision>
  <dcterms:created xsi:type="dcterms:W3CDTF">2010-10-08T13:01:21Z</dcterms:created>
  <dcterms:modified xsi:type="dcterms:W3CDTF">2010-10-11T12:32:16Z</dcterms:modified>
</cp:coreProperties>
</file>