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</p:sldMasterIdLst>
  <p:notesMasterIdLst>
    <p:notesMasterId r:id="rId46"/>
  </p:notesMasterIdLst>
  <p:sldIdLst>
    <p:sldId id="257" r:id="rId11"/>
    <p:sldId id="256" r:id="rId12"/>
    <p:sldId id="259" r:id="rId13"/>
    <p:sldId id="260" r:id="rId14"/>
    <p:sldId id="262" r:id="rId15"/>
    <p:sldId id="258" r:id="rId16"/>
    <p:sldId id="264" r:id="rId17"/>
    <p:sldId id="263" r:id="rId18"/>
    <p:sldId id="267" r:id="rId19"/>
    <p:sldId id="268" r:id="rId20"/>
    <p:sldId id="269" r:id="rId21"/>
    <p:sldId id="265" r:id="rId22"/>
    <p:sldId id="266" r:id="rId23"/>
    <p:sldId id="273" r:id="rId24"/>
    <p:sldId id="276" r:id="rId25"/>
    <p:sldId id="277" r:id="rId26"/>
    <p:sldId id="275" r:id="rId27"/>
    <p:sldId id="274" r:id="rId28"/>
    <p:sldId id="278" r:id="rId29"/>
    <p:sldId id="279" r:id="rId30"/>
    <p:sldId id="272" r:id="rId31"/>
    <p:sldId id="280" r:id="rId32"/>
    <p:sldId id="281" r:id="rId33"/>
    <p:sldId id="282" r:id="rId34"/>
    <p:sldId id="283" r:id="rId35"/>
    <p:sldId id="297" r:id="rId36"/>
    <p:sldId id="298" r:id="rId37"/>
    <p:sldId id="29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60"/>
  </p:normalViewPr>
  <p:slideViewPr>
    <p:cSldViewPr>
      <p:cViewPr varScale="1">
        <p:scale>
          <a:sx n="96" d="100"/>
          <a:sy n="96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D68F-5564-48D9-925C-1E23A29D3F2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51CD-FCE5-4850-92A8-0EA58C1F7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5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D81E58-A345-43E7-ABCC-E488E8C5153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D6AE8B-AA42-4A2B-BA12-5B79D812D9BE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1734F08-0877-4301-B7FF-7D7B72B0B927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A34F848-1392-47E3-8CD0-A8FD4802596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As friction increases, the tropical seabreeze circ max becomes much earlier, the 30N circ becomes slightly earlier, the poleward circ becomes later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E5DF94-8971-4C8C-96B0-EACD70B34490}" type="slidenum">
              <a:rPr lang="en-US" sz="1200">
                <a:solidFill>
                  <a:prstClr val="black"/>
                </a:solidFill>
              </a:rPr>
              <a:pPr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BFE471-5154-4470-A51A-34BD3C3D8EAA}" type="slidenum">
              <a:rPr lang="en-US" sz="1200">
                <a:solidFill>
                  <a:prstClr val="black"/>
                </a:solidFill>
              </a:rPr>
              <a:pPr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* Integration can be lengthy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6877D2-095C-4C98-BCA2-181CEF91E7E7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* Integration can be lengthy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6877D2-095C-4C98-BCA2-181CEF91E7E7}" type="slidenum">
              <a:rPr lang="en-US" sz="1200">
                <a:solidFill>
                  <a:prstClr val="black"/>
                </a:solidFill>
              </a:rPr>
              <a:pPr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* Integration can be lengthy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9A63F0F-3AD4-400E-96D4-433FD2B9DD9C}" type="slidenum">
              <a:rPr lang="en-US" sz="1200">
                <a:solidFill>
                  <a:prstClr val="black"/>
                </a:solidFill>
              </a:rPr>
              <a:pPr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24D4C9A-D3CB-40CD-9A8C-AAAAB63B23E1}" type="slidenum">
              <a:rPr lang="en-US" sz="1200">
                <a:solidFill>
                  <a:prstClr val="black"/>
                </a:solidFill>
              </a:rPr>
              <a:pPr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C928BE7-8EF7-4883-A2D7-D4054EEA5C68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Model starts at sunrise - 12 hour day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1D7243-EC9A-4C84-9EC3-9906030595C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47B9F98-A9A3-44C8-B759-8990711E50E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3ED6AD-40DB-46DA-9692-E44FE9D8EE2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AC332A-2283-40F4-81F0-F2503B200F2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3B1CBF-655D-4EF9-8CE8-CA4E4C68351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52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 &lt; omega circ strongest at midnight but onshore flow strongest at SUNSET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EEDD11-6687-481C-A9A0-D1A43302492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7270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 &lt; omega circ strongest at midnight but onshore flow strongest at SUNSET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B26EF0-CDA8-40FE-A88F-3C6782A363D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  <a:extLst/>
        </p:spPr>
      </p:sp>
      <p:sp>
        <p:nvSpPr>
          <p:cNvPr id="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A92E8DD-FB5E-4B50-8663-06C5690B66E0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57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249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900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63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78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098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08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119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49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63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98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755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353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25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301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664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5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421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022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6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0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0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0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0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3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8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4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9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54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3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8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94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42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73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0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08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8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70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1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1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4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1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32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8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39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5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2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8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03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39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82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8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91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05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9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79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07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6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26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5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92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58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08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39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41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6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8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45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19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57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1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9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0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96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5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6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86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4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589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97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2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618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97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6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59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158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827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05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145-A72F-4445-9265-80D070638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906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2D6-91AA-4322-ACE3-275C6A310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0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29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5C4-C66C-41CF-8FDC-56CC35988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565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4838-66F1-4FB6-8A8F-32438F48C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90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2037-1654-4740-B17D-48CC1919CA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55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798-9A6E-405D-94EF-5D00F5CDB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34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7E0-13F4-464D-A596-C7E479062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42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F7BC-563F-47DD-976A-F63A1A353E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3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D164-B6CA-4B11-9366-CBD870D61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23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CA80-C285-4D97-AF1B-FAAA6CA8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26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201-510B-4F78-B964-319D8B05CB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015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1687-FD0C-468C-A8D1-AA23CA106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2202-CB0C-4349-91B7-5EB2FCBFD2D1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58B9-1E8D-4E8C-A6DA-B589C1C6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6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60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7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93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369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46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71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00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23E3-E31C-4846-A284-3801FD993B6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843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ges.org/grad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sea-breeze circulation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Part II: Effect of Earth</a:t>
            </a:r>
            <a:r>
              <a:rPr lang="en-US" altLang="en-US" dirty="0" smtClean="0">
                <a:solidFill>
                  <a:schemeClr val="tx1"/>
                </a:solidFill>
              </a:rPr>
              <a:t>’</a:t>
            </a:r>
            <a:r>
              <a:rPr lang="en-US" dirty="0" smtClean="0">
                <a:solidFill>
                  <a:schemeClr val="tx1"/>
                </a:solidFill>
              </a:rPr>
              <a:t>s rotation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16163" y="4967288"/>
            <a:ext cx="4019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Reference: </a:t>
            </a:r>
            <a:r>
              <a:rPr lang="en-US" sz="1800" dirty="0" err="1"/>
              <a:t>Rotunno</a:t>
            </a:r>
            <a:r>
              <a:rPr lang="en-US" sz="1800" dirty="0"/>
              <a:t> (1983, </a:t>
            </a:r>
            <a:r>
              <a:rPr lang="en-US" sz="1800" i="1" dirty="0"/>
              <a:t>J. Atmos. Sci.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Rotunno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analytic solution</a:t>
            </a:r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9306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355725" y="2746375"/>
            <a:ext cx="7102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mtClean="0"/>
              <a:t>If </a:t>
            </a:r>
            <a:r>
              <a:rPr lang="en-US" i="1" smtClean="0"/>
              <a:t>f</a:t>
            </a:r>
            <a:r>
              <a:rPr lang="en-US" smtClean="0"/>
              <a:t> =</a:t>
            </a:r>
            <a:r>
              <a:rPr lang="en-US" smtClean="0">
                <a:latin typeface="Times" charset="0"/>
              </a:rPr>
              <a:t> 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smtClean="0"/>
              <a:t> (30˚N) equation is </a:t>
            </a:r>
            <a:r>
              <a:rPr lang="en-US" u="sng" smtClean="0"/>
              <a:t>singular</a:t>
            </a:r>
            <a:endParaRPr lang="en-US" smtClean="0"/>
          </a:p>
          <a:p>
            <a:pPr>
              <a:defRPr/>
            </a:pPr>
            <a:r>
              <a:rPr lang="en-US" smtClean="0"/>
              <a:t>	</a:t>
            </a:r>
          </a:p>
          <a:p>
            <a:pPr>
              <a:defRPr/>
            </a:pPr>
            <a:r>
              <a:rPr lang="en-US" smtClean="0"/>
              <a:t>	• some friction or diffusion is needed</a:t>
            </a:r>
          </a:p>
          <a:p>
            <a:pPr>
              <a:defRPr/>
            </a:pPr>
            <a:r>
              <a:rPr lang="en-US" smtClean="0"/>
              <a:t>	• circulation max at </a:t>
            </a:r>
            <a:r>
              <a:rPr lang="en-US" b="1" smtClean="0"/>
              <a:t>sunset</a:t>
            </a:r>
            <a:endParaRPr lang="en-US" smtClean="0"/>
          </a:p>
          <a:p>
            <a:pPr>
              <a:defRPr/>
            </a:pPr>
            <a:r>
              <a:rPr lang="en-US" smtClean="0"/>
              <a:t>	• onshore flow strongest at </a:t>
            </a:r>
            <a:r>
              <a:rPr lang="en-US" b="1" smtClean="0"/>
              <a:t>noon</a:t>
            </a: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64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819400"/>
          <a:ext cx="6096000" cy="234315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Latitude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Onshore 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Circulation 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&gt; 30˚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= 30˚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Sunset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= 0˚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Sunset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Midnight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0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90600"/>
            <a:ext cx="9141445" cy="5327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99" y="316468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For the case f  &gt;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(latitudes greater than  30 degrees)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4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924339"/>
            <a:ext cx="1023812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Heating function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828800"/>
            <a:ext cx="59451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9350" y="5838825"/>
            <a:ext cx="690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Rotunno</a:t>
            </a:r>
            <a:r>
              <a:rPr lang="en-US" altLang="en-US"/>
              <a:t>’</a:t>
            </a:r>
            <a:r>
              <a:rPr lang="en-US"/>
              <a:t>s analytic model lacks diffusion</a:t>
            </a:r>
          </a:p>
          <a:p>
            <a:pPr algn="ctr"/>
            <a:r>
              <a:rPr lang="en-US"/>
              <a:t>so horizontal, vertical spreading built into function</a:t>
            </a:r>
          </a:p>
        </p:txBody>
      </p:sp>
    </p:spTree>
    <p:extLst>
      <p:ext uri="{BB962C8B-B14F-4D97-AF65-F5344CB8AC3E}">
        <p14:creationId xmlns:p14="http://schemas.microsoft.com/office/powerpoint/2010/main" val="68450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762000"/>
            <a:ext cx="45481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4152900" y="25146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V="1">
            <a:off x="5219700" y="17526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4000500" y="17526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4229100" y="13716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2417763" y="152400"/>
            <a:ext cx="4306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f &gt;</a:t>
            </a:r>
            <a:r>
              <a:rPr lang="en-US" sz="240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en-US" sz="2400">
                <a:solidFill>
                  <a:srgbClr val="FFFFFF"/>
                </a:solidFill>
              </a:rPr>
              <a:t> (poleward of 30˚) at noon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1881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Note onshore flow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strongest at coastline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(x = 0);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this is day</a:t>
            </a:r>
            <a:r>
              <a:rPr lang="en-US" altLang="en-US" sz="1400" smtClean="0">
                <a:solidFill>
                  <a:srgbClr val="FFFFFF"/>
                </a:solidFill>
              </a:rPr>
              <a:t>’</a:t>
            </a:r>
            <a:r>
              <a:rPr lang="en-US" sz="1400" smtClean="0">
                <a:solidFill>
                  <a:srgbClr val="FFFFFF"/>
                </a:solidFill>
              </a:rPr>
              <a:t>s max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5284788"/>
            <a:ext cx="2286000" cy="658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74" name="Picture 10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329238"/>
            <a:ext cx="22256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4343400" y="586740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</a:rPr>
              <a:t>coast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648200" y="1066800"/>
            <a:ext cx="0" cy="472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532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6713220" cy="58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226"/>
            <a:ext cx="9884824" cy="4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1700"/>
            <a:ext cx="4376738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631950" y="228600"/>
            <a:ext cx="588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f &lt;</a:t>
            </a:r>
            <a:r>
              <a:rPr lang="en-US" sz="240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en-US" sz="2400">
                <a:solidFill>
                  <a:srgbClr val="FFFFFF"/>
                </a:solidFill>
              </a:rPr>
              <a:t> (equatorward of 30˚) </a:t>
            </a:r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y </a:t>
            </a:r>
            <a:r>
              <a:rPr lang="en-US" sz="2400">
                <a:solidFill>
                  <a:srgbClr val="FFFFFF"/>
                </a:solidFill>
              </a:rPr>
              <a:t>at three times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288088" y="1639888"/>
            <a:ext cx="116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sunrise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303963" y="3200400"/>
            <a:ext cx="15446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noon </a:t>
            </a:r>
            <a:r>
              <a:rPr lang="en-US" sz="1400">
                <a:solidFill>
                  <a:srgbClr val="FFFFFF"/>
                </a:solidFill>
              </a:rPr>
              <a:t>(reverse sign for midnight)</a:t>
            </a:r>
            <a:r>
              <a:rPr lang="en-US" sz="2400">
                <a:solidFill>
                  <a:srgbClr val="FFFFFF"/>
                </a:solidFill>
              </a:rPr>
              <a:t> </a:t>
            </a:r>
            <a:endParaRPr lang="en-US" sz="240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303963" y="49530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sunset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733800" y="58674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800600" y="50292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3581400" y="50292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3733800" y="47244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3733800" y="25781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3733800" y="14351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V="1">
            <a:off x="3657600" y="16637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4724400" y="17399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4191000" y="2806700"/>
            <a:ext cx="1524000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 flipH="1" flipV="1">
            <a:off x="2743200" y="2882900"/>
            <a:ext cx="144780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flipV="1">
            <a:off x="4648200" y="29591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3124200" y="35687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V="1">
            <a:off x="3657600" y="29591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V="1">
            <a:off x="5257800" y="3568700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3276600" y="41783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4495800" y="4178300"/>
            <a:ext cx="533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553200" y="5638800"/>
            <a:ext cx="2368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Note coastline onshore flow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max at sunset</a:t>
            </a:r>
          </a:p>
        </p:txBody>
      </p:sp>
    </p:spTree>
    <p:extLst>
      <p:ext uri="{BB962C8B-B14F-4D97-AF65-F5344CB8AC3E}">
        <p14:creationId xmlns:p14="http://schemas.microsoft.com/office/powerpoint/2010/main" val="313494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Paradox?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Why is onshore max wind at sunset and circulation max at midnight/noon?</a:t>
            </a:r>
          </a:p>
          <a:p>
            <a:pPr lvl="1" eaLnBrk="1" hangingPunct="1"/>
            <a:r>
              <a:rPr lang="en-US" sz="2000" smtClean="0"/>
              <a:t>While wind speed at coast strongest at sunset/sunrise, wind integrated along surface larger at midnight/noon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0238"/>
            <a:ext cx="4376738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6477000" y="5595938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7543800" y="47577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6324600" y="47577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6477000" y="4452938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6477000" y="2306638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6477000" y="1163638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V="1">
            <a:off x="6400800" y="13922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7467600" y="14684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V="1">
            <a:off x="6934200" y="2535238"/>
            <a:ext cx="1524000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H="1" flipV="1">
            <a:off x="5486400" y="2611438"/>
            <a:ext cx="144780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7391400" y="26876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867400" y="32972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V="1">
            <a:off x="6400800" y="26876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V="1">
            <a:off x="8001000" y="3297238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6019800" y="3906838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7239000" y="3906838"/>
            <a:ext cx="533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1143000" y="5334000"/>
            <a:ext cx="2743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334" name="Picture 23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5410200"/>
            <a:ext cx="2616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5410200" y="76200"/>
            <a:ext cx="2763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</a:rPr>
              <a:t>Max |C| noon &amp; midnight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50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1" y="990600"/>
            <a:ext cx="819052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8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In order to treat the case f=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(30 degrees) effects of linear friction are included (</a:t>
            </a:r>
            <a:r>
              <a:rPr lang="el-GR" sz="2000" dirty="0"/>
              <a:t>α</a:t>
            </a:r>
            <a:r>
              <a:rPr lang="en-US" sz="2000" dirty="0"/>
              <a:t> is the linear </a:t>
            </a:r>
            <a:r>
              <a:rPr lang="en-US" sz="2000" dirty="0" smtClean="0"/>
              <a:t>friction parameter)</a:t>
            </a:r>
            <a:br>
              <a:rPr lang="en-US" sz="2000" dirty="0" smtClean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 -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=0         Q=H(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x,z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sin(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t) –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284413" y="2525713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</a:rPr>
              <a:t>midnight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60638" y="4114800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</a:rPr>
              <a:t>noon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471738" y="32766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</a:rPr>
              <a:t>sunset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081463" y="4495800"/>
            <a:ext cx="155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</a:rPr>
              <a:t>friction coefficient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541588" y="1600200"/>
            <a:ext cx="406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Time of circulation maximum</a:t>
            </a:r>
          </a:p>
        </p:txBody>
      </p:sp>
      <p:pic>
        <p:nvPicPr>
          <p:cNvPr id="14344" name="Picture 11" descr="rotunno_fig6_mo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133600"/>
            <a:ext cx="52101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336550" y="5838825"/>
            <a:ext cx="8518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/>
              <a:t>As friction increases, tropical circulation max becomes earlier,</a:t>
            </a:r>
          </a:p>
          <a:p>
            <a:pPr algn="ctr"/>
            <a:r>
              <a:rPr lang="en-US" dirty="0" err="1"/>
              <a:t>poleward</a:t>
            </a:r>
            <a:r>
              <a:rPr lang="en-US" dirty="0"/>
              <a:t> circulation max becomes later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2369" y="230878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59805" y="4013994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8291" y="309193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 </a:t>
            </a:r>
            <a:r>
              <a:rPr lang="en-US" dirty="0" err="1"/>
              <a:t>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1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924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Dynamics and Thermodynamics Demonstration Model (DTDM</a:t>
            </a:r>
            <a:r>
              <a:rPr lang="en-US" b="1" dirty="0" smtClean="0"/>
              <a:t>):</a:t>
            </a:r>
          </a:p>
          <a:p>
            <a:endParaRPr lang="en-US" dirty="0"/>
          </a:p>
          <a:p>
            <a:r>
              <a:rPr lang="en-US" dirty="0"/>
              <a:t>The DTDM is a </a:t>
            </a:r>
            <a:r>
              <a:rPr lang="en-US" dirty="0" smtClean="0"/>
              <a:t> </a:t>
            </a:r>
            <a:r>
              <a:rPr lang="en-US" dirty="0"/>
              <a:t>simple, two-dimensional, script-driven package that can be used to demonstrate concepts relating </a:t>
            </a:r>
            <a:r>
              <a:rPr lang="en-US" dirty="0" smtClean="0"/>
              <a:t>to:</a:t>
            </a:r>
          </a:p>
          <a:p>
            <a:endParaRPr lang="en-US" dirty="0" smtClean="0"/>
          </a:p>
          <a:p>
            <a:r>
              <a:rPr lang="en-US" dirty="0" smtClean="0"/>
              <a:t>gravity </a:t>
            </a:r>
            <a:r>
              <a:rPr lang="en-US" dirty="0"/>
              <a:t>waves produced by heat and momentum </a:t>
            </a:r>
            <a:r>
              <a:rPr lang="en-US" dirty="0" smtClean="0"/>
              <a:t>sources </a:t>
            </a:r>
          </a:p>
          <a:p>
            <a:r>
              <a:rPr lang="en-US" dirty="0" smtClean="0"/>
              <a:t>sea-breeze </a:t>
            </a:r>
            <a:r>
              <a:rPr lang="en-US" dirty="0"/>
              <a:t>circulations generated by differential </a:t>
            </a:r>
            <a:r>
              <a:rPr lang="en-US" dirty="0" smtClean="0"/>
              <a:t>heating </a:t>
            </a:r>
          </a:p>
          <a:p>
            <a:r>
              <a:rPr lang="en-US" dirty="0" smtClean="0"/>
              <a:t>lifting </a:t>
            </a:r>
            <a:r>
              <a:rPr lang="en-US" dirty="0"/>
              <a:t>over cold </a:t>
            </a:r>
            <a:r>
              <a:rPr lang="en-US" dirty="0" smtClean="0"/>
              <a:t>pools</a:t>
            </a:r>
          </a:p>
          <a:p>
            <a:r>
              <a:rPr lang="en-US" dirty="0" smtClean="0"/>
              <a:t>Kelvin-Helmholtz </a:t>
            </a:r>
            <a:r>
              <a:rPr lang="en-US" dirty="0"/>
              <a:t>instability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entire package</a:t>
            </a:r>
            <a:r>
              <a:rPr lang="en-US" dirty="0"/>
              <a:t>, </a:t>
            </a:r>
            <a:r>
              <a:rPr lang="en-US" dirty="0" smtClean="0"/>
              <a:t>was written by Rob </a:t>
            </a:r>
            <a:r>
              <a:rPr lang="en-US" dirty="0" err="1" smtClean="0"/>
              <a:t>Fovell</a:t>
            </a:r>
            <a:r>
              <a:rPr lang="en-US" dirty="0" smtClean="0"/>
              <a:t> in  Fortran 77 and produces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GrADS</a:t>
            </a:r>
            <a:r>
              <a:rPr lang="en-US" dirty="0"/>
              <a:t> </a:t>
            </a:r>
            <a:r>
              <a:rPr lang="en-US" dirty="0" smtClean="0"/>
              <a:t>output</a:t>
            </a:r>
          </a:p>
          <a:p>
            <a:endParaRPr lang="en-US" dirty="0" smtClean="0"/>
          </a:p>
          <a:p>
            <a:r>
              <a:rPr lang="en-US" dirty="0" smtClean="0"/>
              <a:t>DTDM </a:t>
            </a:r>
            <a:r>
              <a:rPr lang="en-US" dirty="0"/>
              <a:t>has been tested on Linux, Mac OS X and other Unix or Unix-like systems, and MS Windows with the g77, g95, IBM (</a:t>
            </a:r>
            <a:r>
              <a:rPr lang="en-US" dirty="0" err="1"/>
              <a:t>xlf</a:t>
            </a:r>
            <a:r>
              <a:rPr lang="en-US" dirty="0"/>
              <a:t>), Portland Group (pgf77) and Intel (</a:t>
            </a:r>
            <a:r>
              <a:rPr lang="en-US" dirty="0" err="1"/>
              <a:t>ifort</a:t>
            </a:r>
            <a:r>
              <a:rPr lang="en-US" dirty="0"/>
              <a:t>) Fortran compilers.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://www.atmos.ucla.edu/~fovell/DTDM/</a:t>
            </a:r>
          </a:p>
          <a:p>
            <a:endParaRPr lang="en-US" dirty="0" smtClean="0"/>
          </a:p>
          <a:p>
            <a:r>
              <a:rPr lang="en-US" dirty="0" smtClean="0"/>
              <a:t>The Grid Analysis and Display System (</a:t>
            </a:r>
            <a:r>
              <a:rPr lang="en-US" dirty="0" err="1" smtClean="0"/>
              <a:t>GrADS</a:t>
            </a:r>
            <a:r>
              <a:rPr lang="en-US" dirty="0" smtClean="0"/>
              <a:t>) </a:t>
            </a:r>
            <a:r>
              <a:rPr lang="en-US" dirty="0"/>
              <a:t>is an interactive desktop tool that is used for easy access, manipulation, and visualization of earth science </a:t>
            </a:r>
            <a:r>
              <a:rPr lang="en-US" dirty="0" smtClean="0"/>
              <a:t>data.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http://grads.iges.org/grads/head.html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500" y="337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4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9130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going into the details on how to run the program a few considerations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the numerical  scheme.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Chapter 6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Fovell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summarizes the equations in 2-dimensions without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Coriolis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059" y="2180077"/>
            <a:ext cx="9753600" cy="32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69" y="5431277"/>
            <a:ext cx="8737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NOTE: The final form of the equations going into DTDM, including diffusion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and moisture are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Fovell’s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notes 8.13-8.19.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Coriolis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terms must still  be added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0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5200" y="28194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+ c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=0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819400"/>
                <a:ext cx="1600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6578" y="533400"/>
            <a:ext cx="79356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a variety  of approaches to discretization each with different numerical</a:t>
            </a:r>
          </a:p>
          <a:p>
            <a:r>
              <a:rPr lang="en-US" dirty="0"/>
              <a:t>p</a:t>
            </a:r>
            <a:r>
              <a:rPr lang="en-US" dirty="0" smtClean="0"/>
              <a:t>roblems.  </a:t>
            </a:r>
          </a:p>
          <a:p>
            <a:endParaRPr lang="en-US" dirty="0"/>
          </a:p>
          <a:p>
            <a:r>
              <a:rPr lang="en-US" dirty="0" smtClean="0"/>
              <a:t>DTDM uses the leapfrog scheme  in which space and time derivatives  are replaced</a:t>
            </a:r>
          </a:p>
          <a:p>
            <a:r>
              <a:rPr lang="en-US" dirty="0" smtClean="0"/>
              <a:t>with centered approximations.</a:t>
            </a:r>
          </a:p>
          <a:p>
            <a:endParaRPr lang="en-US" dirty="0"/>
          </a:p>
          <a:p>
            <a:r>
              <a:rPr lang="en-US" dirty="0" smtClean="0"/>
              <a:t>For the heat equations (hyperbolic PDE)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3505200"/>
            <a:ext cx="1209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3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699052"/>
            <a:ext cx="9903542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8279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Sound Waves  are always present but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 can be shown that they imperil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efficient solution of the equations.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 need to maintain stability places limits on how large we can choose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model time step to be.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 leapfrog scheme  the time step  (grid spacing/ speed) is limited by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speed of the fastest moving signal in the model. So for cases with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sound  speed of ~300 m/s, the great computational expense is caused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the least important aspect of the physical model.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37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19035"/>
            <a:ext cx="9007722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Techniques: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Adopt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time splitting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which acoustically active and inactive parts are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Identified and are solved with different time steps.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Relatively economical  but difficult to implement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Quasi-compressible approach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Artificially slow down the sound waves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treating the sound speed as a free parameter and discounting it.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Efficient and easy to code  but does violence to the model physics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Anaelastic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Approximation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Consists on artificially speeding up the waves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 the  way to infinity.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Eliminates the wave contribution and leads to a simple continuity equation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difficult to implement.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2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90600"/>
            <a:ext cx="975868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915" y="304800"/>
            <a:ext cx="11103429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915" y="2590800"/>
            <a:ext cx="107617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DTDM long-term sea-breeze strategy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Incorporate Rotunno</a:t>
            </a:r>
            <a:r>
              <a:rPr lang="en-US" altLang="en-US" sz="2800" smtClean="0"/>
              <a:t>’</a:t>
            </a:r>
            <a:r>
              <a:rPr lang="en-US" sz="2800" smtClean="0"/>
              <a:t>s heat source, mimicking effect of surface heating + vertical mixing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Make model linear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Dramatically reduce vertical diffusion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Simulations start at sunrise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One use: to investigate effect of latitude and/or linearity on onshore flow, timing and circulation strength </a:t>
            </a:r>
          </a:p>
        </p:txBody>
      </p:sp>
    </p:spTree>
    <p:extLst>
      <p:ext uri="{BB962C8B-B14F-4D97-AF65-F5344CB8AC3E}">
        <p14:creationId xmlns:p14="http://schemas.microsoft.com/office/powerpoint/2010/main" val="157197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Rotunno (1983)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Quasi-2D analytic linear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Heating function specified over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Becomes cooling function after sunset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Cross-shore flow </a:t>
            </a:r>
            <a:r>
              <a:rPr lang="en-US" sz="2800" i="1" dirty="0" smtClean="0"/>
              <a:t>u</a:t>
            </a:r>
            <a:r>
              <a:rPr lang="en-US" sz="2800" dirty="0" smtClean="0"/>
              <a:t>, along-shore </a:t>
            </a:r>
            <a:r>
              <a:rPr lang="en-US" sz="2800" i="1" dirty="0" smtClean="0"/>
              <a:t>v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Two crucial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Heating </a:t>
            </a:r>
            <a:r>
              <a:rPr lang="el-GR" sz="2400" dirty="0" smtClean="0"/>
              <a:t>Ω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</a:t>
            </a:r>
            <a:r>
              <a:rPr lang="en-US" sz="2400" dirty="0" smtClean="0"/>
              <a:t>= 2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2400" dirty="0" smtClean="0"/>
              <a:t>/day (period 24h)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Coriolis</a:t>
            </a:r>
            <a:r>
              <a:rPr lang="en-US" sz="2400" dirty="0" smtClean="0"/>
              <a:t>  </a:t>
            </a:r>
            <a:r>
              <a:rPr lang="en-US" sz="2400" i="1" dirty="0" smtClean="0"/>
              <a:t>f=2 </a:t>
            </a:r>
            <a:r>
              <a:rPr lang="el-GR" sz="2400" dirty="0" smtClean="0"/>
              <a:t>ω </a:t>
            </a:r>
            <a:r>
              <a:rPr lang="en-US" sz="2400" i="1" dirty="0" smtClean="0"/>
              <a:t>sin</a:t>
            </a:r>
            <a:r>
              <a:rPr lang="en-US" sz="2400" dirty="0" smtClean="0"/>
              <a:t>(</a:t>
            </a:r>
            <a:r>
              <a:rPr lang="el-GR" sz="2400" dirty="0" smtClean="0"/>
              <a:t>λ</a:t>
            </a:r>
            <a:r>
              <a:rPr lang="en-US" sz="2400" dirty="0" smtClean="0"/>
              <a:t>)  (inertial period 17h @ 45˚N)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One special latitude… where </a:t>
            </a:r>
            <a:r>
              <a:rPr lang="en-US" sz="2800" i="1" dirty="0" smtClean="0"/>
              <a:t>f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Symbol" pitchFamily="18" charset="2"/>
                <a:sym typeface="Symbol" pitchFamily="18" charset="2"/>
              </a:rPr>
              <a:t></a:t>
            </a:r>
            <a:r>
              <a:rPr lang="en-US" sz="2800" dirty="0" smtClean="0"/>
              <a:t> (30˚N)</a:t>
            </a:r>
          </a:p>
        </p:txBody>
      </p:sp>
    </p:spTree>
    <p:extLst>
      <p:ext uri="{BB962C8B-B14F-4D97-AF65-F5344CB8AC3E}">
        <p14:creationId xmlns:p14="http://schemas.microsoft.com/office/powerpoint/2010/main" val="139120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ourier" charset="0"/>
              </a:rPr>
              <a:t>input_seabreeze.txt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latin typeface="Courier New" pitchFamily="49" charset="0"/>
              </a:rPr>
              <a:t>&amp;</a:t>
            </a:r>
            <a:r>
              <a:rPr lang="en-US" sz="2800" b="1" dirty="0" err="1" smtClean="0">
                <a:latin typeface="Courier New" pitchFamily="49" charset="0"/>
              </a:rPr>
              <a:t>rotunno_seabreeze</a:t>
            </a:r>
            <a:r>
              <a:rPr lang="en-US" sz="2800" b="1" dirty="0" smtClean="0"/>
              <a:t> </a:t>
            </a:r>
            <a:r>
              <a:rPr lang="en-US" sz="2800" dirty="0" smtClean="0"/>
              <a:t>section</a:t>
            </a:r>
            <a:endParaRPr lang="en-US" dirty="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0813" y="2209800"/>
            <a:ext cx="8842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c===================================================================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The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rotunno_seabreeze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namelist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implements a lower tropospheric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heat source following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Rotunno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(1983), useful for long-term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integrations of the sea-land-breeze circulation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iseabreeze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(1 = turn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Rotunno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heat source on; default is 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sb_ampl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- amplitude of heat source (K/s; default = 0.000175)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sb_x0 - controls heat source shape at coastline (m; default = 1000.)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sb_z0 - controls heat source shape at coastline (m; default = 1000.)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sb_period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- period of heating, in days (default = 1.0)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sb_latitude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- latitude for experiment (degrees; default = 60.)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  </a:t>
            </a:r>
            <a:r>
              <a:rPr lang="en-US" sz="1600" dirty="0" err="1" smtClean="0">
                <a:solidFill>
                  <a:srgbClr val="FFFFFF"/>
                </a:solidFill>
                <a:latin typeface="Courier New" pitchFamily="49" charset="0"/>
              </a:rPr>
              <a:t>sb_linear</a:t>
            </a: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 (1 = linearize model; default = 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ourier New" pitchFamily="49" charset="0"/>
              </a:rPr>
              <a:t>c===================================================================</a:t>
            </a:r>
            <a:endParaRPr lang="en-US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sz="2400" b="1" kern="0" dirty="0" smtClean="0">
                <a:latin typeface="Courier" charset="0"/>
              </a:rPr>
              <a:t>The choices for a particular run are determined in the input control files. Example:</a:t>
            </a:r>
            <a:r>
              <a:rPr lang="en-US" sz="2400" b="1" kern="0" dirty="0" smtClean="0"/>
              <a:t/>
            </a:r>
            <a:br>
              <a:rPr lang="en-US" sz="2400" b="1" kern="0" dirty="0" smtClean="0"/>
            </a:b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22308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input_seabreeze.txt</a:t>
            </a:r>
            <a:br>
              <a:rPr lang="en-US" sz="2800" b="1" smtClean="0"/>
            </a:br>
            <a:r>
              <a:rPr lang="en-US" sz="2800" b="1" smtClean="0">
                <a:latin typeface="Courier New" pitchFamily="49" charset="0"/>
              </a:rPr>
              <a:t>&amp;rotunno_seabreeze</a:t>
            </a:r>
            <a:r>
              <a:rPr lang="en-US" sz="2800" b="1" smtClean="0"/>
              <a:t> </a:t>
            </a:r>
            <a:r>
              <a:rPr lang="en-US" sz="2800" smtClean="0"/>
              <a:t>section</a:t>
            </a:r>
            <a:endParaRPr lang="en-US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63850" y="1371600"/>
            <a:ext cx="34147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&amp;rotunno_seabreeze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iseabreeze = 1,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sb_ampl = 0.000175,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sb_x0 = 1000.,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sb_z0 = 1000.,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sb_period = 1.0,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sb_latitude = 30.,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sb_linear = 1,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 $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6588" y="4038600"/>
            <a:ext cx="5334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sb_latitude </a:t>
            </a:r>
            <a:r>
              <a:rPr lang="en-US" smtClean="0">
                <a:solidFill>
                  <a:srgbClr val="FFFFFF"/>
                </a:solidFill>
              </a:rPr>
              <a:t>≠ 0 activates Coriolis</a:t>
            </a:r>
            <a:endParaRPr lang="en-US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sb_linear</a:t>
            </a:r>
            <a:r>
              <a:rPr lang="en-US" smtClean="0">
                <a:solidFill>
                  <a:srgbClr val="FFFFFF"/>
                </a:solidFill>
              </a:rPr>
              <a:t> = 1 linearizes the model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Other settings include: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" charset="0"/>
              </a:rPr>
              <a:t>timend</a:t>
            </a:r>
            <a:r>
              <a:rPr lang="en-US" smtClean="0">
                <a:solidFill>
                  <a:srgbClr val="FFFFFF"/>
                </a:solidFill>
              </a:rPr>
              <a:t> = 86400 sec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dx</a:t>
            </a:r>
            <a:r>
              <a:rPr lang="en-US" smtClean="0">
                <a:solidFill>
                  <a:srgbClr val="FFFFFF"/>
                </a:solidFill>
              </a:rPr>
              <a:t> = 2000 m, </a:t>
            </a: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dz</a:t>
            </a:r>
            <a:r>
              <a:rPr lang="en-US" smtClean="0">
                <a:solidFill>
                  <a:srgbClr val="FFFFFF"/>
                </a:solidFill>
              </a:rPr>
              <a:t> = 250 m, </a:t>
            </a: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dt</a:t>
            </a:r>
            <a:r>
              <a:rPr lang="en-US" smtClean="0">
                <a:solidFill>
                  <a:srgbClr val="FFFFFF"/>
                </a:solidFill>
              </a:rPr>
              <a:t> = 1 sec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dkx</a:t>
            </a:r>
            <a:r>
              <a:rPr lang="en-US" smtClean="0">
                <a:solidFill>
                  <a:srgbClr val="FFFFFF"/>
                </a:solidFill>
              </a:rPr>
              <a:t> = </a:t>
            </a: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dkz</a:t>
            </a:r>
            <a:r>
              <a:rPr lang="en-US" smtClean="0">
                <a:solidFill>
                  <a:srgbClr val="FFFFFF"/>
                </a:solidFill>
              </a:rPr>
              <a:t> = 5 m</a:t>
            </a:r>
            <a:r>
              <a:rPr lang="en-US" baseline="30000" smtClean="0">
                <a:solidFill>
                  <a:srgbClr val="FFFFFF"/>
                </a:solidFill>
              </a:rPr>
              <a:t>2</a:t>
            </a:r>
            <a:r>
              <a:rPr lang="en-US" smtClean="0">
                <a:solidFill>
                  <a:srgbClr val="FFFFFF"/>
                </a:solidFill>
              </a:rPr>
              <a:t>/s (since linear)</a:t>
            </a:r>
          </a:p>
        </p:txBody>
      </p:sp>
    </p:spTree>
    <p:extLst>
      <p:ext uri="{BB962C8B-B14F-4D97-AF65-F5344CB8AC3E}">
        <p14:creationId xmlns:p14="http://schemas.microsoft.com/office/powerpoint/2010/main" val="197455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input_seabreeze.txt</a:t>
            </a:r>
            <a:br>
              <a:rPr lang="en-US" sz="2800" b="1" smtClean="0"/>
            </a:br>
            <a:r>
              <a:rPr lang="en-US" sz="2800" b="1" smtClean="0">
                <a:latin typeface="Courier New" pitchFamily="49" charset="0"/>
              </a:rPr>
              <a:t>&amp;rotunno_seabreeze</a:t>
            </a:r>
            <a:r>
              <a:rPr lang="en-US" sz="2800" b="1" smtClean="0"/>
              <a:t> </a:t>
            </a:r>
            <a:r>
              <a:rPr lang="en-US" sz="2800" smtClean="0"/>
              <a:t>section</a:t>
            </a:r>
            <a:endParaRPr lang="en-US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63850" y="1371600"/>
            <a:ext cx="34147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&amp;rotunno_seabreeze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iseabreeze = 1,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sb_ampl = 0.000175,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sb_x0 = 1000.,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sb_z0 = 1000.,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sb_period = 1.0,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sb_latitude = 30.,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	sb_linear = 1,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ourier New" pitchFamily="49" charset="0"/>
              </a:rPr>
              <a:t> $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6588" y="4038600"/>
            <a:ext cx="5334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sb_latitude </a:t>
            </a:r>
            <a:r>
              <a:rPr lang="en-US" smtClean="0">
                <a:solidFill>
                  <a:srgbClr val="FFFFFF"/>
                </a:solidFill>
              </a:rPr>
              <a:t>≠ 0 activates Coriolis</a:t>
            </a:r>
            <a:endParaRPr lang="en-US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sb_linear</a:t>
            </a:r>
            <a:r>
              <a:rPr lang="en-US" smtClean="0">
                <a:solidFill>
                  <a:srgbClr val="FFFFFF"/>
                </a:solidFill>
              </a:rPr>
              <a:t> = 1 linearizes the model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Other settings include: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" charset="0"/>
              </a:rPr>
              <a:t>timend</a:t>
            </a:r>
            <a:r>
              <a:rPr lang="en-US" smtClean="0">
                <a:solidFill>
                  <a:srgbClr val="FFFFFF"/>
                </a:solidFill>
              </a:rPr>
              <a:t> = 86400 sec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dx</a:t>
            </a:r>
            <a:r>
              <a:rPr lang="en-US" smtClean="0">
                <a:solidFill>
                  <a:srgbClr val="FFFFFF"/>
                </a:solidFill>
              </a:rPr>
              <a:t> = 2000 m, </a:t>
            </a: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dz</a:t>
            </a:r>
            <a:r>
              <a:rPr lang="en-US" smtClean="0">
                <a:solidFill>
                  <a:srgbClr val="FFFFFF"/>
                </a:solidFill>
              </a:rPr>
              <a:t> = 250 m, </a:t>
            </a: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dt</a:t>
            </a:r>
            <a:r>
              <a:rPr lang="en-US" smtClean="0">
                <a:solidFill>
                  <a:srgbClr val="FFFFFF"/>
                </a:solidFill>
              </a:rPr>
              <a:t> = 1 sec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dkx</a:t>
            </a:r>
            <a:r>
              <a:rPr lang="en-US" smtClean="0">
                <a:solidFill>
                  <a:srgbClr val="FFFFFF"/>
                </a:solidFill>
              </a:rPr>
              <a:t> = </a:t>
            </a:r>
            <a:r>
              <a:rPr lang="en-US" smtClean="0">
                <a:solidFill>
                  <a:srgbClr val="FFFFFF"/>
                </a:solidFill>
                <a:latin typeface="Courier New" pitchFamily="49" charset="0"/>
              </a:rPr>
              <a:t>dkz</a:t>
            </a:r>
            <a:r>
              <a:rPr lang="en-US" smtClean="0">
                <a:solidFill>
                  <a:srgbClr val="FFFFFF"/>
                </a:solidFill>
              </a:rPr>
              <a:t> = 5 m</a:t>
            </a:r>
            <a:r>
              <a:rPr lang="en-US" baseline="30000" smtClean="0">
                <a:solidFill>
                  <a:srgbClr val="FFFFFF"/>
                </a:solidFill>
              </a:rPr>
              <a:t>2</a:t>
            </a:r>
            <a:r>
              <a:rPr lang="en-US" smtClean="0">
                <a:solidFill>
                  <a:srgbClr val="FFFFFF"/>
                </a:solidFill>
              </a:rPr>
              <a:t>/s (since linear)</a:t>
            </a:r>
          </a:p>
        </p:txBody>
      </p:sp>
    </p:spTree>
    <p:extLst>
      <p:ext uri="{BB962C8B-B14F-4D97-AF65-F5344CB8AC3E}">
        <p14:creationId xmlns:p14="http://schemas.microsoft.com/office/powerpoint/2010/main" val="180678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</a:t>
            </a:r>
            <a:r>
              <a:rPr lang="ja-JP" altLang="en-US" smtClean="0"/>
              <a:t>’</a:t>
            </a:r>
            <a:r>
              <a:rPr lang="en-US" altLang="ja-JP" smtClean="0"/>
              <a:t>t make model anelastic for now</a:t>
            </a:r>
          </a:p>
          <a:p>
            <a:pPr lvl="1" eaLnBrk="1" hangingPunct="1"/>
            <a:r>
              <a:rPr lang="en-US" smtClean="0"/>
              <a:t>Make sure </a:t>
            </a:r>
            <a:r>
              <a:rPr lang="en-US" smtClean="0">
                <a:latin typeface="Courier" charset="0"/>
              </a:rPr>
              <a:t>ianelastic = 0</a:t>
            </a:r>
            <a:r>
              <a:rPr lang="en-US" smtClean="0"/>
              <a:t> and </a:t>
            </a:r>
            <a:r>
              <a:rPr lang="en-US" smtClean="0">
                <a:latin typeface="Courier" charset="0"/>
              </a:rPr>
              <a:t>ipressure = 0</a:t>
            </a:r>
            <a:endParaRPr lang="en-US" smtClean="0"/>
          </a:p>
          <a:p>
            <a:pPr lvl="1" eaLnBrk="1" hangingPunct="1"/>
            <a:r>
              <a:rPr lang="en-US" smtClean="0"/>
              <a:t>Didn</a:t>
            </a:r>
            <a:r>
              <a:rPr lang="ja-JP" altLang="en-US" smtClean="0"/>
              <a:t>’</a:t>
            </a:r>
            <a:r>
              <a:rPr lang="en-US" altLang="ja-JP" smtClean="0"/>
              <a:t>t finish the code for anelastic linear model</a:t>
            </a:r>
          </a:p>
          <a:p>
            <a:pPr lvl="1" eaLnBrk="1" hangingPunct="1"/>
            <a:r>
              <a:rPr lang="en-US" smtClean="0">
                <a:latin typeface="Courier" charset="0"/>
              </a:rPr>
              <a:t>iseabreeze = 1</a:t>
            </a:r>
            <a:r>
              <a:rPr lang="en-US" smtClean="0"/>
              <a:t> should be used alone (I.e., no thermal, surface flux, etc., activated)</a:t>
            </a:r>
          </a:p>
        </p:txBody>
      </p:sp>
    </p:spTree>
    <p:extLst>
      <p:ext uri="{BB962C8B-B14F-4D97-AF65-F5344CB8AC3E}">
        <p14:creationId xmlns:p14="http://schemas.microsoft.com/office/powerpoint/2010/main" val="200520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Heat source </a:t>
            </a:r>
            <a:r>
              <a:rPr lang="en-US" smtClean="0">
                <a:latin typeface="Courier" charset="0"/>
              </a:rPr>
              <a:t>sb_hsrc</a:t>
            </a:r>
            <a:endParaRPr lang="en-US" smtClean="0"/>
          </a:p>
        </p:txBody>
      </p:sp>
      <p:pic>
        <p:nvPicPr>
          <p:cNvPr id="20483" name="Picture 3" descr="rotunno_h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24100" y="5000625"/>
            <a:ext cx="4538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set mproj off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set lev 0 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set lon 160 240 [or set x 80 120]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d sb_hsrc</a:t>
            </a:r>
          </a:p>
        </p:txBody>
      </p:sp>
    </p:spTree>
    <p:extLst>
      <p:ext uri="{BB962C8B-B14F-4D97-AF65-F5344CB8AC3E}">
        <p14:creationId xmlns:p14="http://schemas.microsoft.com/office/powerpoint/2010/main" val="233367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Heating function vs. time</a:t>
            </a:r>
          </a:p>
        </p:txBody>
      </p:sp>
      <p:pic>
        <p:nvPicPr>
          <p:cNvPr id="21507" name="Picture 4" descr="rotunno_hsrc_timeser_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160463"/>
            <a:ext cx="6662737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54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ChangeArrowheads="1"/>
          </p:cNvSpPr>
          <p:nvPr/>
        </p:nvSpPr>
        <p:spPr bwMode="auto">
          <a:xfrm>
            <a:off x="2590800" y="1752600"/>
            <a:ext cx="4038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Streamfunction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</a:t>
            </a:r>
            <a:endParaRPr lang="en-US" dirty="0" smtClean="0"/>
          </a:p>
        </p:txBody>
      </p:sp>
      <p:pic>
        <p:nvPicPr>
          <p:cNvPr id="5124" name="Picture 1033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854200"/>
            <a:ext cx="3771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34" descr="streamfunction_example2_m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482975"/>
            <a:ext cx="60975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6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4419600" y="3657600"/>
            <a:ext cx="449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5334000" y="5410200"/>
            <a:ext cx="2743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5257800" y="1752600"/>
            <a:ext cx="2819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 </a:t>
            </a:r>
            <a:r>
              <a:rPr lang="en-US" i="1" smtClean="0"/>
              <a:t>C</a:t>
            </a:r>
            <a:endParaRPr lang="en-US" smtClean="0"/>
          </a:p>
        </p:txBody>
      </p:sp>
      <p:pic>
        <p:nvPicPr>
          <p:cNvPr id="6150" name="Picture 3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905000"/>
            <a:ext cx="2654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sea-breeze_cir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96" r="1656" b="2196"/>
          <a:stretch>
            <a:fillRect/>
          </a:stretch>
        </p:blipFill>
        <p:spPr bwMode="auto">
          <a:xfrm>
            <a:off x="446088" y="2306638"/>
            <a:ext cx="37703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59200"/>
            <a:ext cx="438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930775" y="3095625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Integrate CCW as shown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695950" y="4495800"/>
            <a:ext cx="215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Take </a:t>
            </a:r>
            <a:r>
              <a:rPr lang="en-US" i="1"/>
              <a:t>w</a:t>
            </a:r>
            <a:r>
              <a:rPr lang="en-US"/>
              <a:t> ~ 0; </a:t>
            </a:r>
            <a:r>
              <a:rPr lang="en-US" i="1"/>
              <a:t>u</a:t>
            </a:r>
            <a:r>
              <a:rPr lang="en-US" i="1" baseline="-25000"/>
              <a:t>top</a:t>
            </a:r>
            <a:r>
              <a:rPr lang="en-US"/>
              <a:t> ~ 0</a:t>
            </a:r>
          </a:p>
        </p:txBody>
      </p:sp>
      <p:pic>
        <p:nvPicPr>
          <p:cNvPr id="6155" name="Picture 12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486400"/>
            <a:ext cx="2616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195263" y="5349875"/>
            <a:ext cx="4148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Integrate from </a:t>
            </a:r>
            <a:r>
              <a:rPr lang="en-US" baseline="30000"/>
              <a:t>±</a:t>
            </a:r>
            <a:r>
              <a:rPr lang="en-US"/>
              <a:t>infinity,</a:t>
            </a:r>
          </a:p>
          <a:p>
            <a:pPr algn="ctr"/>
            <a:r>
              <a:rPr lang="en-US"/>
              <a:t>from sfc to top of atmosphere</a:t>
            </a:r>
          </a:p>
        </p:txBody>
      </p:sp>
    </p:spTree>
    <p:extLst>
      <p:ext uri="{BB962C8B-B14F-4D97-AF65-F5344CB8AC3E}">
        <p14:creationId xmlns:p14="http://schemas.microsoft.com/office/powerpoint/2010/main" val="3220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678" y="304800"/>
            <a:ext cx="720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Rotunno</a:t>
            </a:r>
            <a:r>
              <a:rPr lang="en-US" sz="2400" dirty="0" smtClean="0"/>
              <a:t> chooses, w(x,0,t)=0, </a:t>
            </a:r>
            <a:r>
              <a:rPr lang="en-US" sz="2400" dirty="0" err="1" smtClean="0"/>
              <a:t>Fx</a:t>
            </a:r>
            <a:r>
              <a:rPr lang="en-US" sz="2400" dirty="0" smtClean="0"/>
              <a:t>=0, </a:t>
            </a:r>
            <a:r>
              <a:rPr lang="en-US" sz="2400" dirty="0" err="1" smtClean="0"/>
              <a:t>Fy</a:t>
            </a:r>
            <a:r>
              <a:rPr lang="en-US" sz="2400" dirty="0" smtClean="0"/>
              <a:t>=0, and defines </a:t>
            </a:r>
          </a:p>
          <a:p>
            <a:r>
              <a:rPr lang="en-US" sz="2400" dirty="0" smtClean="0"/>
              <a:t>the heating function Q analytically. Its time dependence 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s assumed to be the daily periodic signal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1400" y="1643743"/>
                <a:ext cx="131652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43743"/>
                <a:ext cx="1316527" cy="378245"/>
              </a:xfrm>
              <a:prstGeom prst="rect">
                <a:avLst/>
              </a:prstGeom>
              <a:blipFill rotWithShape="1">
                <a:blip r:embed="rId2"/>
                <a:stretch>
                  <a:fillRect l="-4186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2122714"/>
            <a:ext cx="87432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equations can be  written in terms of  </a:t>
            </a:r>
            <a:r>
              <a:rPr lang="el-GR" sz="2400" dirty="0" smtClean="0"/>
              <a:t>ψ</a:t>
            </a:r>
            <a:r>
              <a:rPr lang="en-US" sz="2400" dirty="0" smtClean="0"/>
              <a:t>, following the following </a:t>
            </a:r>
          </a:p>
          <a:p>
            <a:r>
              <a:rPr lang="en-US" sz="2400" dirty="0" smtClean="0"/>
              <a:t>steps:</a:t>
            </a:r>
          </a:p>
          <a:p>
            <a:endParaRPr lang="en-US" sz="2400" dirty="0"/>
          </a:p>
          <a:p>
            <a:r>
              <a:rPr lang="en-US" sz="2400" dirty="0" smtClean="0"/>
              <a:t>- Take time derivative of  </a:t>
            </a:r>
            <a:r>
              <a:rPr lang="en-US" sz="2400" dirty="0" err="1" smtClean="0"/>
              <a:t>Eq</a:t>
            </a:r>
            <a:r>
              <a:rPr lang="en-US" sz="2400" dirty="0" smtClean="0"/>
              <a:t>  1 and call  the result  </a:t>
            </a:r>
            <a:r>
              <a:rPr lang="en-US" sz="2400" dirty="0" err="1" smtClean="0"/>
              <a:t>Eq</a:t>
            </a:r>
            <a:r>
              <a:rPr lang="en-US" sz="2400" dirty="0" smtClean="0"/>
              <a:t> 6  </a:t>
            </a:r>
          </a:p>
          <a:p>
            <a:r>
              <a:rPr lang="en-US" sz="2400" dirty="0" smtClean="0"/>
              <a:t>- Use Eq.  2 to eliminate v from </a:t>
            </a:r>
            <a:r>
              <a:rPr lang="en-US" sz="2400" dirty="0" err="1" smtClean="0"/>
              <a:t>Eq</a:t>
            </a:r>
            <a:r>
              <a:rPr lang="en-US" sz="2400" dirty="0" smtClean="0"/>
              <a:t>  6, and call the result </a:t>
            </a:r>
            <a:r>
              <a:rPr lang="en-US" sz="2400" dirty="0" err="1" smtClean="0"/>
              <a:t>Eq</a:t>
            </a:r>
            <a:r>
              <a:rPr lang="en-US" sz="2400" dirty="0" smtClean="0"/>
              <a:t> 7</a:t>
            </a:r>
          </a:p>
          <a:p>
            <a:r>
              <a:rPr lang="en-US" sz="2400" dirty="0" smtClean="0"/>
              <a:t>- Take the partial with respect to z of  </a:t>
            </a:r>
            <a:r>
              <a:rPr lang="en-US" sz="2400" dirty="0" err="1" smtClean="0"/>
              <a:t>Eq</a:t>
            </a:r>
            <a:r>
              <a:rPr lang="en-US" sz="2400" dirty="0" smtClean="0"/>
              <a:t> 7 and call it </a:t>
            </a:r>
            <a:r>
              <a:rPr lang="en-US" sz="2400" dirty="0" err="1"/>
              <a:t>E</a:t>
            </a:r>
            <a:r>
              <a:rPr lang="en-US" sz="2400" dirty="0" err="1" smtClean="0"/>
              <a:t>q</a:t>
            </a:r>
            <a:r>
              <a:rPr lang="en-US" sz="2400" dirty="0" smtClean="0"/>
              <a:t> 8</a:t>
            </a:r>
          </a:p>
          <a:p>
            <a:r>
              <a:rPr lang="en-US" sz="2400" dirty="0" smtClean="0"/>
              <a:t>- Take time derivative of  </a:t>
            </a:r>
            <a:r>
              <a:rPr lang="en-US" sz="2400" dirty="0" err="1" smtClean="0"/>
              <a:t>Eq</a:t>
            </a:r>
            <a:r>
              <a:rPr lang="en-US" sz="2400" dirty="0" smtClean="0"/>
              <a:t>  3 and call  the result  </a:t>
            </a:r>
            <a:r>
              <a:rPr lang="en-US" sz="2400" dirty="0" err="1" smtClean="0"/>
              <a:t>Eq</a:t>
            </a:r>
            <a:r>
              <a:rPr lang="en-US" sz="2400" dirty="0" smtClean="0"/>
              <a:t> 9</a:t>
            </a:r>
          </a:p>
          <a:p>
            <a:r>
              <a:rPr lang="en-US" sz="2400" dirty="0" smtClean="0"/>
              <a:t>- Use Eq.  4 to eliminate b from </a:t>
            </a:r>
            <a:r>
              <a:rPr lang="en-US" sz="2400" dirty="0" err="1" smtClean="0"/>
              <a:t>Eq</a:t>
            </a:r>
            <a:r>
              <a:rPr lang="en-US" sz="2400" dirty="0" smtClean="0"/>
              <a:t>  9, and call the result </a:t>
            </a:r>
            <a:r>
              <a:rPr lang="en-US" sz="2400" dirty="0" err="1" smtClean="0"/>
              <a:t>Eq</a:t>
            </a:r>
            <a:r>
              <a:rPr lang="en-US" sz="2400" dirty="0" smtClean="0"/>
              <a:t> 10</a:t>
            </a:r>
          </a:p>
          <a:p>
            <a:r>
              <a:rPr lang="en-US" sz="2400" dirty="0" smtClean="0"/>
              <a:t>- Take the partial with respect to x of  </a:t>
            </a:r>
            <a:r>
              <a:rPr lang="en-US" sz="2400" dirty="0" err="1" smtClean="0"/>
              <a:t>Eq</a:t>
            </a:r>
            <a:r>
              <a:rPr lang="en-US" sz="2400" dirty="0" smtClean="0"/>
              <a:t> 10 and call it </a:t>
            </a:r>
            <a:r>
              <a:rPr lang="en-US" sz="2400" dirty="0" err="1" smtClean="0"/>
              <a:t>Eq</a:t>
            </a:r>
            <a:r>
              <a:rPr lang="en-US" sz="2400" dirty="0" smtClean="0"/>
              <a:t> 11</a:t>
            </a:r>
          </a:p>
          <a:p>
            <a:r>
              <a:rPr lang="en-US" sz="2400" dirty="0" smtClean="0"/>
              <a:t>- Take the difference </a:t>
            </a:r>
            <a:r>
              <a:rPr lang="en-US" sz="2400" dirty="0"/>
              <a:t> </a:t>
            </a:r>
            <a:r>
              <a:rPr lang="en-US" sz="2400" dirty="0" smtClean="0"/>
              <a:t>between  equations 8 and 11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16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8200"/>
            <a:ext cx="9158897" cy="5061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1185" y="228600"/>
            <a:ext cx="5792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Rotunno’s</a:t>
            </a:r>
            <a:r>
              <a:rPr lang="en-US" sz="2000" b="1" dirty="0" smtClean="0"/>
              <a:t> Equations in terms of the Stream Function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13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Rotunno</a:t>
            </a:r>
            <a:r>
              <a:rPr lang="ja-JP" altLang="en-US" smtClean="0"/>
              <a:t>’</a:t>
            </a:r>
            <a:r>
              <a:rPr lang="en-US" altLang="ja-JP" smtClean="0"/>
              <a:t>s analytic solution</a:t>
            </a:r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776413"/>
            <a:ext cx="39306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4213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Rotunno</a:t>
            </a:r>
            <a:r>
              <a:rPr lang="ja-JP" altLang="en-US" smtClean="0"/>
              <a:t>’</a:t>
            </a:r>
            <a:r>
              <a:rPr lang="en-US" altLang="ja-JP" smtClean="0"/>
              <a:t>s analytic solution</a:t>
            </a:r>
            <a:endParaRPr lang="en-US" smtClean="0"/>
          </a:p>
        </p:txBody>
      </p:sp>
      <p:pic>
        <p:nvPicPr>
          <p:cNvPr id="8195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143000"/>
            <a:ext cx="39306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1028"/>
          <p:cNvSpPr txBox="1">
            <a:spLocks noChangeArrowheads="1"/>
          </p:cNvSpPr>
          <p:nvPr/>
        </p:nvSpPr>
        <p:spPr bwMode="auto">
          <a:xfrm>
            <a:off x="1355725" y="2286000"/>
            <a:ext cx="71024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000" smtClean="0"/>
              <a:t>If </a:t>
            </a:r>
            <a:r>
              <a:rPr lang="en-US" sz="2000" i="1" smtClean="0"/>
              <a:t>f</a:t>
            </a:r>
            <a:r>
              <a:rPr lang="en-US" sz="2000" smtClean="0"/>
              <a:t> &gt;</a:t>
            </a:r>
            <a:r>
              <a:rPr lang="en-US" sz="2000" smtClean="0">
                <a:latin typeface="Times" charset="0"/>
              </a:rPr>
              <a:t> </a:t>
            </a:r>
            <a:r>
              <a:rPr lang="en-US" sz="2000" smtClean="0">
                <a:latin typeface="Symbol" pitchFamily="18" charset="2"/>
              </a:rPr>
              <a:t>w</a:t>
            </a:r>
            <a:r>
              <a:rPr lang="en-US" sz="2000" smtClean="0"/>
              <a:t> (poleward of 30˚) equation is elliptic</a:t>
            </a:r>
          </a:p>
          <a:p>
            <a:pPr>
              <a:defRPr/>
            </a:pPr>
            <a:r>
              <a:rPr lang="en-US" sz="2000" smtClean="0"/>
              <a:t>	</a:t>
            </a:r>
          </a:p>
          <a:p>
            <a:pPr>
              <a:defRPr/>
            </a:pPr>
            <a:r>
              <a:rPr lang="en-US" sz="2000" smtClean="0"/>
              <a:t>	• sea-breeze circulation spatially confined</a:t>
            </a:r>
          </a:p>
          <a:p>
            <a:pPr>
              <a:defRPr/>
            </a:pPr>
            <a:r>
              <a:rPr lang="en-US" sz="2000" smtClean="0"/>
              <a:t>	• circulation in phase with heating</a:t>
            </a:r>
          </a:p>
          <a:p>
            <a:pPr>
              <a:defRPr/>
            </a:pPr>
            <a:r>
              <a:rPr lang="en-US" sz="2000" smtClean="0"/>
              <a:t>	• circulation, onshore flow strongest at </a:t>
            </a:r>
            <a:r>
              <a:rPr lang="en-US" sz="2000" b="1" smtClean="0"/>
              <a:t>noon</a:t>
            </a:r>
          </a:p>
          <a:p>
            <a:pPr>
              <a:defRPr/>
            </a:pPr>
            <a:r>
              <a:rPr lang="en-US" sz="2000" b="1" smtClean="0"/>
              <a:t>	</a:t>
            </a:r>
            <a:r>
              <a:rPr lang="en-US" sz="2000" smtClean="0"/>
              <a:t>• circulation amplitude decreases poleward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If </a:t>
            </a:r>
            <a:r>
              <a:rPr lang="en-US" sz="2000" i="1" smtClean="0"/>
              <a:t>f</a:t>
            </a:r>
            <a:r>
              <a:rPr lang="en-US" sz="2000" smtClean="0"/>
              <a:t> &lt;</a:t>
            </a:r>
            <a:r>
              <a:rPr lang="en-US" sz="2000" smtClean="0">
                <a:latin typeface="Times" charset="0"/>
              </a:rPr>
              <a:t> </a:t>
            </a:r>
            <a:r>
              <a:rPr lang="en-US" sz="2000" smtClean="0">
                <a:latin typeface="Symbol" pitchFamily="18" charset="2"/>
              </a:rPr>
              <a:t>w</a:t>
            </a:r>
            <a:r>
              <a:rPr lang="en-US" sz="2000" smtClean="0"/>
              <a:t> (equatorward of 30˚) equation is hyperbolic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	• sea-breeze circulation is extensive</a:t>
            </a:r>
          </a:p>
          <a:p>
            <a:pPr>
              <a:defRPr/>
            </a:pPr>
            <a:r>
              <a:rPr lang="en-US" sz="2000" smtClean="0"/>
              <a:t>	• circulation, heating out of phase</a:t>
            </a:r>
          </a:p>
          <a:p>
            <a:pPr>
              <a:defRPr/>
            </a:pPr>
            <a:r>
              <a:rPr lang="en-US" sz="2000" smtClean="0"/>
              <a:t>	• </a:t>
            </a:r>
            <a:r>
              <a:rPr lang="en-US" sz="2000" i="1" smtClean="0"/>
              <a:t>f</a:t>
            </a:r>
            <a:r>
              <a:rPr lang="en-US" sz="2000" smtClean="0"/>
              <a:t> = 0 onshore flow strongest at </a:t>
            </a:r>
            <a:r>
              <a:rPr lang="en-US" sz="2000" b="1" smtClean="0"/>
              <a:t>sunset</a:t>
            </a:r>
            <a:endParaRPr lang="en-US" sz="2000" smtClean="0"/>
          </a:p>
          <a:p>
            <a:pPr>
              <a:defRPr/>
            </a:pPr>
            <a:r>
              <a:rPr lang="en-US" sz="2000" smtClean="0"/>
              <a:t>	• </a:t>
            </a:r>
            <a:r>
              <a:rPr lang="en-US" sz="2000" i="1" smtClean="0"/>
              <a:t>f</a:t>
            </a:r>
            <a:r>
              <a:rPr lang="en-US" sz="2000" smtClean="0"/>
              <a:t> = 0 circulation strongest at </a:t>
            </a:r>
            <a:r>
              <a:rPr lang="en-US" sz="2000" b="1" smtClean="0"/>
              <a:t>midnight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396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1544</Words>
  <Application>Microsoft Macintosh PowerPoint</Application>
  <PresentationFormat>On-screen Show (4:3)</PresentationFormat>
  <Paragraphs>255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Office Theme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The sea-breeze circulation</vt:lpstr>
      <vt:lpstr>PowerPoint Presentation</vt:lpstr>
      <vt:lpstr>Rotunno (1983)</vt:lpstr>
      <vt:lpstr>Streamfunction </vt:lpstr>
      <vt:lpstr>Circulation C</vt:lpstr>
      <vt:lpstr>PowerPoint Presentation</vt:lpstr>
      <vt:lpstr>PowerPoint Presentation</vt:lpstr>
      <vt:lpstr>Rotunno’s analytic solution</vt:lpstr>
      <vt:lpstr>Rotunno’s analytic solution</vt:lpstr>
      <vt:lpstr>Rotunno’s analytic solution</vt:lpstr>
      <vt:lpstr>Summary</vt:lpstr>
      <vt:lpstr>PowerPoint Presentation</vt:lpstr>
      <vt:lpstr>PowerPoint Presentation</vt:lpstr>
      <vt:lpstr>Heating function</vt:lpstr>
      <vt:lpstr>PowerPoint Presentation</vt:lpstr>
      <vt:lpstr>PowerPoint Presentation</vt:lpstr>
      <vt:lpstr>PowerPoint Presentation</vt:lpstr>
      <vt:lpstr>PowerPoint Presentation</vt:lpstr>
      <vt:lpstr>Paradox?</vt:lpstr>
      <vt:lpstr>In order to treat the case f=ω (30 degrees) effects of linear friction are included (α is the linear friction parameter)  Fx= -α u     Fy = -α v Fz =0         Q=H(x,z) sin(ωt) – α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DTDM long-term sea-breeze strategy</vt:lpstr>
      <vt:lpstr>input_seabreeze.txt &amp;rotunno_seabreeze section</vt:lpstr>
      <vt:lpstr>input_seabreeze.txt &amp;rotunno_seabreeze section</vt:lpstr>
      <vt:lpstr>input_seabreeze.txt &amp;rotunno_seabreeze section</vt:lpstr>
      <vt:lpstr>Caution</vt:lpstr>
      <vt:lpstr>Heat source sb_hsrc</vt:lpstr>
      <vt:lpstr>Heating function vs.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cristina-stdusr</dc:creator>
  <cp:lastModifiedBy>David Klein</cp:lastModifiedBy>
  <cp:revision>39</cp:revision>
  <dcterms:created xsi:type="dcterms:W3CDTF">2013-03-20T01:03:36Z</dcterms:created>
  <dcterms:modified xsi:type="dcterms:W3CDTF">2013-03-27T15:19:28Z</dcterms:modified>
</cp:coreProperties>
</file>