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1" r:id="rId4"/>
    <p:sldId id="263" r:id="rId5"/>
    <p:sldId id="265" r:id="rId6"/>
    <p:sldId id="266" r:id="rId7"/>
    <p:sldId id="267" r:id="rId8"/>
    <p:sldId id="262" r:id="rId9"/>
    <p:sldId id="268" r:id="rId10"/>
    <p:sldId id="271" r:id="rId11"/>
    <p:sldId id="272" r:id="rId12"/>
    <p:sldId id="273" r:id="rId13"/>
    <p:sldId id="269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A915E-0AF7-4269-8212-D9DB1CF238FB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7378B-456E-43F5-A5BA-991CF08F9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9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A51CE4B-45FC-44C0-885E-C2768407F252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14144BE-7C86-4F7D-9EE0-4E7707E77A4B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FC5C05-1328-4BC4-A851-5D570E2B2EA7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2758BE-21BC-41AA-9346-453B161D93A5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E1C693C-1B61-47E6-9A41-98CA5FC0DADF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D6446DE-CAE6-4773-86D6-1E08EF053C44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88E1280-B48A-4485-9A5D-75D266B64037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D00CA89-5C47-485B-BA65-4609325C3F2D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02F4364-D334-48A0-BFFA-2A30BB7EC0E1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0C71A67-7752-40CA-9C1A-2E48B9DC6C27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92982FE-6F3A-41FD-8A01-5E4C9B4133E7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F61F08-87C9-4A2F-ABBF-E74CC8DFF6F7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5427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/>
        </p:spPr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71844BB-A5E7-45BE-B54E-C01A781BA486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56322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6BE8511-14A6-41EC-8D64-5F725CFD484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58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ECFA47F-D4E4-47A0-8BBE-23BD586F9FD3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818380B-C4BD-4836-BCCA-1D75ED029045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30E2C30-F288-442E-8E27-40966C12FCF3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4F7BC90-8C4E-4CAE-9E37-7F74E1509468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2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0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6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7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4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2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2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9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CE80-22D3-4165-BA9A-CF695375A6A4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F65DD-B423-4B31-938F-BCD44FF73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0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sea/land-breeze circulation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Part I: Development w/o Earth rotation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8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1" descr="movi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39" y="2514600"/>
            <a:ext cx="6456363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4552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Simulation using the Dynamics and Thermodynamics Demonstration Model (</a:t>
            </a:r>
            <a:r>
              <a:rPr lang="en-US" sz="2800" dirty="0" err="1" smtClean="0"/>
              <a:t>dtdm</a:t>
            </a:r>
            <a:r>
              <a:rPr lang="en-US" sz="2800" dirty="0" smtClean="0"/>
              <a:t>) code: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Perturbation potential temperature (colored); cross-shore horizontal velocity (contour)</a:t>
            </a:r>
            <a:endParaRPr lang="en-US" dirty="0" smtClean="0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 flipV="1">
            <a:off x="3733800" y="2362200"/>
            <a:ext cx="0" cy="1905000"/>
          </a:xfrm>
          <a:prstGeom prst="line">
            <a:avLst/>
          </a:prstGeom>
          <a:noFill/>
          <a:ln w="38100" cap="rnd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429000" y="2667000"/>
            <a:ext cx="885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1400" i="1" dirty="0"/>
              <a:t>coastline</a:t>
            </a:r>
            <a:endParaRPr lang="en-US" dirty="0"/>
          </a:p>
        </p:txBody>
      </p:sp>
      <p:sp>
        <p:nvSpPr>
          <p:cNvPr id="30727" name="Line 12"/>
          <p:cNvSpPr>
            <a:spLocks noChangeShapeType="1"/>
          </p:cNvSpPr>
          <p:nvPr/>
        </p:nvSpPr>
        <p:spPr bwMode="auto">
          <a:xfrm>
            <a:off x="3276600" y="4419600"/>
            <a:ext cx="762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733800" y="3048000"/>
            <a:ext cx="0" cy="1905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37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1747" name="Picture 6" descr="movi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1715750" y="5457825"/>
            <a:ext cx="57823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The horizontal wind </a:t>
            </a:r>
            <a:r>
              <a:rPr lang="en-US" dirty="0" smtClean="0"/>
              <a:t>is not </a:t>
            </a:r>
            <a:r>
              <a:rPr lang="en-US" altLang="ja-JP" dirty="0" smtClean="0"/>
              <a:t> blowing</a:t>
            </a:r>
            <a:r>
              <a:rPr lang="en-US" dirty="0" smtClean="0"/>
              <a:t> </a:t>
            </a:r>
            <a:r>
              <a:rPr lang="en-US" dirty="0"/>
              <a:t>first…</a:t>
            </a:r>
          </a:p>
        </p:txBody>
      </p:sp>
    </p:spTree>
    <p:extLst>
      <p:ext uri="{BB962C8B-B14F-4D97-AF65-F5344CB8AC3E}">
        <p14:creationId xmlns:p14="http://schemas.microsoft.com/office/powerpoint/2010/main" val="308203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2771" name="Picture 6" descr="movie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79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movie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15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4819" name="Picture 5" descr="movie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27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5843" name="Picture 5" descr="movie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014538" y="5426075"/>
            <a:ext cx="51641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Onshore flow always stronger;</a:t>
            </a:r>
          </a:p>
          <a:p>
            <a:pPr algn="ctr"/>
            <a:r>
              <a:rPr lang="en-US"/>
              <a:t>Vertical scale grows with mixed layer</a:t>
            </a:r>
          </a:p>
        </p:txBody>
      </p:sp>
    </p:spTree>
    <p:extLst>
      <p:ext uri="{BB962C8B-B14F-4D97-AF65-F5344CB8AC3E}">
        <p14:creationId xmlns:p14="http://schemas.microsoft.com/office/powerpoint/2010/main" val="368231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Perturbation pressure (colored); </a:t>
            </a:r>
            <a:br>
              <a:rPr lang="en-US" sz="2800" smtClean="0"/>
            </a:br>
            <a:r>
              <a:rPr lang="en-US" sz="2800" smtClean="0"/>
              <a:t>cross-shore horizontal velocity (contour)</a:t>
            </a:r>
          </a:p>
        </p:txBody>
      </p:sp>
      <p:pic>
        <p:nvPicPr>
          <p:cNvPr id="37892" name="Picture 5" descr="movi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422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8915" name="Picture 4" descr="movie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834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9939" name="Picture 4" descr="movie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604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0963" name="Picture 4" descr="movie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32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0739" y="304800"/>
            <a:ext cx="76951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sea-breeze</a:t>
            </a:r>
            <a:r>
              <a:rPr lang="en-US" dirty="0" smtClean="0"/>
              <a:t> (or </a:t>
            </a:r>
            <a:r>
              <a:rPr lang="en-US" b="1" dirty="0" smtClean="0"/>
              <a:t>onshore breeze</a:t>
            </a:r>
            <a:r>
              <a:rPr lang="en-US" dirty="0" smtClean="0"/>
              <a:t>) is a wind</a:t>
            </a:r>
            <a:r>
              <a:rPr lang="en-US" dirty="0"/>
              <a:t> </a:t>
            </a:r>
            <a:r>
              <a:rPr lang="en-US" dirty="0" smtClean="0"/>
              <a:t>from the sea that develops over land</a:t>
            </a:r>
          </a:p>
          <a:p>
            <a:r>
              <a:rPr lang="en-US" dirty="0" smtClean="0"/>
              <a:t>near coasts. </a:t>
            </a:r>
          </a:p>
          <a:p>
            <a:endParaRPr lang="en-US" dirty="0" smtClean="0"/>
          </a:p>
          <a:p>
            <a:r>
              <a:rPr lang="en-US" dirty="0" smtClean="0"/>
              <a:t>It is formed by increasing temperature differences between the land and water; </a:t>
            </a:r>
          </a:p>
          <a:p>
            <a:r>
              <a:rPr lang="en-US" dirty="0" smtClean="0"/>
              <a:t>these create a pressure minimum over the land due to its relative warmth, </a:t>
            </a:r>
          </a:p>
          <a:p>
            <a:r>
              <a:rPr lang="en-US" dirty="0" smtClean="0"/>
              <a:t>and forces higher pressure, cooler air from the sea to move inland.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841" y="2285999"/>
            <a:ext cx="5644916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4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987" name="Picture 4" descr="movie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836738"/>
            <a:ext cx="6456363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75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1" descr="movie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6456363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8" descr="vert_prof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225" y="2209800"/>
            <a:ext cx="3025775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Pressure perturbation 5 km inland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V="1">
            <a:off x="2819400" y="2779713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304213" y="4876800"/>
            <a:ext cx="687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200" i="1">
                <a:solidFill>
                  <a:schemeClr val="bg1"/>
                </a:solidFill>
              </a:rPr>
              <a:t>t=5 min</a:t>
            </a:r>
            <a:endParaRPr lang="en-US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858000" y="4495800"/>
            <a:ext cx="7731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200" i="1">
                <a:solidFill>
                  <a:schemeClr val="bg1"/>
                </a:solidFill>
              </a:rPr>
              <a:t>t=50 min</a:t>
            </a:r>
            <a:endParaRPr lang="en-US"/>
          </a:p>
        </p:txBody>
      </p: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6613525" y="477202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L</a:t>
            </a:r>
            <a:endParaRPr lang="en-US"/>
          </a:p>
        </p:txBody>
      </p:sp>
      <p:sp>
        <p:nvSpPr>
          <p:cNvPr id="44041" name="Text Box 10"/>
          <p:cNvSpPr txBox="1">
            <a:spLocks noChangeArrowheads="1"/>
          </p:cNvSpPr>
          <p:nvPr/>
        </p:nvSpPr>
        <p:spPr bwMode="auto">
          <a:xfrm>
            <a:off x="8670925" y="362902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H</a:t>
            </a:r>
            <a:endParaRPr lang="en-US"/>
          </a:p>
        </p:txBody>
      </p:sp>
      <p:sp>
        <p:nvSpPr>
          <p:cNvPr id="44042" name="Line 12"/>
          <p:cNvSpPr>
            <a:spLocks noChangeShapeType="1"/>
          </p:cNvSpPr>
          <p:nvPr/>
        </p:nvSpPr>
        <p:spPr bwMode="auto">
          <a:xfrm flipH="1">
            <a:off x="2286000" y="3429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3"/>
          <p:cNvSpPr>
            <a:spLocks noChangeShapeType="1"/>
          </p:cNvSpPr>
          <p:nvPr/>
        </p:nvSpPr>
        <p:spPr bwMode="auto">
          <a:xfrm>
            <a:off x="22860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2647950" y="5654675"/>
            <a:ext cx="3878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L at surface; local H above,</a:t>
            </a:r>
          </a:p>
          <a:p>
            <a:pPr algn="ctr"/>
            <a:r>
              <a:rPr lang="en-US"/>
              <a:t>decreasing farther aloft</a:t>
            </a:r>
          </a:p>
        </p:txBody>
      </p:sp>
    </p:spTree>
    <p:extLst>
      <p:ext uri="{BB962C8B-B14F-4D97-AF65-F5344CB8AC3E}">
        <p14:creationId xmlns:p14="http://schemas.microsoft.com/office/powerpoint/2010/main" val="204360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2"/>
          <p:cNvSpPr>
            <a:spLocks noChangeArrowheads="1"/>
          </p:cNvSpPr>
          <p:nvPr/>
        </p:nvSpPr>
        <p:spPr bwMode="auto">
          <a:xfrm>
            <a:off x="7467600" y="3048000"/>
            <a:ext cx="13716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7"/>
          <p:cNvSpPr>
            <a:spLocks noChangeArrowheads="1"/>
          </p:cNvSpPr>
          <p:nvPr/>
        </p:nvSpPr>
        <p:spPr bwMode="auto">
          <a:xfrm>
            <a:off x="3200400" y="4038600"/>
            <a:ext cx="27432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pic>
        <p:nvPicPr>
          <p:cNvPr id="45061" name="Picture 5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4114800"/>
            <a:ext cx="248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2" name="Text Box 9"/>
          <p:cNvSpPr txBox="1">
            <a:spLocks noChangeArrowheads="1"/>
          </p:cNvSpPr>
          <p:nvPr/>
        </p:nvSpPr>
        <p:spPr bwMode="auto">
          <a:xfrm>
            <a:off x="746125" y="3324225"/>
            <a:ext cx="67976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/>
              <a:t>At the rigid surface </a:t>
            </a:r>
            <a:r>
              <a:rPr lang="en-US" i="1"/>
              <a:t>dw/dt</a:t>
            </a:r>
            <a:r>
              <a:rPr lang="en-US"/>
              <a:t> = 0, therefore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i="1"/>
              <a:t>B</a:t>
            </a:r>
            <a:r>
              <a:rPr lang="en-US"/>
              <a:t> &gt; 0 for the heated surface, therefore perturbation pressure increases with height</a:t>
            </a:r>
          </a:p>
        </p:txBody>
      </p:sp>
      <p:pic>
        <p:nvPicPr>
          <p:cNvPr id="45063" name="Picture 10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121025"/>
            <a:ext cx="123348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4" name="Text Box 11"/>
          <p:cNvSpPr txBox="1">
            <a:spLocks noChangeArrowheads="1"/>
          </p:cNvSpPr>
          <p:nvPr/>
        </p:nvSpPr>
        <p:spPr bwMode="auto">
          <a:xfrm>
            <a:off x="7451725" y="2732088"/>
            <a:ext cx="738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600"/>
              <a:t>where</a:t>
            </a:r>
          </a:p>
        </p:txBody>
      </p:sp>
      <p:pic>
        <p:nvPicPr>
          <p:cNvPr id="45065" name="Picture 13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1905000"/>
            <a:ext cx="45466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6" name="Picture 14" descr="latex-image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4038600"/>
            <a:ext cx="30607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274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Analysis, continued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203325" y="1981200"/>
            <a:ext cx="679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Why low perturbation pressure at surface?</a:t>
            </a:r>
          </a:p>
          <a:p>
            <a:r>
              <a:rPr lang="en-US" dirty="0"/>
              <a:t>  -- Far above heated surface, atmosphere</a:t>
            </a:r>
          </a:p>
          <a:p>
            <a:r>
              <a:rPr lang="en-US" dirty="0"/>
              <a:t>	undisturbed, thus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</a:t>
            </a:r>
            <a:r>
              <a:rPr lang="ja-JP" altLang="en-US" dirty="0"/>
              <a:t>’</a:t>
            </a:r>
            <a:r>
              <a:rPr lang="en-US" altLang="ja-JP" dirty="0"/>
              <a:t> ~ 0 there</a:t>
            </a:r>
          </a:p>
          <a:p>
            <a:r>
              <a:rPr lang="en-US" altLang="ja-JP" dirty="0"/>
              <a:t>  -- If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</a:t>
            </a:r>
            <a:r>
              <a:rPr lang="ja-JP" altLang="en-US" dirty="0"/>
              <a:t>’</a:t>
            </a:r>
            <a:r>
              <a:rPr lang="en-US" altLang="ja-JP" dirty="0"/>
              <a:t> increases with height and approaches 		zero, surface </a:t>
            </a:r>
            <a:r>
              <a:rPr lang="en-US" altLang="ja-JP" dirty="0">
                <a:latin typeface="Symbol" pitchFamily="18" charset="2"/>
                <a:sym typeface="Symbol" pitchFamily="18" charset="2"/>
              </a:rPr>
              <a:t></a:t>
            </a:r>
            <a:r>
              <a:rPr lang="ja-JP" altLang="en-US" dirty="0"/>
              <a:t>’</a:t>
            </a:r>
            <a:r>
              <a:rPr lang="en-US" altLang="ja-JP" dirty="0"/>
              <a:t> must be negative</a:t>
            </a:r>
            <a:endParaRPr lang="en-US" dirty="0"/>
          </a:p>
        </p:txBody>
      </p:sp>
      <p:pic>
        <p:nvPicPr>
          <p:cNvPr id="46084" name="Picture 6" descr="theta_pbyc_10m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8" y="3962400"/>
            <a:ext cx="5229225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62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Pressure</a:t>
            </a:r>
          </a:p>
        </p:txBody>
      </p:sp>
      <p:pic>
        <p:nvPicPr>
          <p:cNvPr id="18435" name="Picture 3" descr="vertical-profiles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502" y="1513114"/>
            <a:ext cx="577110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97125" y="5610225"/>
            <a:ext cx="44878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Same mass of water would only</a:t>
            </a:r>
          </a:p>
          <a:p>
            <a:pPr algn="ctr"/>
            <a:r>
              <a:rPr lang="en-US"/>
              <a:t>be 18.5 feet deep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838200" y="1524000"/>
            <a:ext cx="7391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6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Temperature affects thickness</a:t>
            </a:r>
          </a:p>
        </p:txBody>
      </p:sp>
      <p:pic>
        <p:nvPicPr>
          <p:cNvPr id="19459" name="Picture 1027" descr="vertical-profiles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88" y="1915886"/>
            <a:ext cx="4386041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1028"/>
          <p:cNvSpPr>
            <a:spLocks noChangeArrowheads="1"/>
          </p:cNvSpPr>
          <p:nvPr/>
        </p:nvSpPr>
        <p:spPr bwMode="auto">
          <a:xfrm>
            <a:off x="838200" y="1524000"/>
            <a:ext cx="7391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1026" descr="vertical-profiles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429" y="1915886"/>
            <a:ext cx="4383797" cy="289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1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026" descr="vertical-profiles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612900"/>
            <a:ext cx="7021513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Temperature differences make pressure differences</a:t>
            </a:r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838200" y="1524000"/>
            <a:ext cx="7391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1029"/>
          <p:cNvSpPr>
            <a:spLocks noChangeShapeType="1"/>
          </p:cNvSpPr>
          <p:nvPr/>
        </p:nvSpPr>
        <p:spPr bwMode="auto">
          <a:xfrm>
            <a:off x="3505200" y="3276600"/>
            <a:ext cx="2286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8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026" descr="vertical-profiles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612900"/>
            <a:ext cx="7021513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Pressure differences make winds</a:t>
            </a:r>
          </a:p>
        </p:txBody>
      </p:sp>
      <p:sp>
        <p:nvSpPr>
          <p:cNvPr id="23556" name="Rectangle 1028"/>
          <p:cNvSpPr>
            <a:spLocks noChangeArrowheads="1"/>
          </p:cNvSpPr>
          <p:nvPr/>
        </p:nvSpPr>
        <p:spPr bwMode="auto">
          <a:xfrm>
            <a:off x="838200" y="1524000"/>
            <a:ext cx="7391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26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vertical-profiles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612900"/>
            <a:ext cx="7021513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Pressure differences make winds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8200" y="1524000"/>
            <a:ext cx="7391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489200" y="55626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i="1"/>
              <a:t>Sea-breeze is not this deep…</a:t>
            </a:r>
          </a:p>
        </p:txBody>
      </p:sp>
    </p:spTree>
    <p:extLst>
      <p:ext uri="{BB962C8B-B14F-4D97-AF65-F5344CB8AC3E}">
        <p14:creationId xmlns:p14="http://schemas.microsoft.com/office/powerpoint/2010/main" val="73974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7" descr="ahrens_seabree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85800"/>
            <a:ext cx="321945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88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14400"/>
            <a:ext cx="79485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Land  breeze:  </a:t>
            </a:r>
            <a:r>
              <a:rPr lang="en-US" dirty="0" smtClean="0"/>
              <a:t>At night, the land cools off faster than the ocean due to differences </a:t>
            </a:r>
          </a:p>
          <a:p>
            <a:r>
              <a:rPr lang="en-US" dirty="0" smtClean="0"/>
              <a:t>in their heat capacity, which forces the daytime sea breeze to dye. </a:t>
            </a:r>
          </a:p>
          <a:p>
            <a:endParaRPr lang="en-US" dirty="0"/>
          </a:p>
          <a:p>
            <a:r>
              <a:rPr lang="en-US" dirty="0" smtClean="0"/>
              <a:t>If the  land cools below that of the adjacent sea surface temperature, the pressure </a:t>
            </a:r>
          </a:p>
          <a:p>
            <a:r>
              <a:rPr lang="en-US" dirty="0" smtClean="0"/>
              <a:t>over the water will be lower than that of the land, setting up a </a:t>
            </a:r>
            <a:r>
              <a:rPr lang="en-US" b="1" dirty="0" smtClean="0"/>
              <a:t>land breeze </a:t>
            </a:r>
            <a:r>
              <a:rPr lang="en-US" dirty="0" smtClean="0"/>
              <a:t>as </a:t>
            </a:r>
          </a:p>
          <a:p>
            <a:r>
              <a:rPr lang="en-US" dirty="0" smtClean="0"/>
              <a:t>long as the environmental surface wind pattern is not strong enough to oppose it.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3733800"/>
            <a:ext cx="77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Movie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191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http://www.classzone.com/books/earth_science/terc/content/visualizations/es1903/es1903page01.cfm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4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344</Words>
  <Application>Microsoft Macintosh PowerPoint</Application>
  <PresentationFormat>On-screen Show (4:3)</PresentationFormat>
  <Paragraphs>73</Paragraphs>
  <Slides>23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sea/land-breeze circulation</vt:lpstr>
      <vt:lpstr>PowerPoint Presentation</vt:lpstr>
      <vt:lpstr>Pressure</vt:lpstr>
      <vt:lpstr>Temperature affects thickness</vt:lpstr>
      <vt:lpstr>Temperature differences make pressure differences</vt:lpstr>
      <vt:lpstr>Pressure differences make winds</vt:lpstr>
      <vt:lpstr>Pressure differences make winds</vt:lpstr>
      <vt:lpstr>PowerPoint Presentation</vt:lpstr>
      <vt:lpstr>PowerPoint Presentation</vt:lpstr>
      <vt:lpstr>Simulation using the Dynamics and Thermodynamics Demonstration Model (dtdm) code:  Perturbation potential temperature (colored); cross-shore horizontal velocity (contour)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Perturbation pressure (colored);  cross-shore horizontal velocity (contour)</vt:lpstr>
      <vt:lpstr>PowerPoint Presentation</vt:lpstr>
      <vt:lpstr>PowerPoint Presentation</vt:lpstr>
      <vt:lpstr>PowerPoint Presentation</vt:lpstr>
      <vt:lpstr>PowerPoint Presentation</vt:lpstr>
      <vt:lpstr>Pressure perturbation 5 km inland</vt:lpstr>
      <vt:lpstr>Analysis</vt:lpstr>
      <vt:lpstr>Analysis,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cristina-stdusr</dc:creator>
  <cp:lastModifiedBy>David Klein</cp:lastModifiedBy>
  <cp:revision>18</cp:revision>
  <dcterms:created xsi:type="dcterms:W3CDTF">2013-03-19T23:04:21Z</dcterms:created>
  <dcterms:modified xsi:type="dcterms:W3CDTF">2013-03-27T15:19:43Z</dcterms:modified>
</cp:coreProperties>
</file>