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6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8C04-54DD-4A14-96C9-C156B8F1D6A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668-FA7B-42C0-B632-DAB64447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6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8C04-54DD-4A14-96C9-C156B8F1D6A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668-FA7B-42C0-B632-DAB64447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8C04-54DD-4A14-96C9-C156B8F1D6A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668-FA7B-42C0-B632-DAB64447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3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8C04-54DD-4A14-96C9-C156B8F1D6A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668-FA7B-42C0-B632-DAB64447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3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8C04-54DD-4A14-96C9-C156B8F1D6A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668-FA7B-42C0-B632-DAB64447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4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8C04-54DD-4A14-96C9-C156B8F1D6A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668-FA7B-42C0-B632-DAB64447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8C04-54DD-4A14-96C9-C156B8F1D6A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668-FA7B-42C0-B632-DAB64447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0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8C04-54DD-4A14-96C9-C156B8F1D6A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668-FA7B-42C0-B632-DAB64447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3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8C04-54DD-4A14-96C9-C156B8F1D6A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668-FA7B-42C0-B632-DAB64447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9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8C04-54DD-4A14-96C9-C156B8F1D6A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668-FA7B-42C0-B632-DAB64447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8C04-54DD-4A14-96C9-C156B8F1D6A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6668-FA7B-42C0-B632-DAB64447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2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B8C04-54DD-4A14-96C9-C156B8F1D6AC}" type="datetimeFigureOut">
              <a:rPr lang="en-US" smtClean="0"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B6668-FA7B-42C0-B632-DAB64447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38146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Rayleigh Bernard Convection and the Lorenz System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the last century there were three revolutions in Physics: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Relativity, Quantum Mechanics  and Chaos.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dimensional chaos  applications range from atmospheric physics, to astronomy,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engineering, biology,  medicine, economy and the social sciences.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Saltzman (1962, Journal of the Atmospheric Sciences, 19, 329)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odel describing idealized thermal  convection in the Earth’s  atmosphere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Edward Lorenz (1963,  Journal of the Atmospheric Sciences  20,  130)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 of simple nonlinear ordinary differential equations from the  Saltzman (1962) model 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Studies weather prediction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157603" cy="2946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228600"/>
                <a:ext cx="8334526" cy="190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Attempting to match observations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Salzman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reduces the system by keeping </a:t>
                </a:r>
              </a:p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components of  </a:t>
                </a:r>
                <a:r>
                  <a:rPr lang="el-GR" sz="2000" b="1" dirty="0" smtClean="0">
                    <a:latin typeface="Times New Roman" pitchFamily="18" charset="0"/>
                    <a:cs typeface="Times New Roman" pitchFamily="18" charset="0"/>
                  </a:rPr>
                  <a:t>Ψ</a:t>
                </a:r>
                <a:r>
                  <a:rPr lang="en-US" sz="16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l-GR" sz="2000" b="1" dirty="0" smtClean="0">
                    <a:latin typeface="Times New Roman" pitchFamily="18" charset="0"/>
                    <a:cs typeface="Times New Roman" pitchFamily="18" charset="0"/>
                  </a:rPr>
                  <a:t>Ψ</a:t>
                </a:r>
                <a:r>
                  <a:rPr lang="en-US" sz="1600" b="1" dirty="0" smtClean="0">
                    <a:latin typeface="Times New Roman" pitchFamily="18" charset="0"/>
                    <a:cs typeface="Times New Roman" pitchFamily="18" charset="0"/>
                  </a:rPr>
                  <a:t>2,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T</a:t>
                </a:r>
                <a:r>
                  <a:rPr lang="en-US" sz="16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 and T</a:t>
                </a:r>
                <a:r>
                  <a:rPr lang="en-US" sz="16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 for wave numbers   m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𝟔</m:t>
                    </m:r>
                  </m:oMath>
                </a14:m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, 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2  and</a:t>
                </a:r>
              </a:p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m=0, n=(1,2,3,4).</a:t>
                </a:r>
              </a:p>
              <a:p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Ends with a system  of coupled differential equations  with  52 variables 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8600"/>
                <a:ext cx="8334526" cy="1908215"/>
              </a:xfrm>
              <a:prstGeom prst="rect">
                <a:avLst/>
              </a:prstGeom>
              <a:blipFill rotWithShape="1">
                <a:blip r:embed="rId3"/>
                <a:stretch>
                  <a:fillRect l="-732" t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9157" y="3972232"/>
                <a:ext cx="8150373" cy="2584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For the </a:t>
                </a:r>
                <a:r>
                  <a:rPr lang="en-US" sz="2000" b="1" dirty="0" err="1" smtClean="0">
                    <a:latin typeface="Times New Roman" pitchFamily="18" charset="0"/>
                    <a:cs typeface="Times New Roman" pitchFamily="18" charset="0"/>
                  </a:rPr>
                  <a:t>Prandtl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 number uses  </a:t>
                </a:r>
                <a:r>
                  <a:rPr lang="el-GR" sz="2000" b="1" dirty="0" smtClean="0">
                    <a:latin typeface="Times New Roman" pitchFamily="18" charset="0"/>
                    <a:cs typeface="Times New Roman" pitchFamily="18" charset="0"/>
                  </a:rPr>
                  <a:t>σ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= 10 which is about twice the value for </a:t>
                </a:r>
              </a:p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water 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l-GR" sz="2000" b="1" dirty="0" smtClean="0">
                    <a:latin typeface="Times New Roman" pitchFamily="18" charset="0"/>
                    <a:cs typeface="Times New Roman" pitchFamily="18" charset="0"/>
                  </a:rPr>
                  <a:t>σ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=4.8). Tries realistic values for R</a:t>
                </a:r>
              </a:p>
              <a:p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Chooses a = 6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  h</a:t>
                </a:r>
              </a:p>
              <a:p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In the numerical experiments all but three of the variables tended to zero</a:t>
                </a:r>
              </a:p>
              <a:p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These three variables underwent irregular, non-periodic fluctuations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7" y="3972232"/>
                <a:ext cx="8150373" cy="2584554"/>
              </a:xfrm>
              <a:prstGeom prst="rect">
                <a:avLst/>
              </a:prstGeom>
              <a:blipFill rotWithShape="1">
                <a:blip r:embed="rId4"/>
                <a:stretch>
                  <a:fillRect l="-823" t="-1179" b="-3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9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" y="2590800"/>
            <a:ext cx="8797652" cy="36277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823912"/>
            <a:ext cx="86356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Inspired by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Salzman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 Lorenz (1963) makes the radical assumption that the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solutions can be obtained if the series is truncated to include only 3 variables.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Selects  m=1, n=1 for  the real parts of 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and T,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and m=0, n=2 for the  imaginary part  of  T: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385450"/>
            <a:ext cx="5867400" cy="6999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0231" y="152400"/>
            <a:ext cx="7087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With Lorenz’s assumption equations  4 and 5 radically simplify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575" y="2362200"/>
            <a:ext cx="82536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non-linear terms in equation 5  all cancel and we are left  with the simple  system of three equations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9362" y="3698762"/>
            <a:ext cx="2595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&lt; ---  From equation 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5856" y="5410200"/>
            <a:ext cx="2375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&lt; ---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Two equations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esult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rom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equation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04800"/>
            <a:ext cx="4126453" cy="7226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7690"/>
            <a:ext cx="3371088" cy="36051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317690"/>
            <a:ext cx="223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Lorenz System: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695" y="3918119"/>
            <a:ext cx="7802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addition  to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Prandtl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number 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 the factor r is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normalized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Rayleigh number  and b is a geometrical factor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10200" y="4800600"/>
                <a:ext cx="3506088" cy="1630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In his  numerical experiments </a:t>
                </a:r>
              </a:p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Lorenz used   a= 1/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en-US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l-GR" sz="2000" b="1" dirty="0" smtClean="0">
                    <a:latin typeface="Times New Roman" pitchFamily="18" charset="0"/>
                    <a:cs typeface="Times New Roman" pitchFamily="18" charset="0"/>
                  </a:rPr>
                  <a:t>σ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 =10,  b=8/3, r=28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800600"/>
                <a:ext cx="3506088" cy="1630446"/>
              </a:xfrm>
              <a:prstGeom prst="rect">
                <a:avLst/>
              </a:prstGeom>
              <a:blipFill rotWithShape="1">
                <a:blip r:embed="rId4"/>
                <a:stretch>
                  <a:fillRect l="-1913" t="-1873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33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uc.exteenblog.com/barbarcode/images/theme/l2/conv_cell_atmos_label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2387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le:ConvectionCell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9" y="2976264"/>
            <a:ext cx="4762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86449" y="2514599"/>
            <a:ext cx="3133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Warm low density fluid rises</a:t>
            </a:r>
          </a:p>
          <a:p>
            <a:endParaRPr lang="en-US" sz="2000" dirty="0"/>
          </a:p>
          <a:p>
            <a:r>
              <a:rPr lang="en-US" sz="2000" dirty="0" smtClean="0"/>
              <a:t>Cool high density fluid sinks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29079" y="4167188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Fluid cools  by loosing heat from the surface</a:t>
            </a:r>
            <a:endParaRPr lang="en-US" sz="2000" dirty="0"/>
          </a:p>
        </p:txBody>
      </p:sp>
      <p:pic>
        <p:nvPicPr>
          <p:cNvPr id="3076" name="Picture 4" descr="http://www.isibrno.cz/cryogenics/obrazky/r-b_schema_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5" y="214014"/>
            <a:ext cx="5546684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17623" y="4413409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692511" y="3962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5692511" y="4875074"/>
            <a:ext cx="0" cy="458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6600" y="6143655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39200" y="6405265"/>
            <a:ext cx="247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>
            <a:off x="3094057" y="6405265"/>
            <a:ext cx="1825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3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oiswww.eumetsat.org/WEBOPS/iotm/iotm/20010823_benard_cells/full_picture_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29435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47786" y="533400"/>
            <a:ext cx="6348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Bénard</a:t>
            </a:r>
            <a:r>
              <a:rPr lang="en-US" sz="2000" b="1" dirty="0"/>
              <a:t> Cells as seen by Meteosat-7 off the West Coast of Africa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26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2600" y="384692"/>
            <a:ext cx="5763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Experiment - Cells-rolls in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Rayleigh-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Bénard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convection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fast.u-psud.fr/~guerrier/pages_exp/spol/rouleau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857750" cy="485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47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RayleighBernardConv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364569"/>
            <a:ext cx="57150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00825" y="60960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Simulation</a:t>
            </a:r>
          </a:p>
          <a:p>
            <a:endParaRPr lang="en-US" dirty="0"/>
          </a:p>
        </p:txBody>
      </p:sp>
      <p:pic>
        <p:nvPicPr>
          <p:cNvPr id="6" name="Picture 4" descr="http://www.image.ucar.edu/public/TOY/2008/focus1/TALKProvenzale_files/slide0265_image0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2971800"/>
            <a:ext cx="5391150" cy="40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568" y="1143000"/>
            <a:ext cx="75073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Equations for Rayleigh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ernard convection after:</a:t>
            </a: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Boussinesque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approximation  (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= constant except in gravity term)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riting in terms of dimensionless  variables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75" y="5743574"/>
            <a:ext cx="6277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the dimensionless pressure</a:t>
            </a:r>
          </a:p>
          <a:p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is the deviation  of the temperature from linear behavior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7971830" cy="34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After introducing the stream function </a:t>
            </a:r>
            <a:r>
              <a:rPr lang="el-GR" sz="2400" b="1" dirty="0" smtClean="0"/>
              <a:t>ψ</a:t>
            </a:r>
            <a:r>
              <a:rPr lang="en-US" sz="2400" b="1" dirty="0" smtClean="0"/>
              <a:t>   and combining equations (1) and (2) the pressure term is eliminated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364397"/>
            <a:ext cx="9528559" cy="35372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876800" y="4800600"/>
                <a:ext cx="1676400" cy="1362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</a:rPr>
                          <m:t>𝑑</m:t>
                        </m:r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num>
                      <m:den>
                        <m:r>
                          <a:rPr lang="en-US" sz="2400" i="1" smtClean="0">
                            <a:latin typeface="Cambria Math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2400" dirty="0" smtClean="0"/>
                  <a:t> =0</a:t>
                </a:r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800600"/>
                <a:ext cx="1676400" cy="1362937"/>
              </a:xfrm>
              <a:prstGeom prst="rect">
                <a:avLst/>
              </a:prstGeom>
              <a:blipFill rotWithShape="1">
                <a:blip r:embed="rId3"/>
                <a:stretch>
                  <a:fillRect b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324600" y="5682734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x=0 and x=a/h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480060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</a:t>
            </a:r>
            <a:r>
              <a:rPr lang="en-US" sz="2400" dirty="0" smtClean="0"/>
              <a:t>=0   z=h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84116" y="5262265"/>
            <a:ext cx="3422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Ψ</a:t>
            </a:r>
            <a:r>
              <a:rPr lang="en-US" sz="2400" dirty="0" smtClean="0"/>
              <a:t>=0         at the boundary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3299" y="560457"/>
            <a:ext cx="5423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Equations (4) and (5)  without time dependence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nd non-linear terms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2465457"/>
            <a:ext cx="54875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Rayleigh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conjectures a steady solution with this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form where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is the height difference between the plates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is the horizontal width of the convections rolls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5486400"/>
            <a:ext cx="5376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steady solutions satisfy the equations if the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Rayleigh number  has a critical vale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0"/>
            <a:ext cx="3352800" cy="70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90592"/>
            <a:ext cx="7375930" cy="3171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108" y="257145"/>
            <a:ext cx="815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Salzman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(1962)  assumes a Lorenz transform to solve  Equations 4 and 5.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02" y="4038600"/>
            <a:ext cx="4192786" cy="2273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490" y="3429000"/>
            <a:ext cx="7344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time dependent coefficients 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and T are complex quantities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6678</TotalTime>
  <Words>549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cristina-stdusr</dc:creator>
  <cp:lastModifiedBy>cristina-stdusr</cp:lastModifiedBy>
  <cp:revision>34</cp:revision>
  <dcterms:created xsi:type="dcterms:W3CDTF">2013-02-07T17:52:27Z</dcterms:created>
  <dcterms:modified xsi:type="dcterms:W3CDTF">2013-02-13T16:55:39Z</dcterms:modified>
</cp:coreProperties>
</file>