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2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71" r:id="rId9"/>
    <p:sldId id="274" r:id="rId10"/>
    <p:sldId id="267" r:id="rId11"/>
    <p:sldId id="262" r:id="rId12"/>
    <p:sldId id="263" r:id="rId13"/>
    <p:sldId id="264" r:id="rId14"/>
    <p:sldId id="265" r:id="rId15"/>
    <p:sldId id="266" r:id="rId16"/>
    <p:sldId id="268" r:id="rId17"/>
    <p:sldId id="275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488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5150501-C744-4292-AF94-B9BBBB52857F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FAB8DF2-D448-4CD7-8A9E-AA56A42DC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56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F015AF-5FF2-47A6-88D7-05653745127B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B7F00AD-5A33-4BAE-A8E3-561BCCF7091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bartle@csun.edu" TargetMode="External"/><Relationship Id="rId2" Type="http://schemas.openxmlformats.org/officeDocument/2006/relationships/hyperlink" Target="mailto:Bonnie.Paller@csun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ayra.diaz.222@my.csun.edu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un.edu/assessment/program_review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ebartle@csun.edu" TargetMode="External"/><Relationship Id="rId2" Type="http://schemas.openxmlformats.org/officeDocument/2006/relationships/hyperlink" Target="http://www.csun.edu/assessment/program_review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bonnie.paller@csun.edu" TargetMode="External"/><Relationship Id="rId4" Type="http://schemas.openxmlformats.org/officeDocument/2006/relationships/hyperlink" Target="mailto:mayra.diaz.222@my.csun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un.edu/afye/" TargetMode="External"/><Relationship Id="rId2" Type="http://schemas.openxmlformats.org/officeDocument/2006/relationships/hyperlink" Target="http://www.csun.edu/assessment/program_review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un.edu/assessment/pr_resource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un.edu/~instrsch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PROGRAM REVIEW ORIENTATION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Launch Meeting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96200" y="3429000"/>
            <a:ext cx="106680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 smtClean="0">
                <a:solidFill>
                  <a:schemeClr val="bg1"/>
                </a:solidFill>
              </a:rPr>
              <a:t>August</a:t>
            </a:r>
          </a:p>
          <a:p>
            <a:r>
              <a:rPr lang="en-US" sz="1700" b="1" dirty="0" smtClean="0">
                <a:solidFill>
                  <a:schemeClr val="bg1"/>
                </a:solidFill>
              </a:rPr>
              <a:t>28,</a:t>
            </a:r>
          </a:p>
          <a:p>
            <a:r>
              <a:rPr lang="en-US" sz="1700" b="1" dirty="0" smtClean="0">
                <a:solidFill>
                  <a:schemeClr val="bg1"/>
                </a:solidFill>
              </a:rPr>
              <a:t>2013</a:t>
            </a:r>
          </a:p>
          <a:p>
            <a:endParaRPr lang="en-US" sz="1700" b="1" dirty="0" smtClean="0">
              <a:solidFill>
                <a:schemeClr val="bg1"/>
              </a:solidFill>
            </a:endParaRPr>
          </a:p>
          <a:p>
            <a:r>
              <a:rPr lang="en-US" sz="1700" b="1" dirty="0" smtClean="0">
                <a:solidFill>
                  <a:schemeClr val="bg1"/>
                </a:solidFill>
              </a:rPr>
              <a:t>10 a.m. -12 p.m</a:t>
            </a:r>
            <a:r>
              <a:rPr lang="en-US" b="1" dirty="0" smtClean="0">
                <a:solidFill>
                  <a:schemeClr val="bg1"/>
                </a:solidFill>
              </a:rPr>
              <a:t>. 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7160" y="914400"/>
            <a:ext cx="5562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Department Orientation for Program Review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Office of Academic Assessment &amp; Program Review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Bonnie Paller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Bonnie.Paller@csun.edu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Eli Bartle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ebartle@csun.edu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Roxi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Diaz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mayra.diaz.222@my.csun.edu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(818) 677-2969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67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Assessment and Strategic Planning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</a:t>
            </a:r>
            <a:r>
              <a:rPr lang="en-US" dirty="0" smtClean="0"/>
              <a:t>ssessment in </a:t>
            </a:r>
            <a:r>
              <a:rPr lang="en-US" smtClean="0"/>
              <a:t>the Self-Study </a:t>
            </a:r>
            <a:r>
              <a:rPr lang="en-US" dirty="0" smtClean="0"/>
              <a:t>(Part 3)</a:t>
            </a:r>
          </a:p>
          <a:p>
            <a:pPr lvl="1"/>
            <a:r>
              <a:rPr lang="en-US" dirty="0" smtClean="0"/>
              <a:t>Summarizes assessment results since your last program review</a:t>
            </a:r>
          </a:p>
          <a:p>
            <a:pPr lvl="1"/>
            <a:r>
              <a:rPr lang="en-US" dirty="0" smtClean="0"/>
              <a:t>Serves as a foundation for curriculum planning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Assessment Matrix at the end of the Self-Study Guidelines Document, </a:t>
            </a:r>
          </a:p>
          <a:p>
            <a:pPr marL="480060" lvl="3" indent="0">
              <a:buClr>
                <a:schemeClr val="accent1"/>
              </a:buClr>
              <a:buNone/>
            </a:pPr>
            <a:r>
              <a:rPr lang="en-US" b="1" dirty="0" smtClean="0">
                <a:hlinkClick r:id="rId2"/>
              </a:rPr>
              <a:t>@ http</a:t>
            </a:r>
            <a:r>
              <a:rPr lang="en-US" b="1" dirty="0">
                <a:hlinkClick r:id="rId2"/>
              </a:rPr>
              <a:t>://</a:t>
            </a:r>
            <a:r>
              <a:rPr lang="en-US" b="1" dirty="0" smtClean="0">
                <a:hlinkClick r:id="rId2"/>
              </a:rPr>
              <a:t>www.csun.edu/assessment/program_review.html</a:t>
            </a:r>
            <a:endParaRPr lang="en-US" b="1" dirty="0" smtClean="0"/>
          </a:p>
          <a:p>
            <a:pPr marL="342900" lvl="2">
              <a:buClr>
                <a:schemeClr val="accent1"/>
              </a:buClr>
            </a:pPr>
            <a:endParaRPr lang="en-US" b="1" dirty="0"/>
          </a:p>
          <a:p>
            <a:pPr marL="342900" lvl="2">
              <a:buClr>
                <a:schemeClr val="accent1"/>
              </a:buClr>
            </a:pPr>
            <a:endParaRPr lang="en-US" b="1" dirty="0" smtClean="0"/>
          </a:p>
          <a:p>
            <a:pPr marL="342900" lvl="2">
              <a:buClr>
                <a:schemeClr val="accent1"/>
              </a:buClr>
            </a:pPr>
            <a:endParaRPr lang="en-US" b="1" dirty="0"/>
          </a:p>
          <a:p>
            <a:pPr marL="342900" lvl="2">
              <a:buClr>
                <a:schemeClr val="accent1"/>
              </a:buClr>
            </a:pPr>
            <a:endParaRPr lang="en-US" b="1" dirty="0" smtClean="0"/>
          </a:p>
          <a:p>
            <a:pPr marL="114300" lvl="2" indent="0">
              <a:buClr>
                <a:schemeClr val="accent1"/>
              </a:buClr>
              <a:buNone/>
            </a:pPr>
            <a:endParaRPr lang="en-US" b="1" dirty="0" smtClean="0"/>
          </a:p>
          <a:p>
            <a:pPr marL="342900" lvl="2">
              <a:buClr>
                <a:schemeClr val="accent1"/>
              </a:buClr>
            </a:pPr>
            <a:endParaRPr lang="en-US" b="1" dirty="0" smtClean="0"/>
          </a:p>
          <a:p>
            <a:pPr marL="342900" lvl="2">
              <a:buClr>
                <a:schemeClr val="accent1"/>
              </a:buClr>
            </a:pPr>
            <a:r>
              <a:rPr lang="en-US" dirty="0"/>
              <a:t>Bonnie Paller, Director of Office of Academic Assessment &amp; Program Review</a:t>
            </a:r>
          </a:p>
          <a:p>
            <a:pPr marL="342900" lvl="2">
              <a:buClr>
                <a:schemeClr val="accent1"/>
              </a:buClr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5905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Step </a:t>
            </a:r>
            <a:r>
              <a:rPr lang="en-US" sz="3500" dirty="0" smtClean="0"/>
              <a:t>3 External Reviewer Visit &amp; Report</a:t>
            </a:r>
          </a:p>
          <a:p>
            <a:pPr marL="114300" indent="0">
              <a:buNone/>
            </a:pPr>
            <a:r>
              <a:rPr lang="en-US" sz="3500" dirty="0" smtClean="0"/>
              <a:t> </a:t>
            </a:r>
          </a:p>
          <a:p>
            <a:pPr lvl="1"/>
            <a:r>
              <a:rPr lang="en-US" sz="2800" dirty="0" smtClean="0"/>
              <a:t>Selection of Reviewers</a:t>
            </a:r>
          </a:p>
          <a:p>
            <a:pPr lvl="1"/>
            <a:r>
              <a:rPr lang="en-US" sz="2800" dirty="0" smtClean="0"/>
              <a:t>Visit to Campus</a:t>
            </a:r>
          </a:p>
          <a:p>
            <a:pPr lvl="1"/>
            <a:r>
              <a:rPr lang="en-US" sz="2800" dirty="0" smtClean="0"/>
              <a:t>Report and </a:t>
            </a:r>
            <a:r>
              <a:rPr lang="en-US" sz="2800" dirty="0" smtClean="0"/>
              <a:t>MOU</a:t>
            </a:r>
          </a:p>
          <a:p>
            <a:pPr lvl="1"/>
            <a:endParaRPr lang="en-US" sz="2800" dirty="0"/>
          </a:p>
          <a:p>
            <a:r>
              <a:rPr lang="en-US" sz="2700" dirty="0"/>
              <a:t>Roxi Diaz, Graduate Assistant</a:t>
            </a:r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4558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Step 4 MOU – </a:t>
            </a:r>
            <a:r>
              <a:rPr lang="en-US" sz="3500" dirty="0" smtClean="0"/>
              <a:t>Creation</a:t>
            </a:r>
            <a:endParaRPr lang="en-US" sz="3500" dirty="0" smtClean="0"/>
          </a:p>
          <a:p>
            <a:pPr lvl="1"/>
            <a:r>
              <a:rPr lang="en-US" sz="2500" dirty="0" smtClean="0"/>
              <a:t>Who creates it?</a:t>
            </a:r>
          </a:p>
          <a:p>
            <a:pPr lvl="1"/>
            <a:r>
              <a:rPr lang="en-US" sz="2500" dirty="0" smtClean="0"/>
              <a:t>What does the meeting involve?</a:t>
            </a:r>
          </a:p>
          <a:p>
            <a:pPr lvl="1"/>
            <a:r>
              <a:rPr lang="en-US" sz="2500" dirty="0" smtClean="0"/>
              <a:t>Recommendations and </a:t>
            </a:r>
            <a:r>
              <a:rPr lang="en-US" sz="2500" dirty="0" smtClean="0"/>
              <a:t>Commendations</a:t>
            </a:r>
          </a:p>
          <a:p>
            <a:pPr lvl="1"/>
            <a:endParaRPr lang="en-US" sz="25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2" t="9915" r="4030" b="30054"/>
          <a:stretch/>
        </p:blipFill>
        <p:spPr bwMode="auto">
          <a:xfrm>
            <a:off x="2057400" y="3784600"/>
            <a:ext cx="4800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733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 smtClean="0"/>
              <a:t>Step 5 – MOU Distribution</a:t>
            </a:r>
          </a:p>
          <a:p>
            <a:pPr marL="114300" indent="0">
              <a:buNone/>
            </a:pPr>
            <a:endParaRPr lang="en-US" sz="3500" dirty="0" smtClean="0"/>
          </a:p>
          <a:p>
            <a:pPr lvl="1"/>
            <a:r>
              <a:rPr lang="en-US" sz="2800" dirty="0" smtClean="0"/>
              <a:t>Who sees it? </a:t>
            </a:r>
          </a:p>
          <a:p>
            <a:pPr lvl="1"/>
            <a:r>
              <a:rPr lang="en-US" sz="2800" dirty="0" smtClean="0"/>
              <a:t>Creating understandings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7770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500" dirty="0" smtClean="0"/>
              <a:t>Step 6: Implementation of MOU </a:t>
            </a:r>
          </a:p>
          <a:p>
            <a:pPr marL="114300" indent="0">
              <a:buNone/>
            </a:pPr>
            <a:endParaRPr lang="en-US" sz="3500" dirty="0" smtClean="0"/>
          </a:p>
          <a:p>
            <a:pPr lvl="1"/>
            <a:r>
              <a:rPr lang="en-US" sz="2800" dirty="0" smtClean="0"/>
              <a:t>What’s the point? </a:t>
            </a:r>
          </a:p>
          <a:p>
            <a:pPr lvl="1"/>
            <a:r>
              <a:rPr lang="en-US" sz="2800" dirty="0" smtClean="0"/>
              <a:t>What is to be done with it after program review is done?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668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Review Video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Video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761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Calendar and timeline</a:t>
            </a:r>
            <a:endParaRPr lang="en-US" dirty="0"/>
          </a:p>
        </p:txBody>
      </p:sp>
      <p:pic>
        <p:nvPicPr>
          <p:cNvPr id="1026" name="Picture 2" descr="Z:\SharedUGS\PROGRAM REVIEW\Graphics\External Review Timeli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56" y="1883121"/>
            <a:ext cx="83058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430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14300" indent="0">
              <a:buNone/>
            </a:pPr>
            <a:r>
              <a:rPr lang="en-US" b="1" dirty="0" smtClean="0"/>
              <a:t>Questions? Consultation? Assistance?  Examples? Delays?  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Contact us at: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b="1" dirty="0"/>
              <a:t>Website</a:t>
            </a:r>
            <a:r>
              <a:rPr lang="en-US" dirty="0"/>
              <a:t>: 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www.csun.edu/assessment/program_review.html</a:t>
            </a: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Or </a:t>
            </a:r>
            <a:r>
              <a:rPr lang="en-US" b="1" dirty="0" smtClean="0"/>
              <a:t>Phone</a:t>
            </a:r>
            <a:r>
              <a:rPr lang="en-US" dirty="0" smtClean="0"/>
              <a:t>:  </a:t>
            </a:r>
            <a:r>
              <a:rPr lang="en-US" dirty="0"/>
              <a:t>818 677 </a:t>
            </a:r>
            <a:r>
              <a:rPr lang="en-US" dirty="0" smtClean="0"/>
              <a:t>2969 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Or </a:t>
            </a:r>
            <a:r>
              <a:rPr lang="en-US" b="1" dirty="0" smtClean="0"/>
              <a:t>Email</a:t>
            </a:r>
            <a:r>
              <a:rPr lang="en-US" dirty="0" smtClean="0"/>
              <a:t>:     </a:t>
            </a:r>
          </a:p>
          <a:p>
            <a:endParaRPr lang="en-US" dirty="0" smtClean="0"/>
          </a:p>
          <a:p>
            <a:r>
              <a:rPr lang="en-US" dirty="0" smtClean="0"/>
              <a:t>Eli Bartle, Program Review Coordinator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Email:  </a:t>
            </a:r>
            <a:r>
              <a:rPr lang="en-US" dirty="0" smtClean="0">
                <a:hlinkClick r:id="rId3"/>
              </a:rPr>
              <a:t>ebartle@csun.edu</a:t>
            </a:r>
            <a:endParaRPr lang="en-US" dirty="0" smtClean="0"/>
          </a:p>
          <a:p>
            <a:pPr lvl="1">
              <a:buFont typeface="Wingdings" pitchFamily="2" charset="2"/>
              <a:buChar char="Ø"/>
            </a:pPr>
            <a:endParaRPr lang="en-US" dirty="0" smtClean="0"/>
          </a:p>
          <a:p>
            <a:r>
              <a:rPr lang="en-US" dirty="0" smtClean="0"/>
              <a:t>Roxi </a:t>
            </a:r>
            <a:r>
              <a:rPr lang="en-US" dirty="0" smtClean="0"/>
              <a:t>Diaz, Student </a:t>
            </a:r>
            <a:r>
              <a:rPr lang="en-US" dirty="0" smtClean="0"/>
              <a:t>Assistant</a:t>
            </a: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Email</a:t>
            </a:r>
            <a:r>
              <a:rPr lang="en-US" dirty="0"/>
              <a:t>:  </a:t>
            </a:r>
            <a:r>
              <a:rPr lang="en-US" dirty="0" smtClean="0">
                <a:hlinkClick r:id="rId4"/>
              </a:rPr>
              <a:t>mayra.diaz.222@my.csun.edu</a:t>
            </a:r>
            <a:endParaRPr lang="en-US" dirty="0" smtClean="0"/>
          </a:p>
          <a:p>
            <a:pPr lvl="1">
              <a:buFont typeface="Wingdings" pitchFamily="2" charset="2"/>
              <a:buChar char="Ø"/>
            </a:pPr>
            <a:endParaRPr lang="en-US" dirty="0" smtClean="0"/>
          </a:p>
          <a:p>
            <a:r>
              <a:rPr lang="en-US" dirty="0" smtClean="0"/>
              <a:t>Bonnie </a:t>
            </a:r>
            <a:r>
              <a:rPr lang="en-US" dirty="0" err="1" smtClean="0"/>
              <a:t>Paller</a:t>
            </a:r>
            <a:r>
              <a:rPr lang="en-US" dirty="0" smtClean="0"/>
              <a:t>, Assessment and Program Review </a:t>
            </a:r>
            <a:endParaRPr lang="en-US" dirty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Email:  </a:t>
            </a:r>
            <a:r>
              <a:rPr lang="en-US" dirty="0" smtClean="0">
                <a:hlinkClick r:id="rId5"/>
              </a:rPr>
              <a:t>bonnie.paller@csun.edu</a:t>
            </a:r>
            <a:r>
              <a:rPr lang="en-US" dirty="0" smtClean="0"/>
              <a:t> 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b="1" dirty="0" smtClean="0"/>
              <a:t>Good </a:t>
            </a:r>
            <a:r>
              <a:rPr lang="en-US" b="1" dirty="0" smtClean="0"/>
              <a:t>luck!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1351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495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Introductions</a:t>
            </a:r>
          </a:p>
          <a:p>
            <a:r>
              <a:rPr lang="en-US" b="1" dirty="0" smtClean="0"/>
              <a:t>Program Review Policy and Procedures </a:t>
            </a:r>
          </a:p>
          <a:p>
            <a:r>
              <a:rPr lang="en-US" b="1" dirty="0"/>
              <a:t>Program Review Video</a:t>
            </a:r>
          </a:p>
          <a:p>
            <a:r>
              <a:rPr lang="en-US" b="1" dirty="0" smtClean="0"/>
              <a:t>Steps of Process</a:t>
            </a:r>
          </a:p>
          <a:p>
            <a:pPr lvl="1"/>
            <a:r>
              <a:rPr lang="en-US" b="1" dirty="0" smtClean="0"/>
              <a:t>Writing &amp; Reviewing the Self </a:t>
            </a:r>
            <a:r>
              <a:rPr lang="en-US" b="1" dirty="0"/>
              <a:t>S</a:t>
            </a:r>
            <a:r>
              <a:rPr lang="en-US" b="1" dirty="0" smtClean="0"/>
              <a:t>tudy</a:t>
            </a:r>
          </a:p>
          <a:p>
            <a:pPr lvl="2"/>
            <a:r>
              <a:rPr lang="en-US" b="1" dirty="0" smtClean="0"/>
              <a:t>Overview of the Information to Include:   Eli Bartle</a:t>
            </a:r>
          </a:p>
          <a:p>
            <a:pPr lvl="2"/>
            <a:r>
              <a:rPr lang="en-US" b="1" dirty="0" smtClean="0"/>
              <a:t>Obtaining the Institutional Research Data:  Bettina Huber</a:t>
            </a:r>
          </a:p>
          <a:p>
            <a:pPr lvl="2"/>
            <a:r>
              <a:rPr lang="en-US" b="1" dirty="0" smtClean="0"/>
              <a:t>Campus Climate: </a:t>
            </a:r>
            <a:r>
              <a:rPr lang="en-US" b="1" dirty="0" err="1" smtClean="0"/>
              <a:t>Dianah</a:t>
            </a:r>
            <a:r>
              <a:rPr lang="en-US" b="1" dirty="0" smtClean="0"/>
              <a:t> </a:t>
            </a:r>
            <a:r>
              <a:rPr lang="en-US" b="1" dirty="0" err="1" smtClean="0"/>
              <a:t>Wynter</a:t>
            </a:r>
            <a:endParaRPr lang="en-US" b="1" dirty="0" smtClean="0"/>
          </a:p>
          <a:p>
            <a:pPr lvl="2"/>
            <a:r>
              <a:rPr lang="en-US" b="1" dirty="0"/>
              <a:t>Using Assessment Data &amp; Results:  Bonnie </a:t>
            </a:r>
            <a:r>
              <a:rPr lang="en-US" b="1" dirty="0" smtClean="0"/>
              <a:t>Paller</a:t>
            </a:r>
          </a:p>
          <a:p>
            <a:pPr lvl="1"/>
            <a:r>
              <a:rPr lang="en-US" b="1" dirty="0" smtClean="0"/>
              <a:t>External Reviewer Visit</a:t>
            </a:r>
          </a:p>
          <a:p>
            <a:pPr lvl="2"/>
            <a:r>
              <a:rPr lang="en-US" b="1" dirty="0" smtClean="0"/>
              <a:t>Planning &amp; Scheduling:  </a:t>
            </a:r>
            <a:r>
              <a:rPr lang="en-US" b="1" dirty="0" err="1" smtClean="0"/>
              <a:t>Roxi</a:t>
            </a:r>
            <a:r>
              <a:rPr lang="en-US" b="1" dirty="0" smtClean="0"/>
              <a:t> Diaz</a:t>
            </a:r>
          </a:p>
          <a:p>
            <a:pPr lvl="1"/>
            <a:r>
              <a:rPr lang="en-US" b="1" dirty="0" smtClean="0"/>
              <a:t>Constructing the 5-Year Plan:  MOU</a:t>
            </a:r>
          </a:p>
          <a:p>
            <a:r>
              <a:rPr lang="en-US" b="1" dirty="0" smtClean="0"/>
              <a:t>Review Calendar and Timeline</a:t>
            </a:r>
          </a:p>
          <a:p>
            <a:r>
              <a:rPr lang="en-US" b="1" dirty="0" smtClean="0"/>
              <a:t>Small Group work on your department’s timeline</a:t>
            </a:r>
          </a:p>
          <a:p>
            <a:r>
              <a:rPr lang="en-US" b="1" dirty="0" smtClean="0"/>
              <a:t>Wrap up, website, questions </a:t>
            </a:r>
          </a:p>
        </p:txBody>
      </p:sp>
    </p:spTree>
    <p:extLst>
      <p:ext uri="{BB962C8B-B14F-4D97-AF65-F5344CB8AC3E}">
        <p14:creationId xmlns:p14="http://schemas.microsoft.com/office/powerpoint/2010/main" val="284751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big picture: Program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is program review required?</a:t>
            </a:r>
          </a:p>
          <a:p>
            <a:r>
              <a:rPr lang="en-US" dirty="0" smtClean="0"/>
              <a:t>What does the process document?</a:t>
            </a:r>
          </a:p>
          <a:p>
            <a:pPr lvl="1"/>
            <a:r>
              <a:rPr lang="en-US" dirty="0" smtClean="0"/>
              <a:t>History/Reflection</a:t>
            </a:r>
          </a:p>
          <a:p>
            <a:pPr lvl="1"/>
            <a:r>
              <a:rPr lang="en-US" dirty="0" smtClean="0"/>
              <a:t>Goals/Objectives/Planning (since last review)</a:t>
            </a:r>
          </a:p>
          <a:p>
            <a:pPr lvl="1"/>
            <a:r>
              <a:rPr lang="en-US" dirty="0" smtClean="0"/>
              <a:t>Commendations &amp; Recommendations: Improvement </a:t>
            </a:r>
          </a:p>
          <a:p>
            <a:r>
              <a:rPr lang="en-US" i="1" dirty="0" smtClean="0"/>
              <a:t>Shared responsibility</a:t>
            </a:r>
          </a:p>
          <a:p>
            <a:pPr lvl="1"/>
            <a:r>
              <a:rPr lang="en-US" dirty="0" smtClean="0"/>
              <a:t>Who are the key players?</a:t>
            </a:r>
          </a:p>
          <a:p>
            <a:pPr lvl="1"/>
            <a:r>
              <a:rPr lang="en-US" dirty="0" smtClean="0"/>
              <a:t>How will you get support? </a:t>
            </a:r>
          </a:p>
          <a:p>
            <a:r>
              <a:rPr lang="en-US" dirty="0" smtClean="0"/>
              <a:t>Evaluation: How does it tie into assessment? </a:t>
            </a:r>
          </a:p>
        </p:txBody>
      </p:sp>
    </p:spTree>
    <p:extLst>
      <p:ext uri="{BB962C8B-B14F-4D97-AF65-F5344CB8AC3E}">
        <p14:creationId xmlns:p14="http://schemas.microsoft.com/office/powerpoint/2010/main" val="4042298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Review the New FLOWCHART*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www.csun.edu/assessment/program_review.html</a:t>
            </a:r>
            <a:endParaRPr lang="en-US" dirty="0" smtClean="0"/>
          </a:p>
          <a:p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sz="1800" dirty="0" smtClean="0"/>
              <a:t>Thanks to Jody Myers (Religious Studies &amp; Jewish Studies Program Coordinator), Anita Slechta (Chair, Health Sciences &amp; Director of BS, Radiologic Sciences), and Cheryl Spector (English Department &amp; Director</a:t>
            </a:r>
            <a:r>
              <a:rPr lang="en-US" sz="1800" dirty="0"/>
              <a:t>, </a:t>
            </a:r>
            <a:r>
              <a:rPr lang="en-US" sz="1800" dirty="0">
                <a:hlinkClick r:id="rId3"/>
              </a:rPr>
              <a:t>Academic First Year Experiences</a:t>
            </a:r>
            <a:r>
              <a:rPr lang="en-US" sz="1800" dirty="0" smtClean="0"/>
              <a:t>) for their feedback in creating the flowchart.  </a:t>
            </a:r>
          </a:p>
          <a:p>
            <a:pPr>
              <a:buFont typeface="Arial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5700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800" dirty="0"/>
              <a:t>Step 1: Launch Meeting</a:t>
            </a:r>
          </a:p>
          <a:p>
            <a:pPr lvl="1"/>
            <a:r>
              <a:rPr lang="en-US" sz="3800" dirty="0"/>
              <a:t>Step 2: Self Study </a:t>
            </a:r>
            <a:endParaRPr lang="en-US" sz="3800" dirty="0" smtClean="0"/>
          </a:p>
          <a:p>
            <a:pPr lvl="1"/>
            <a:r>
              <a:rPr lang="en-US" sz="3800" dirty="0" smtClean="0"/>
              <a:t>Step 3: </a:t>
            </a:r>
            <a:r>
              <a:rPr lang="en-US" sz="3800" dirty="0"/>
              <a:t>External Review</a:t>
            </a:r>
          </a:p>
          <a:p>
            <a:pPr lvl="1"/>
            <a:r>
              <a:rPr lang="en-US" sz="3800" dirty="0"/>
              <a:t>Step </a:t>
            </a:r>
            <a:r>
              <a:rPr lang="en-US" sz="3800" dirty="0" smtClean="0"/>
              <a:t>4: </a:t>
            </a:r>
            <a:r>
              <a:rPr lang="en-US" sz="3800" dirty="0"/>
              <a:t>MOU – Creation</a:t>
            </a:r>
          </a:p>
          <a:p>
            <a:pPr lvl="1"/>
            <a:r>
              <a:rPr lang="en-US" sz="3800" dirty="0"/>
              <a:t>Step </a:t>
            </a:r>
            <a:r>
              <a:rPr lang="en-US" sz="3800" dirty="0" smtClean="0"/>
              <a:t>5: </a:t>
            </a:r>
            <a:r>
              <a:rPr lang="en-US" sz="3800" dirty="0"/>
              <a:t>MOU Distribution</a:t>
            </a:r>
          </a:p>
          <a:p>
            <a:pPr lvl="1"/>
            <a:r>
              <a:rPr lang="en-US" sz="3800" dirty="0"/>
              <a:t>Step </a:t>
            </a:r>
            <a:r>
              <a:rPr lang="en-US" sz="3800" dirty="0" smtClean="0"/>
              <a:t>6: </a:t>
            </a:r>
            <a:r>
              <a:rPr lang="en-US" sz="3800" dirty="0"/>
              <a:t>Implementation of MOU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623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500" dirty="0" smtClean="0"/>
              <a:t>Step 2. Self Study</a:t>
            </a:r>
          </a:p>
          <a:p>
            <a:pPr lvl="1"/>
            <a:r>
              <a:rPr lang="en-US" sz="2800" dirty="0" smtClean="0"/>
              <a:t>What’s the point? </a:t>
            </a:r>
          </a:p>
          <a:p>
            <a:pPr lvl="1"/>
            <a:r>
              <a:rPr lang="en-US" sz="2800" dirty="0" smtClean="0"/>
              <a:t>What’s involved in compiling the information?  </a:t>
            </a:r>
          </a:p>
          <a:p>
            <a:pPr lvl="1"/>
            <a:r>
              <a:rPr lang="en-US" sz="2800" dirty="0" smtClean="0"/>
              <a:t>Who writes it?</a:t>
            </a:r>
          </a:p>
          <a:p>
            <a:pPr lvl="1"/>
            <a:r>
              <a:rPr lang="en-US" sz="2800" dirty="0" smtClean="0"/>
              <a:t>What information needs to be included?</a:t>
            </a:r>
          </a:p>
          <a:p>
            <a:pPr lvl="1"/>
            <a:r>
              <a:rPr lang="en-US" sz="2800" dirty="0" smtClean="0"/>
              <a:t> What to do when it is done?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82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Self-study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Overview of the Program</a:t>
            </a:r>
          </a:p>
          <a:p>
            <a:r>
              <a:rPr lang="en-US" dirty="0" smtClean="0"/>
              <a:t>Campus Climate Actions*</a:t>
            </a:r>
          </a:p>
          <a:p>
            <a:r>
              <a:rPr lang="en-US" dirty="0" smtClean="0"/>
              <a:t>Assessment and Strategic Planning</a:t>
            </a:r>
          </a:p>
          <a:p>
            <a:r>
              <a:rPr lang="en-US" dirty="0" smtClean="0"/>
              <a:t>Key Strengths and Challenges</a:t>
            </a:r>
          </a:p>
          <a:p>
            <a:r>
              <a:rPr lang="en-US" dirty="0" smtClean="0"/>
              <a:t>Discussion of MOU</a:t>
            </a:r>
          </a:p>
          <a:p>
            <a:r>
              <a:rPr lang="en-US" dirty="0" smtClean="0"/>
              <a:t>Appendices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dirty="0" smtClean="0"/>
              <a:t>See Self-Study Guidelines:  </a:t>
            </a:r>
          </a:p>
          <a:p>
            <a:pPr marL="11430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www.csun.edu/assessment/pr_resources.html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 * New section as of Fall 2013</a:t>
            </a:r>
          </a:p>
        </p:txBody>
      </p:sp>
    </p:spTree>
    <p:extLst>
      <p:ext uri="{BB962C8B-B14F-4D97-AF65-F5344CB8AC3E}">
        <p14:creationId xmlns:p14="http://schemas.microsoft.com/office/powerpoint/2010/main" val="131757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</a:t>
            </a:r>
            <a:r>
              <a:rPr lang="en-US" dirty="0" smtClean="0"/>
              <a:t>RESEARCH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5105400"/>
          </a:xfrm>
        </p:spPr>
        <p:txBody>
          <a:bodyPr/>
          <a:lstStyle/>
          <a:p>
            <a:pPr marL="114300" indent="0">
              <a:buNone/>
            </a:pPr>
            <a:r>
              <a:rPr lang="en-US" dirty="0" smtClean="0"/>
              <a:t>Bettina Huber, Director, Office of Institutional Research</a:t>
            </a:r>
          </a:p>
          <a:p>
            <a:r>
              <a:rPr lang="en-US" dirty="0">
                <a:hlinkClick r:id="rId2"/>
              </a:rPr>
              <a:t>http://www.csun.edu/~instrsch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6" t="18117" r="26837" b="35010"/>
          <a:stretch/>
        </p:blipFill>
        <p:spPr bwMode="auto">
          <a:xfrm>
            <a:off x="304800" y="2733040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45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Campus Climate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Campus </a:t>
            </a:r>
            <a:r>
              <a:rPr lang="en-US" dirty="0"/>
              <a:t>Climate Survey </a:t>
            </a:r>
            <a:r>
              <a:rPr lang="en-US" dirty="0" smtClean="0"/>
              <a:t>Results and Recommendations </a:t>
            </a:r>
          </a:p>
          <a:p>
            <a:r>
              <a:rPr lang="en-US" dirty="0" smtClean="0"/>
              <a:t>Program Review and Student Learning Outcomes Practice Changes </a:t>
            </a:r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/>
              <a:t>Dianah Wynter (Associate Professor, Media Theory &amp; Criticism Option; Arts, Media, &amp; Communication)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327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Custom 5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6B7C72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1008</TotalTime>
  <Words>607</Words>
  <Application>Microsoft Office PowerPoint</Application>
  <PresentationFormat>On-screen Show (4:3)</PresentationFormat>
  <Paragraphs>145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Apothecary</vt:lpstr>
      <vt:lpstr>Launch Meeting </vt:lpstr>
      <vt:lpstr>Agenda </vt:lpstr>
      <vt:lpstr>The big picture: Program Review</vt:lpstr>
      <vt:lpstr>Steps of Process </vt:lpstr>
      <vt:lpstr>Steps of process</vt:lpstr>
      <vt:lpstr>Steps of process</vt:lpstr>
      <vt:lpstr>Self-study sections</vt:lpstr>
      <vt:lpstr>Institutional RESEARCH Data</vt:lpstr>
      <vt:lpstr>Campus Climate</vt:lpstr>
      <vt:lpstr>Assessment and Strategic Planning </vt:lpstr>
      <vt:lpstr>Steps of process</vt:lpstr>
      <vt:lpstr>Steps of process</vt:lpstr>
      <vt:lpstr>Steps of process</vt:lpstr>
      <vt:lpstr>Steps of process</vt:lpstr>
      <vt:lpstr>Program Review Video </vt:lpstr>
      <vt:lpstr>Calendar and timeline</vt:lpstr>
      <vt:lpstr>Wrap up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Launch Meeting</dc:title>
  <dc:creator>Diaz, Mayra Roxi</dc:creator>
  <cp:lastModifiedBy>Diaz, Mayra Roxi</cp:lastModifiedBy>
  <cp:revision>33</cp:revision>
  <cp:lastPrinted>2013-08-21T16:42:28Z</cp:lastPrinted>
  <dcterms:created xsi:type="dcterms:W3CDTF">2013-06-19T17:12:34Z</dcterms:created>
  <dcterms:modified xsi:type="dcterms:W3CDTF">2013-08-21T21:44:18Z</dcterms:modified>
</cp:coreProperties>
</file>