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79" r:id="rId2"/>
    <p:sldId id="257" r:id="rId3"/>
    <p:sldId id="263" r:id="rId4"/>
    <p:sldId id="293" r:id="rId5"/>
    <p:sldId id="264" r:id="rId6"/>
    <p:sldId id="266" r:id="rId7"/>
    <p:sldId id="267" r:id="rId8"/>
    <p:sldId id="270" r:id="rId9"/>
    <p:sldId id="268" r:id="rId10"/>
    <p:sldId id="265" r:id="rId11"/>
    <p:sldId id="273" r:id="rId12"/>
    <p:sldId id="271" r:id="rId13"/>
    <p:sldId id="288" r:id="rId14"/>
    <p:sldId id="272" r:id="rId15"/>
    <p:sldId id="275" r:id="rId16"/>
    <p:sldId id="285" r:id="rId17"/>
    <p:sldId id="274" r:id="rId18"/>
    <p:sldId id="276" r:id="rId19"/>
    <p:sldId id="277" r:id="rId20"/>
    <p:sldId id="296" r:id="rId21"/>
    <p:sldId id="280" r:id="rId22"/>
    <p:sldId id="284" r:id="rId23"/>
    <p:sldId id="286" r:id="rId24"/>
    <p:sldId id="297" r:id="rId25"/>
    <p:sldId id="260" r:id="rId26"/>
    <p:sldId id="261" r:id="rId27"/>
    <p:sldId id="262" r:id="rId28"/>
    <p:sldId id="259" r:id="rId29"/>
    <p:sldId id="258" r:id="rId30"/>
    <p:sldId id="269" r:id="rId31"/>
    <p:sldId id="294" r:id="rId32"/>
    <p:sldId id="281" r:id="rId33"/>
    <p:sldId id="292" r:id="rId34"/>
    <p:sldId id="278" r:id="rId35"/>
    <p:sldId id="283" r:id="rId36"/>
    <p:sldId id="282" r:id="rId37"/>
    <p:sldId id="287" r:id="rId38"/>
    <p:sldId id="298" r:id="rId39"/>
    <p:sldId id="289" r:id="rId40"/>
    <p:sldId id="299" r:id="rId41"/>
    <p:sldId id="290" r:id="rId42"/>
    <p:sldId id="291" r:id="rId43"/>
    <p:sldId id="300" r:id="rId44"/>
    <p:sldId id="295" r:id="rId4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69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97EFF7D-1718-F741-9A64-73DAF899CD1F}" type="datetimeFigureOut">
              <a:rPr lang="en-US" smtClean="0"/>
              <a:t>3/19/2014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014DDC8-5004-E342-8A7F-9FF8DCBFC4D8}" type="slidenum">
              <a:rPr lang="en-US" smtClean="0"/>
              <a:t>‹#›</a:t>
            </a:fld>
            <a:endParaRPr lang="en-US"/>
          </a:p>
        </p:txBody>
      </p:sp>
    </p:spTree>
    <p:extLst>
      <p:ext uri="{BB962C8B-B14F-4D97-AF65-F5344CB8AC3E}">
        <p14:creationId xmlns:p14="http://schemas.microsoft.com/office/powerpoint/2010/main" val="2615966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2B2EC8F-036B-0444-986D-CF46B422FFF4}" type="datetimeFigureOut">
              <a:rPr lang="en-US" smtClean="0"/>
              <a:t>3/19/2014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52FFA7F-2660-D744-936B-CD19F1527DEB}" type="slidenum">
              <a:rPr lang="en-US" smtClean="0"/>
              <a:t>‹#›</a:t>
            </a:fld>
            <a:endParaRPr lang="en-US"/>
          </a:p>
        </p:txBody>
      </p:sp>
    </p:spTree>
    <p:extLst>
      <p:ext uri="{BB962C8B-B14F-4D97-AF65-F5344CB8AC3E}">
        <p14:creationId xmlns:p14="http://schemas.microsoft.com/office/powerpoint/2010/main" val="2082024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 where have we been and where might we “head”?</a:t>
            </a:r>
            <a:endParaRPr lang="en-US" dirty="0"/>
          </a:p>
        </p:txBody>
      </p:sp>
      <p:sp>
        <p:nvSpPr>
          <p:cNvPr id="4" name="Slide Number Placeholder 3"/>
          <p:cNvSpPr>
            <a:spLocks noGrp="1"/>
          </p:cNvSpPr>
          <p:nvPr>
            <p:ph type="sldNum" sz="quarter" idx="10"/>
          </p:nvPr>
        </p:nvSpPr>
        <p:spPr/>
        <p:txBody>
          <a:bodyPr/>
          <a:lstStyle/>
          <a:p>
            <a:fld id="{62ED5736-EA84-3343-A710-06B8C5524E4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lessons to learn from this shibboleth</a:t>
            </a:r>
            <a:r>
              <a:rPr lang="en-US" baseline="0" dirty="0" smtClean="0"/>
              <a:t> episode.</a:t>
            </a:r>
            <a:endParaRPr lang="en-US" dirty="0"/>
          </a:p>
        </p:txBody>
      </p:sp>
      <p:sp>
        <p:nvSpPr>
          <p:cNvPr id="4" name="Slide Number Placeholder 3"/>
          <p:cNvSpPr>
            <a:spLocks noGrp="1"/>
          </p:cNvSpPr>
          <p:nvPr>
            <p:ph type="sldNum" sz="quarter" idx="10"/>
          </p:nvPr>
        </p:nvSpPr>
        <p:spPr/>
        <p:txBody>
          <a:bodyPr/>
          <a:lstStyle/>
          <a:p>
            <a:fld id="{62ED5736-EA84-3343-A710-06B8C5524E45}"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Inculcating</a:t>
            </a:r>
            <a:r>
              <a:rPr lang="en-US" baseline="0" dirty="0" smtClean="0"/>
              <a:t> dialect and language awareness and acknowledging the public issues that need to </a:t>
            </a:r>
            <a:r>
              <a:rPr lang="en-US" baseline="0" smtClean="0"/>
              <a:t>be addressed.</a:t>
            </a:r>
            <a:endParaRPr lang="en-US"/>
          </a:p>
        </p:txBody>
      </p:sp>
      <p:sp>
        <p:nvSpPr>
          <p:cNvPr id="4" name="Slide Number Placeholder 3"/>
          <p:cNvSpPr>
            <a:spLocks noGrp="1"/>
          </p:cNvSpPr>
          <p:nvPr>
            <p:ph type="sldNum" sz="quarter" idx="10"/>
          </p:nvPr>
        </p:nvSpPr>
        <p:spPr/>
        <p:txBody>
          <a:bodyPr/>
          <a:lstStyle/>
          <a:p>
            <a:fld id="{C52FFA7F-2660-D744-936B-CD19F1527DEB}" type="slidenum">
              <a:rPr lang="en-US" smtClean="0"/>
              <a:t>31</a:t>
            </a:fld>
            <a:endParaRPr lang="en-US"/>
          </a:p>
        </p:txBody>
      </p:sp>
    </p:spTree>
    <p:extLst>
      <p:ext uri="{BB962C8B-B14F-4D97-AF65-F5344CB8AC3E}">
        <p14:creationId xmlns:p14="http://schemas.microsoft.com/office/powerpoint/2010/main" val="299929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what do we expect students to do?  </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35</a:t>
            </a:fld>
            <a:endParaRPr lang="en-US"/>
          </a:p>
        </p:txBody>
      </p:sp>
    </p:spTree>
    <p:extLst>
      <p:ext uri="{BB962C8B-B14F-4D97-AF65-F5344CB8AC3E}">
        <p14:creationId xmlns:p14="http://schemas.microsoft.com/office/powerpoint/2010/main" val="226803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basic cycle that the “Decoding the Disciplines” folks have constructed.  Some of the pieces make more sense than the others, but the map on the previous slide</a:t>
            </a:r>
            <a:r>
              <a:rPr lang="en-US" baseline="0" dirty="0" smtClean="0"/>
              <a:t> speaks volumes about the complexity of the territory we want students to navigate.</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36</a:t>
            </a:fld>
            <a:endParaRPr lang="en-US"/>
          </a:p>
        </p:txBody>
      </p:sp>
    </p:spTree>
    <p:extLst>
      <p:ext uri="{BB962C8B-B14F-4D97-AF65-F5344CB8AC3E}">
        <p14:creationId xmlns:p14="http://schemas.microsoft.com/office/powerpoint/2010/main" val="242628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territory of language is not all that simple in an setting.  Despite the Cummins definition of BICS and CALP</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37</a:t>
            </a:fld>
            <a:endParaRPr lang="en-US"/>
          </a:p>
        </p:txBody>
      </p:sp>
    </p:spTree>
    <p:extLst>
      <p:ext uri="{BB962C8B-B14F-4D97-AF65-F5344CB8AC3E}">
        <p14:creationId xmlns:p14="http://schemas.microsoft.com/office/powerpoint/2010/main" val="157825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magos</a:t>
            </a:r>
            <a:r>
              <a:rPr lang="en-US" dirty="0" smtClean="0"/>
              <a:t> "one of the members of the learned and priestly class," from </a:t>
            </a:r>
            <a:r>
              <a:rPr lang="en-US" dirty="0" err="1" smtClean="0"/>
              <a:t>O.Pers</a:t>
            </a:r>
            <a:r>
              <a:rPr lang="en-US" dirty="0" smtClean="0"/>
              <a:t>. </a:t>
            </a:r>
            <a:r>
              <a:rPr lang="en-US" dirty="0" err="1" smtClean="0"/>
              <a:t>magush</a:t>
            </a:r>
            <a:r>
              <a:rPr lang="en-US" dirty="0" smtClean="0"/>
              <a:t>, possibly from PIE *</a:t>
            </a:r>
            <a:r>
              <a:rPr lang="en-US" dirty="0" err="1" smtClean="0"/>
              <a:t>magh</a:t>
            </a:r>
            <a:r>
              <a:rPr lang="en-US" dirty="0" smtClean="0"/>
              <a:t>- "to be able, to have power”   We might observe that it was only the members of the learned or priestly class who learned to write,</a:t>
            </a:r>
            <a:r>
              <a:rPr lang="en-US" baseline="0" dirty="0" smtClean="0"/>
              <a:t> early on.</a:t>
            </a:r>
            <a:endParaRPr lang="en-US" dirty="0"/>
          </a:p>
        </p:txBody>
      </p:sp>
      <p:sp>
        <p:nvSpPr>
          <p:cNvPr id="4" name="Slide Number Placeholder 3"/>
          <p:cNvSpPr>
            <a:spLocks noGrp="1"/>
          </p:cNvSpPr>
          <p:nvPr>
            <p:ph type="sldNum" sz="quarter" idx="10"/>
          </p:nvPr>
        </p:nvSpPr>
        <p:spPr/>
        <p:txBody>
          <a:bodyPr/>
          <a:lstStyle/>
          <a:p>
            <a:fld id="{62ED5736-EA84-3343-A710-06B8C5524E4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Revue</a:t>
            </a:r>
            <a:r>
              <a:rPr lang="en-US" baseline="0" dirty="0" smtClean="0"/>
              <a:t> </a:t>
            </a:r>
            <a:r>
              <a:rPr lang="en-US" baseline="0" dirty="0" err="1" smtClean="0"/>
              <a:t>Canadienne</a:t>
            </a:r>
            <a:r>
              <a:rPr lang="en-US" baseline="0" dirty="0" smtClean="0"/>
              <a:t> de </a:t>
            </a:r>
            <a:r>
              <a:rPr lang="en-US" baseline="0" dirty="0" err="1" smtClean="0"/>
              <a:t>Linguistique</a:t>
            </a:r>
            <a:r>
              <a:rPr lang="en-US" baseline="0" dirty="0" smtClean="0"/>
              <a:t> </a:t>
            </a:r>
            <a:r>
              <a:rPr lang="en-US" baseline="0" dirty="0" err="1" smtClean="0"/>
              <a:t>Appliquée</a:t>
            </a:r>
            <a:r>
              <a:rPr lang="en-US" baseline="0" dirty="0" smtClean="0"/>
              <a:t>/Canadian Journal of Applied Linguistics</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6</a:t>
            </a:fld>
            <a:endParaRPr lang="en-US"/>
          </a:p>
        </p:txBody>
      </p:sp>
    </p:spTree>
    <p:extLst>
      <p:ext uri="{BB962C8B-B14F-4D97-AF65-F5344CB8AC3E}">
        <p14:creationId xmlns:p14="http://schemas.microsoft.com/office/powerpoint/2010/main" val="159813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grammatical explanations accessible and understandable.  And being sensitive to the </a:t>
            </a:r>
            <a:r>
              <a:rPr lang="en-US" dirty="0" err="1" smtClean="0"/>
              <a:t>systematicity</a:t>
            </a:r>
            <a:r>
              <a:rPr lang="en-US" dirty="0" smtClean="0"/>
              <a:t> of (a) whatever language(s) students come CSUN</a:t>
            </a:r>
            <a:r>
              <a:rPr lang="en-US" baseline="0" dirty="0" smtClean="0"/>
              <a:t> with, and (b) that they’re different from—but not less than—English (not even academic written English), and that we must build a bridge—a three-way bridge:  Between their language(s) and English, and between the academic written English that they’ll be expected to navigate—and at least drive, if not fully control—and the systems of English they’re developing.</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10</a:t>
            </a:fld>
            <a:endParaRPr lang="en-US"/>
          </a:p>
        </p:txBody>
      </p:sp>
    </p:spTree>
    <p:extLst>
      <p:ext uri="{BB962C8B-B14F-4D97-AF65-F5344CB8AC3E}">
        <p14:creationId xmlns:p14="http://schemas.microsoft.com/office/powerpoint/2010/main" val="420967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Complexity” = Common</a:t>
            </a:r>
            <a:r>
              <a:rPr lang="en-US" baseline="0" dirty="0" smtClean="0"/>
              <a:t> Core language</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14</a:t>
            </a:fld>
            <a:endParaRPr lang="en-US"/>
          </a:p>
        </p:txBody>
      </p:sp>
    </p:spTree>
    <p:extLst>
      <p:ext uri="{BB962C8B-B14F-4D97-AF65-F5344CB8AC3E}">
        <p14:creationId xmlns:p14="http://schemas.microsoft.com/office/powerpoint/2010/main" val="687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the schema piece about the “misunderstood photographer.”</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17</a:t>
            </a:fld>
            <a:endParaRPr lang="en-US"/>
          </a:p>
        </p:txBody>
      </p:sp>
    </p:spTree>
    <p:extLst>
      <p:ext uri="{BB962C8B-B14F-4D97-AF65-F5344CB8AC3E}">
        <p14:creationId xmlns:p14="http://schemas.microsoft.com/office/powerpoint/2010/main" val="139312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context trumps vocabulary—and using different terminology makes us think explicitly</a:t>
            </a:r>
            <a:r>
              <a:rPr lang="en-US" baseline="0" dirty="0" smtClean="0"/>
              <a:t> about what we’re addressing—what we’re talking about.</a:t>
            </a:r>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21</a:t>
            </a:fld>
            <a:endParaRPr lang="en-US"/>
          </a:p>
        </p:txBody>
      </p:sp>
    </p:spTree>
    <p:extLst>
      <p:ext uri="{BB962C8B-B14F-4D97-AF65-F5344CB8AC3E}">
        <p14:creationId xmlns:p14="http://schemas.microsoft.com/office/powerpoint/2010/main" val="90504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FFA7F-2660-D744-936B-CD19F1527DEB}" type="slidenum">
              <a:rPr lang="en-US" smtClean="0"/>
              <a:t>22</a:t>
            </a:fld>
            <a:endParaRPr lang="en-US"/>
          </a:p>
        </p:txBody>
      </p:sp>
    </p:spTree>
    <p:extLst>
      <p:ext uri="{BB962C8B-B14F-4D97-AF65-F5344CB8AC3E}">
        <p14:creationId xmlns:p14="http://schemas.microsoft.com/office/powerpoint/2010/main" val="403112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D5736-EA84-3343-A710-06B8C5524E45}"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DA4F0-B7D2-4A44-A244-6BA02507782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2021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DA4F0-B7D2-4A44-A244-6BA02507782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255898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DA4F0-B7D2-4A44-A244-6BA02507782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177069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DA4F0-B7D2-4A44-A244-6BA02507782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82391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DA4F0-B7D2-4A44-A244-6BA02507782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22534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DA4F0-B7D2-4A44-A244-6BA025077822}"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363917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DA4F0-B7D2-4A44-A244-6BA025077822}"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315912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DA4F0-B7D2-4A44-A244-6BA025077822}"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136863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DA4F0-B7D2-4A44-A244-6BA025077822}"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158614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DA4F0-B7D2-4A44-A244-6BA025077822}"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248243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DA4F0-B7D2-4A44-A244-6BA025077822}"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554C7-6C5C-EA4A-A7BF-4A5345FE466C}" type="slidenum">
              <a:rPr lang="en-US" smtClean="0"/>
              <a:t>‹#›</a:t>
            </a:fld>
            <a:endParaRPr lang="en-US"/>
          </a:p>
        </p:txBody>
      </p:sp>
    </p:spTree>
    <p:extLst>
      <p:ext uri="{BB962C8B-B14F-4D97-AF65-F5344CB8AC3E}">
        <p14:creationId xmlns:p14="http://schemas.microsoft.com/office/powerpoint/2010/main" val="25399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DA4F0-B7D2-4A44-A244-6BA025077822}"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554C7-6C5C-EA4A-A7BF-4A5345FE466C}" type="slidenum">
              <a:rPr lang="en-US" smtClean="0"/>
              <a:t>‹#›</a:t>
            </a:fld>
            <a:endParaRPr lang="en-US"/>
          </a:p>
        </p:txBody>
      </p:sp>
    </p:spTree>
    <p:extLst>
      <p:ext uri="{BB962C8B-B14F-4D97-AF65-F5344CB8AC3E}">
        <p14:creationId xmlns:p14="http://schemas.microsoft.com/office/powerpoint/2010/main" val="189324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pr.org/2014/03/15/289946192/whyd-the-scientist-cross-the-road-to-figure-out-why-youre-laugh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sun.edu/undergraduate-studies/reading-initiative" TargetMode="External"/><Relationship Id="rId2" Type="http://schemas.openxmlformats.org/officeDocument/2006/relationships/hyperlink" Target="http://www.csun.edu/afye/When-Students-Do-Not-Do-the-Reading.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ll.stanford.ed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comics.com/pearlsbeforeswine/2013/03/31"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balashon.com/2010/01/shibolet.html" TargetMode="Externa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hyperlink" Target="http://www.oed.com.libproxy.csun.edu/viewdictionaryentry/Entry/1538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latinorebels.com/2014/01/16/ap-defends-obamacare-spanglish-story-while-using-same-mistakes-in-other-ap-articles/" TargetMode="External"/><Relationship Id="rId2" Type="http://schemas.openxmlformats.org/officeDocument/2006/relationships/hyperlink" Target="http://thehill.com/blogs/pundits-blog/healthcare/195538-ap-wrongly-says-obamacare-site-written-in-spanglish" TargetMode="External"/><Relationship Id="rId1" Type="http://schemas.openxmlformats.org/officeDocument/2006/relationships/slideLayout" Target="../slideLayouts/slideLayout7.xml"/><Relationship Id="rId4" Type="http://schemas.openxmlformats.org/officeDocument/2006/relationships/hyperlink" Target="http://www.washingtonpost.com/blogs/wonkblog/wp/2014/01/13/obamacares-spanish-language-web-site-is-written-in-spanglish/"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pbs.org/speak/educatio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ncsu.edu/linguistics/research_dialecteducation.php"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apa.org/monitor/2009/02/microaggression.aspx" TargetMode="External"/><Relationship Id="rId2" Type="http://schemas.openxmlformats.org/officeDocument/2006/relationships/hyperlink" Target="http://www.fordham.edu/academics/office_of_research/research_centers__in/center_for_teaching_/the_art_of_teaching/microaggressions_89343.asp"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decodingthedisciplines.org/index.html" TargetMode="External"/><Relationship Id="rId2" Type="http://schemas.openxmlformats.org/officeDocument/2006/relationships/hyperlink" Target="http://www.carnegiefoundation.org/publications/disciplinary-styles-scholarship-teaching-and-learning-exploring-common-ground"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decodingthedisciplines.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vimeo.com/5611212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tolerance.org/tdsi/sites/tolerance.org.tdsi/files/assets/general/Putting_Language_Proficiency_in_Its_Place_Jim_Cummins.pdf" TargetMode="External"/><Relationship Id="rId4" Type="http://schemas.openxmlformats.org/officeDocument/2006/relationships/hyperlink" Target="http://www.wce.wwu.edu/Resources/CIRCLE/Articles/Jim%20Cummins.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owl.english.purdue.edu/owl/resource/574/02/" TargetMode="External"/><Relationship Id="rId2" Type="http://schemas.openxmlformats.org/officeDocument/2006/relationships/hyperlink" Target="https://www.msu.edu/~jdowell/135/transw.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iws.collin.edu/grooms/cr2sp13quintq.pdf" TargetMode="External"/><Relationship Id="rId2" Type="http://schemas.openxmlformats.org/officeDocument/2006/relationships/hyperlink" Target="http://www.public.coe.edu/wac/classicalessay.htm"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riting.umn.edu/tww/assignments/designing.html" TargetMode="External"/><Relationship Id="rId2" Type="http://schemas.openxmlformats.org/officeDocument/2006/relationships/hyperlink" Target="http://writing.colostate.edu/guides/teaching/wassign/" TargetMode="External"/><Relationship Id="rId1" Type="http://schemas.openxmlformats.org/officeDocument/2006/relationships/slideLayout" Target="../slideLayouts/slideLayout7.xml"/><Relationship Id="rId6" Type="http://schemas.openxmlformats.org/officeDocument/2006/relationships/hyperlink" Target="http://www.eecs.harvard.edu/~michaelm/postscripts/ReadPaper.pdf" TargetMode="External"/><Relationship Id="rId5" Type="http://schemas.openxmlformats.org/officeDocument/2006/relationships/hyperlink" Target="https://www.dartmouth.edu/~acskills/success/reading.html" TargetMode="External"/><Relationship Id="rId4" Type="http://schemas.openxmlformats.org/officeDocument/2006/relationships/hyperlink" Target="http://www2.le.ac.uk/offices/ld/resources/writing/writing-resources/essay-term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exchange-web.csun.edu/owa/redir.aspx?C=sbgl5xsjm0CVGCLPG-xwGz3lK7KEFdFIYtTNZHhf8JlYNd5D4QnluvPk-Sv4BAdlJw609rMtYfo.&amp;URL=http://wac.colostate.edu/books/l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etta Stone with Ha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79" y="3504304"/>
            <a:ext cx="4740368" cy="3124087"/>
          </a:xfrm>
          <a:prstGeom prst="ellipse">
            <a:avLst/>
          </a:prstGeom>
          <a:ln>
            <a:noFill/>
          </a:ln>
          <a:effectLst>
            <a:softEdge rad="112500"/>
          </a:effectLst>
        </p:spPr>
      </p:pic>
      <p:sp>
        <p:nvSpPr>
          <p:cNvPr id="5" name="TextBox 4"/>
          <p:cNvSpPr txBox="1"/>
          <p:nvPr/>
        </p:nvSpPr>
        <p:spPr>
          <a:xfrm>
            <a:off x="392849" y="512756"/>
            <a:ext cx="8751151" cy="707886"/>
          </a:xfrm>
          <a:prstGeom prst="rect">
            <a:avLst/>
          </a:prstGeom>
          <a:noFill/>
        </p:spPr>
        <p:txBody>
          <a:bodyPr wrap="none" rtlCol="0">
            <a:spAutoFit/>
          </a:bodyPr>
          <a:lstStyle/>
          <a:p>
            <a:r>
              <a:rPr lang="en-US" sz="2200" b="1" dirty="0">
                <a:latin typeface="Papyrus"/>
                <a:cs typeface="Papyrus"/>
              </a:rPr>
              <a:t>Freshmen and Academic English: What's Language Got to Do with It?</a:t>
            </a:r>
          </a:p>
          <a:p>
            <a:endParaRPr lang="en-US" dirty="0"/>
          </a:p>
        </p:txBody>
      </p:sp>
      <p:sp>
        <p:nvSpPr>
          <p:cNvPr id="6" name="Rectangle 5"/>
          <p:cNvSpPr/>
          <p:nvPr/>
        </p:nvSpPr>
        <p:spPr>
          <a:xfrm>
            <a:off x="392849" y="1469440"/>
            <a:ext cx="5473018" cy="2585323"/>
          </a:xfrm>
          <a:prstGeom prst="rect">
            <a:avLst/>
          </a:prstGeom>
        </p:spPr>
        <p:txBody>
          <a:bodyPr wrap="square">
            <a:spAutoFit/>
          </a:bodyPr>
          <a:lstStyle/>
          <a:p>
            <a:r>
              <a:rPr lang="en-US" dirty="0" smtClean="0"/>
              <a:t> </a:t>
            </a:r>
            <a:r>
              <a:rPr lang="en-US" dirty="0" smtClean="0">
                <a:latin typeface="Garamond"/>
                <a:cs typeface="Garamond"/>
              </a:rPr>
              <a:t>making </a:t>
            </a:r>
            <a:r>
              <a:rPr lang="en-US" dirty="0">
                <a:latin typeface="Garamond"/>
                <a:cs typeface="Garamond"/>
              </a:rPr>
              <a:t>clear to students what we want them to know, </a:t>
            </a:r>
            <a:r>
              <a:rPr lang="en-US" dirty="0" smtClean="0">
                <a:latin typeface="Garamond"/>
                <a:cs typeface="Garamond"/>
              </a:rPr>
              <a:t>	learn</a:t>
            </a:r>
            <a:r>
              <a:rPr lang="en-US" dirty="0">
                <a:latin typeface="Garamond"/>
                <a:cs typeface="Garamond"/>
              </a:rPr>
              <a:t>, and do;</a:t>
            </a:r>
          </a:p>
          <a:p>
            <a:r>
              <a:rPr lang="en-US" dirty="0">
                <a:latin typeface="Garamond"/>
                <a:cs typeface="Garamond"/>
              </a:rPr>
              <a:t> </a:t>
            </a:r>
            <a:r>
              <a:rPr lang="en-US" dirty="0" smtClean="0">
                <a:latin typeface="Garamond"/>
                <a:cs typeface="Garamond"/>
              </a:rPr>
              <a:t>tapping in to students' existing language resources to		 support their learning; </a:t>
            </a:r>
          </a:p>
          <a:p>
            <a:r>
              <a:rPr lang="en-US" dirty="0" smtClean="0">
                <a:latin typeface="Garamond"/>
                <a:cs typeface="Garamond"/>
              </a:rPr>
              <a:t>addressing </a:t>
            </a:r>
            <a:r>
              <a:rPr lang="en-US" dirty="0">
                <a:latin typeface="Garamond"/>
                <a:cs typeface="Garamond"/>
              </a:rPr>
              <a:t>some of the questions and issues that </a:t>
            </a:r>
            <a:r>
              <a:rPr lang="en-US" dirty="0" smtClean="0">
                <a:latin typeface="Garamond"/>
                <a:cs typeface="Garamond"/>
              </a:rPr>
              <a:t>faculty		 </a:t>
            </a:r>
            <a:r>
              <a:rPr lang="en-US" dirty="0">
                <a:latin typeface="Garamond"/>
                <a:cs typeface="Garamond"/>
              </a:rPr>
              <a:t>ask about </a:t>
            </a:r>
            <a:r>
              <a:rPr lang="en-US" dirty="0" smtClean="0">
                <a:latin typeface="Garamond"/>
                <a:cs typeface="Garamond"/>
              </a:rPr>
              <a:t>language, and;</a:t>
            </a:r>
          </a:p>
          <a:p>
            <a:r>
              <a:rPr lang="en-US" dirty="0">
                <a:latin typeface="Garamond"/>
                <a:cs typeface="Garamond"/>
              </a:rPr>
              <a:t>c</a:t>
            </a:r>
            <a:r>
              <a:rPr lang="en-US" dirty="0" smtClean="0">
                <a:latin typeface="Garamond"/>
                <a:cs typeface="Garamond"/>
              </a:rPr>
              <a:t>onsidering the language we use with students in pursuit of their—as well as our—goals.</a:t>
            </a:r>
            <a:endParaRPr lang="en-US" dirty="0">
              <a:latin typeface="Garamond"/>
              <a:cs typeface="Garamond"/>
            </a:endParaRPr>
          </a:p>
          <a:p>
            <a:endParaRPr lang="en-US" dirty="0">
              <a:latin typeface="Garamond"/>
              <a:cs typeface="Garamond"/>
            </a:endParaRPr>
          </a:p>
        </p:txBody>
      </p:sp>
      <p:sp>
        <p:nvSpPr>
          <p:cNvPr id="7" name="Rectangle 6"/>
          <p:cNvSpPr/>
          <p:nvPr/>
        </p:nvSpPr>
        <p:spPr>
          <a:xfrm>
            <a:off x="847867" y="4453680"/>
            <a:ext cx="2762295" cy="369332"/>
          </a:xfrm>
          <a:prstGeom prst="rect">
            <a:avLst/>
          </a:prstGeom>
        </p:spPr>
        <p:txBody>
          <a:bodyPr wrap="none">
            <a:spAutoFit/>
          </a:bodyPr>
          <a:lstStyle/>
          <a:p>
            <a:r>
              <a:rPr lang="en-US" b="1" dirty="0">
                <a:latin typeface="Papyrus"/>
                <a:cs typeface="Papyrus"/>
              </a:rPr>
              <a:t>BCFS/</a:t>
            </a:r>
            <a:r>
              <a:rPr lang="en-US" b="1" dirty="0" smtClean="0">
                <a:latin typeface="Papyrus"/>
                <a:cs typeface="Papyrus"/>
              </a:rPr>
              <a:t>AFYE and WRAD</a:t>
            </a:r>
            <a:endParaRPr lang="en-US" b="1" dirty="0">
              <a:latin typeface="Papyrus"/>
              <a:cs typeface="Papyrus"/>
            </a:endParaRPr>
          </a:p>
        </p:txBody>
      </p:sp>
      <p:sp>
        <p:nvSpPr>
          <p:cNvPr id="2" name="TextBox 1"/>
          <p:cNvSpPr txBox="1"/>
          <p:nvPr/>
        </p:nvSpPr>
        <p:spPr>
          <a:xfrm>
            <a:off x="12901312" y="2228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0784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113" y="731830"/>
            <a:ext cx="6373545" cy="3477875"/>
          </a:xfrm>
          <a:prstGeom prst="rect">
            <a:avLst/>
          </a:prstGeom>
          <a:noFill/>
        </p:spPr>
        <p:txBody>
          <a:bodyPr wrap="square" rtlCol="0">
            <a:spAutoFit/>
          </a:bodyPr>
          <a:lstStyle/>
          <a:p>
            <a:r>
              <a:rPr lang="en-US" sz="2200" dirty="0">
                <a:latin typeface="Papyrus"/>
                <a:cs typeface="Papyrus"/>
              </a:rPr>
              <a:t>So, a dog walks in a telegraph office and he says, "I want to send a message." And the operator says, "Sure, what would you like to send?" And the dog says, "Woof woof. Woof woof woof. Woof woof woof woof." And the operator pauses a second, and goes, "You know, that's only nine. You can send a 10th woof for free." </a:t>
            </a:r>
            <a:endParaRPr lang="en-US" sz="2200" dirty="0" smtClean="0">
              <a:latin typeface="Papyrus"/>
              <a:cs typeface="Papyrus"/>
            </a:endParaRPr>
          </a:p>
          <a:p>
            <a:endParaRPr lang="en-US" sz="2200" dirty="0">
              <a:latin typeface="Papyrus"/>
              <a:cs typeface="Papyrus"/>
            </a:endParaRPr>
          </a:p>
          <a:p>
            <a:r>
              <a:rPr lang="en-US" sz="2200" dirty="0" smtClean="0">
                <a:latin typeface="Papyrus"/>
                <a:cs typeface="Papyrus"/>
              </a:rPr>
              <a:t>And </a:t>
            </a:r>
            <a:r>
              <a:rPr lang="en-US" sz="2200" dirty="0">
                <a:latin typeface="Papyrus"/>
                <a:cs typeface="Papyrus"/>
              </a:rPr>
              <a:t>the dog replies, "But that would make no sense."</a:t>
            </a:r>
          </a:p>
        </p:txBody>
      </p:sp>
      <p:sp>
        <p:nvSpPr>
          <p:cNvPr id="3" name="TextBox 2"/>
          <p:cNvSpPr txBox="1"/>
          <p:nvPr/>
        </p:nvSpPr>
        <p:spPr>
          <a:xfrm>
            <a:off x="398022" y="5702023"/>
            <a:ext cx="5157834" cy="923330"/>
          </a:xfrm>
          <a:prstGeom prst="rect">
            <a:avLst/>
          </a:prstGeom>
          <a:noFill/>
        </p:spPr>
        <p:txBody>
          <a:bodyPr wrap="square" rtlCol="0">
            <a:spAutoFit/>
          </a:bodyPr>
          <a:lstStyle/>
          <a:p>
            <a:r>
              <a:rPr lang="en-US" dirty="0">
                <a:hlinkClick r:id="rId3"/>
              </a:rPr>
              <a:t>http://www.npr.org/2014/03/15/289946192/whyd-the-scientist-cross-the-road-to-figure-out-why-youre-</a:t>
            </a:r>
            <a:r>
              <a:rPr lang="en-US" dirty="0" smtClean="0">
                <a:hlinkClick r:id="rId3"/>
              </a:rPr>
              <a:t>laughing</a:t>
            </a:r>
            <a:r>
              <a:rPr lang="en-US" dirty="0" smtClean="0"/>
              <a:t> </a:t>
            </a:r>
            <a:endParaRPr lang="en-US" dirty="0"/>
          </a:p>
        </p:txBody>
      </p:sp>
    </p:spTree>
    <p:extLst>
      <p:ext uri="{BB962C8B-B14F-4D97-AF65-F5344CB8AC3E}">
        <p14:creationId xmlns:p14="http://schemas.microsoft.com/office/powerpoint/2010/main" val="3400836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006" y="865618"/>
            <a:ext cx="8078807" cy="3400932"/>
          </a:xfrm>
          <a:prstGeom prst="rect">
            <a:avLst/>
          </a:prstGeom>
          <a:noFill/>
        </p:spPr>
        <p:txBody>
          <a:bodyPr wrap="square" rtlCol="0">
            <a:spAutoFit/>
          </a:bodyPr>
          <a:lstStyle/>
          <a:p>
            <a:r>
              <a:rPr lang="en-US" sz="2500" dirty="0">
                <a:latin typeface="Garamond"/>
                <a:cs typeface="Garamond"/>
              </a:rPr>
              <a:t>The ability to provide written response that serves assessment for learning functions appears to be a powerful component of teacher practice that develops student writing. </a:t>
            </a:r>
            <a:r>
              <a:rPr lang="en-US" sz="2500" dirty="0" smtClean="0">
                <a:latin typeface="Garamond"/>
                <a:cs typeface="Garamond"/>
              </a:rPr>
              <a:t>[This]paper </a:t>
            </a:r>
            <a:r>
              <a:rPr lang="en-US" sz="2500" dirty="0">
                <a:latin typeface="Garamond"/>
                <a:cs typeface="Garamond"/>
              </a:rPr>
              <a:t>suggests that considerable teacher pedagogical content knowledge is required to provide such feedback</a:t>
            </a:r>
            <a:r>
              <a:rPr lang="en-US" sz="2500" dirty="0" smtClean="0">
                <a:latin typeface="Garamond"/>
                <a:cs typeface="Garamond"/>
              </a:rPr>
              <a:t>. </a:t>
            </a:r>
          </a:p>
          <a:p>
            <a:endParaRPr lang="en-US" dirty="0" smtClean="0"/>
          </a:p>
          <a:p>
            <a:endParaRPr lang="en-US" dirty="0"/>
          </a:p>
          <a:p>
            <a:r>
              <a:rPr lang="en-US" dirty="0" smtClean="0"/>
              <a:t> (Abstract, Feedback to writing, assessment for teaching and learning and student progress. Judy M. Parr and Helen S. </a:t>
            </a:r>
            <a:r>
              <a:rPr lang="en-US" dirty="0" err="1" smtClean="0"/>
              <a:t>Timperlay</a:t>
            </a:r>
            <a:r>
              <a:rPr lang="en-US" dirty="0" smtClean="0"/>
              <a:t>.  </a:t>
            </a:r>
            <a:r>
              <a:rPr lang="en-US" i="1" dirty="0" smtClean="0"/>
              <a:t>Assessing Writing</a:t>
            </a:r>
            <a:r>
              <a:rPr lang="en-US" dirty="0" smtClean="0"/>
              <a:t>, Vol. 15, Issue 2. 2010.</a:t>
            </a:r>
            <a:endParaRPr lang="en-US" dirty="0"/>
          </a:p>
        </p:txBody>
      </p:sp>
      <p:sp>
        <p:nvSpPr>
          <p:cNvPr id="3" name="TextBox 2"/>
          <p:cNvSpPr txBox="1"/>
          <p:nvPr/>
        </p:nvSpPr>
        <p:spPr>
          <a:xfrm>
            <a:off x="522006" y="4867483"/>
            <a:ext cx="7900612" cy="1754327"/>
          </a:xfrm>
          <a:prstGeom prst="rect">
            <a:avLst/>
          </a:prstGeom>
          <a:noFill/>
        </p:spPr>
        <p:txBody>
          <a:bodyPr wrap="square" rtlCol="0">
            <a:spAutoFit/>
          </a:bodyPr>
          <a:lstStyle/>
          <a:p>
            <a:r>
              <a:rPr lang="en-US" dirty="0" smtClean="0">
                <a:latin typeface="Garamond"/>
                <a:cs typeface="Garamond"/>
              </a:rPr>
              <a:t>In other words… Effective feedback from writing instructors(written response that serves assessment for learning functions) seems crucial (a powerful component) for the development of student writing, that is for student writing to achieve the goals we have for it. [This] paper suggests that we need a strong knowledge foundation (considerable teacher pedagogical content knowledge) if we are to achieve this goal (is required to provide such feedback).</a:t>
            </a:r>
            <a:endParaRPr lang="en-US" dirty="0">
              <a:latin typeface="Garamond"/>
              <a:cs typeface="Garamond"/>
            </a:endParaRPr>
          </a:p>
        </p:txBody>
      </p:sp>
    </p:spTree>
    <p:extLst>
      <p:ext uri="{BB962C8B-B14F-4D97-AF65-F5344CB8AC3E}">
        <p14:creationId xmlns:p14="http://schemas.microsoft.com/office/powerpoint/2010/main" val="344055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0" y="1827252"/>
            <a:ext cx="1937512" cy="553998"/>
          </a:xfrm>
          <a:prstGeom prst="rect">
            <a:avLst/>
          </a:prstGeom>
          <a:noFill/>
        </p:spPr>
        <p:txBody>
          <a:bodyPr wrap="none" rtlCol="0">
            <a:spAutoFit/>
          </a:bodyPr>
          <a:lstStyle/>
          <a:p>
            <a:pPr algn="ctr"/>
            <a:r>
              <a:rPr lang="en-US" sz="3000" dirty="0" smtClean="0">
                <a:latin typeface="Papyrus"/>
                <a:cs typeface="Papyrus"/>
              </a:rPr>
              <a:t>READING</a:t>
            </a:r>
            <a:endParaRPr lang="en-US" sz="3000" dirty="0">
              <a:latin typeface="Papyrus"/>
              <a:cs typeface="Papyrus"/>
            </a:endParaRPr>
          </a:p>
        </p:txBody>
      </p:sp>
      <p:sp>
        <p:nvSpPr>
          <p:cNvPr id="3" name="TextBox 2"/>
          <p:cNvSpPr txBox="1"/>
          <p:nvPr/>
        </p:nvSpPr>
        <p:spPr>
          <a:xfrm>
            <a:off x="1539875" y="3551793"/>
            <a:ext cx="7046408" cy="369332"/>
          </a:xfrm>
          <a:prstGeom prst="rect">
            <a:avLst/>
          </a:prstGeom>
          <a:noFill/>
        </p:spPr>
        <p:txBody>
          <a:bodyPr wrap="none" rtlCol="0">
            <a:spAutoFit/>
          </a:bodyPr>
          <a:lstStyle/>
          <a:p>
            <a:r>
              <a:rPr lang="en-US" dirty="0">
                <a:latin typeface="Garamond"/>
                <a:cs typeface="Garamond"/>
                <a:hlinkClick r:id="rId2"/>
              </a:rPr>
              <a:t>http://www.csun.edu/afye/When-Students-Do-Not-Do-the-</a:t>
            </a:r>
            <a:r>
              <a:rPr lang="en-US" dirty="0" smtClean="0">
                <a:latin typeface="Garamond"/>
                <a:cs typeface="Garamond"/>
                <a:hlinkClick r:id="rId2"/>
              </a:rPr>
              <a:t>Reading.html</a:t>
            </a:r>
            <a:r>
              <a:rPr lang="en-US" dirty="0" smtClean="0">
                <a:latin typeface="Garamond"/>
                <a:cs typeface="Garamond"/>
              </a:rPr>
              <a:t> </a:t>
            </a:r>
            <a:endParaRPr lang="en-US" dirty="0">
              <a:latin typeface="Garamond"/>
              <a:cs typeface="Garamond"/>
            </a:endParaRPr>
          </a:p>
        </p:txBody>
      </p:sp>
      <p:sp>
        <p:nvSpPr>
          <p:cNvPr id="4" name="TextBox 3"/>
          <p:cNvSpPr txBox="1"/>
          <p:nvPr/>
        </p:nvSpPr>
        <p:spPr>
          <a:xfrm>
            <a:off x="1539875" y="4326963"/>
            <a:ext cx="5801588" cy="369332"/>
          </a:xfrm>
          <a:prstGeom prst="rect">
            <a:avLst/>
          </a:prstGeom>
          <a:noFill/>
        </p:spPr>
        <p:txBody>
          <a:bodyPr wrap="none" rtlCol="0">
            <a:spAutoFit/>
          </a:bodyPr>
          <a:lstStyle/>
          <a:p>
            <a:r>
              <a:rPr lang="en-US" dirty="0">
                <a:latin typeface="Garamond"/>
                <a:cs typeface="Garamond"/>
                <a:hlinkClick r:id="rId3"/>
              </a:rPr>
              <a:t>http://www.csun.edu/undergraduate-studies/reading-</a:t>
            </a:r>
            <a:r>
              <a:rPr lang="en-US" dirty="0" smtClean="0">
                <a:latin typeface="Garamond"/>
                <a:cs typeface="Garamond"/>
                <a:hlinkClick r:id="rId3"/>
              </a:rPr>
              <a:t>initiative</a:t>
            </a:r>
            <a:r>
              <a:rPr lang="en-US" dirty="0" smtClean="0">
                <a:latin typeface="Garamond"/>
                <a:cs typeface="Garamond"/>
              </a:rPr>
              <a:t> </a:t>
            </a:r>
            <a:endParaRPr lang="en-US" dirty="0">
              <a:latin typeface="Garamond"/>
              <a:cs typeface="Garamond"/>
            </a:endParaRPr>
          </a:p>
        </p:txBody>
      </p:sp>
    </p:spTree>
    <p:extLst>
      <p:ext uri="{BB962C8B-B14F-4D97-AF65-F5344CB8AC3E}">
        <p14:creationId xmlns:p14="http://schemas.microsoft.com/office/powerpoint/2010/main" val="2310428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414" y="2897922"/>
            <a:ext cx="8522160" cy="1323439"/>
          </a:xfrm>
          <a:prstGeom prst="rect">
            <a:avLst/>
          </a:prstGeom>
          <a:noFill/>
        </p:spPr>
        <p:txBody>
          <a:bodyPr wrap="none" rtlCol="0">
            <a:spAutoFit/>
          </a:bodyPr>
          <a:lstStyle/>
          <a:p>
            <a:r>
              <a:rPr lang="en-US" sz="2000" dirty="0" smtClean="0">
                <a:latin typeface="Garamond"/>
                <a:cs typeface="Garamond"/>
              </a:rPr>
              <a:t>“It seems very pretty,” she said when she had finished it, “but it’s</a:t>
            </a:r>
          </a:p>
          <a:p>
            <a:r>
              <a:rPr lang="en-US" sz="2000" dirty="0">
                <a:latin typeface="Garamond"/>
                <a:cs typeface="Garamond"/>
              </a:rPr>
              <a:t>r</a:t>
            </a:r>
            <a:r>
              <a:rPr lang="en-US" sz="2000" dirty="0" smtClean="0">
                <a:latin typeface="Garamond"/>
                <a:cs typeface="Garamond"/>
              </a:rPr>
              <a:t>ather hard to understand!”   (You see she didn’t like to confess, even to herself, that</a:t>
            </a:r>
          </a:p>
          <a:p>
            <a:r>
              <a:rPr lang="en-US" sz="2000" dirty="0">
                <a:latin typeface="Garamond"/>
                <a:cs typeface="Garamond"/>
              </a:rPr>
              <a:t>s</a:t>
            </a:r>
            <a:r>
              <a:rPr lang="en-US" sz="2000" dirty="0" smtClean="0">
                <a:latin typeface="Garamond"/>
                <a:cs typeface="Garamond"/>
              </a:rPr>
              <a:t>he couldn’t make it out at all.) “Somehow it seems to fill my head with ideas—only</a:t>
            </a:r>
          </a:p>
          <a:p>
            <a:r>
              <a:rPr lang="en-US" sz="2000" dirty="0" smtClean="0">
                <a:latin typeface="Garamond"/>
                <a:cs typeface="Garamond"/>
              </a:rPr>
              <a:t>I don’t exactly know what they are!” </a:t>
            </a:r>
            <a:endParaRPr lang="en-US" sz="2000" dirty="0">
              <a:latin typeface="Garamond"/>
              <a:cs typeface="Garamond"/>
            </a:endParaRPr>
          </a:p>
        </p:txBody>
      </p:sp>
      <p:sp>
        <p:nvSpPr>
          <p:cNvPr id="3" name="TextBox 2"/>
          <p:cNvSpPr txBox="1"/>
          <p:nvPr/>
        </p:nvSpPr>
        <p:spPr>
          <a:xfrm>
            <a:off x="2943012" y="1530336"/>
            <a:ext cx="3147015" cy="477054"/>
          </a:xfrm>
          <a:prstGeom prst="rect">
            <a:avLst/>
          </a:prstGeom>
          <a:noFill/>
        </p:spPr>
        <p:txBody>
          <a:bodyPr wrap="none" rtlCol="0">
            <a:spAutoFit/>
          </a:bodyPr>
          <a:lstStyle/>
          <a:p>
            <a:r>
              <a:rPr lang="en-US" sz="2500" dirty="0" smtClean="0">
                <a:latin typeface="Papyrus"/>
                <a:cs typeface="Papyrus"/>
              </a:rPr>
              <a:t>Comprehending Text</a:t>
            </a:r>
            <a:endParaRPr lang="en-US" sz="2500" dirty="0">
              <a:latin typeface="Papyrus"/>
              <a:cs typeface="Papyrus"/>
            </a:endParaRPr>
          </a:p>
        </p:txBody>
      </p:sp>
      <p:sp>
        <p:nvSpPr>
          <p:cNvPr id="4" name="TextBox 3"/>
          <p:cNvSpPr txBox="1"/>
          <p:nvPr/>
        </p:nvSpPr>
        <p:spPr>
          <a:xfrm>
            <a:off x="125192" y="5462213"/>
            <a:ext cx="8727382" cy="646331"/>
          </a:xfrm>
          <a:prstGeom prst="rect">
            <a:avLst/>
          </a:prstGeom>
          <a:noFill/>
        </p:spPr>
        <p:txBody>
          <a:bodyPr wrap="none" rtlCol="0">
            <a:spAutoFit/>
          </a:bodyPr>
          <a:lstStyle/>
          <a:p>
            <a:r>
              <a:rPr lang="en-US" dirty="0" smtClean="0"/>
              <a:t>p. 175</a:t>
            </a:r>
            <a:r>
              <a:rPr lang="en-US" i="1" dirty="0" smtClean="0"/>
              <a:t>, The Annotated Alice: Alice’s adventures in wonderland &amp; Through the looking glass</a:t>
            </a:r>
            <a:r>
              <a:rPr lang="en-US" dirty="0" smtClean="0"/>
              <a:t>.</a:t>
            </a:r>
          </a:p>
          <a:p>
            <a:r>
              <a:rPr lang="en-US" dirty="0" smtClean="0"/>
              <a:t>Lewis Carroll, Introduction and notes by Martin Gardner. Meridian. 1960.</a:t>
            </a:r>
            <a:endParaRPr lang="en-US" dirty="0"/>
          </a:p>
        </p:txBody>
      </p:sp>
    </p:spTree>
    <p:extLst>
      <p:ext uri="{BB962C8B-B14F-4D97-AF65-F5344CB8AC3E}">
        <p14:creationId xmlns:p14="http://schemas.microsoft.com/office/powerpoint/2010/main" val="2704314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51" y="539750"/>
            <a:ext cx="8382000" cy="2246769"/>
          </a:xfrm>
          <a:prstGeom prst="rect">
            <a:avLst/>
          </a:prstGeom>
          <a:noFill/>
        </p:spPr>
        <p:txBody>
          <a:bodyPr wrap="square" rtlCol="0">
            <a:spAutoFit/>
          </a:bodyPr>
          <a:lstStyle/>
          <a:p>
            <a:r>
              <a:rPr lang="en-US" sz="2000" dirty="0">
                <a:latin typeface="Garamond"/>
                <a:cs typeface="Garamond"/>
              </a:rPr>
              <a:t>In ways that appear to be little understood, even by literacy experts, the language used </a:t>
            </a:r>
            <a:r>
              <a:rPr lang="en-US" sz="2000" dirty="0" smtClean="0">
                <a:latin typeface="Garamond"/>
                <a:cs typeface="Garamond"/>
              </a:rPr>
              <a:t>in complex </a:t>
            </a:r>
            <a:r>
              <a:rPr lang="en-US" sz="2000" dirty="0">
                <a:latin typeface="Garamond"/>
                <a:cs typeface="Garamond"/>
              </a:rPr>
              <a:t>texts of the type students should be reading in school is different in numerous </a:t>
            </a:r>
            <a:r>
              <a:rPr lang="en-US" sz="2000" dirty="0" smtClean="0">
                <a:latin typeface="Garamond"/>
                <a:cs typeface="Garamond"/>
              </a:rPr>
              <a:t>ways from </a:t>
            </a:r>
            <a:r>
              <a:rPr lang="en-US" sz="2000" dirty="0">
                <a:latin typeface="Garamond"/>
                <a:cs typeface="Garamond"/>
              </a:rPr>
              <a:t>the language of ordinary talk. Differences in vocabulary, the easiest to see, make up only </a:t>
            </a:r>
            <a:r>
              <a:rPr lang="en-US" sz="2000" dirty="0" smtClean="0">
                <a:latin typeface="Garamond"/>
                <a:cs typeface="Garamond"/>
              </a:rPr>
              <a:t>a part </a:t>
            </a:r>
            <a:r>
              <a:rPr lang="en-US" sz="2000" dirty="0">
                <a:latin typeface="Garamond"/>
                <a:cs typeface="Garamond"/>
              </a:rPr>
              <a:t>of it. Linguists and language </a:t>
            </a:r>
            <a:r>
              <a:rPr lang="en-US" sz="2000" dirty="0" smtClean="0">
                <a:latin typeface="Garamond"/>
                <a:cs typeface="Garamond"/>
              </a:rPr>
              <a:t>analysts </a:t>
            </a:r>
            <a:r>
              <a:rPr lang="en-US" sz="2000" dirty="0">
                <a:latin typeface="Garamond"/>
                <a:cs typeface="Garamond"/>
              </a:rPr>
              <a:t>who have studied the language of academic </a:t>
            </a:r>
            <a:r>
              <a:rPr lang="en-US" sz="2000" dirty="0" smtClean="0">
                <a:latin typeface="Garamond"/>
                <a:cs typeface="Garamond"/>
              </a:rPr>
              <a:t>texts have </a:t>
            </a:r>
            <a:r>
              <a:rPr lang="en-US" sz="2000" dirty="0">
                <a:latin typeface="Garamond"/>
                <a:cs typeface="Garamond"/>
              </a:rPr>
              <a:t>identified grammatical structures and devices for framing ideas, indicating relationships</a:t>
            </a:r>
            <a:r>
              <a:rPr lang="en-US" sz="2000" dirty="0" smtClean="0">
                <a:latin typeface="Garamond"/>
                <a:cs typeface="Garamond"/>
              </a:rPr>
              <a:t>, and </a:t>
            </a:r>
            <a:r>
              <a:rPr lang="en-US" sz="2000" dirty="0">
                <a:latin typeface="Garamond"/>
                <a:cs typeface="Garamond"/>
              </a:rPr>
              <a:t>structuring arguments, that create substantial differences between spoken and </a:t>
            </a:r>
            <a:r>
              <a:rPr lang="en-US" sz="2000" dirty="0" smtClean="0">
                <a:latin typeface="Garamond"/>
                <a:cs typeface="Garamond"/>
              </a:rPr>
              <a:t>written language.  (p. 1)</a:t>
            </a:r>
            <a:endParaRPr lang="en-US" sz="2000" dirty="0">
              <a:latin typeface="Garamond"/>
              <a:cs typeface="Garamond"/>
            </a:endParaRPr>
          </a:p>
        </p:txBody>
      </p:sp>
      <p:sp>
        <p:nvSpPr>
          <p:cNvPr id="3" name="TextBox 2"/>
          <p:cNvSpPr txBox="1"/>
          <p:nvPr/>
        </p:nvSpPr>
        <p:spPr>
          <a:xfrm>
            <a:off x="158752" y="3276225"/>
            <a:ext cx="8731650" cy="1323439"/>
          </a:xfrm>
          <a:prstGeom prst="rect">
            <a:avLst/>
          </a:prstGeom>
          <a:noFill/>
        </p:spPr>
        <p:txBody>
          <a:bodyPr wrap="square" rtlCol="0">
            <a:spAutoFit/>
          </a:bodyPr>
          <a:lstStyle/>
          <a:p>
            <a:r>
              <a:rPr lang="en-US" sz="2000" dirty="0">
                <a:latin typeface="Garamond"/>
                <a:cs typeface="Garamond"/>
              </a:rPr>
              <a:t>To further complicate matters, we would argue that academic language</a:t>
            </a:r>
          </a:p>
          <a:p>
            <a:r>
              <a:rPr lang="en-US" sz="2000" dirty="0">
                <a:latin typeface="Garamond"/>
                <a:cs typeface="Garamond"/>
              </a:rPr>
              <a:t>cannot be “taught” as a separate school subject, either, at least not in the way one might </a:t>
            </a:r>
            <a:r>
              <a:rPr lang="en-US" sz="2000" dirty="0" smtClean="0">
                <a:latin typeface="Garamond"/>
                <a:cs typeface="Garamond"/>
              </a:rPr>
              <a:t>teach a </a:t>
            </a:r>
            <a:r>
              <a:rPr lang="en-US" sz="2000" dirty="0">
                <a:latin typeface="Garamond"/>
                <a:cs typeface="Garamond"/>
              </a:rPr>
              <a:t>language like English, Spanish or French. So where and how are students to learn this kind </a:t>
            </a:r>
            <a:r>
              <a:rPr lang="en-US" sz="2000" dirty="0" smtClean="0">
                <a:latin typeface="Garamond"/>
                <a:cs typeface="Garamond"/>
              </a:rPr>
              <a:t>of language?  (p. 2)</a:t>
            </a:r>
            <a:endParaRPr lang="en-US" sz="2000" dirty="0">
              <a:latin typeface="Garamond"/>
              <a:cs typeface="Garamond"/>
            </a:endParaRPr>
          </a:p>
        </p:txBody>
      </p:sp>
      <p:sp>
        <p:nvSpPr>
          <p:cNvPr id="4" name="TextBox 3"/>
          <p:cNvSpPr txBox="1"/>
          <p:nvPr/>
        </p:nvSpPr>
        <p:spPr>
          <a:xfrm>
            <a:off x="158752" y="5064125"/>
            <a:ext cx="5912195" cy="1631216"/>
          </a:xfrm>
          <a:prstGeom prst="rect">
            <a:avLst/>
          </a:prstGeom>
          <a:noFill/>
        </p:spPr>
        <p:txBody>
          <a:bodyPr wrap="none" rtlCol="0">
            <a:spAutoFit/>
          </a:bodyPr>
          <a:lstStyle/>
          <a:p>
            <a:r>
              <a:rPr lang="en-US" sz="1600" dirty="0">
                <a:latin typeface="Garamond"/>
                <a:cs typeface="Garamond"/>
              </a:rPr>
              <a:t>What Does Text Complexity Mean for English Learners and Language</a:t>
            </a:r>
          </a:p>
          <a:p>
            <a:r>
              <a:rPr lang="en-US" sz="1600" dirty="0">
                <a:latin typeface="Garamond"/>
                <a:cs typeface="Garamond"/>
              </a:rPr>
              <a:t>Minority Students</a:t>
            </a:r>
            <a:r>
              <a:rPr lang="en-US" sz="1600" dirty="0" smtClean="0">
                <a:latin typeface="Garamond"/>
                <a:cs typeface="Garamond"/>
              </a:rPr>
              <a:t>?  (2012)</a:t>
            </a:r>
            <a:endParaRPr lang="en-US" sz="1600" dirty="0">
              <a:latin typeface="Garamond"/>
              <a:cs typeface="Garamond"/>
            </a:endParaRPr>
          </a:p>
          <a:p>
            <a:r>
              <a:rPr lang="en-US" sz="1600" dirty="0">
                <a:latin typeface="Garamond"/>
                <a:cs typeface="Garamond"/>
              </a:rPr>
              <a:t>Lily Wong Fillmore, University of California, Berkeley</a:t>
            </a:r>
          </a:p>
          <a:p>
            <a:r>
              <a:rPr lang="en-US" sz="1600" dirty="0">
                <a:latin typeface="Garamond"/>
                <a:cs typeface="Garamond"/>
              </a:rPr>
              <a:t>Charles J. Fillmore, University of California, </a:t>
            </a:r>
            <a:r>
              <a:rPr lang="en-US" sz="1600" dirty="0" smtClean="0">
                <a:latin typeface="Garamond"/>
                <a:cs typeface="Garamond"/>
              </a:rPr>
              <a:t>Berkeley</a:t>
            </a:r>
          </a:p>
          <a:p>
            <a:r>
              <a:rPr lang="en-US" dirty="0">
                <a:latin typeface="Garamond"/>
                <a:cs typeface="Garamond"/>
                <a:hlinkClick r:id="rId3"/>
              </a:rPr>
              <a:t>http://ell.stanford.edu</a:t>
            </a:r>
            <a:r>
              <a:rPr lang="en-US" dirty="0" smtClean="0">
                <a:latin typeface="Garamond"/>
                <a:cs typeface="Garamond"/>
                <a:hlinkClick r:id="rId3"/>
              </a:rPr>
              <a:t>/</a:t>
            </a:r>
            <a:r>
              <a:rPr lang="en-US" dirty="0" smtClean="0">
                <a:latin typeface="Garamond"/>
                <a:cs typeface="Garamond"/>
              </a:rPr>
              <a:t> </a:t>
            </a:r>
            <a:endParaRPr lang="en-US" dirty="0">
              <a:latin typeface="Garamond"/>
              <a:cs typeface="Garamond"/>
            </a:endParaRPr>
          </a:p>
          <a:p>
            <a:endParaRPr lang="en-US" dirty="0"/>
          </a:p>
        </p:txBody>
      </p:sp>
    </p:spTree>
    <p:extLst>
      <p:ext uri="{BB962C8B-B14F-4D97-AF65-F5344CB8AC3E}">
        <p14:creationId xmlns:p14="http://schemas.microsoft.com/office/powerpoint/2010/main" val="196461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566" y="1451215"/>
            <a:ext cx="7277466" cy="2585323"/>
          </a:xfrm>
          <a:prstGeom prst="rect">
            <a:avLst/>
          </a:prstGeom>
          <a:noFill/>
        </p:spPr>
        <p:txBody>
          <a:bodyPr wrap="none" rtlCol="0">
            <a:spAutoFit/>
          </a:bodyPr>
          <a:lstStyle/>
          <a:p>
            <a:r>
              <a:rPr lang="en-US" dirty="0">
                <a:latin typeface="Garamond"/>
                <a:cs typeface="Garamond"/>
              </a:rPr>
              <a:t>A text is never fully explicit. A second claim is that </a:t>
            </a:r>
            <a:r>
              <a:rPr lang="en-US" b="1" dirty="0">
                <a:latin typeface="Garamond"/>
                <a:cs typeface="Garamond"/>
              </a:rPr>
              <a:t>schemata</a:t>
            </a:r>
            <a:r>
              <a:rPr lang="en-US" dirty="0">
                <a:latin typeface="Garamond"/>
                <a:cs typeface="Garamond"/>
              </a:rPr>
              <a:t> provide the basis</a:t>
            </a:r>
          </a:p>
          <a:p>
            <a:r>
              <a:rPr lang="en-US" dirty="0">
                <a:latin typeface="Garamond"/>
                <a:cs typeface="Garamond"/>
              </a:rPr>
              <a:t>for filling gaps, the basis for inferential elaboration, the basis for positing states</a:t>
            </a:r>
          </a:p>
          <a:p>
            <a:r>
              <a:rPr lang="en-US" dirty="0">
                <a:latin typeface="Garamond"/>
                <a:cs typeface="Garamond"/>
              </a:rPr>
              <a:t>of affairs, not expressly mentioned, that must hold if a passage is to permit a</a:t>
            </a:r>
          </a:p>
          <a:p>
            <a:r>
              <a:rPr lang="en-US" dirty="0">
                <a:latin typeface="Garamond"/>
                <a:cs typeface="Garamond"/>
              </a:rPr>
              <a:t>coherent interpretation. Comprehension involves going beyond the givens in a</a:t>
            </a:r>
          </a:p>
          <a:p>
            <a:r>
              <a:rPr lang="en-US" dirty="0">
                <a:latin typeface="Garamond"/>
                <a:cs typeface="Garamond"/>
              </a:rPr>
              <a:t>message, so to speak "reading between the lines." Readers must make logical</a:t>
            </a:r>
          </a:p>
          <a:p>
            <a:r>
              <a:rPr lang="en-US" dirty="0">
                <a:latin typeface="Garamond"/>
                <a:cs typeface="Garamond"/>
              </a:rPr>
              <a:t>inferences, pragmatic inferences, coordinate reference, and supply suppositions</a:t>
            </a:r>
          </a:p>
          <a:p>
            <a:r>
              <a:rPr lang="en-US" dirty="0">
                <a:latin typeface="Garamond"/>
                <a:cs typeface="Garamond"/>
              </a:rPr>
              <a:t>about an author's intentions. They must make inferences about the motives and</a:t>
            </a:r>
          </a:p>
          <a:p>
            <a:r>
              <a:rPr lang="en-US" dirty="0">
                <a:latin typeface="Garamond"/>
                <a:cs typeface="Garamond"/>
              </a:rPr>
              <a:t>mental states of characters, antecedent and consequent events, instrumentality,</a:t>
            </a:r>
          </a:p>
          <a:p>
            <a:r>
              <a:rPr lang="en-US" dirty="0">
                <a:latin typeface="Garamond"/>
                <a:cs typeface="Garamond"/>
              </a:rPr>
              <a:t>and illocutionary force as well as propositional content.</a:t>
            </a:r>
          </a:p>
        </p:txBody>
      </p:sp>
      <p:sp>
        <p:nvSpPr>
          <p:cNvPr id="3" name="TextBox 2"/>
          <p:cNvSpPr txBox="1"/>
          <p:nvPr/>
        </p:nvSpPr>
        <p:spPr>
          <a:xfrm>
            <a:off x="503941" y="5483799"/>
            <a:ext cx="7174460" cy="830997"/>
          </a:xfrm>
          <a:prstGeom prst="rect">
            <a:avLst/>
          </a:prstGeom>
          <a:noFill/>
        </p:spPr>
        <p:txBody>
          <a:bodyPr wrap="none" rtlCol="0">
            <a:spAutoFit/>
          </a:bodyPr>
          <a:lstStyle/>
          <a:p>
            <a:r>
              <a:rPr lang="en-US" sz="1600" dirty="0" smtClean="0">
                <a:latin typeface="Garamond"/>
                <a:cs typeface="Garamond"/>
              </a:rPr>
              <a:t>Richard C. Anderson, Ralph E. Reynolds, Diane L. </a:t>
            </a:r>
            <a:r>
              <a:rPr lang="en-US" sz="1600" dirty="0" err="1" smtClean="0">
                <a:latin typeface="Garamond"/>
                <a:cs typeface="Garamond"/>
              </a:rPr>
              <a:t>Schallert</a:t>
            </a:r>
            <a:r>
              <a:rPr lang="en-US" sz="1600" dirty="0" smtClean="0">
                <a:latin typeface="Garamond"/>
                <a:cs typeface="Garamond"/>
              </a:rPr>
              <a:t>, and Ernest Goetz. 1977.</a:t>
            </a:r>
          </a:p>
          <a:p>
            <a:r>
              <a:rPr lang="en-US" sz="1600" dirty="0" smtClean="0">
                <a:latin typeface="Garamond"/>
                <a:cs typeface="Garamond"/>
              </a:rPr>
              <a:t>Frameworks for comprehending discourse.   </a:t>
            </a:r>
            <a:r>
              <a:rPr lang="en-US" sz="1600" dirty="0">
                <a:latin typeface="Garamond"/>
                <a:cs typeface="Garamond"/>
              </a:rPr>
              <a:t>American Educational Research Journal</a:t>
            </a:r>
          </a:p>
          <a:p>
            <a:r>
              <a:rPr lang="da-DK" sz="1600" dirty="0">
                <a:latin typeface="Garamond"/>
                <a:cs typeface="Garamond"/>
              </a:rPr>
              <a:t>Fall 1977, Vol. 14, No. 4, </a:t>
            </a:r>
            <a:r>
              <a:rPr lang="da-DK" sz="1600" dirty="0" err="1">
                <a:latin typeface="Garamond"/>
                <a:cs typeface="Garamond"/>
              </a:rPr>
              <a:t>Pp</a:t>
            </a:r>
            <a:r>
              <a:rPr lang="da-DK" sz="1600" dirty="0">
                <a:latin typeface="Garamond"/>
                <a:cs typeface="Garamond"/>
              </a:rPr>
              <a:t>. 367-</a:t>
            </a:r>
            <a:r>
              <a:rPr lang="da-DK" sz="1600" dirty="0" smtClean="0">
                <a:latin typeface="Garamond"/>
                <a:cs typeface="Garamond"/>
              </a:rPr>
              <a:t>381</a:t>
            </a:r>
            <a:endParaRPr lang="da-DK" sz="1600" dirty="0">
              <a:latin typeface="Garamond"/>
              <a:cs typeface="Garamond"/>
            </a:endParaRPr>
          </a:p>
        </p:txBody>
      </p:sp>
    </p:spTree>
    <p:extLst>
      <p:ext uri="{BB962C8B-B14F-4D97-AF65-F5344CB8AC3E}">
        <p14:creationId xmlns:p14="http://schemas.microsoft.com/office/powerpoint/2010/main" val="59879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562100"/>
            <a:ext cx="7620000" cy="3721100"/>
          </a:xfrm>
          <a:prstGeom prst="rect">
            <a:avLst/>
          </a:prstGeom>
        </p:spPr>
      </p:pic>
      <p:sp>
        <p:nvSpPr>
          <p:cNvPr id="5" name="TextBox 4"/>
          <p:cNvSpPr txBox="1"/>
          <p:nvPr/>
        </p:nvSpPr>
        <p:spPr>
          <a:xfrm>
            <a:off x="762000" y="6205142"/>
            <a:ext cx="5735013" cy="369332"/>
          </a:xfrm>
          <a:prstGeom prst="rect">
            <a:avLst/>
          </a:prstGeom>
          <a:noFill/>
        </p:spPr>
        <p:txBody>
          <a:bodyPr wrap="none" rtlCol="0">
            <a:spAutoFit/>
          </a:bodyPr>
          <a:lstStyle/>
          <a:p>
            <a:r>
              <a:rPr lang="en-US" dirty="0" smtClean="0">
                <a:hlinkClick r:id="rId3"/>
              </a:rPr>
              <a:t>http://www.gocomics.com/pearlsbeforeswine/2013/03/31</a:t>
            </a:r>
            <a:r>
              <a:rPr lang="en-US" dirty="0" smtClean="0"/>
              <a:t> </a:t>
            </a:r>
            <a:endParaRPr lang="en-US" dirty="0"/>
          </a:p>
        </p:txBody>
      </p:sp>
    </p:spTree>
    <p:extLst>
      <p:ext uri="{BB962C8B-B14F-4D97-AF65-F5344CB8AC3E}">
        <p14:creationId xmlns:p14="http://schemas.microsoft.com/office/powerpoint/2010/main" val="258780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5990" y="548040"/>
            <a:ext cx="2684599" cy="1508105"/>
          </a:xfrm>
          <a:prstGeom prst="rect">
            <a:avLst/>
          </a:prstGeom>
          <a:noFill/>
        </p:spPr>
        <p:txBody>
          <a:bodyPr wrap="none" rtlCol="0">
            <a:spAutoFit/>
          </a:bodyPr>
          <a:lstStyle/>
          <a:p>
            <a:r>
              <a:rPr lang="en-US" sz="2000" dirty="0" smtClean="0">
                <a:latin typeface="Papyrus"/>
                <a:cs typeface="Papyrus"/>
              </a:rPr>
              <a:t>What does </a:t>
            </a:r>
            <a:r>
              <a:rPr lang="en-US" sz="2000" i="1" dirty="0" smtClean="0">
                <a:latin typeface="Papyrus"/>
                <a:cs typeface="Papyrus"/>
              </a:rPr>
              <a:t>kick</a:t>
            </a:r>
            <a:r>
              <a:rPr lang="en-US" sz="2000" dirty="0" smtClean="0">
                <a:latin typeface="Papyrus"/>
                <a:cs typeface="Papyrus"/>
              </a:rPr>
              <a:t> mean?</a:t>
            </a:r>
          </a:p>
          <a:p>
            <a:endParaRPr lang="en-US" dirty="0">
              <a:latin typeface="Garamond"/>
              <a:cs typeface="Garamond"/>
            </a:endParaRPr>
          </a:p>
          <a:p>
            <a:r>
              <a:rPr lang="en-US" dirty="0" smtClean="0">
                <a:latin typeface="Garamond"/>
                <a:cs typeface="Garamond"/>
              </a:rPr>
              <a:t>The </a:t>
            </a:r>
            <a:r>
              <a:rPr lang="en-US" dirty="0">
                <a:latin typeface="Garamond"/>
                <a:cs typeface="Garamond"/>
              </a:rPr>
              <a:t>baby kicked the ball.</a:t>
            </a:r>
          </a:p>
          <a:p>
            <a:r>
              <a:rPr lang="en-US" dirty="0">
                <a:latin typeface="Garamond"/>
                <a:cs typeface="Garamond"/>
              </a:rPr>
              <a:t>The punter kicked the ball.</a:t>
            </a:r>
          </a:p>
          <a:p>
            <a:r>
              <a:rPr lang="en-US" dirty="0">
                <a:latin typeface="Garamond"/>
                <a:cs typeface="Garamond"/>
              </a:rPr>
              <a:t>The golfer kicked the ball</a:t>
            </a:r>
          </a:p>
        </p:txBody>
      </p:sp>
      <p:sp>
        <p:nvSpPr>
          <p:cNvPr id="3" name="TextBox 2"/>
          <p:cNvSpPr txBox="1"/>
          <p:nvPr/>
        </p:nvSpPr>
        <p:spPr>
          <a:xfrm>
            <a:off x="2527873" y="2725740"/>
            <a:ext cx="6045245" cy="3139321"/>
          </a:xfrm>
          <a:prstGeom prst="rect">
            <a:avLst/>
          </a:prstGeom>
          <a:noFill/>
        </p:spPr>
        <p:txBody>
          <a:bodyPr wrap="none" rtlCol="0">
            <a:spAutoFit/>
          </a:bodyPr>
          <a:lstStyle/>
          <a:p>
            <a:r>
              <a:rPr lang="en-US" dirty="0">
                <a:latin typeface="Papyrus"/>
                <a:cs typeface="Papyrus"/>
              </a:rPr>
              <a:t>Imagine the statement </a:t>
            </a:r>
            <a:r>
              <a:rPr lang="en-US" i="1" dirty="0">
                <a:latin typeface="Papyrus"/>
                <a:cs typeface="Papyrus"/>
              </a:rPr>
              <a:t>The bull is in </a:t>
            </a:r>
            <a:r>
              <a:rPr lang="en-US" i="1" dirty="0" smtClean="0">
                <a:latin typeface="Papyrus"/>
                <a:cs typeface="Papyrus"/>
              </a:rPr>
              <a:t>the field </a:t>
            </a:r>
            <a:r>
              <a:rPr lang="en-US" dirty="0">
                <a:latin typeface="Papyrus"/>
                <a:cs typeface="Papyrus"/>
              </a:rPr>
              <a:t>in each of the</a:t>
            </a:r>
          </a:p>
          <a:p>
            <a:r>
              <a:rPr lang="en-US" dirty="0">
                <a:latin typeface="Papyrus"/>
                <a:cs typeface="Papyrus"/>
              </a:rPr>
              <a:t>following </a:t>
            </a:r>
            <a:r>
              <a:rPr lang="en-US" dirty="0" smtClean="0">
                <a:latin typeface="Papyrus"/>
                <a:cs typeface="Papyrus"/>
              </a:rPr>
              <a:t>circumstances:</a:t>
            </a:r>
          </a:p>
          <a:p>
            <a:endParaRPr lang="en-US" dirty="0" smtClean="0">
              <a:latin typeface="Papyrus"/>
              <a:cs typeface="Papyrus"/>
            </a:endParaRPr>
          </a:p>
          <a:p>
            <a:r>
              <a:rPr lang="en-US" dirty="0" smtClean="0">
                <a:latin typeface="Garamond"/>
                <a:cs typeface="Garamond"/>
              </a:rPr>
              <a:t> </a:t>
            </a:r>
            <a:r>
              <a:rPr lang="en-US" dirty="0">
                <a:latin typeface="Garamond"/>
                <a:cs typeface="Garamond"/>
              </a:rPr>
              <a:t>(1) You are driving past the field in your car</a:t>
            </a:r>
            <a:r>
              <a:rPr lang="en-US" dirty="0" smtClean="0">
                <a:latin typeface="Garamond"/>
                <a:cs typeface="Garamond"/>
              </a:rPr>
              <a:t>.</a:t>
            </a:r>
          </a:p>
          <a:p>
            <a:endParaRPr lang="en-US" dirty="0" smtClean="0">
              <a:latin typeface="Garamond"/>
              <a:cs typeface="Garamond"/>
            </a:endParaRPr>
          </a:p>
          <a:p>
            <a:r>
              <a:rPr lang="en-US" dirty="0" smtClean="0">
                <a:latin typeface="Garamond"/>
                <a:cs typeface="Garamond"/>
              </a:rPr>
              <a:t> </a:t>
            </a:r>
            <a:r>
              <a:rPr lang="en-US" dirty="0">
                <a:latin typeface="Garamond"/>
                <a:cs typeface="Garamond"/>
              </a:rPr>
              <a:t>(2) </a:t>
            </a:r>
            <a:r>
              <a:rPr lang="en-US" dirty="0" smtClean="0">
                <a:latin typeface="Garamond"/>
                <a:cs typeface="Garamond"/>
              </a:rPr>
              <a:t>You are </a:t>
            </a:r>
            <a:r>
              <a:rPr lang="en-US" dirty="0">
                <a:latin typeface="Garamond"/>
                <a:cs typeface="Garamond"/>
              </a:rPr>
              <a:t>sitting in the field having a picnic</a:t>
            </a:r>
            <a:r>
              <a:rPr lang="en-US" dirty="0" smtClean="0">
                <a:latin typeface="Garamond"/>
                <a:cs typeface="Garamond"/>
              </a:rPr>
              <a:t>.</a:t>
            </a:r>
          </a:p>
          <a:p>
            <a:endParaRPr lang="en-US" dirty="0" smtClean="0">
              <a:latin typeface="Garamond"/>
              <a:cs typeface="Garamond"/>
            </a:endParaRPr>
          </a:p>
          <a:p>
            <a:r>
              <a:rPr lang="en-US" dirty="0" smtClean="0">
                <a:latin typeface="Garamond"/>
                <a:cs typeface="Garamond"/>
              </a:rPr>
              <a:t> </a:t>
            </a:r>
            <a:r>
              <a:rPr lang="en-US" dirty="0">
                <a:latin typeface="Garamond"/>
                <a:cs typeface="Garamond"/>
              </a:rPr>
              <a:t>(3) You have brought your pure-</a:t>
            </a:r>
            <a:r>
              <a:rPr lang="en-US" dirty="0" smtClean="0">
                <a:latin typeface="Garamond"/>
                <a:cs typeface="Garamond"/>
              </a:rPr>
              <a:t>bred cow </a:t>
            </a:r>
            <a:r>
              <a:rPr lang="en-US" dirty="0">
                <a:latin typeface="Garamond"/>
                <a:cs typeface="Garamond"/>
              </a:rPr>
              <a:t>to be inseminated</a:t>
            </a:r>
            <a:r>
              <a:rPr lang="en-US" dirty="0" smtClean="0">
                <a:latin typeface="Garamond"/>
                <a:cs typeface="Garamond"/>
              </a:rPr>
              <a:t>.</a:t>
            </a:r>
          </a:p>
          <a:p>
            <a:r>
              <a:rPr lang="en-US" dirty="0" smtClean="0">
                <a:latin typeface="Garamond"/>
                <a:cs typeface="Garamond"/>
              </a:rPr>
              <a:t> </a:t>
            </a:r>
          </a:p>
          <a:p>
            <a:r>
              <a:rPr lang="en-US" dirty="0" smtClean="0">
                <a:latin typeface="Garamond"/>
                <a:cs typeface="Garamond"/>
              </a:rPr>
              <a:t>(</a:t>
            </a:r>
            <a:r>
              <a:rPr lang="en-US" dirty="0">
                <a:latin typeface="Garamond"/>
                <a:cs typeface="Garamond"/>
              </a:rPr>
              <a:t>4) The sentence comes up on a screen in a </a:t>
            </a:r>
            <a:r>
              <a:rPr lang="en-US" dirty="0" smtClean="0">
                <a:latin typeface="Garamond"/>
                <a:cs typeface="Garamond"/>
              </a:rPr>
              <a:t>memory	</a:t>
            </a:r>
            <a:endParaRPr lang="en-US" dirty="0">
              <a:latin typeface="Garamond"/>
              <a:cs typeface="Garamond"/>
            </a:endParaRPr>
          </a:p>
          <a:p>
            <a:r>
              <a:rPr lang="en-US" dirty="0" smtClean="0">
                <a:latin typeface="Garamond"/>
                <a:cs typeface="Garamond"/>
              </a:rPr>
              <a:t>	experiment </a:t>
            </a:r>
            <a:r>
              <a:rPr lang="en-US" dirty="0">
                <a:latin typeface="Garamond"/>
                <a:cs typeface="Garamond"/>
              </a:rPr>
              <a:t>in which you are participating.</a:t>
            </a:r>
          </a:p>
        </p:txBody>
      </p:sp>
      <p:sp>
        <p:nvSpPr>
          <p:cNvPr id="4" name="TextBox 3"/>
          <p:cNvSpPr txBox="1"/>
          <p:nvPr/>
        </p:nvSpPr>
        <p:spPr>
          <a:xfrm>
            <a:off x="460633" y="5989527"/>
            <a:ext cx="610714" cy="369332"/>
          </a:xfrm>
          <a:prstGeom prst="rect">
            <a:avLst/>
          </a:prstGeom>
          <a:noFill/>
        </p:spPr>
        <p:txBody>
          <a:bodyPr wrap="none" rtlCol="0">
            <a:spAutoFit/>
          </a:bodyPr>
          <a:lstStyle/>
          <a:p>
            <a:r>
              <a:rPr lang="en-US" dirty="0" smtClean="0">
                <a:latin typeface="Garamond"/>
                <a:cs typeface="Garamond"/>
              </a:rPr>
              <a:t>Ibid</a:t>
            </a:r>
            <a:r>
              <a:rPr lang="en-US" dirty="0" smtClean="0"/>
              <a:t>.</a:t>
            </a:r>
            <a:endParaRPr lang="en-US" dirty="0"/>
          </a:p>
        </p:txBody>
      </p:sp>
    </p:spTree>
    <p:extLst>
      <p:ext uri="{BB962C8B-B14F-4D97-AF65-F5344CB8AC3E}">
        <p14:creationId xmlns:p14="http://schemas.microsoft.com/office/powerpoint/2010/main" val="3367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359" y="1209348"/>
            <a:ext cx="7666557" cy="3785652"/>
          </a:xfrm>
          <a:prstGeom prst="rect">
            <a:avLst/>
          </a:prstGeom>
          <a:noFill/>
        </p:spPr>
        <p:txBody>
          <a:bodyPr wrap="none" rtlCol="0">
            <a:spAutoFit/>
          </a:bodyPr>
          <a:lstStyle/>
          <a:p>
            <a:r>
              <a:rPr lang="en-US" sz="2000" dirty="0">
                <a:latin typeface="Garamond"/>
                <a:cs typeface="Garamond"/>
              </a:rPr>
              <a:t>Rocky slowly got up from the mat, planning his escape. He hesitated a</a:t>
            </a:r>
          </a:p>
          <a:p>
            <a:r>
              <a:rPr lang="en-US" sz="2000" dirty="0">
                <a:latin typeface="Garamond"/>
                <a:cs typeface="Garamond"/>
              </a:rPr>
              <a:t>moment and thought. Things were not going well. What bothered him</a:t>
            </a:r>
          </a:p>
          <a:p>
            <a:r>
              <a:rPr lang="en-US" sz="2000" dirty="0">
                <a:latin typeface="Garamond"/>
                <a:cs typeface="Garamond"/>
              </a:rPr>
              <a:t>most was being held, especially since the charge against him had been</a:t>
            </a:r>
          </a:p>
          <a:p>
            <a:r>
              <a:rPr lang="en-US" sz="2000" dirty="0">
                <a:latin typeface="Garamond"/>
                <a:cs typeface="Garamond"/>
              </a:rPr>
              <a:t>weak. He considered his present situation. The lock that held him was</a:t>
            </a:r>
          </a:p>
          <a:p>
            <a:r>
              <a:rPr lang="en-US" sz="2000" dirty="0">
                <a:latin typeface="Garamond"/>
                <a:cs typeface="Garamond"/>
              </a:rPr>
              <a:t>strong but he thought he could break it. He knew, however, that his timing</a:t>
            </a:r>
          </a:p>
          <a:p>
            <a:r>
              <a:rPr lang="en-US" sz="2000" dirty="0">
                <a:latin typeface="Garamond"/>
                <a:cs typeface="Garamond"/>
              </a:rPr>
              <a:t>would have to be perfect. Rocky was aware that it was because of his early</a:t>
            </a:r>
          </a:p>
          <a:p>
            <a:r>
              <a:rPr lang="en-US" sz="2000" dirty="0">
                <a:latin typeface="Garamond"/>
                <a:cs typeface="Garamond"/>
              </a:rPr>
              <a:t>roughness that he had been penalized so severely-much too severely</a:t>
            </a:r>
          </a:p>
          <a:p>
            <a:r>
              <a:rPr lang="en-US" sz="2000" dirty="0">
                <a:latin typeface="Garamond"/>
                <a:cs typeface="Garamond"/>
              </a:rPr>
              <a:t>from his point of view. The situation was becoming frustrating; the</a:t>
            </a:r>
          </a:p>
          <a:p>
            <a:r>
              <a:rPr lang="en-US" sz="2000" dirty="0">
                <a:latin typeface="Garamond"/>
                <a:cs typeface="Garamond"/>
              </a:rPr>
              <a:t>pressure had been grinding on him for too long. He was being ridden</a:t>
            </a:r>
          </a:p>
          <a:p>
            <a:r>
              <a:rPr lang="en-US" sz="2000" dirty="0">
                <a:latin typeface="Garamond"/>
                <a:cs typeface="Garamond"/>
              </a:rPr>
              <a:t>unmercifully. Rocky was getting angry now. He felt he was ready to make</a:t>
            </a:r>
          </a:p>
          <a:p>
            <a:r>
              <a:rPr lang="en-US" sz="2000" dirty="0">
                <a:latin typeface="Garamond"/>
                <a:cs typeface="Garamond"/>
              </a:rPr>
              <a:t>his move. He knew that his success or failure would depend on what he did</a:t>
            </a:r>
          </a:p>
          <a:p>
            <a:r>
              <a:rPr lang="en-US" sz="2000" dirty="0">
                <a:latin typeface="Garamond"/>
                <a:cs typeface="Garamond"/>
              </a:rPr>
              <a:t>in the next few seconds.</a:t>
            </a:r>
          </a:p>
        </p:txBody>
      </p:sp>
      <p:sp>
        <p:nvSpPr>
          <p:cNvPr id="3" name="TextBox 2"/>
          <p:cNvSpPr txBox="1"/>
          <p:nvPr/>
        </p:nvSpPr>
        <p:spPr>
          <a:xfrm>
            <a:off x="1028039" y="6087042"/>
            <a:ext cx="556563" cy="369332"/>
          </a:xfrm>
          <a:prstGeom prst="rect">
            <a:avLst/>
          </a:prstGeom>
          <a:noFill/>
        </p:spPr>
        <p:txBody>
          <a:bodyPr wrap="none" rtlCol="0">
            <a:spAutoFit/>
          </a:bodyPr>
          <a:lstStyle/>
          <a:p>
            <a:r>
              <a:rPr lang="en-US" dirty="0" smtClean="0">
                <a:latin typeface="Garamond"/>
                <a:cs typeface="Garamond"/>
              </a:rPr>
              <a:t>Ibid</a:t>
            </a:r>
            <a:endParaRPr lang="en-US" dirty="0">
              <a:latin typeface="Garamond"/>
              <a:cs typeface="Garamond"/>
            </a:endParaRPr>
          </a:p>
        </p:txBody>
      </p:sp>
    </p:spTree>
    <p:extLst>
      <p:ext uri="{BB962C8B-B14F-4D97-AF65-F5344CB8AC3E}">
        <p14:creationId xmlns:p14="http://schemas.microsoft.com/office/powerpoint/2010/main" val="296543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724" y="1128723"/>
            <a:ext cx="7455887" cy="4093428"/>
          </a:xfrm>
          <a:prstGeom prst="rect">
            <a:avLst/>
          </a:prstGeom>
          <a:noFill/>
        </p:spPr>
        <p:txBody>
          <a:bodyPr wrap="none" rtlCol="0">
            <a:spAutoFit/>
          </a:bodyPr>
          <a:lstStyle/>
          <a:p>
            <a:r>
              <a:rPr lang="en-US" sz="2000" dirty="0">
                <a:latin typeface="Garamond"/>
                <a:cs typeface="Garamond"/>
              </a:rPr>
              <a:t>Every Saturday night, four good friends get together. When Jerry, Mike,</a:t>
            </a:r>
          </a:p>
          <a:p>
            <a:r>
              <a:rPr lang="en-US" sz="2000" dirty="0">
                <a:latin typeface="Garamond"/>
                <a:cs typeface="Garamond"/>
              </a:rPr>
              <a:t>and Pat arrived, Karen was sitting in her living room writing some notes.</a:t>
            </a:r>
          </a:p>
          <a:p>
            <a:r>
              <a:rPr lang="en-US" sz="2000" dirty="0">
                <a:latin typeface="Garamond"/>
                <a:cs typeface="Garamond"/>
              </a:rPr>
              <a:t>She quickly gathered the cards and stood up to greet her friends at the</a:t>
            </a:r>
          </a:p>
          <a:p>
            <a:r>
              <a:rPr lang="en-US" sz="2000" dirty="0">
                <a:latin typeface="Garamond"/>
                <a:cs typeface="Garamond"/>
              </a:rPr>
              <a:t>door. They followed her into the living room but as usual they couldn't</a:t>
            </a:r>
          </a:p>
          <a:p>
            <a:r>
              <a:rPr lang="en-US" sz="2000" dirty="0">
                <a:latin typeface="Garamond"/>
                <a:cs typeface="Garamond"/>
              </a:rPr>
              <a:t>agree on exactly what to play. Jerry eventually took a stand and set things</a:t>
            </a:r>
          </a:p>
          <a:p>
            <a:r>
              <a:rPr lang="en-US" sz="2000" dirty="0">
                <a:latin typeface="Garamond"/>
                <a:cs typeface="Garamond"/>
              </a:rPr>
              <a:t>up. Finally, they began to play. Karen's recorder filled the room with soft</a:t>
            </a:r>
          </a:p>
          <a:p>
            <a:r>
              <a:rPr lang="en-US" sz="2000" dirty="0">
                <a:latin typeface="Garamond"/>
                <a:cs typeface="Garamond"/>
              </a:rPr>
              <a:t>and pleasant music. Early in the evening, Mike noticed Pat's hand and the</a:t>
            </a:r>
          </a:p>
          <a:p>
            <a:r>
              <a:rPr lang="en-US" sz="2000" dirty="0">
                <a:latin typeface="Garamond"/>
                <a:cs typeface="Garamond"/>
              </a:rPr>
              <a:t>many diamonds. As the night progressed the tempo of play increased.</a:t>
            </a:r>
          </a:p>
          <a:p>
            <a:r>
              <a:rPr lang="en-US" sz="2000" dirty="0">
                <a:latin typeface="Garamond"/>
                <a:cs typeface="Garamond"/>
              </a:rPr>
              <a:t>Finally, a lull in the activities occurred. Taking advantage of this, Jerry</a:t>
            </a:r>
          </a:p>
          <a:p>
            <a:r>
              <a:rPr lang="en-US" sz="2000" dirty="0">
                <a:latin typeface="Garamond"/>
                <a:cs typeface="Garamond"/>
              </a:rPr>
              <a:t>pondered the arrangement in front of him. Mike interrupted Jerry's</a:t>
            </a:r>
          </a:p>
          <a:p>
            <a:r>
              <a:rPr lang="en-US" sz="2000" dirty="0">
                <a:latin typeface="Garamond"/>
                <a:cs typeface="Garamond"/>
              </a:rPr>
              <a:t>reverie and said, "Let's hear the score." They listened carefully and</a:t>
            </a:r>
          </a:p>
          <a:p>
            <a:r>
              <a:rPr lang="en-US" sz="2000" dirty="0">
                <a:latin typeface="Garamond"/>
                <a:cs typeface="Garamond"/>
              </a:rPr>
              <a:t>commented on their performance. When the comments were all heard,</a:t>
            </a:r>
          </a:p>
          <a:p>
            <a:r>
              <a:rPr lang="en-US" sz="2000" dirty="0">
                <a:latin typeface="Garamond"/>
                <a:cs typeface="Garamond"/>
              </a:rPr>
              <a:t>exhausted but happy, Karen's friends went home.</a:t>
            </a:r>
          </a:p>
        </p:txBody>
      </p:sp>
      <p:sp>
        <p:nvSpPr>
          <p:cNvPr id="3" name="Rectangle 2"/>
          <p:cNvSpPr/>
          <p:nvPr/>
        </p:nvSpPr>
        <p:spPr>
          <a:xfrm>
            <a:off x="987724" y="5945207"/>
            <a:ext cx="556563" cy="369332"/>
          </a:xfrm>
          <a:prstGeom prst="rect">
            <a:avLst/>
          </a:prstGeom>
        </p:spPr>
        <p:txBody>
          <a:bodyPr wrap="none">
            <a:spAutoFit/>
          </a:bodyPr>
          <a:lstStyle/>
          <a:p>
            <a:r>
              <a:rPr lang="en-US" dirty="0">
                <a:latin typeface="Garamond"/>
                <a:cs typeface="Garamond"/>
              </a:rPr>
              <a:t>Ibid</a:t>
            </a:r>
          </a:p>
        </p:txBody>
      </p:sp>
    </p:spTree>
    <p:extLst>
      <p:ext uri="{BB962C8B-B14F-4D97-AF65-F5344CB8AC3E}">
        <p14:creationId xmlns:p14="http://schemas.microsoft.com/office/powerpoint/2010/main" val="9201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57155" y="1121948"/>
            <a:ext cx="3810000" cy="3771900"/>
          </a:xfrm>
          <a:prstGeom prst="rect">
            <a:avLst/>
          </a:prstGeom>
        </p:spPr>
      </p:pic>
    </p:spTree>
    <p:extLst>
      <p:ext uri="{BB962C8B-B14F-4D97-AF65-F5344CB8AC3E}">
        <p14:creationId xmlns:p14="http://schemas.microsoft.com/office/powerpoint/2010/main" val="25068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642" y="1743166"/>
            <a:ext cx="6586031" cy="1200329"/>
          </a:xfrm>
          <a:prstGeom prst="rect">
            <a:avLst/>
          </a:prstGeom>
          <a:noFill/>
        </p:spPr>
        <p:txBody>
          <a:bodyPr wrap="square" rtlCol="0">
            <a:spAutoFit/>
          </a:bodyPr>
          <a:lstStyle/>
          <a:p>
            <a:r>
              <a:rPr lang="en-US" dirty="0" smtClean="0">
                <a:latin typeface="Papyrus"/>
                <a:cs typeface="Papyrus"/>
              </a:rPr>
              <a:t>So, these passages each evoked one of two interpretations, depending on “where our heads were”—which schema we were triggered to “use.”  What pieces engaged one or the other schema?</a:t>
            </a:r>
            <a:endParaRPr lang="en-US" dirty="0">
              <a:latin typeface="Papyrus"/>
              <a:cs typeface="Papyrus"/>
            </a:endParaRPr>
          </a:p>
        </p:txBody>
      </p:sp>
      <p:sp>
        <p:nvSpPr>
          <p:cNvPr id="3" name="TextBox 2"/>
          <p:cNvSpPr txBox="1"/>
          <p:nvPr/>
        </p:nvSpPr>
        <p:spPr>
          <a:xfrm>
            <a:off x="1999330" y="4934999"/>
            <a:ext cx="4818108" cy="369332"/>
          </a:xfrm>
          <a:prstGeom prst="rect">
            <a:avLst/>
          </a:prstGeom>
          <a:noFill/>
        </p:spPr>
        <p:txBody>
          <a:bodyPr wrap="none" rtlCol="0">
            <a:spAutoFit/>
          </a:bodyPr>
          <a:lstStyle/>
          <a:p>
            <a:r>
              <a:rPr lang="en-US" dirty="0" smtClean="0">
                <a:latin typeface="Papyrus"/>
                <a:cs typeface="Papyrus"/>
              </a:rPr>
              <a:t>What’s going on here?  Vocabulary?  Context?</a:t>
            </a:r>
            <a:endParaRPr lang="en-US" dirty="0">
              <a:latin typeface="Papyrus"/>
              <a:cs typeface="Papyrus"/>
            </a:endParaRPr>
          </a:p>
        </p:txBody>
      </p:sp>
    </p:spTree>
    <p:extLst>
      <p:ext uri="{BB962C8B-B14F-4D97-AF65-F5344CB8AC3E}">
        <p14:creationId xmlns:p14="http://schemas.microsoft.com/office/powerpoint/2010/main" val="223674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KCD Names for Th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184400"/>
            <a:ext cx="8457143" cy="2468571"/>
          </a:xfrm>
          <a:prstGeom prst="rect">
            <a:avLst/>
          </a:prstGeom>
        </p:spPr>
      </p:pic>
    </p:spTree>
    <p:extLst>
      <p:ext uri="{BB962C8B-B14F-4D97-AF65-F5344CB8AC3E}">
        <p14:creationId xmlns:p14="http://schemas.microsoft.com/office/powerpoint/2010/main" val="2688398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0899" y="1796856"/>
            <a:ext cx="7185319" cy="3435267"/>
          </a:xfrm>
          <a:prstGeom prst="rect">
            <a:avLst/>
          </a:prstGeom>
        </p:spPr>
      </p:pic>
    </p:spTree>
    <p:extLst>
      <p:ext uri="{BB962C8B-B14F-4D97-AF65-F5344CB8AC3E}">
        <p14:creationId xmlns:p14="http://schemas.microsoft.com/office/powerpoint/2010/main" val="574290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46300"/>
            <a:ext cx="9144000" cy="2541481"/>
          </a:xfrm>
          <a:prstGeom prst="rect">
            <a:avLst/>
          </a:prstGeom>
        </p:spPr>
      </p:pic>
    </p:spTree>
    <p:extLst>
      <p:ext uri="{BB962C8B-B14F-4D97-AF65-F5344CB8AC3E}">
        <p14:creationId xmlns:p14="http://schemas.microsoft.com/office/powerpoint/2010/main" val="2242099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2757" y="1872213"/>
            <a:ext cx="6170622" cy="1754327"/>
          </a:xfrm>
          <a:prstGeom prst="rect">
            <a:avLst/>
          </a:prstGeom>
          <a:noFill/>
        </p:spPr>
        <p:txBody>
          <a:bodyPr wrap="square" rtlCol="0">
            <a:spAutoFit/>
          </a:bodyPr>
          <a:lstStyle/>
          <a:p>
            <a:r>
              <a:rPr lang="en-US" dirty="0" smtClean="0">
                <a:latin typeface="Papyrus"/>
                <a:cs typeface="Papyrus"/>
              </a:rPr>
              <a:t>So, schemata, vocabulary, and sentence structure—to name just a few elements—affect comprehension.  And all of these factors are components of language—contributing to—our interactions with the world, and—crucially—with one another…  A lot at stake.  Especially since</a:t>
            </a:r>
            <a:endParaRPr lang="en-US" dirty="0">
              <a:latin typeface="Papyrus"/>
              <a:cs typeface="Papyrus"/>
            </a:endParaRPr>
          </a:p>
        </p:txBody>
      </p:sp>
    </p:spTree>
    <p:extLst>
      <p:ext uri="{BB962C8B-B14F-4D97-AF65-F5344CB8AC3E}">
        <p14:creationId xmlns:p14="http://schemas.microsoft.com/office/powerpoint/2010/main" val="426815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8281" y="2499345"/>
            <a:ext cx="421563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smtClean="0">
                <a:latin typeface="Papyrus"/>
                <a:cs typeface="Papyrus"/>
              </a:rPr>
              <a:t>          Language is </a:t>
            </a:r>
            <a:endParaRPr lang="en-US" sz="2400" b="1" dirty="0">
              <a:solidFill>
                <a:schemeClr val="accent3">
                  <a:lumMod val="50000"/>
                </a:schemeClr>
              </a:solidFill>
              <a:latin typeface="Papyrus"/>
              <a:cs typeface="Papyrus"/>
            </a:endParaRPr>
          </a:p>
        </p:txBody>
      </p:sp>
      <p:sp>
        <p:nvSpPr>
          <p:cNvPr id="4" name="TextBox 3"/>
          <p:cNvSpPr txBox="1"/>
          <p:nvPr/>
        </p:nvSpPr>
        <p:spPr>
          <a:xfrm>
            <a:off x="5134422" y="2499345"/>
            <a:ext cx="1068171" cy="461665"/>
          </a:xfrm>
          <a:prstGeom prst="rect">
            <a:avLst/>
          </a:prstGeom>
          <a:noFill/>
        </p:spPr>
        <p:txBody>
          <a:bodyPr wrap="none" rtlCol="0">
            <a:spAutoFit/>
          </a:bodyPr>
          <a:lstStyle/>
          <a:p>
            <a:r>
              <a:rPr lang="en-US" sz="2400" dirty="0" smtClean="0">
                <a:solidFill>
                  <a:schemeClr val="accent4">
                    <a:lumMod val="50000"/>
                  </a:schemeClr>
                </a:solidFill>
                <a:latin typeface="Papyrus"/>
                <a:cs typeface="Papyrus"/>
              </a:rPr>
              <a:t>a  club</a:t>
            </a:r>
            <a:endParaRPr lang="en-US" sz="2400" dirty="0">
              <a:solidFill>
                <a:schemeClr val="accent4">
                  <a:lumMod val="50000"/>
                </a:schemeClr>
              </a:solidFill>
              <a:latin typeface="Papyrus"/>
              <a:cs typeface="Papyrus"/>
            </a:endParaRPr>
          </a:p>
        </p:txBody>
      </p:sp>
    </p:spTree>
    <p:extLst>
      <p:ext uri="{BB962C8B-B14F-4D97-AF65-F5344CB8AC3E}">
        <p14:creationId xmlns:p14="http://schemas.microsoft.com/office/powerpoint/2010/main" val="1915194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80369" y="2122569"/>
            <a:ext cx="3289300" cy="2463800"/>
          </a:xfrm>
          <a:prstGeom prst="rect">
            <a:avLst/>
          </a:prstGeom>
        </p:spPr>
      </p:pic>
    </p:spTree>
    <p:extLst>
      <p:ext uri="{BB962C8B-B14F-4D97-AF65-F5344CB8AC3E}">
        <p14:creationId xmlns:p14="http://schemas.microsoft.com/office/powerpoint/2010/main" val="988812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3532" y="1304379"/>
            <a:ext cx="2997200" cy="3479800"/>
          </a:xfrm>
          <a:prstGeom prst="rect">
            <a:avLst/>
          </a:prstGeom>
        </p:spPr>
      </p:pic>
      <p:pic>
        <p:nvPicPr>
          <p:cNvPr id="3" name="Picture 2"/>
          <p:cNvPicPr>
            <a:picLocks noChangeAspect="1"/>
          </p:cNvPicPr>
          <p:nvPr/>
        </p:nvPicPr>
        <p:blipFill>
          <a:blip r:embed="rId3"/>
          <a:stretch>
            <a:fillRect/>
          </a:stretch>
        </p:blipFill>
        <p:spPr>
          <a:xfrm>
            <a:off x="4709887" y="2334151"/>
            <a:ext cx="3501551" cy="2655982"/>
          </a:xfrm>
          <a:prstGeom prst="rect">
            <a:avLst/>
          </a:prstGeom>
        </p:spPr>
      </p:pic>
    </p:spTree>
    <p:extLst>
      <p:ext uri="{BB962C8B-B14F-4D97-AF65-F5344CB8AC3E}">
        <p14:creationId xmlns:p14="http://schemas.microsoft.com/office/powerpoint/2010/main" val="336346137"/>
      </p:ext>
    </p:extLst>
  </p:cSld>
  <p:clrMapOvr>
    <a:masterClrMapping/>
  </p:clrMapOvr>
  <mc:AlternateContent xmlns:mc="http://schemas.openxmlformats.org/markup-compatibility/2006">
    <mc:Choice xmlns:mp="http://schemas.microsoft.com/office/mac/powerpoint/2008/main" xmlns="" Requires="mp">
      <p:transition xmlns:p14="http://schemas.microsoft.com/office/powerpoint/2010/main">
        <p14:prism/>
      </p:transition>
    </mc:Choice>
    <mc:Fallback>
      <p:transition>
        <p:cov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90643" y="2888683"/>
            <a:ext cx="3765668" cy="3239226"/>
          </a:xfrm>
          <a:prstGeom prst="ellipse">
            <a:avLst/>
          </a:prstGeom>
          <a:ln>
            <a:noFill/>
          </a:ln>
          <a:effectLst>
            <a:softEdge rad="112500"/>
          </a:effectLst>
        </p:spPr>
      </p:pic>
      <p:pic>
        <p:nvPicPr>
          <p:cNvPr id="3" name="Picture 2"/>
          <p:cNvPicPr>
            <a:picLocks noChangeAspect="1"/>
          </p:cNvPicPr>
          <p:nvPr/>
        </p:nvPicPr>
        <p:blipFill>
          <a:blip r:embed="rId4"/>
          <a:stretch>
            <a:fillRect/>
          </a:stretch>
        </p:blipFill>
        <p:spPr>
          <a:xfrm>
            <a:off x="1267358" y="748895"/>
            <a:ext cx="2857500" cy="2794000"/>
          </a:xfrm>
          <a:prstGeom prst="ellipse">
            <a:avLst/>
          </a:prstGeom>
          <a:ln>
            <a:noFill/>
          </a:ln>
          <a:effectLst>
            <a:softEdge rad="112500"/>
          </a:effectLst>
        </p:spPr>
      </p:pic>
      <p:sp>
        <p:nvSpPr>
          <p:cNvPr id="4" name="TextBox 3"/>
          <p:cNvSpPr txBox="1"/>
          <p:nvPr/>
        </p:nvSpPr>
        <p:spPr>
          <a:xfrm>
            <a:off x="5508069" y="1491683"/>
            <a:ext cx="988202" cy="477054"/>
          </a:xfrm>
          <a:prstGeom prst="rect">
            <a:avLst/>
          </a:prstGeom>
          <a:noFill/>
        </p:spPr>
        <p:txBody>
          <a:bodyPr wrap="none" rtlCol="0">
            <a:spAutoFit/>
          </a:bodyPr>
          <a:lstStyle/>
          <a:p>
            <a:r>
              <a:rPr lang="en-US" sz="2500" dirty="0" err="1" smtClean="0"/>
              <a:t>שבלת</a:t>
            </a:r>
            <a:endParaRPr lang="en-US" sz="2500" dirty="0"/>
          </a:p>
        </p:txBody>
      </p:sp>
      <p:sp>
        <p:nvSpPr>
          <p:cNvPr id="5" name="TextBox 4"/>
          <p:cNvSpPr txBox="1"/>
          <p:nvPr/>
        </p:nvSpPr>
        <p:spPr>
          <a:xfrm>
            <a:off x="2696108" y="4285683"/>
            <a:ext cx="1296073" cy="523220"/>
          </a:xfrm>
          <a:prstGeom prst="rect">
            <a:avLst/>
          </a:prstGeom>
          <a:noFill/>
        </p:spPr>
        <p:txBody>
          <a:bodyPr wrap="none" rtlCol="0">
            <a:spAutoFit/>
          </a:bodyPr>
          <a:lstStyle/>
          <a:p>
            <a:r>
              <a:rPr lang="en-US" sz="2800" dirty="0" err="1" smtClean="0"/>
              <a:t>ʃɪbolɛθ</a:t>
            </a:r>
            <a:r>
              <a:rPr lang="en-US" sz="2800" dirty="0" smtClean="0"/>
              <a:t> </a:t>
            </a:r>
            <a:endParaRPr lang="en-US" sz="2500" dirty="0">
              <a:latin typeface="Ipa"/>
              <a:cs typeface="Ipa"/>
            </a:endParaRPr>
          </a:p>
        </p:txBody>
      </p:sp>
      <p:sp>
        <p:nvSpPr>
          <p:cNvPr id="6" name="TextBox 5"/>
          <p:cNvSpPr txBox="1"/>
          <p:nvPr/>
        </p:nvSpPr>
        <p:spPr>
          <a:xfrm>
            <a:off x="5508069" y="2145895"/>
            <a:ext cx="971609" cy="477054"/>
          </a:xfrm>
          <a:prstGeom prst="rect">
            <a:avLst/>
          </a:prstGeom>
          <a:noFill/>
        </p:spPr>
        <p:txBody>
          <a:bodyPr wrap="none" rtlCol="0">
            <a:spAutoFit/>
          </a:bodyPr>
          <a:lstStyle/>
          <a:p>
            <a:r>
              <a:rPr lang="en-US" sz="2500" dirty="0" err="1" smtClean="0"/>
              <a:t>סבלת</a:t>
            </a:r>
            <a:endParaRPr lang="en-US" sz="2500" dirty="0"/>
          </a:p>
        </p:txBody>
      </p:sp>
      <p:sp>
        <p:nvSpPr>
          <p:cNvPr id="8" name="TextBox 7"/>
          <p:cNvSpPr txBox="1"/>
          <p:nvPr/>
        </p:nvSpPr>
        <p:spPr>
          <a:xfrm>
            <a:off x="2696108" y="4953720"/>
            <a:ext cx="1171339" cy="507831"/>
          </a:xfrm>
          <a:prstGeom prst="rect">
            <a:avLst/>
          </a:prstGeom>
          <a:noFill/>
        </p:spPr>
        <p:txBody>
          <a:bodyPr wrap="none" rtlCol="0">
            <a:spAutoFit/>
          </a:bodyPr>
          <a:lstStyle/>
          <a:p>
            <a:r>
              <a:rPr lang="en-US" sz="2700" dirty="0" err="1"/>
              <a:t>s</a:t>
            </a:r>
            <a:r>
              <a:rPr lang="en-US" sz="2700" dirty="0" err="1" smtClean="0"/>
              <a:t>ɪbolɛθ</a:t>
            </a:r>
            <a:r>
              <a:rPr lang="en-US" sz="2700" dirty="0" smtClean="0"/>
              <a:t> </a:t>
            </a:r>
            <a:endParaRPr lang="en-US" sz="2700" dirty="0"/>
          </a:p>
        </p:txBody>
      </p:sp>
      <p:sp>
        <p:nvSpPr>
          <p:cNvPr id="9" name="TextBox 8"/>
          <p:cNvSpPr txBox="1"/>
          <p:nvPr/>
        </p:nvSpPr>
        <p:spPr>
          <a:xfrm>
            <a:off x="362290" y="748895"/>
            <a:ext cx="3762568"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2000" dirty="0" smtClean="0">
                <a:latin typeface="Papyrus"/>
                <a:cs typeface="Papyrus"/>
              </a:rPr>
              <a:t>Gen 41:5 ff.; Ruth 2:2; Zach 4:12</a:t>
            </a:r>
            <a:endParaRPr lang="en-US" sz="2000" dirty="0">
              <a:latin typeface="Papyrus"/>
              <a:cs typeface="Papyrus"/>
            </a:endParaRPr>
          </a:p>
        </p:txBody>
      </p:sp>
      <p:sp>
        <p:nvSpPr>
          <p:cNvPr id="10" name="TextBox 9"/>
          <p:cNvSpPr txBox="1"/>
          <p:nvPr/>
        </p:nvSpPr>
        <p:spPr>
          <a:xfrm>
            <a:off x="5793335" y="5461551"/>
            <a:ext cx="286669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2000" dirty="0" smtClean="0">
                <a:latin typeface="Papyrus"/>
                <a:cs typeface="Papyrus"/>
              </a:rPr>
              <a:t>Psalms 69:3,16; Isa. 27:12</a:t>
            </a:r>
            <a:endParaRPr lang="en-US" sz="2000" dirty="0">
              <a:latin typeface="Papyrus"/>
              <a:cs typeface="Papyrus"/>
            </a:endParaRPr>
          </a:p>
        </p:txBody>
      </p:sp>
      <p:sp>
        <p:nvSpPr>
          <p:cNvPr id="11" name="TextBox 10"/>
          <p:cNvSpPr txBox="1"/>
          <p:nvPr/>
        </p:nvSpPr>
        <p:spPr>
          <a:xfrm>
            <a:off x="846719" y="6127909"/>
            <a:ext cx="3785757" cy="523220"/>
          </a:xfrm>
          <a:prstGeom prst="rect">
            <a:avLst/>
          </a:prstGeom>
          <a:noFill/>
        </p:spPr>
        <p:txBody>
          <a:bodyPr wrap="square" rtlCol="0">
            <a:spAutoFit/>
          </a:bodyPr>
          <a:lstStyle/>
          <a:p>
            <a:r>
              <a:rPr lang="en-US" sz="1400" dirty="0" smtClean="0">
                <a:latin typeface="Times New Roman"/>
                <a:cs typeface="Times New Roman"/>
                <a:hlinkClick r:id="rId5"/>
              </a:rPr>
              <a:t>http://www.balashon.com/2010/01/shibolet.html</a:t>
            </a:r>
            <a:r>
              <a:rPr lang="en-US" sz="1400" dirty="0" smtClean="0">
                <a:latin typeface="Times New Roman"/>
                <a:cs typeface="Times New Roman"/>
              </a:rPr>
              <a:t> and sources cited there.</a:t>
            </a:r>
            <a:endParaRPr lang="en-US" sz="1400" dirty="0">
              <a:latin typeface="Times New Roman"/>
              <a:cs typeface="Times New Roman"/>
            </a:endParaRPr>
          </a:p>
        </p:txBody>
      </p:sp>
    </p:spTree>
    <p:extLst>
      <p:ext uri="{BB962C8B-B14F-4D97-AF65-F5344CB8AC3E}">
        <p14:creationId xmlns:p14="http://schemas.microsoft.com/office/powerpoint/2010/main" val="3904121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2106" y="1220306"/>
            <a:ext cx="6387570" cy="1979885"/>
          </a:xfrm>
          <a:prstGeom prst="rect">
            <a:avLst/>
          </a:prstGeom>
          <a:noFill/>
        </p:spPr>
        <p:txBody>
          <a:bodyPr wrap="square" rtlCol="0">
            <a:spAutoFit/>
          </a:bodyPr>
          <a:lstStyle/>
          <a:p>
            <a:endParaRPr lang="en-US" dirty="0"/>
          </a:p>
        </p:txBody>
      </p:sp>
      <p:sp>
        <p:nvSpPr>
          <p:cNvPr id="4" name="Rectangle 3"/>
          <p:cNvSpPr/>
          <p:nvPr/>
        </p:nvSpPr>
        <p:spPr>
          <a:xfrm>
            <a:off x="996112" y="1630530"/>
            <a:ext cx="7570454" cy="1754327"/>
          </a:xfrm>
          <a:prstGeom prst="rect">
            <a:avLst/>
          </a:prstGeom>
        </p:spPr>
        <p:txBody>
          <a:bodyPr wrap="square">
            <a:spAutoFit/>
          </a:bodyPr>
          <a:lstStyle/>
          <a:p>
            <a:r>
              <a:rPr lang="en-US" dirty="0" smtClean="0">
                <a:latin typeface="Garamond"/>
                <a:cs typeface="Garamond"/>
              </a:rPr>
              <a:t>From the Online OED: Greek </a:t>
            </a:r>
            <a:r>
              <a:rPr lang="en-US" i="1" dirty="0" smtClean="0">
                <a:latin typeface="Garamond"/>
                <a:cs typeface="Garamond"/>
              </a:rPr>
              <a:t>βα</a:t>
            </a:r>
            <a:r>
              <a:rPr lang="en-US" i="1" dirty="0" err="1" smtClean="0">
                <a:latin typeface="Garamond"/>
                <a:cs typeface="Garamond"/>
              </a:rPr>
              <a:t>ρ</a:t>
            </a:r>
            <a:r>
              <a:rPr lang="en-US" i="1" dirty="0" smtClean="0">
                <a:latin typeface="Garamond"/>
                <a:cs typeface="Garamond"/>
              </a:rPr>
              <a:t>βα</a:t>
            </a:r>
            <a:r>
              <a:rPr lang="en-US" i="1" dirty="0" err="1" smtClean="0">
                <a:latin typeface="Garamond"/>
                <a:cs typeface="Garamond"/>
              </a:rPr>
              <a:t>ρισμός</a:t>
            </a:r>
            <a:r>
              <a:rPr lang="en-US" dirty="0" smtClean="0">
                <a:latin typeface="Garamond"/>
                <a:cs typeface="Garamond"/>
              </a:rPr>
              <a:t> ‘foreign mode of speech,’  </a:t>
            </a:r>
            <a:r>
              <a:rPr lang="en-US" i="1" dirty="0" smtClean="0">
                <a:latin typeface="Garamond"/>
                <a:cs typeface="Garamond"/>
              </a:rPr>
              <a:t>βα</a:t>
            </a:r>
            <a:r>
              <a:rPr lang="en-US" i="1" dirty="0" err="1" smtClean="0">
                <a:latin typeface="Garamond"/>
                <a:cs typeface="Garamond"/>
              </a:rPr>
              <a:t>ρ</a:t>
            </a:r>
            <a:r>
              <a:rPr lang="en-US" i="1" dirty="0" smtClean="0">
                <a:latin typeface="Garamond"/>
                <a:cs typeface="Garamond"/>
              </a:rPr>
              <a:t>βα</a:t>
            </a:r>
            <a:r>
              <a:rPr lang="en-US" i="1" dirty="0" err="1" smtClean="0">
                <a:latin typeface="Garamond"/>
                <a:cs typeface="Garamond"/>
              </a:rPr>
              <a:t>ρίζ-ειν</a:t>
            </a:r>
            <a:r>
              <a:rPr lang="en-US" dirty="0" smtClean="0">
                <a:latin typeface="Garamond"/>
                <a:cs typeface="Garamond"/>
              </a:rPr>
              <a:t> to (behave or) speak like a foreigner. The extension from language to social condition (= French </a:t>
            </a:r>
            <a:r>
              <a:rPr lang="en-US" i="1" dirty="0" err="1" smtClean="0">
                <a:latin typeface="Garamond"/>
                <a:cs typeface="Garamond"/>
              </a:rPr>
              <a:t>barbarie</a:t>
            </a:r>
            <a:r>
              <a:rPr lang="en-US" dirty="0" smtClean="0">
                <a:latin typeface="Garamond"/>
                <a:cs typeface="Garamond"/>
              </a:rPr>
              <a:t>, Latin </a:t>
            </a:r>
            <a:r>
              <a:rPr lang="en-US" i="1" dirty="0" err="1" smtClean="0">
                <a:latin typeface="Garamond"/>
                <a:cs typeface="Garamond"/>
              </a:rPr>
              <a:t>barbaria</a:t>
            </a:r>
            <a:r>
              <a:rPr lang="en-US" dirty="0" smtClean="0">
                <a:latin typeface="Garamond"/>
                <a:cs typeface="Garamond"/>
              </a:rPr>
              <a:t>, </a:t>
            </a:r>
            <a:r>
              <a:rPr lang="en-US" i="1" dirty="0" smtClean="0">
                <a:latin typeface="Garamond"/>
                <a:cs typeface="Garamond"/>
              </a:rPr>
              <a:t>-</a:t>
            </a:r>
            <a:r>
              <a:rPr lang="en-US" i="1" dirty="0" err="1" smtClean="0">
                <a:latin typeface="Garamond"/>
                <a:cs typeface="Garamond"/>
              </a:rPr>
              <a:t>ies</a:t>
            </a:r>
            <a:r>
              <a:rPr lang="en-US" dirty="0" smtClean="0">
                <a:latin typeface="Garamond"/>
                <a:cs typeface="Garamond"/>
              </a:rPr>
              <a:t>) is exclusively English. "barbarism, </a:t>
            </a:r>
            <a:r>
              <a:rPr lang="en-US" dirty="0" err="1" smtClean="0">
                <a:latin typeface="Garamond"/>
                <a:cs typeface="Garamond"/>
              </a:rPr>
              <a:t>n</a:t>
            </a:r>
            <a:r>
              <a:rPr lang="en-US" dirty="0" smtClean="0">
                <a:latin typeface="Garamond"/>
                <a:cs typeface="Garamond"/>
              </a:rPr>
              <a:t>.". OED Online. June 2011. Oxford University Press. </a:t>
            </a:r>
            <a:r>
              <a:rPr lang="en-US" u="sng" dirty="0" smtClean="0">
                <a:hlinkClick r:id="rId2"/>
              </a:rPr>
              <a:t>http://www.oed.com.libproxy.csun.edu/viewdictionaryentry/Entry/15389</a:t>
            </a:r>
            <a:r>
              <a:rPr lang="en-US" dirty="0" smtClean="0"/>
              <a:t> </a:t>
            </a:r>
            <a:endParaRPr lang="en-US" dirty="0"/>
          </a:p>
        </p:txBody>
      </p:sp>
    </p:spTree>
    <p:extLst>
      <p:ext uri="{BB962C8B-B14F-4D97-AF65-F5344CB8AC3E}">
        <p14:creationId xmlns:p14="http://schemas.microsoft.com/office/powerpoint/2010/main" val="344284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5354" y="3764391"/>
            <a:ext cx="410840" cy="461665"/>
          </a:xfrm>
          <a:prstGeom prst="rect">
            <a:avLst/>
          </a:prstGeom>
          <a:noFill/>
        </p:spPr>
        <p:txBody>
          <a:bodyPr wrap="none" rtlCol="0">
            <a:spAutoFit/>
          </a:bodyPr>
          <a:lstStyle/>
          <a:p>
            <a:r>
              <a:rPr lang="en-US" sz="2400" dirty="0" smtClean="0">
                <a:latin typeface="Papyrus"/>
                <a:cs typeface="Papyrus"/>
              </a:rPr>
              <a:t>G</a:t>
            </a:r>
            <a:endParaRPr lang="en-US" sz="2400" dirty="0">
              <a:latin typeface="Papyrus"/>
              <a:cs typeface="Papyrus"/>
            </a:endParaRPr>
          </a:p>
        </p:txBody>
      </p:sp>
      <p:sp>
        <p:nvSpPr>
          <p:cNvPr id="5" name="TextBox 4"/>
          <p:cNvSpPr txBox="1"/>
          <p:nvPr/>
        </p:nvSpPr>
        <p:spPr>
          <a:xfrm>
            <a:off x="4191902" y="3764391"/>
            <a:ext cx="402674" cy="461665"/>
          </a:xfrm>
          <a:prstGeom prst="rect">
            <a:avLst/>
          </a:prstGeom>
          <a:noFill/>
        </p:spPr>
        <p:txBody>
          <a:bodyPr wrap="none" rtlCol="0">
            <a:spAutoFit/>
          </a:bodyPr>
          <a:lstStyle/>
          <a:p>
            <a:r>
              <a:rPr lang="en-US" sz="2400" dirty="0" smtClean="0">
                <a:latin typeface="Papyrus"/>
                <a:cs typeface="Papyrus"/>
              </a:rPr>
              <a:t>R</a:t>
            </a:r>
            <a:endParaRPr lang="en-US" sz="2400" dirty="0">
              <a:latin typeface="Papyrus"/>
              <a:cs typeface="Papyrus"/>
            </a:endParaRPr>
          </a:p>
        </p:txBody>
      </p:sp>
      <p:sp>
        <p:nvSpPr>
          <p:cNvPr id="6" name="TextBox 5"/>
          <p:cNvSpPr txBox="1"/>
          <p:nvPr/>
        </p:nvSpPr>
        <p:spPr>
          <a:xfrm>
            <a:off x="4750772" y="3764391"/>
            <a:ext cx="428322" cy="461665"/>
          </a:xfrm>
          <a:prstGeom prst="rect">
            <a:avLst/>
          </a:prstGeom>
          <a:noFill/>
        </p:spPr>
        <p:txBody>
          <a:bodyPr wrap="square" rtlCol="0">
            <a:spAutoFit/>
          </a:bodyPr>
          <a:lstStyle/>
          <a:p>
            <a:r>
              <a:rPr lang="en-US" sz="2400" dirty="0" smtClean="0">
                <a:latin typeface="Papyrus"/>
                <a:cs typeface="Papyrus"/>
              </a:rPr>
              <a:t>A</a:t>
            </a:r>
            <a:endParaRPr lang="en-US" sz="2400" dirty="0">
              <a:latin typeface="Papyrus"/>
              <a:cs typeface="Papyrus"/>
            </a:endParaRPr>
          </a:p>
        </p:txBody>
      </p:sp>
      <p:sp>
        <p:nvSpPr>
          <p:cNvPr id="7" name="TextBox 6"/>
          <p:cNvSpPr txBox="1"/>
          <p:nvPr/>
        </p:nvSpPr>
        <p:spPr>
          <a:xfrm>
            <a:off x="5402812" y="3764391"/>
            <a:ext cx="450514" cy="461665"/>
          </a:xfrm>
          <a:prstGeom prst="rect">
            <a:avLst/>
          </a:prstGeom>
          <a:noFill/>
        </p:spPr>
        <p:txBody>
          <a:bodyPr wrap="none" rtlCol="0">
            <a:spAutoFit/>
          </a:bodyPr>
          <a:lstStyle/>
          <a:p>
            <a:r>
              <a:rPr lang="en-US" sz="2400" dirty="0" smtClean="0">
                <a:latin typeface="Papyrus"/>
                <a:cs typeface="Papyrus"/>
              </a:rPr>
              <a:t>M</a:t>
            </a:r>
            <a:endParaRPr lang="en-US" sz="2400" dirty="0">
              <a:latin typeface="Papyrus"/>
              <a:cs typeface="Papyrus"/>
            </a:endParaRPr>
          </a:p>
        </p:txBody>
      </p:sp>
      <p:sp>
        <p:nvSpPr>
          <p:cNvPr id="9" name="TextBox 8"/>
          <p:cNvSpPr txBox="1"/>
          <p:nvPr/>
        </p:nvSpPr>
        <p:spPr>
          <a:xfrm>
            <a:off x="6002055" y="3764391"/>
            <a:ext cx="579575" cy="738664"/>
          </a:xfrm>
          <a:prstGeom prst="rect">
            <a:avLst/>
          </a:prstGeom>
          <a:noFill/>
        </p:spPr>
        <p:txBody>
          <a:bodyPr wrap="square" rtlCol="0">
            <a:spAutoFit/>
          </a:bodyPr>
          <a:lstStyle/>
          <a:p>
            <a:r>
              <a:rPr lang="en-US" sz="2400" dirty="0" smtClean="0">
                <a:latin typeface="Papyrus"/>
                <a:cs typeface="Papyrus"/>
              </a:rPr>
              <a:t>M</a:t>
            </a:r>
          </a:p>
          <a:p>
            <a:endParaRPr lang="en-US" dirty="0"/>
          </a:p>
        </p:txBody>
      </p:sp>
      <p:sp>
        <p:nvSpPr>
          <p:cNvPr id="11" name="TextBox 10"/>
          <p:cNvSpPr txBox="1"/>
          <p:nvPr/>
        </p:nvSpPr>
        <p:spPr>
          <a:xfrm>
            <a:off x="6581630" y="3764391"/>
            <a:ext cx="428322" cy="738664"/>
          </a:xfrm>
          <a:prstGeom prst="rect">
            <a:avLst/>
          </a:prstGeom>
          <a:noFill/>
        </p:spPr>
        <p:txBody>
          <a:bodyPr wrap="none" rtlCol="0">
            <a:spAutoFit/>
          </a:bodyPr>
          <a:lstStyle/>
          <a:p>
            <a:r>
              <a:rPr lang="en-US" sz="2400" dirty="0" smtClean="0">
                <a:latin typeface="Papyrus"/>
                <a:cs typeface="Papyrus"/>
              </a:rPr>
              <a:t>A</a:t>
            </a:r>
          </a:p>
          <a:p>
            <a:endParaRPr lang="en-US" dirty="0"/>
          </a:p>
        </p:txBody>
      </p:sp>
      <p:sp>
        <p:nvSpPr>
          <p:cNvPr id="13" name="TextBox 12"/>
          <p:cNvSpPr txBox="1"/>
          <p:nvPr/>
        </p:nvSpPr>
        <p:spPr>
          <a:xfrm>
            <a:off x="7200813" y="3764391"/>
            <a:ext cx="402674" cy="461665"/>
          </a:xfrm>
          <a:prstGeom prst="rect">
            <a:avLst/>
          </a:prstGeom>
          <a:noFill/>
        </p:spPr>
        <p:txBody>
          <a:bodyPr wrap="none" rtlCol="0">
            <a:spAutoFit/>
          </a:bodyPr>
          <a:lstStyle/>
          <a:p>
            <a:r>
              <a:rPr lang="en-US" sz="2400" dirty="0" smtClean="0">
                <a:latin typeface="Papyrus"/>
                <a:cs typeface="Papyrus"/>
              </a:rPr>
              <a:t>R</a:t>
            </a:r>
            <a:endParaRPr lang="en-US" sz="2400" dirty="0"/>
          </a:p>
        </p:txBody>
      </p:sp>
      <p:sp>
        <p:nvSpPr>
          <p:cNvPr id="15" name="TextBox 14"/>
          <p:cNvSpPr txBox="1"/>
          <p:nvPr/>
        </p:nvSpPr>
        <p:spPr>
          <a:xfrm>
            <a:off x="4217550" y="3764391"/>
            <a:ext cx="377026" cy="461665"/>
          </a:xfrm>
          <a:prstGeom prst="rect">
            <a:avLst/>
          </a:prstGeom>
          <a:noFill/>
        </p:spPr>
        <p:txBody>
          <a:bodyPr wrap="none" rtlCol="0">
            <a:spAutoFit/>
          </a:bodyPr>
          <a:lstStyle/>
          <a:p>
            <a:r>
              <a:rPr lang="en-US" sz="2400" dirty="0" smtClean="0">
                <a:latin typeface="Papyrus"/>
                <a:cs typeface="Papyrus"/>
              </a:rPr>
              <a:t>L</a:t>
            </a:r>
            <a:endParaRPr lang="en-US" sz="2400" dirty="0">
              <a:latin typeface="Papyrus"/>
              <a:cs typeface="Papyrus"/>
            </a:endParaRPr>
          </a:p>
        </p:txBody>
      </p:sp>
      <p:sp>
        <p:nvSpPr>
          <p:cNvPr id="16" name="TextBox 15"/>
          <p:cNvSpPr txBox="1"/>
          <p:nvPr/>
        </p:nvSpPr>
        <p:spPr>
          <a:xfrm>
            <a:off x="6002055" y="3796722"/>
            <a:ext cx="465091" cy="461665"/>
          </a:xfrm>
          <a:prstGeom prst="rect">
            <a:avLst/>
          </a:prstGeom>
          <a:noFill/>
        </p:spPr>
        <p:txBody>
          <a:bodyPr wrap="none" rtlCol="0">
            <a:spAutoFit/>
          </a:bodyPr>
          <a:lstStyle/>
          <a:p>
            <a:r>
              <a:rPr lang="en-US" sz="2400" dirty="0" smtClean="0">
                <a:latin typeface="Papyrus"/>
                <a:cs typeface="Papyrus"/>
              </a:rPr>
              <a:t>O</a:t>
            </a:r>
            <a:endParaRPr lang="en-US" sz="2400" dirty="0">
              <a:latin typeface="Papyrus"/>
              <a:cs typeface="Papyrus"/>
            </a:endParaRPr>
          </a:p>
        </p:txBody>
      </p:sp>
      <p:sp>
        <p:nvSpPr>
          <p:cNvPr id="17" name="TextBox 16"/>
          <p:cNvSpPr txBox="1"/>
          <p:nvPr/>
        </p:nvSpPr>
        <p:spPr>
          <a:xfrm>
            <a:off x="6581630" y="3487392"/>
            <a:ext cx="431128" cy="738664"/>
          </a:xfrm>
          <a:prstGeom prst="rect">
            <a:avLst/>
          </a:prstGeom>
          <a:noFill/>
        </p:spPr>
        <p:txBody>
          <a:bodyPr wrap="none" rtlCol="0">
            <a:spAutoFit/>
          </a:bodyPr>
          <a:lstStyle/>
          <a:p>
            <a:r>
              <a:rPr lang="en-US" dirty="0" smtClean="0">
                <a:latin typeface="Papyrus"/>
                <a:cs typeface="Papyrus"/>
              </a:rPr>
              <a:t>	</a:t>
            </a:r>
            <a:r>
              <a:rPr lang="en-US" sz="2400" dirty="0" smtClean="0">
                <a:latin typeface="Papyrus"/>
                <a:cs typeface="Papyrus"/>
              </a:rPr>
              <a:t>U</a:t>
            </a:r>
            <a:endParaRPr lang="en-US" dirty="0">
              <a:latin typeface="Papyrus"/>
              <a:cs typeface="Papyrus"/>
            </a:endParaRPr>
          </a:p>
        </p:txBody>
      </p:sp>
    </p:spTree>
    <p:extLst>
      <p:ext uri="{BB962C8B-B14F-4D97-AF65-F5344CB8AC3E}">
        <p14:creationId xmlns:p14="http://schemas.microsoft.com/office/powerpoint/2010/main" val="23251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xit" presetSubtype="0" fill="hold" grpId="0" nodeType="with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400" y="3220057"/>
            <a:ext cx="4604763" cy="923330"/>
          </a:xfrm>
          <a:prstGeom prst="rect">
            <a:avLst/>
          </a:prstGeom>
          <a:noFill/>
        </p:spPr>
        <p:txBody>
          <a:bodyPr wrap="square" rtlCol="0">
            <a:spAutoFit/>
          </a:bodyPr>
          <a:lstStyle/>
          <a:p>
            <a:r>
              <a:rPr lang="en-US" dirty="0">
                <a:hlinkClick r:id="rId2"/>
              </a:rPr>
              <a:t>http://thehill.com/blogs/pundits-blog/healthcare/195538-ap-wrongly-says-obamacare-site-written-in-</a:t>
            </a:r>
            <a:r>
              <a:rPr lang="en-US" dirty="0" smtClean="0">
                <a:hlinkClick r:id="rId2"/>
              </a:rPr>
              <a:t>spanglish</a:t>
            </a:r>
            <a:r>
              <a:rPr lang="en-US" dirty="0" smtClean="0"/>
              <a:t> </a:t>
            </a:r>
            <a:endParaRPr lang="en-US" dirty="0"/>
          </a:p>
        </p:txBody>
      </p:sp>
      <p:sp>
        <p:nvSpPr>
          <p:cNvPr id="3" name="TextBox 2"/>
          <p:cNvSpPr txBox="1"/>
          <p:nvPr/>
        </p:nvSpPr>
        <p:spPr>
          <a:xfrm>
            <a:off x="1803400" y="4846935"/>
            <a:ext cx="5537200" cy="923330"/>
          </a:xfrm>
          <a:prstGeom prst="rect">
            <a:avLst/>
          </a:prstGeom>
          <a:noFill/>
        </p:spPr>
        <p:txBody>
          <a:bodyPr wrap="square" rtlCol="0">
            <a:spAutoFit/>
          </a:bodyPr>
          <a:lstStyle/>
          <a:p>
            <a:r>
              <a:rPr lang="en-US" dirty="0">
                <a:hlinkClick r:id="rId3"/>
              </a:rPr>
              <a:t>http://www.latinorebels.com/2014/01/16/ap-defends-obamacare-spanglish-story-while-using-same-mistakes-in-other-ap-articles</a:t>
            </a:r>
            <a:r>
              <a:rPr lang="en-US" dirty="0" smtClean="0">
                <a:hlinkClick r:id="rId3"/>
              </a:rPr>
              <a:t>/</a:t>
            </a:r>
            <a:r>
              <a:rPr lang="en-US" dirty="0" smtClean="0"/>
              <a:t> </a:t>
            </a:r>
            <a:endParaRPr lang="en-US" dirty="0"/>
          </a:p>
        </p:txBody>
      </p:sp>
      <p:sp>
        <p:nvSpPr>
          <p:cNvPr id="4" name="TextBox 3"/>
          <p:cNvSpPr txBox="1"/>
          <p:nvPr/>
        </p:nvSpPr>
        <p:spPr>
          <a:xfrm>
            <a:off x="1803400" y="1727200"/>
            <a:ext cx="5156200" cy="923330"/>
          </a:xfrm>
          <a:prstGeom prst="rect">
            <a:avLst/>
          </a:prstGeom>
          <a:noFill/>
        </p:spPr>
        <p:txBody>
          <a:bodyPr wrap="square" rtlCol="0">
            <a:spAutoFit/>
          </a:bodyPr>
          <a:lstStyle/>
          <a:p>
            <a:r>
              <a:rPr lang="en-US" dirty="0">
                <a:hlinkClick r:id="rId4"/>
              </a:rPr>
              <a:t>http://www.washingtonpost.com/blogs/wonkblog/wp/2014/01/13/obamacares-spanish-language-web-site-is-written-in-spanglish</a:t>
            </a:r>
            <a:r>
              <a:rPr lang="en-US" dirty="0" smtClean="0">
                <a:hlinkClick r:id="rId4"/>
              </a:rPr>
              <a:t>/</a:t>
            </a:r>
            <a:r>
              <a:rPr lang="en-US" dirty="0" smtClean="0"/>
              <a:t> </a:t>
            </a:r>
            <a:endParaRPr lang="en-US" dirty="0"/>
          </a:p>
        </p:txBody>
      </p:sp>
      <p:sp>
        <p:nvSpPr>
          <p:cNvPr id="5" name="TextBox 4"/>
          <p:cNvSpPr txBox="1"/>
          <p:nvPr/>
        </p:nvSpPr>
        <p:spPr>
          <a:xfrm>
            <a:off x="1473200" y="812800"/>
            <a:ext cx="3498186" cy="553998"/>
          </a:xfrm>
          <a:prstGeom prst="rect">
            <a:avLst/>
          </a:prstGeom>
          <a:noFill/>
        </p:spPr>
        <p:txBody>
          <a:bodyPr wrap="none" rtlCol="0">
            <a:spAutoFit/>
          </a:bodyPr>
          <a:lstStyle/>
          <a:p>
            <a:r>
              <a:rPr lang="en-US" sz="3000" dirty="0" smtClean="0">
                <a:latin typeface="Garamond"/>
                <a:cs typeface="Garamond"/>
              </a:rPr>
              <a:t>Spanglish in the News</a:t>
            </a:r>
            <a:endParaRPr lang="en-US" sz="3000" dirty="0">
              <a:latin typeface="Garamond"/>
              <a:cs typeface="Garamond"/>
            </a:endParaRPr>
          </a:p>
        </p:txBody>
      </p:sp>
    </p:spTree>
    <p:extLst>
      <p:ext uri="{BB962C8B-B14F-4D97-AF65-F5344CB8AC3E}">
        <p14:creationId xmlns:p14="http://schemas.microsoft.com/office/powerpoint/2010/main" val="3428215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1328" y="1008621"/>
            <a:ext cx="2291832" cy="477054"/>
          </a:xfrm>
          <a:prstGeom prst="rect">
            <a:avLst/>
          </a:prstGeom>
          <a:noFill/>
        </p:spPr>
        <p:txBody>
          <a:bodyPr wrap="none" rtlCol="0">
            <a:spAutoFit/>
          </a:bodyPr>
          <a:lstStyle/>
          <a:p>
            <a:r>
              <a:rPr lang="en-US" sz="2500" b="1" dirty="0" smtClean="0">
                <a:latin typeface="Papyrus"/>
                <a:cs typeface="Papyrus"/>
              </a:rPr>
              <a:t>Alternatively</a:t>
            </a:r>
            <a:r>
              <a:rPr lang="en-US" dirty="0" smtClean="0">
                <a:latin typeface="Papyrus"/>
                <a:cs typeface="Papyrus"/>
              </a:rPr>
              <a:t>….</a:t>
            </a:r>
            <a:endParaRPr lang="en-US" dirty="0">
              <a:latin typeface="Papyrus"/>
              <a:cs typeface="Papyrus"/>
            </a:endParaRPr>
          </a:p>
        </p:txBody>
      </p:sp>
      <p:sp>
        <p:nvSpPr>
          <p:cNvPr id="3" name="TextBox 2"/>
          <p:cNvSpPr txBox="1"/>
          <p:nvPr/>
        </p:nvSpPr>
        <p:spPr>
          <a:xfrm>
            <a:off x="1058369" y="2540231"/>
            <a:ext cx="6808587" cy="1754327"/>
          </a:xfrm>
          <a:prstGeom prst="rect">
            <a:avLst/>
          </a:prstGeom>
          <a:noFill/>
        </p:spPr>
        <p:txBody>
          <a:bodyPr wrap="none" rtlCol="0">
            <a:spAutoFit/>
          </a:bodyPr>
          <a:lstStyle/>
          <a:p>
            <a:r>
              <a:rPr lang="en-US" dirty="0">
                <a:latin typeface="Papyrus"/>
                <a:cs typeface="Papyrus"/>
              </a:rPr>
              <a:t>And… “Do You Speak American?”</a:t>
            </a:r>
          </a:p>
          <a:p>
            <a:r>
              <a:rPr lang="en-US" dirty="0">
                <a:latin typeface="Papyrus"/>
                <a:cs typeface="Papyrus"/>
                <a:hlinkClick r:id="rId3"/>
              </a:rPr>
              <a:t>http://www.pbs.org/speak/education/</a:t>
            </a:r>
            <a:r>
              <a:rPr lang="en-US" dirty="0">
                <a:latin typeface="Papyrus"/>
                <a:cs typeface="Papyrus"/>
              </a:rPr>
              <a:t> </a:t>
            </a:r>
          </a:p>
          <a:p>
            <a:endParaRPr lang="en-US" dirty="0">
              <a:latin typeface="Papyrus"/>
              <a:cs typeface="Papyrus"/>
            </a:endParaRPr>
          </a:p>
          <a:p>
            <a:r>
              <a:rPr lang="en-US" dirty="0">
                <a:latin typeface="Papyrus"/>
                <a:cs typeface="Papyrus"/>
              </a:rPr>
              <a:t>And there’s no “one” American…</a:t>
            </a:r>
          </a:p>
          <a:p>
            <a:r>
              <a:rPr lang="en-US" dirty="0">
                <a:latin typeface="Papyrus"/>
                <a:cs typeface="Papyrus"/>
                <a:hlinkClick r:id="rId4"/>
              </a:rPr>
              <a:t>http://www.ncsu.edu/linguistics/research_dialecteducation.php</a:t>
            </a:r>
            <a:r>
              <a:rPr lang="en-US" dirty="0">
                <a:latin typeface="Papyrus"/>
                <a:cs typeface="Papyrus"/>
              </a:rPr>
              <a:t> </a:t>
            </a:r>
          </a:p>
          <a:p>
            <a:endParaRPr lang="en-US" dirty="0"/>
          </a:p>
        </p:txBody>
      </p:sp>
    </p:spTree>
    <p:extLst>
      <p:ext uri="{BB962C8B-B14F-4D97-AF65-F5344CB8AC3E}">
        <p14:creationId xmlns:p14="http://schemas.microsoft.com/office/powerpoint/2010/main" val="2082849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dley_Malinson Seven Privile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33" y="483673"/>
            <a:ext cx="6794500" cy="5003800"/>
          </a:xfrm>
          <a:prstGeom prst="rect">
            <a:avLst/>
          </a:prstGeom>
        </p:spPr>
      </p:pic>
      <p:sp>
        <p:nvSpPr>
          <p:cNvPr id="4" name="TextBox 3"/>
          <p:cNvSpPr txBox="1"/>
          <p:nvPr/>
        </p:nvSpPr>
        <p:spPr>
          <a:xfrm>
            <a:off x="724933" y="6066886"/>
            <a:ext cx="7495136" cy="646331"/>
          </a:xfrm>
          <a:prstGeom prst="rect">
            <a:avLst/>
          </a:prstGeom>
          <a:noFill/>
        </p:spPr>
        <p:txBody>
          <a:bodyPr wrap="none" rtlCol="0">
            <a:spAutoFit/>
          </a:bodyPr>
          <a:lstStyle/>
          <a:p>
            <a:r>
              <a:rPr lang="en-US" i="1" dirty="0" smtClean="0">
                <a:latin typeface="Garamond"/>
                <a:cs typeface="Garamond"/>
              </a:rPr>
              <a:t>Understanding English Language Variation in U.S. Schools</a:t>
            </a:r>
            <a:r>
              <a:rPr lang="en-US" dirty="0" smtClean="0">
                <a:latin typeface="Garamond"/>
                <a:cs typeface="Garamond"/>
              </a:rPr>
              <a:t>. Anne H. Charity </a:t>
            </a:r>
            <a:r>
              <a:rPr lang="en-US" dirty="0" err="1" smtClean="0">
                <a:latin typeface="Garamond"/>
                <a:cs typeface="Garamond"/>
              </a:rPr>
              <a:t>Hudley</a:t>
            </a:r>
            <a:r>
              <a:rPr lang="en-US" dirty="0" smtClean="0">
                <a:latin typeface="Garamond"/>
                <a:cs typeface="Garamond"/>
              </a:rPr>
              <a:t> and</a:t>
            </a:r>
          </a:p>
          <a:p>
            <a:r>
              <a:rPr lang="en-US" dirty="0" smtClean="0">
                <a:latin typeface="Garamond"/>
                <a:cs typeface="Garamond"/>
              </a:rPr>
              <a:t>Christine </a:t>
            </a:r>
            <a:r>
              <a:rPr lang="en-US" dirty="0" err="1" smtClean="0">
                <a:latin typeface="Garamond"/>
                <a:cs typeface="Garamond"/>
              </a:rPr>
              <a:t>Mallinson</a:t>
            </a:r>
            <a:r>
              <a:rPr lang="en-US" dirty="0" smtClean="0">
                <a:latin typeface="Garamond"/>
                <a:cs typeface="Garamond"/>
              </a:rPr>
              <a:t>. Teachers College Press. 2011</a:t>
            </a:r>
            <a:endParaRPr lang="en-US" dirty="0">
              <a:latin typeface="Garamond"/>
              <a:cs typeface="Garamond"/>
            </a:endParaRPr>
          </a:p>
        </p:txBody>
      </p:sp>
    </p:spTree>
    <p:extLst>
      <p:ext uri="{BB962C8B-B14F-4D97-AF65-F5344CB8AC3E}">
        <p14:creationId xmlns:p14="http://schemas.microsoft.com/office/powerpoint/2010/main" val="3881224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1048" y="1221619"/>
            <a:ext cx="2382183" cy="430887"/>
          </a:xfrm>
          <a:prstGeom prst="rect">
            <a:avLst/>
          </a:prstGeom>
          <a:noFill/>
        </p:spPr>
        <p:txBody>
          <a:bodyPr wrap="none" rtlCol="0">
            <a:spAutoFit/>
          </a:bodyPr>
          <a:lstStyle/>
          <a:p>
            <a:r>
              <a:rPr lang="en-US" sz="2200" dirty="0" smtClean="0">
                <a:latin typeface="Papyrus"/>
                <a:cs typeface="Papyrus"/>
              </a:rPr>
              <a:t>Micro-aggression</a:t>
            </a:r>
            <a:endParaRPr lang="en-US" sz="2200" dirty="0">
              <a:latin typeface="Papyrus"/>
              <a:cs typeface="Papyrus"/>
            </a:endParaRPr>
          </a:p>
        </p:txBody>
      </p:sp>
      <p:sp>
        <p:nvSpPr>
          <p:cNvPr id="3" name="TextBox 2"/>
          <p:cNvSpPr txBox="1"/>
          <p:nvPr/>
        </p:nvSpPr>
        <p:spPr>
          <a:xfrm>
            <a:off x="2909624" y="2049690"/>
            <a:ext cx="3179112" cy="1754327"/>
          </a:xfrm>
          <a:prstGeom prst="rect">
            <a:avLst/>
          </a:prstGeom>
          <a:noFill/>
        </p:spPr>
        <p:txBody>
          <a:bodyPr wrap="square" rtlCol="0">
            <a:spAutoFit/>
          </a:bodyPr>
          <a:lstStyle/>
          <a:p>
            <a:r>
              <a:rPr lang="en-US" dirty="0">
                <a:hlinkClick r:id="rId2"/>
              </a:rPr>
              <a:t>http://www.fordham.edu/academics/office_of_research/research_centers__in/center_for_teaching_/the_art_of_teaching/microaggressions_89343.</a:t>
            </a:r>
            <a:r>
              <a:rPr lang="en-US" dirty="0" smtClean="0">
                <a:hlinkClick r:id="rId2"/>
              </a:rPr>
              <a:t>asp</a:t>
            </a:r>
            <a:r>
              <a:rPr lang="en-US" dirty="0" smtClean="0"/>
              <a:t> </a:t>
            </a:r>
            <a:endParaRPr lang="en-US" dirty="0"/>
          </a:p>
        </p:txBody>
      </p:sp>
      <p:sp>
        <p:nvSpPr>
          <p:cNvPr id="4" name="TextBox 3"/>
          <p:cNvSpPr txBox="1"/>
          <p:nvPr/>
        </p:nvSpPr>
        <p:spPr>
          <a:xfrm>
            <a:off x="2909624" y="4245429"/>
            <a:ext cx="4148667" cy="646331"/>
          </a:xfrm>
          <a:prstGeom prst="rect">
            <a:avLst/>
          </a:prstGeom>
          <a:noFill/>
        </p:spPr>
        <p:txBody>
          <a:bodyPr wrap="square" rtlCol="0">
            <a:spAutoFit/>
          </a:bodyPr>
          <a:lstStyle/>
          <a:p>
            <a:r>
              <a:rPr lang="en-US" dirty="0">
                <a:hlinkClick r:id="rId3"/>
              </a:rPr>
              <a:t>http://www.apa.org/monitor/2009/02/</a:t>
            </a:r>
            <a:r>
              <a:rPr lang="en-US" dirty="0" smtClean="0">
                <a:hlinkClick r:id="rId3"/>
              </a:rPr>
              <a:t>microaggression.aspx</a:t>
            </a:r>
            <a:r>
              <a:rPr lang="en-US" dirty="0" smtClean="0"/>
              <a:t> </a:t>
            </a:r>
            <a:endParaRPr lang="en-US" dirty="0"/>
          </a:p>
        </p:txBody>
      </p:sp>
    </p:spTree>
    <p:extLst>
      <p:ext uri="{BB962C8B-B14F-4D97-AF65-F5344CB8AC3E}">
        <p14:creationId xmlns:p14="http://schemas.microsoft.com/office/powerpoint/2010/main" val="1963924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570" y="844210"/>
            <a:ext cx="7861470" cy="3170099"/>
          </a:xfrm>
          <a:prstGeom prst="rect">
            <a:avLst/>
          </a:prstGeom>
          <a:noFill/>
        </p:spPr>
        <p:txBody>
          <a:bodyPr wrap="square" rtlCol="0">
            <a:spAutoFit/>
          </a:bodyPr>
          <a:lstStyle/>
          <a:p>
            <a:r>
              <a:rPr lang="en-US" sz="2200" dirty="0">
                <a:latin typeface="Garamond"/>
                <a:cs typeface="Garamond"/>
              </a:rPr>
              <a:t>Hyland (2000, 147) argues that writing teachers ‘are not</a:t>
            </a:r>
          </a:p>
          <a:p>
            <a:r>
              <a:rPr lang="en-US" sz="2200" dirty="0">
                <a:latin typeface="Garamond"/>
                <a:cs typeface="Garamond"/>
              </a:rPr>
              <a:t>correcting a deficit in students’ writing weaknesses, but helping them to unpack </a:t>
            </a:r>
            <a:r>
              <a:rPr lang="en-US" sz="2200" dirty="0" smtClean="0">
                <a:latin typeface="Garamond"/>
                <a:cs typeface="Garamond"/>
              </a:rPr>
              <a:t>the requirements </a:t>
            </a:r>
            <a:r>
              <a:rPr lang="en-US" sz="2200" dirty="0">
                <a:latin typeface="Garamond"/>
                <a:cs typeface="Garamond"/>
              </a:rPr>
              <a:t>of their discipline’. This may be complicated by students having </a:t>
            </a:r>
            <a:r>
              <a:rPr lang="en-US" sz="2200" dirty="0" smtClean="0">
                <a:latin typeface="Garamond"/>
                <a:cs typeface="Garamond"/>
              </a:rPr>
              <a:t>to develop </a:t>
            </a:r>
            <a:r>
              <a:rPr lang="en-US" sz="2200" dirty="0">
                <a:latin typeface="Garamond"/>
                <a:cs typeface="Garamond"/>
              </a:rPr>
              <a:t>some level of understanding of and familiarity with several disciplines</a:t>
            </a:r>
            <a:r>
              <a:rPr lang="en-US" sz="2200" dirty="0" smtClean="0">
                <a:latin typeface="Garamond"/>
                <a:cs typeface="Garamond"/>
              </a:rPr>
              <a:t>.</a:t>
            </a:r>
          </a:p>
          <a:p>
            <a:endParaRPr lang="en-US" dirty="0" smtClean="0">
              <a:latin typeface="Garamond"/>
              <a:cs typeface="Garamond"/>
            </a:endParaRPr>
          </a:p>
          <a:p>
            <a:endParaRPr lang="en-US" dirty="0">
              <a:latin typeface="Garamond"/>
              <a:cs typeface="Garamond"/>
            </a:endParaRPr>
          </a:p>
          <a:p>
            <a:r>
              <a:rPr lang="en-US" dirty="0" smtClean="0"/>
              <a:t> </a:t>
            </a:r>
            <a:endParaRPr lang="en-US" dirty="0"/>
          </a:p>
          <a:p>
            <a:endParaRPr lang="en-US" dirty="0"/>
          </a:p>
          <a:p>
            <a:endParaRPr lang="en-US" dirty="0"/>
          </a:p>
        </p:txBody>
      </p:sp>
      <p:sp>
        <p:nvSpPr>
          <p:cNvPr id="5" name="TextBox 4"/>
          <p:cNvSpPr txBox="1"/>
          <p:nvPr/>
        </p:nvSpPr>
        <p:spPr>
          <a:xfrm>
            <a:off x="584570" y="5397285"/>
            <a:ext cx="7276900" cy="1200329"/>
          </a:xfrm>
          <a:prstGeom prst="rect">
            <a:avLst/>
          </a:prstGeom>
          <a:noFill/>
        </p:spPr>
        <p:txBody>
          <a:bodyPr wrap="square" rtlCol="0">
            <a:spAutoFit/>
          </a:bodyPr>
          <a:lstStyle/>
          <a:p>
            <a:r>
              <a:rPr lang="en-US" dirty="0">
                <a:hlinkClick r:id="rId2"/>
              </a:rPr>
              <a:t>http://www.carnegiefoundation.org/publications/disciplinary-styles-scholarship-teaching-and-learning-exploring-common-</a:t>
            </a:r>
            <a:r>
              <a:rPr lang="en-US" dirty="0" smtClean="0">
                <a:hlinkClick r:id="rId2"/>
              </a:rPr>
              <a:t>ground</a:t>
            </a:r>
            <a:r>
              <a:rPr lang="en-US" dirty="0" smtClean="0"/>
              <a:t> </a:t>
            </a:r>
          </a:p>
          <a:p>
            <a:endParaRPr lang="en-US" dirty="0"/>
          </a:p>
          <a:p>
            <a:r>
              <a:rPr lang="en-US" dirty="0">
                <a:hlinkClick r:id="rId3"/>
              </a:rPr>
              <a:t>http://decodingthedisciplines.org/</a:t>
            </a:r>
            <a:r>
              <a:rPr lang="en-US" dirty="0" smtClean="0">
                <a:hlinkClick r:id="rId3"/>
              </a:rPr>
              <a:t>index.html</a:t>
            </a:r>
            <a:r>
              <a:rPr lang="en-US" dirty="0" smtClean="0"/>
              <a:t> </a:t>
            </a:r>
            <a:endParaRPr lang="en-US" dirty="0"/>
          </a:p>
        </p:txBody>
      </p:sp>
      <p:sp>
        <p:nvSpPr>
          <p:cNvPr id="6" name="TextBox 5"/>
          <p:cNvSpPr txBox="1"/>
          <p:nvPr/>
        </p:nvSpPr>
        <p:spPr>
          <a:xfrm>
            <a:off x="423310" y="2972636"/>
            <a:ext cx="8366393" cy="1477328"/>
          </a:xfrm>
          <a:prstGeom prst="rect">
            <a:avLst/>
          </a:prstGeom>
          <a:noFill/>
        </p:spPr>
        <p:txBody>
          <a:bodyPr wrap="none" rtlCol="0">
            <a:spAutoFit/>
          </a:bodyPr>
          <a:lstStyle/>
          <a:p>
            <a:endParaRPr lang="en-US" dirty="0">
              <a:latin typeface="Garamond"/>
              <a:cs typeface="Garamond"/>
            </a:endParaRPr>
          </a:p>
          <a:p>
            <a:r>
              <a:rPr lang="en-US" dirty="0">
                <a:latin typeface="Garamond"/>
                <a:cs typeface="Garamond"/>
              </a:rPr>
              <a:t>Judith Reynolds. 2010. Writing in the discipline of anthropology – theoretical, thematic and </a:t>
            </a:r>
          </a:p>
          <a:p>
            <a:r>
              <a:rPr lang="en-US" dirty="0">
                <a:latin typeface="Garamond"/>
                <a:cs typeface="Garamond"/>
              </a:rPr>
              <a:t>geographical spaces. </a:t>
            </a:r>
            <a:r>
              <a:rPr lang="en-US" i="1" dirty="0">
                <a:latin typeface="Garamond"/>
                <a:cs typeface="Garamond"/>
              </a:rPr>
              <a:t>Studies in Higher Education</a:t>
            </a:r>
            <a:r>
              <a:rPr lang="en-US" dirty="0">
                <a:latin typeface="Garamond"/>
                <a:cs typeface="Garamond"/>
              </a:rPr>
              <a:t>. Vol. 35, No. 1</a:t>
            </a:r>
          </a:p>
          <a:p>
            <a:endParaRPr lang="en-US" dirty="0">
              <a:latin typeface="Garamond"/>
              <a:cs typeface="Garamond"/>
            </a:endParaRPr>
          </a:p>
          <a:p>
            <a:endParaRPr lang="en-US" dirty="0"/>
          </a:p>
        </p:txBody>
      </p:sp>
    </p:spTree>
    <p:extLst>
      <p:ext uri="{BB962C8B-B14F-4D97-AF65-F5344CB8AC3E}">
        <p14:creationId xmlns:p14="http://schemas.microsoft.com/office/powerpoint/2010/main" val="369577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dendorf Tacit Knowled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67532" cy="6858000"/>
          </a:xfrm>
          <a:prstGeom prst="rect">
            <a:avLst/>
          </a:prstGeom>
        </p:spPr>
      </p:pic>
    </p:spTree>
    <p:extLst>
      <p:ext uri="{BB962C8B-B14F-4D97-AF65-F5344CB8AC3E}">
        <p14:creationId xmlns:p14="http://schemas.microsoft.com/office/powerpoint/2010/main" val="452316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oding Discipline Bottlenec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4" y="322492"/>
            <a:ext cx="8630695" cy="5422373"/>
          </a:xfrm>
          <a:prstGeom prst="rect">
            <a:avLst/>
          </a:prstGeom>
        </p:spPr>
      </p:pic>
      <p:sp>
        <p:nvSpPr>
          <p:cNvPr id="3" name="TextBox 2"/>
          <p:cNvSpPr txBox="1"/>
          <p:nvPr/>
        </p:nvSpPr>
        <p:spPr>
          <a:xfrm>
            <a:off x="967566" y="6083778"/>
            <a:ext cx="3416320" cy="369332"/>
          </a:xfrm>
          <a:prstGeom prst="rect">
            <a:avLst/>
          </a:prstGeom>
          <a:noFill/>
        </p:spPr>
        <p:txBody>
          <a:bodyPr wrap="none" rtlCol="0">
            <a:spAutoFit/>
          </a:bodyPr>
          <a:lstStyle/>
          <a:p>
            <a:r>
              <a:rPr lang="en-US" dirty="0">
                <a:hlinkClick r:id="rId4"/>
              </a:rPr>
              <a:t>http://decodingthedisciplines.org</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318528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905" y="922476"/>
            <a:ext cx="6882413" cy="646331"/>
          </a:xfrm>
          <a:prstGeom prst="rect">
            <a:avLst/>
          </a:prstGeom>
          <a:noFill/>
        </p:spPr>
        <p:txBody>
          <a:bodyPr wrap="none" rtlCol="0">
            <a:spAutoFit/>
          </a:bodyPr>
          <a:lstStyle/>
          <a:p>
            <a:r>
              <a:rPr lang="en-US" dirty="0" smtClean="0">
                <a:latin typeface="Papyrus"/>
                <a:cs typeface="Papyrus"/>
              </a:rPr>
              <a:t>BICS and CALP:  What is it?  Does it highlight a useful distinction?</a:t>
            </a:r>
          </a:p>
          <a:p>
            <a:endParaRPr lang="en-US" dirty="0">
              <a:latin typeface="Papyrus"/>
              <a:cs typeface="Papyrus"/>
            </a:endParaRPr>
          </a:p>
        </p:txBody>
      </p:sp>
      <p:sp>
        <p:nvSpPr>
          <p:cNvPr id="4" name="TextBox 3"/>
          <p:cNvSpPr txBox="1"/>
          <p:nvPr/>
        </p:nvSpPr>
        <p:spPr>
          <a:xfrm>
            <a:off x="765222" y="3224031"/>
            <a:ext cx="2879026" cy="369332"/>
          </a:xfrm>
          <a:prstGeom prst="rect">
            <a:avLst/>
          </a:prstGeom>
          <a:noFill/>
        </p:spPr>
        <p:txBody>
          <a:bodyPr wrap="none" rtlCol="0">
            <a:spAutoFit/>
          </a:bodyPr>
          <a:lstStyle/>
          <a:p>
            <a:r>
              <a:rPr lang="pt-BR" dirty="0">
                <a:hlinkClick r:id="rId3"/>
              </a:rPr>
              <a:t>http://vimeo.com/</a:t>
            </a:r>
            <a:r>
              <a:rPr lang="pt-BR" dirty="0" smtClean="0">
                <a:hlinkClick r:id="rId3"/>
              </a:rPr>
              <a:t>56112120</a:t>
            </a:r>
            <a:r>
              <a:rPr lang="pt-BR" dirty="0" smtClean="0"/>
              <a:t> </a:t>
            </a:r>
            <a:endParaRPr lang="en-US" dirty="0"/>
          </a:p>
        </p:txBody>
      </p:sp>
      <p:sp>
        <p:nvSpPr>
          <p:cNvPr id="5" name="TextBox 4"/>
          <p:cNvSpPr txBox="1"/>
          <p:nvPr/>
        </p:nvSpPr>
        <p:spPr>
          <a:xfrm>
            <a:off x="765222" y="3879779"/>
            <a:ext cx="7289175" cy="369332"/>
          </a:xfrm>
          <a:prstGeom prst="rect">
            <a:avLst/>
          </a:prstGeom>
          <a:noFill/>
        </p:spPr>
        <p:txBody>
          <a:bodyPr wrap="none" rtlCol="0">
            <a:spAutoFit/>
          </a:bodyPr>
          <a:lstStyle/>
          <a:p>
            <a:r>
              <a:rPr lang="pl-PL" dirty="0">
                <a:hlinkClick r:id="rId4"/>
              </a:rPr>
              <a:t>http://www.wce.wwu.edu/Resources/CIRCLE/Articles/Jim%</a:t>
            </a:r>
            <a:r>
              <a:rPr lang="pl-PL" dirty="0" smtClean="0">
                <a:hlinkClick r:id="rId4"/>
              </a:rPr>
              <a:t>20Cummins.pdf</a:t>
            </a:r>
            <a:r>
              <a:rPr lang="pl-PL" dirty="0" smtClean="0"/>
              <a:t> </a:t>
            </a:r>
            <a:endParaRPr lang="en-US" dirty="0"/>
          </a:p>
        </p:txBody>
      </p:sp>
      <p:sp>
        <p:nvSpPr>
          <p:cNvPr id="6" name="TextBox 5"/>
          <p:cNvSpPr txBox="1"/>
          <p:nvPr/>
        </p:nvSpPr>
        <p:spPr>
          <a:xfrm>
            <a:off x="765222" y="4711014"/>
            <a:ext cx="7244923" cy="923330"/>
          </a:xfrm>
          <a:prstGeom prst="rect">
            <a:avLst/>
          </a:prstGeom>
          <a:noFill/>
        </p:spPr>
        <p:txBody>
          <a:bodyPr wrap="square" rtlCol="0">
            <a:spAutoFit/>
          </a:bodyPr>
          <a:lstStyle/>
          <a:p>
            <a:r>
              <a:rPr lang="en-US" dirty="0" smtClean="0">
                <a:latin typeface="Garamond"/>
                <a:cs typeface="Garamond"/>
              </a:rPr>
              <a:t>Embedded in this response, an </a:t>
            </a:r>
            <a:r>
              <a:rPr lang="en-US" dirty="0">
                <a:latin typeface="Garamond"/>
                <a:cs typeface="Garamond"/>
              </a:rPr>
              <a:t>implicit critique: </a:t>
            </a:r>
            <a:r>
              <a:rPr lang="en-US" dirty="0">
                <a:hlinkClick r:id="rId5"/>
              </a:rPr>
              <a:t>http://www.tolerance.org/tdsi/sites/tolerance.org.tdsi/files/assets/general/</a:t>
            </a:r>
            <a:r>
              <a:rPr lang="en-US" dirty="0" smtClean="0">
                <a:hlinkClick r:id="rId5"/>
              </a:rPr>
              <a:t>Putting_Language_Proficiency_in_Its_Place_Jim_Cummins.pdf</a:t>
            </a:r>
            <a:r>
              <a:rPr lang="en-US" dirty="0" smtClean="0"/>
              <a:t> </a:t>
            </a:r>
            <a:endParaRPr lang="en-US" dirty="0"/>
          </a:p>
        </p:txBody>
      </p:sp>
      <p:sp>
        <p:nvSpPr>
          <p:cNvPr id="7" name="TextBox 6"/>
          <p:cNvSpPr txBox="1"/>
          <p:nvPr/>
        </p:nvSpPr>
        <p:spPr>
          <a:xfrm>
            <a:off x="765222" y="2051295"/>
            <a:ext cx="5158947" cy="923330"/>
          </a:xfrm>
          <a:prstGeom prst="rect">
            <a:avLst/>
          </a:prstGeom>
          <a:noFill/>
        </p:spPr>
        <p:txBody>
          <a:bodyPr wrap="none" rtlCol="0">
            <a:spAutoFit/>
          </a:bodyPr>
          <a:lstStyle/>
          <a:p>
            <a:r>
              <a:rPr lang="en-US" b="1" dirty="0" smtClean="0">
                <a:latin typeface="Papyrus"/>
                <a:cs typeface="Papyrus"/>
              </a:rPr>
              <a:t>BICS:  Basic Interpersonal Communication Skills  </a:t>
            </a:r>
          </a:p>
          <a:p>
            <a:r>
              <a:rPr lang="en-US" b="1" dirty="0" smtClean="0">
                <a:latin typeface="Papyrus"/>
                <a:cs typeface="Papyrus"/>
              </a:rPr>
              <a:t>CALP: Cognitive Academic Language Proficiency</a:t>
            </a:r>
          </a:p>
          <a:p>
            <a:endParaRPr lang="en-US" dirty="0" smtClean="0"/>
          </a:p>
        </p:txBody>
      </p:sp>
      <p:sp>
        <p:nvSpPr>
          <p:cNvPr id="8" name="TextBox 7"/>
          <p:cNvSpPr txBox="1"/>
          <p:nvPr/>
        </p:nvSpPr>
        <p:spPr>
          <a:xfrm>
            <a:off x="2377074" y="6207836"/>
            <a:ext cx="1009286" cy="430887"/>
          </a:xfrm>
          <a:prstGeom prst="rect">
            <a:avLst/>
          </a:prstGeom>
          <a:noFill/>
        </p:spPr>
        <p:txBody>
          <a:bodyPr wrap="none" rtlCol="0">
            <a:spAutoFit/>
          </a:bodyPr>
          <a:lstStyle/>
          <a:p>
            <a:r>
              <a:rPr lang="en-US" sz="2200" b="1" dirty="0" smtClean="0">
                <a:latin typeface="Papyrus"/>
                <a:cs typeface="Papyrus"/>
              </a:rPr>
              <a:t>But….</a:t>
            </a:r>
            <a:endParaRPr lang="en-US" sz="2200" b="1" dirty="0">
              <a:latin typeface="Papyrus"/>
              <a:cs typeface="Papyrus"/>
            </a:endParaRPr>
          </a:p>
        </p:txBody>
      </p:sp>
    </p:spTree>
    <p:extLst>
      <p:ext uri="{BB962C8B-B14F-4D97-AF65-F5344CB8AC3E}">
        <p14:creationId xmlns:p14="http://schemas.microsoft.com/office/powerpoint/2010/main" val="1705865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2368" y="1339041"/>
            <a:ext cx="2031325" cy="369332"/>
          </a:xfrm>
          <a:prstGeom prst="rect">
            <a:avLst/>
          </a:prstGeom>
        </p:spPr>
        <p:txBody>
          <a:bodyPr wrap="none">
            <a:spAutoFit/>
          </a:bodyPr>
          <a:lstStyle/>
          <a:p>
            <a:pPr algn="ctr"/>
            <a:r>
              <a:rPr lang="en-US" dirty="0">
                <a:latin typeface="Papyrus"/>
                <a:cs typeface="Papyrus"/>
              </a:rPr>
              <a:t> How “B” is BICS?</a:t>
            </a:r>
          </a:p>
        </p:txBody>
      </p:sp>
      <p:pic>
        <p:nvPicPr>
          <p:cNvPr id="3" name="Picture 2"/>
          <p:cNvPicPr>
            <a:picLocks noChangeAspect="1"/>
          </p:cNvPicPr>
          <p:nvPr/>
        </p:nvPicPr>
        <p:blipFill>
          <a:blip r:embed="rId2"/>
          <a:stretch>
            <a:fillRect/>
          </a:stretch>
        </p:blipFill>
        <p:spPr>
          <a:xfrm>
            <a:off x="658321" y="2880362"/>
            <a:ext cx="7620000" cy="2476500"/>
          </a:xfrm>
          <a:prstGeom prst="rect">
            <a:avLst/>
          </a:prstGeom>
        </p:spPr>
      </p:pic>
    </p:spTree>
    <p:extLst>
      <p:ext uri="{BB962C8B-B14F-4D97-AF65-F5344CB8AC3E}">
        <p14:creationId xmlns:p14="http://schemas.microsoft.com/office/powerpoint/2010/main" val="68606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5447" y="2122884"/>
            <a:ext cx="6616527" cy="369332"/>
          </a:xfrm>
          <a:prstGeom prst="rect">
            <a:avLst/>
          </a:prstGeom>
          <a:noFill/>
        </p:spPr>
        <p:txBody>
          <a:bodyPr wrap="none" rtlCol="0">
            <a:spAutoFit/>
          </a:bodyPr>
          <a:lstStyle/>
          <a:p>
            <a:r>
              <a:rPr lang="en-US" b="1" dirty="0" smtClean="0">
                <a:latin typeface="Papyrus"/>
                <a:cs typeface="Papyrus"/>
              </a:rPr>
              <a:t>Sentence by Sentence?   How do we get from one to the other?</a:t>
            </a:r>
            <a:endParaRPr lang="en-US" b="1" dirty="0">
              <a:latin typeface="Papyrus"/>
              <a:cs typeface="Papyrus"/>
            </a:endParaRPr>
          </a:p>
        </p:txBody>
      </p:sp>
      <p:sp>
        <p:nvSpPr>
          <p:cNvPr id="3" name="TextBox 2"/>
          <p:cNvSpPr txBox="1"/>
          <p:nvPr/>
        </p:nvSpPr>
        <p:spPr>
          <a:xfrm>
            <a:off x="2398756" y="3379640"/>
            <a:ext cx="4825547" cy="369332"/>
          </a:xfrm>
          <a:prstGeom prst="rect">
            <a:avLst/>
          </a:prstGeom>
          <a:noFill/>
        </p:spPr>
        <p:txBody>
          <a:bodyPr wrap="none" rtlCol="0">
            <a:spAutoFit/>
          </a:bodyPr>
          <a:lstStyle/>
          <a:p>
            <a:r>
              <a:rPr lang="en-US" dirty="0">
                <a:hlinkClick r:id="rId2"/>
              </a:rPr>
              <a:t>https://www.msu.edu/~jdowell/135/</a:t>
            </a:r>
            <a:r>
              <a:rPr lang="en-US" dirty="0" smtClean="0">
                <a:hlinkClick r:id="rId2"/>
              </a:rPr>
              <a:t>transw.html</a:t>
            </a:r>
            <a:r>
              <a:rPr lang="en-US" dirty="0" smtClean="0"/>
              <a:t> </a:t>
            </a:r>
            <a:endParaRPr lang="en-US" dirty="0"/>
          </a:p>
        </p:txBody>
      </p:sp>
      <p:sp>
        <p:nvSpPr>
          <p:cNvPr id="4" name="TextBox 3"/>
          <p:cNvSpPr txBox="1"/>
          <p:nvPr/>
        </p:nvSpPr>
        <p:spPr>
          <a:xfrm>
            <a:off x="2398756" y="4183419"/>
            <a:ext cx="5314275" cy="369332"/>
          </a:xfrm>
          <a:prstGeom prst="rect">
            <a:avLst/>
          </a:prstGeom>
          <a:noFill/>
        </p:spPr>
        <p:txBody>
          <a:bodyPr wrap="none" rtlCol="0">
            <a:spAutoFit/>
          </a:bodyPr>
          <a:lstStyle/>
          <a:p>
            <a:r>
              <a:rPr lang="en-US" dirty="0">
                <a:hlinkClick r:id="rId3"/>
              </a:rPr>
              <a:t>https://owl.english.purdue.edu/owl/resource/574/02</a:t>
            </a:r>
            <a:r>
              <a:rPr lang="en-US" dirty="0" smtClean="0">
                <a:hlinkClick r:id="rId3"/>
              </a:rPr>
              <a:t>/</a:t>
            </a:r>
            <a:r>
              <a:rPr lang="en-US" dirty="0" smtClean="0"/>
              <a:t> </a:t>
            </a:r>
            <a:endParaRPr lang="en-US" dirty="0"/>
          </a:p>
        </p:txBody>
      </p:sp>
      <p:sp>
        <p:nvSpPr>
          <p:cNvPr id="5" name="TextBox 4"/>
          <p:cNvSpPr txBox="1"/>
          <p:nvPr/>
        </p:nvSpPr>
        <p:spPr>
          <a:xfrm>
            <a:off x="4132312" y="2821807"/>
            <a:ext cx="1296561" cy="369332"/>
          </a:xfrm>
          <a:prstGeom prst="rect">
            <a:avLst/>
          </a:prstGeom>
          <a:noFill/>
        </p:spPr>
        <p:txBody>
          <a:bodyPr wrap="none" rtlCol="0">
            <a:spAutoFit/>
          </a:bodyPr>
          <a:lstStyle/>
          <a:p>
            <a:r>
              <a:rPr lang="en-US" dirty="0" smtClean="0">
                <a:latin typeface="Papyrus"/>
                <a:cs typeface="Papyrus"/>
              </a:rPr>
              <a:t>Transitions</a:t>
            </a:r>
            <a:endParaRPr lang="en-US" dirty="0">
              <a:latin typeface="Papyrus"/>
              <a:cs typeface="Papyrus"/>
            </a:endParaRPr>
          </a:p>
        </p:txBody>
      </p:sp>
      <p:sp>
        <p:nvSpPr>
          <p:cNvPr id="6" name="TextBox 5"/>
          <p:cNvSpPr txBox="1"/>
          <p:nvPr/>
        </p:nvSpPr>
        <p:spPr>
          <a:xfrm>
            <a:off x="3565611" y="1465211"/>
            <a:ext cx="2567492" cy="369332"/>
          </a:xfrm>
          <a:prstGeom prst="rect">
            <a:avLst/>
          </a:prstGeom>
          <a:noFill/>
        </p:spPr>
        <p:txBody>
          <a:bodyPr wrap="none" rtlCol="0">
            <a:spAutoFit/>
          </a:bodyPr>
          <a:lstStyle/>
          <a:p>
            <a:r>
              <a:rPr lang="en-US" dirty="0" smtClean="0">
                <a:latin typeface="Papyrus"/>
                <a:cs typeface="Papyrus"/>
              </a:rPr>
              <a:t>More that we can do….</a:t>
            </a:r>
            <a:endParaRPr lang="en-US" dirty="0">
              <a:latin typeface="Papyrus"/>
              <a:cs typeface="Papyrus"/>
            </a:endParaRPr>
          </a:p>
        </p:txBody>
      </p:sp>
    </p:spTree>
    <p:extLst>
      <p:ext uri="{BB962C8B-B14F-4D97-AF65-F5344CB8AC3E}">
        <p14:creationId xmlns:p14="http://schemas.microsoft.com/office/powerpoint/2010/main" val="2143105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nsford 2008 History Of Erro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13" y="736488"/>
            <a:ext cx="8164286" cy="5174548"/>
          </a:xfrm>
          <a:prstGeom prst="rect">
            <a:avLst/>
          </a:prstGeom>
        </p:spPr>
      </p:pic>
      <p:sp>
        <p:nvSpPr>
          <p:cNvPr id="3" name="TextBox 2"/>
          <p:cNvSpPr txBox="1"/>
          <p:nvPr/>
        </p:nvSpPr>
        <p:spPr>
          <a:xfrm>
            <a:off x="387048" y="238667"/>
            <a:ext cx="3560478" cy="369332"/>
          </a:xfrm>
          <a:prstGeom prst="rect">
            <a:avLst/>
          </a:prstGeom>
          <a:noFill/>
        </p:spPr>
        <p:txBody>
          <a:bodyPr wrap="none" rtlCol="0">
            <a:spAutoFit/>
          </a:bodyPr>
          <a:lstStyle/>
          <a:p>
            <a:r>
              <a:rPr lang="en-US" b="1" dirty="0" smtClean="0">
                <a:latin typeface="Papyrus"/>
                <a:cs typeface="Papyrus"/>
              </a:rPr>
              <a:t>A History of Errors: The Top Ten  </a:t>
            </a:r>
            <a:endParaRPr lang="en-US" b="1" dirty="0">
              <a:latin typeface="Papyrus"/>
              <a:cs typeface="Papyrus"/>
            </a:endParaRPr>
          </a:p>
        </p:txBody>
      </p:sp>
      <p:sp>
        <p:nvSpPr>
          <p:cNvPr id="4" name="TextBox 3"/>
          <p:cNvSpPr txBox="1"/>
          <p:nvPr/>
        </p:nvSpPr>
        <p:spPr>
          <a:xfrm>
            <a:off x="99612" y="6308692"/>
            <a:ext cx="8933399" cy="323165"/>
          </a:xfrm>
          <a:prstGeom prst="rect">
            <a:avLst/>
          </a:prstGeom>
          <a:noFill/>
        </p:spPr>
        <p:txBody>
          <a:bodyPr wrap="none" rtlCol="0">
            <a:spAutoFit/>
          </a:bodyPr>
          <a:lstStyle/>
          <a:p>
            <a:r>
              <a:rPr lang="en-US" sz="1500" dirty="0" smtClean="0">
                <a:latin typeface="Garamond"/>
                <a:cs typeface="Garamond"/>
              </a:rPr>
              <a:t>Andrea A. Lunsford and Karen J. Lunsford. Mistakes are a fact of life: A national comparative study. </a:t>
            </a:r>
            <a:r>
              <a:rPr lang="en-US" sz="1500" i="1" dirty="0" smtClean="0">
                <a:latin typeface="Garamond"/>
                <a:cs typeface="Garamond"/>
              </a:rPr>
              <a:t>CCC</a:t>
            </a:r>
            <a:r>
              <a:rPr lang="en-US" sz="1500" dirty="0" smtClean="0">
                <a:latin typeface="Garamond"/>
                <a:cs typeface="Garamond"/>
              </a:rPr>
              <a:t> 59:4. 2008.</a:t>
            </a:r>
            <a:endParaRPr lang="en-US" sz="1500" dirty="0">
              <a:latin typeface="Garamond"/>
              <a:cs typeface="Garamond"/>
            </a:endParaRPr>
          </a:p>
        </p:txBody>
      </p:sp>
    </p:spTree>
    <p:extLst>
      <p:ext uri="{BB962C8B-B14F-4D97-AF65-F5344CB8AC3E}">
        <p14:creationId xmlns:p14="http://schemas.microsoft.com/office/powerpoint/2010/main" val="3400691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639" y="2702499"/>
            <a:ext cx="4102956" cy="369332"/>
          </a:xfrm>
          <a:prstGeom prst="rect">
            <a:avLst/>
          </a:prstGeom>
          <a:noFill/>
        </p:spPr>
        <p:txBody>
          <a:bodyPr wrap="none" rtlCol="0">
            <a:spAutoFit/>
          </a:bodyPr>
          <a:lstStyle/>
          <a:p>
            <a:r>
              <a:rPr lang="en-US" b="1" dirty="0" smtClean="0">
                <a:latin typeface="Papyrus"/>
                <a:cs typeface="Papyrus"/>
              </a:rPr>
              <a:t>Essay Structure by essay structure….</a:t>
            </a:r>
            <a:endParaRPr lang="en-US" b="1" dirty="0">
              <a:latin typeface="Papyrus"/>
              <a:cs typeface="Papyrus"/>
            </a:endParaRPr>
          </a:p>
        </p:txBody>
      </p:sp>
    </p:spTree>
    <p:extLst>
      <p:ext uri="{BB962C8B-B14F-4D97-AF65-F5344CB8AC3E}">
        <p14:creationId xmlns:p14="http://schemas.microsoft.com/office/powerpoint/2010/main" val="136597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900" y="838200"/>
            <a:ext cx="8191500" cy="5168900"/>
          </a:xfrm>
          <a:prstGeom prst="rect">
            <a:avLst/>
          </a:prstGeom>
        </p:spPr>
      </p:pic>
    </p:spTree>
    <p:extLst>
      <p:ext uri="{BB962C8B-B14F-4D97-AF65-F5344CB8AC3E}">
        <p14:creationId xmlns:p14="http://schemas.microsoft.com/office/powerpoint/2010/main" val="943993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3871" y="3285390"/>
            <a:ext cx="4722529" cy="923330"/>
          </a:xfrm>
          <a:prstGeom prst="rect">
            <a:avLst/>
          </a:prstGeom>
          <a:noFill/>
        </p:spPr>
        <p:txBody>
          <a:bodyPr wrap="none" rtlCol="0">
            <a:spAutoFit/>
          </a:bodyPr>
          <a:lstStyle/>
          <a:p>
            <a:r>
              <a:rPr lang="en-US" dirty="0">
                <a:latin typeface="Garamond"/>
                <a:cs typeface="Garamond"/>
                <a:hlinkClick r:id="rId2"/>
              </a:rPr>
              <a:t>http://www.public.coe.edu/wac/</a:t>
            </a:r>
            <a:r>
              <a:rPr lang="en-US" dirty="0" smtClean="0">
                <a:latin typeface="Garamond"/>
                <a:cs typeface="Garamond"/>
                <a:hlinkClick r:id="rId2"/>
              </a:rPr>
              <a:t>classicalessay.htm</a:t>
            </a:r>
            <a:r>
              <a:rPr lang="en-US" dirty="0" smtClean="0">
                <a:latin typeface="Garamond"/>
                <a:cs typeface="Garamond"/>
              </a:rPr>
              <a:t> </a:t>
            </a:r>
          </a:p>
          <a:p>
            <a:endParaRPr lang="en-US" dirty="0"/>
          </a:p>
          <a:p>
            <a:r>
              <a:rPr lang="en-US" dirty="0" smtClean="0">
                <a:latin typeface="Garamond"/>
                <a:cs typeface="Garamond"/>
              </a:rPr>
              <a:t>--with some exercises </a:t>
            </a:r>
            <a:endParaRPr lang="en-US" dirty="0">
              <a:latin typeface="Garamond"/>
              <a:cs typeface="Garamond"/>
            </a:endParaRPr>
          </a:p>
        </p:txBody>
      </p:sp>
      <p:sp>
        <p:nvSpPr>
          <p:cNvPr id="4" name="TextBox 3"/>
          <p:cNvSpPr txBox="1"/>
          <p:nvPr/>
        </p:nvSpPr>
        <p:spPr>
          <a:xfrm>
            <a:off x="1592450" y="1350436"/>
            <a:ext cx="6087601" cy="477054"/>
          </a:xfrm>
          <a:prstGeom prst="rect">
            <a:avLst/>
          </a:prstGeom>
          <a:noFill/>
        </p:spPr>
        <p:txBody>
          <a:bodyPr wrap="square" rtlCol="0">
            <a:spAutoFit/>
          </a:bodyPr>
          <a:lstStyle/>
          <a:p>
            <a:r>
              <a:rPr lang="en-US" sz="2500" b="1" dirty="0" smtClean="0">
                <a:latin typeface="Papyrus"/>
                <a:cs typeface="Papyrus"/>
              </a:rPr>
              <a:t>Where do these five parts come from?</a:t>
            </a:r>
            <a:endParaRPr lang="en-US" sz="2500" b="1" dirty="0">
              <a:latin typeface="Papyrus"/>
              <a:cs typeface="Papyrus"/>
            </a:endParaRPr>
          </a:p>
        </p:txBody>
      </p:sp>
      <p:sp>
        <p:nvSpPr>
          <p:cNvPr id="5" name="TextBox 4"/>
          <p:cNvSpPr txBox="1"/>
          <p:nvPr/>
        </p:nvSpPr>
        <p:spPr>
          <a:xfrm>
            <a:off x="1773871" y="2438849"/>
            <a:ext cx="4711546" cy="369332"/>
          </a:xfrm>
          <a:prstGeom prst="rect">
            <a:avLst/>
          </a:prstGeom>
          <a:noFill/>
        </p:spPr>
        <p:txBody>
          <a:bodyPr wrap="none" rtlCol="0">
            <a:spAutoFit/>
          </a:bodyPr>
          <a:lstStyle/>
          <a:p>
            <a:r>
              <a:rPr lang="en-US" dirty="0">
                <a:latin typeface="Garamond"/>
                <a:cs typeface="Garamond"/>
                <a:hlinkClick r:id="rId3"/>
              </a:rPr>
              <a:t>http://iws.collin.edu/grooms/</a:t>
            </a:r>
            <a:r>
              <a:rPr lang="en-US" dirty="0" smtClean="0">
                <a:latin typeface="Garamond"/>
                <a:cs typeface="Garamond"/>
                <a:hlinkClick r:id="rId3"/>
              </a:rPr>
              <a:t>cr2sp13quintq.pdf</a:t>
            </a:r>
            <a:r>
              <a:rPr lang="en-US" dirty="0" smtClean="0">
                <a:latin typeface="Garamond"/>
                <a:cs typeface="Garamond"/>
              </a:rPr>
              <a:t> </a:t>
            </a:r>
            <a:endParaRPr lang="en-US" dirty="0">
              <a:latin typeface="Garamond"/>
              <a:cs typeface="Garamond"/>
            </a:endParaRPr>
          </a:p>
        </p:txBody>
      </p:sp>
      <p:sp>
        <p:nvSpPr>
          <p:cNvPr id="6" name="TextBox 5"/>
          <p:cNvSpPr txBox="1"/>
          <p:nvPr/>
        </p:nvSpPr>
        <p:spPr>
          <a:xfrm>
            <a:off x="1290088" y="5401746"/>
            <a:ext cx="5160387" cy="400110"/>
          </a:xfrm>
          <a:prstGeom prst="rect">
            <a:avLst/>
          </a:prstGeom>
          <a:noFill/>
        </p:spPr>
        <p:txBody>
          <a:bodyPr wrap="none" rtlCol="0">
            <a:spAutoFit/>
          </a:bodyPr>
          <a:lstStyle/>
          <a:p>
            <a:r>
              <a:rPr lang="en-US" sz="2000" b="1" dirty="0" smtClean="0">
                <a:latin typeface="Papyrus"/>
                <a:cs typeface="Papyrus"/>
              </a:rPr>
              <a:t>Could we not let students in on this history?  </a:t>
            </a:r>
            <a:endParaRPr lang="en-US" sz="2000" b="1" dirty="0">
              <a:latin typeface="Papyrus"/>
              <a:cs typeface="Papyrus"/>
            </a:endParaRPr>
          </a:p>
        </p:txBody>
      </p:sp>
    </p:spTree>
    <p:extLst>
      <p:ext uri="{BB962C8B-B14F-4D97-AF65-F5344CB8AC3E}">
        <p14:creationId xmlns:p14="http://schemas.microsoft.com/office/powerpoint/2010/main" val="1074260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036" y="781447"/>
            <a:ext cx="7673896" cy="369332"/>
          </a:xfrm>
          <a:prstGeom prst="rect">
            <a:avLst/>
          </a:prstGeom>
          <a:noFill/>
        </p:spPr>
        <p:txBody>
          <a:bodyPr wrap="none" rtlCol="0">
            <a:spAutoFit/>
          </a:bodyPr>
          <a:lstStyle/>
          <a:p>
            <a:r>
              <a:rPr lang="en-US" b="1" dirty="0" smtClean="0">
                <a:latin typeface="Papyrus"/>
                <a:cs typeface="Papyrus"/>
              </a:rPr>
              <a:t>And assignment design by assignment design…for writing and for reading</a:t>
            </a:r>
            <a:endParaRPr lang="en-US" b="1" dirty="0">
              <a:latin typeface="Papyrus"/>
              <a:cs typeface="Papyrus"/>
            </a:endParaRPr>
          </a:p>
        </p:txBody>
      </p:sp>
      <p:sp>
        <p:nvSpPr>
          <p:cNvPr id="3" name="TextBox 2"/>
          <p:cNvSpPr txBox="1"/>
          <p:nvPr/>
        </p:nvSpPr>
        <p:spPr>
          <a:xfrm>
            <a:off x="1855769" y="1579171"/>
            <a:ext cx="5318546" cy="369332"/>
          </a:xfrm>
          <a:prstGeom prst="rect">
            <a:avLst/>
          </a:prstGeom>
          <a:noFill/>
        </p:spPr>
        <p:txBody>
          <a:bodyPr wrap="none" rtlCol="0">
            <a:spAutoFit/>
          </a:bodyPr>
          <a:lstStyle/>
          <a:p>
            <a:r>
              <a:rPr lang="en-US" dirty="0">
                <a:hlinkClick r:id="rId2"/>
              </a:rPr>
              <a:t>http://writing.colostate.edu/guides/teaching/wassign</a:t>
            </a:r>
            <a:r>
              <a:rPr lang="en-US" dirty="0" smtClean="0">
                <a:hlinkClick r:id="rId2"/>
              </a:rPr>
              <a:t>/</a:t>
            </a:r>
            <a:r>
              <a:rPr lang="en-US" dirty="0" smtClean="0"/>
              <a:t> </a:t>
            </a:r>
            <a:endParaRPr lang="en-US" dirty="0"/>
          </a:p>
        </p:txBody>
      </p:sp>
      <p:sp>
        <p:nvSpPr>
          <p:cNvPr id="4" name="TextBox 3"/>
          <p:cNvSpPr txBox="1"/>
          <p:nvPr/>
        </p:nvSpPr>
        <p:spPr>
          <a:xfrm>
            <a:off x="1579289" y="2355032"/>
            <a:ext cx="5595026" cy="369332"/>
          </a:xfrm>
          <a:prstGeom prst="rect">
            <a:avLst/>
          </a:prstGeom>
          <a:noFill/>
        </p:spPr>
        <p:txBody>
          <a:bodyPr wrap="none" rtlCol="0">
            <a:spAutoFit/>
          </a:bodyPr>
          <a:lstStyle/>
          <a:p>
            <a:r>
              <a:rPr lang="en-US" dirty="0">
                <a:hlinkClick r:id="rId3"/>
              </a:rPr>
              <a:t>http://writing.umn.edu/tww/assignments/</a:t>
            </a:r>
            <a:r>
              <a:rPr lang="en-US" dirty="0" smtClean="0">
                <a:hlinkClick r:id="rId3"/>
              </a:rPr>
              <a:t>designing.html</a:t>
            </a:r>
            <a:r>
              <a:rPr lang="en-US" dirty="0" smtClean="0"/>
              <a:t> </a:t>
            </a:r>
            <a:endParaRPr lang="en-US" dirty="0"/>
          </a:p>
        </p:txBody>
      </p:sp>
      <p:sp>
        <p:nvSpPr>
          <p:cNvPr id="5" name="TextBox 4"/>
          <p:cNvSpPr txBox="1"/>
          <p:nvPr/>
        </p:nvSpPr>
        <p:spPr>
          <a:xfrm>
            <a:off x="742313" y="4693785"/>
            <a:ext cx="7859619" cy="369332"/>
          </a:xfrm>
          <a:prstGeom prst="rect">
            <a:avLst/>
          </a:prstGeom>
          <a:noFill/>
        </p:spPr>
        <p:txBody>
          <a:bodyPr wrap="none" rtlCol="0">
            <a:spAutoFit/>
          </a:bodyPr>
          <a:lstStyle/>
          <a:p>
            <a:r>
              <a:rPr lang="en-US" dirty="0">
                <a:hlinkClick r:id="rId4"/>
              </a:rPr>
              <a:t>http://www2.le.ac.uk/offices/ld/resources/writing/writing-resources/essay-</a:t>
            </a:r>
            <a:r>
              <a:rPr lang="en-US" dirty="0" smtClean="0">
                <a:hlinkClick r:id="rId4"/>
              </a:rPr>
              <a:t>terms</a:t>
            </a:r>
            <a:r>
              <a:rPr lang="en-US" dirty="0" smtClean="0"/>
              <a:t> </a:t>
            </a:r>
            <a:endParaRPr lang="en-US" dirty="0"/>
          </a:p>
        </p:txBody>
      </p:sp>
      <p:sp>
        <p:nvSpPr>
          <p:cNvPr id="6" name="TextBox 5"/>
          <p:cNvSpPr txBox="1"/>
          <p:nvPr/>
        </p:nvSpPr>
        <p:spPr>
          <a:xfrm>
            <a:off x="1579289" y="4324453"/>
            <a:ext cx="5929828" cy="369332"/>
          </a:xfrm>
          <a:prstGeom prst="rect">
            <a:avLst/>
          </a:prstGeom>
          <a:noFill/>
        </p:spPr>
        <p:txBody>
          <a:bodyPr wrap="none" rtlCol="0">
            <a:spAutoFit/>
          </a:bodyPr>
          <a:lstStyle/>
          <a:p>
            <a:r>
              <a:rPr lang="en-US" b="1" dirty="0" smtClean="0">
                <a:latin typeface="Papyrus"/>
                <a:cs typeface="Papyrus"/>
              </a:rPr>
              <a:t>Essay terms for students—at least one of the resources</a:t>
            </a:r>
            <a:endParaRPr lang="en-US" b="1" dirty="0">
              <a:latin typeface="Papyrus"/>
              <a:cs typeface="Papyrus"/>
            </a:endParaRPr>
          </a:p>
        </p:txBody>
      </p:sp>
      <p:sp>
        <p:nvSpPr>
          <p:cNvPr id="7" name="TextBox 6"/>
          <p:cNvSpPr txBox="1"/>
          <p:nvPr/>
        </p:nvSpPr>
        <p:spPr>
          <a:xfrm>
            <a:off x="1678975" y="3038798"/>
            <a:ext cx="5830142" cy="369332"/>
          </a:xfrm>
          <a:prstGeom prst="rect">
            <a:avLst/>
          </a:prstGeom>
          <a:noFill/>
        </p:spPr>
        <p:txBody>
          <a:bodyPr wrap="none" rtlCol="0">
            <a:spAutoFit/>
          </a:bodyPr>
          <a:lstStyle/>
          <a:p>
            <a:r>
              <a:rPr lang="en-US" dirty="0">
                <a:hlinkClick r:id="rId5"/>
              </a:rPr>
              <a:t>https://www.dartmouth.edu/~acskills/success/</a:t>
            </a:r>
            <a:r>
              <a:rPr lang="en-US" dirty="0" smtClean="0">
                <a:hlinkClick r:id="rId5"/>
              </a:rPr>
              <a:t>reading.html</a:t>
            </a:r>
            <a:r>
              <a:rPr lang="en-US" dirty="0" smtClean="0"/>
              <a:t> </a:t>
            </a:r>
            <a:endParaRPr lang="en-US" dirty="0"/>
          </a:p>
        </p:txBody>
      </p:sp>
      <p:sp>
        <p:nvSpPr>
          <p:cNvPr id="8" name="TextBox 7"/>
          <p:cNvSpPr txBox="1"/>
          <p:nvPr/>
        </p:nvSpPr>
        <p:spPr>
          <a:xfrm>
            <a:off x="1351350" y="3614186"/>
            <a:ext cx="6712094" cy="369332"/>
          </a:xfrm>
          <a:prstGeom prst="rect">
            <a:avLst/>
          </a:prstGeom>
          <a:noFill/>
        </p:spPr>
        <p:txBody>
          <a:bodyPr wrap="none" rtlCol="0">
            <a:spAutoFit/>
          </a:bodyPr>
          <a:lstStyle/>
          <a:p>
            <a:r>
              <a:rPr lang="de-DE" dirty="0">
                <a:hlinkClick r:id="rId6"/>
              </a:rPr>
              <a:t>http://www.eecs.harvard.edu/~michaelm/postscripts/</a:t>
            </a:r>
            <a:r>
              <a:rPr lang="de-DE" dirty="0" smtClean="0">
                <a:hlinkClick r:id="rId6"/>
              </a:rPr>
              <a:t>ReadPaper.pdf</a:t>
            </a:r>
            <a:r>
              <a:rPr lang="de-DE" dirty="0" smtClean="0"/>
              <a:t> </a:t>
            </a:r>
            <a:endParaRPr lang="en-US" dirty="0"/>
          </a:p>
        </p:txBody>
      </p:sp>
    </p:spTree>
    <p:extLst>
      <p:ext uri="{BB962C8B-B14F-4D97-AF65-F5344CB8AC3E}">
        <p14:creationId xmlns:p14="http://schemas.microsoft.com/office/powerpoint/2010/main" val="1443241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7322" y="2169138"/>
            <a:ext cx="5403909" cy="2554545"/>
          </a:xfrm>
          <a:prstGeom prst="rect">
            <a:avLst/>
          </a:prstGeom>
          <a:noFill/>
        </p:spPr>
        <p:txBody>
          <a:bodyPr wrap="square" rtlCol="0">
            <a:spAutoFit/>
          </a:bodyPr>
          <a:lstStyle/>
          <a:p>
            <a:r>
              <a:rPr lang="en-US" sz="2000" dirty="0" smtClean="0">
                <a:latin typeface="Garamond"/>
                <a:cs typeface="Garamond"/>
              </a:rPr>
              <a:t>A pre</a:t>
            </a:r>
            <a:r>
              <a:rPr lang="en-US" sz="2000" dirty="0">
                <a:latin typeface="Garamond"/>
                <a:cs typeface="Garamond"/>
              </a:rPr>
              <a:t>-print version of Terry Myers </a:t>
            </a:r>
            <a:r>
              <a:rPr lang="en-US" sz="2000" dirty="0" err="1">
                <a:latin typeface="Garamond"/>
                <a:cs typeface="Garamond"/>
              </a:rPr>
              <a:t>Zawacki</a:t>
            </a:r>
            <a:r>
              <a:rPr lang="en-US" sz="2000" dirty="0">
                <a:latin typeface="Garamond"/>
                <a:cs typeface="Garamond"/>
              </a:rPr>
              <a:t> and Michelle Cox’s new edited collection is now available on the Clearinghouse at </a:t>
            </a:r>
            <a:r>
              <a:rPr lang="en-US" sz="2000" dirty="0">
                <a:latin typeface="Garamond"/>
                <a:cs typeface="Garamond"/>
                <a:hlinkClick r:id="rId2"/>
              </a:rPr>
              <a:t>http://wac.colostate.edu/books/l2/</a:t>
            </a:r>
            <a:r>
              <a:rPr lang="en-US" sz="2000" dirty="0">
                <a:latin typeface="Garamond"/>
                <a:cs typeface="Garamond"/>
              </a:rPr>
              <a:t>. </a:t>
            </a:r>
            <a:endParaRPr lang="en-US" sz="2000" dirty="0" smtClean="0">
              <a:latin typeface="Garamond"/>
              <a:cs typeface="Garamond"/>
            </a:endParaRPr>
          </a:p>
          <a:p>
            <a:r>
              <a:rPr lang="en-US" sz="2000" dirty="0" smtClean="0">
                <a:latin typeface="Garamond"/>
                <a:cs typeface="Garamond"/>
              </a:rPr>
              <a:t>The collection carries the title:</a:t>
            </a:r>
          </a:p>
          <a:p>
            <a:r>
              <a:rPr lang="en-US" sz="2000" i="1" dirty="0" smtClean="0">
                <a:latin typeface="Garamond"/>
                <a:cs typeface="Garamond"/>
              </a:rPr>
              <a:t>WAC </a:t>
            </a:r>
            <a:r>
              <a:rPr lang="en-US" sz="2000" i="1" dirty="0">
                <a:latin typeface="Garamond"/>
                <a:cs typeface="Garamond"/>
              </a:rPr>
              <a:t>and Second-Language Writers: Research Towards Linguistically and Culturally Inclusive Programs and Practices</a:t>
            </a:r>
            <a:endParaRPr lang="en-US" sz="2000" dirty="0">
              <a:latin typeface="Garamond"/>
              <a:cs typeface="Garamond"/>
            </a:endParaRPr>
          </a:p>
        </p:txBody>
      </p:sp>
      <p:sp>
        <p:nvSpPr>
          <p:cNvPr id="3" name="TextBox 2"/>
          <p:cNvSpPr txBox="1"/>
          <p:nvPr/>
        </p:nvSpPr>
        <p:spPr>
          <a:xfrm>
            <a:off x="1967322" y="1133142"/>
            <a:ext cx="3434379" cy="400110"/>
          </a:xfrm>
          <a:prstGeom prst="rect">
            <a:avLst/>
          </a:prstGeom>
          <a:noFill/>
        </p:spPr>
        <p:txBody>
          <a:bodyPr wrap="none" rtlCol="0">
            <a:spAutoFit/>
          </a:bodyPr>
          <a:lstStyle/>
          <a:p>
            <a:r>
              <a:rPr lang="en-US" sz="2000" b="1" dirty="0" smtClean="0">
                <a:latin typeface="Papyrus"/>
                <a:cs typeface="Papyrus"/>
              </a:rPr>
              <a:t>(Virtually) Hot off the Press:</a:t>
            </a:r>
            <a:endParaRPr lang="en-US" sz="2000" b="1" dirty="0">
              <a:latin typeface="Papyrus"/>
              <a:cs typeface="Papyrus"/>
            </a:endParaRPr>
          </a:p>
        </p:txBody>
      </p:sp>
    </p:spTree>
    <p:extLst>
      <p:ext uri="{BB962C8B-B14F-4D97-AF65-F5344CB8AC3E}">
        <p14:creationId xmlns:p14="http://schemas.microsoft.com/office/powerpoint/2010/main" val="17902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567" y="2908888"/>
            <a:ext cx="8715208" cy="369332"/>
          </a:xfrm>
          <a:prstGeom prst="rect">
            <a:avLst/>
          </a:prstGeom>
          <a:noFill/>
        </p:spPr>
        <p:txBody>
          <a:bodyPr wrap="none" rtlCol="0">
            <a:spAutoFit/>
          </a:bodyPr>
          <a:lstStyle/>
          <a:p>
            <a:r>
              <a:rPr lang="en-US" dirty="0" smtClean="0">
                <a:latin typeface="Papyrus"/>
                <a:cs typeface="Papyrus"/>
              </a:rPr>
              <a:t>The book fell         JoAnn dropped the book      The book was dropped (by JoAnn)  	         </a:t>
            </a:r>
            <a:endParaRPr lang="en-US" dirty="0">
              <a:latin typeface="Papyrus"/>
              <a:cs typeface="Papyrus"/>
            </a:endParaRPr>
          </a:p>
        </p:txBody>
      </p:sp>
      <p:sp>
        <p:nvSpPr>
          <p:cNvPr id="4" name="TextBox 3"/>
          <p:cNvSpPr txBox="1"/>
          <p:nvPr/>
        </p:nvSpPr>
        <p:spPr>
          <a:xfrm>
            <a:off x="263567" y="3604208"/>
            <a:ext cx="8417877" cy="369332"/>
          </a:xfrm>
          <a:prstGeom prst="rect">
            <a:avLst/>
          </a:prstGeom>
          <a:noFill/>
        </p:spPr>
        <p:txBody>
          <a:bodyPr wrap="none" rtlCol="0">
            <a:spAutoFit/>
          </a:bodyPr>
          <a:lstStyle/>
          <a:p>
            <a:r>
              <a:rPr lang="en-US" dirty="0" smtClean="0">
                <a:latin typeface="Papyrus"/>
                <a:cs typeface="Papyrus"/>
              </a:rPr>
              <a:t>The water boiled   JoAnn boiled the water	    The water was boiled (by JoAnn)</a:t>
            </a:r>
          </a:p>
        </p:txBody>
      </p:sp>
      <p:sp>
        <p:nvSpPr>
          <p:cNvPr id="5" name="TextBox 4"/>
          <p:cNvSpPr txBox="1"/>
          <p:nvPr/>
        </p:nvSpPr>
        <p:spPr>
          <a:xfrm>
            <a:off x="263567" y="934365"/>
            <a:ext cx="8880432" cy="369332"/>
          </a:xfrm>
          <a:prstGeom prst="rect">
            <a:avLst/>
          </a:prstGeom>
          <a:noFill/>
        </p:spPr>
        <p:txBody>
          <a:bodyPr wrap="square" rtlCol="0">
            <a:spAutoFit/>
          </a:bodyPr>
          <a:lstStyle/>
          <a:p>
            <a:r>
              <a:rPr lang="en-US" dirty="0" smtClean="0">
                <a:latin typeface="Papyrus"/>
                <a:cs typeface="Papyrus"/>
              </a:rPr>
              <a:t>JoAnn painted	JoAnn painted the barn	The barn was painted (by JoAnn)</a:t>
            </a:r>
            <a:endParaRPr lang="en-US" dirty="0">
              <a:latin typeface="Papyrus"/>
              <a:cs typeface="Papyrus"/>
            </a:endParaRPr>
          </a:p>
        </p:txBody>
      </p:sp>
      <p:sp>
        <p:nvSpPr>
          <p:cNvPr id="6" name="TextBox 5"/>
          <p:cNvSpPr txBox="1"/>
          <p:nvPr/>
        </p:nvSpPr>
        <p:spPr>
          <a:xfrm>
            <a:off x="263567" y="1489437"/>
            <a:ext cx="8225592" cy="369332"/>
          </a:xfrm>
          <a:prstGeom prst="rect">
            <a:avLst/>
          </a:prstGeom>
          <a:noFill/>
        </p:spPr>
        <p:txBody>
          <a:bodyPr wrap="none" rtlCol="0">
            <a:spAutoFit/>
          </a:bodyPr>
          <a:lstStyle/>
          <a:p>
            <a:r>
              <a:rPr lang="en-US" dirty="0" smtClean="0">
                <a:latin typeface="Papyrus"/>
                <a:cs typeface="Papyrus"/>
              </a:rPr>
              <a:t>JoAnn walked	John walked the dog		?The dog was walked (by JoAnn)</a:t>
            </a:r>
            <a:endParaRPr lang="en-US" dirty="0">
              <a:latin typeface="Papyrus"/>
              <a:cs typeface="Papyrus"/>
            </a:endParaRPr>
          </a:p>
        </p:txBody>
      </p:sp>
      <p:sp>
        <p:nvSpPr>
          <p:cNvPr id="7" name="TextBox 6"/>
          <p:cNvSpPr txBox="1"/>
          <p:nvPr/>
        </p:nvSpPr>
        <p:spPr>
          <a:xfrm>
            <a:off x="262967" y="4384328"/>
            <a:ext cx="8226192" cy="369332"/>
          </a:xfrm>
          <a:prstGeom prst="rect">
            <a:avLst/>
          </a:prstGeom>
          <a:noFill/>
        </p:spPr>
        <p:txBody>
          <a:bodyPr wrap="square" rtlCol="0">
            <a:spAutoFit/>
          </a:bodyPr>
          <a:lstStyle/>
          <a:p>
            <a:pPr algn="ctr"/>
            <a:r>
              <a:rPr lang="en-US" dirty="0" smtClean="0">
                <a:latin typeface="Papyrus"/>
                <a:cs typeface="Papyrus"/>
              </a:rPr>
              <a:t>JoAnn arrived		</a:t>
            </a:r>
            <a:endParaRPr lang="en-US" dirty="0">
              <a:latin typeface="Papyrus"/>
              <a:cs typeface="Papyrus"/>
            </a:endParaRPr>
          </a:p>
        </p:txBody>
      </p:sp>
      <p:sp>
        <p:nvSpPr>
          <p:cNvPr id="8" name="TextBox 7"/>
          <p:cNvSpPr txBox="1"/>
          <p:nvPr/>
        </p:nvSpPr>
        <p:spPr>
          <a:xfrm>
            <a:off x="2920048" y="4927153"/>
            <a:ext cx="3230945" cy="1292662"/>
          </a:xfrm>
          <a:prstGeom prst="rect">
            <a:avLst/>
          </a:prstGeom>
          <a:noFill/>
        </p:spPr>
        <p:txBody>
          <a:bodyPr wrap="square" rtlCol="0">
            <a:spAutoFit/>
          </a:bodyPr>
          <a:lstStyle/>
          <a:p>
            <a:pPr algn="ctr"/>
            <a:r>
              <a:rPr lang="en-US" dirty="0" smtClean="0">
                <a:latin typeface="Papyrus"/>
                <a:cs typeface="Papyrus"/>
              </a:rPr>
              <a:t>JoAnn was arrived</a:t>
            </a:r>
          </a:p>
          <a:p>
            <a:pPr algn="ctr"/>
            <a:endParaRPr lang="en-US" sz="3000" b="1" dirty="0" smtClean="0">
              <a:latin typeface="Papyrus"/>
              <a:cs typeface="Papyrus"/>
            </a:endParaRPr>
          </a:p>
          <a:p>
            <a:pPr algn="ctr"/>
            <a:r>
              <a:rPr lang="en-US" sz="3000" b="1" dirty="0" smtClean="0">
                <a:latin typeface="Papyrus"/>
                <a:cs typeface="Papyrus"/>
              </a:rPr>
              <a:t>?</a:t>
            </a:r>
            <a:endParaRPr lang="en-US" sz="3000" b="1" dirty="0">
              <a:latin typeface="Papyrus"/>
              <a:cs typeface="Papyrus"/>
            </a:endParaRPr>
          </a:p>
        </p:txBody>
      </p:sp>
    </p:spTree>
    <p:extLst>
      <p:ext uri="{BB962C8B-B14F-4D97-AF65-F5344CB8AC3E}">
        <p14:creationId xmlns:p14="http://schemas.microsoft.com/office/powerpoint/2010/main" val="428655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6153" y="455203"/>
            <a:ext cx="6589190" cy="4893647"/>
          </a:xfrm>
          <a:prstGeom prst="rect">
            <a:avLst/>
          </a:prstGeom>
        </p:spPr>
        <p:txBody>
          <a:bodyPr wrap="square">
            <a:spAutoFit/>
          </a:bodyPr>
          <a:lstStyle/>
          <a:p>
            <a:r>
              <a:rPr lang="en-US" sz="2400" dirty="0"/>
              <a:t>(</a:t>
            </a:r>
            <a:r>
              <a:rPr lang="en-US" sz="2400" dirty="0">
                <a:latin typeface="Garamond"/>
                <a:cs typeface="Garamond"/>
              </a:rPr>
              <a:t>1</a:t>
            </a:r>
            <a:r>
              <a:rPr lang="en-US" sz="2400" dirty="0" smtClean="0">
                <a:latin typeface="Garamond"/>
                <a:cs typeface="Garamond"/>
              </a:rPr>
              <a:t>)</a:t>
            </a:r>
          </a:p>
          <a:p>
            <a:endParaRPr lang="en-US" sz="2400" dirty="0">
              <a:latin typeface="Garamond"/>
              <a:cs typeface="Garamond"/>
            </a:endParaRPr>
          </a:p>
          <a:p>
            <a:r>
              <a:rPr lang="en-US" sz="2400" dirty="0" smtClean="0">
                <a:latin typeface="Garamond"/>
                <a:cs typeface="Garamond"/>
              </a:rPr>
              <a:t> </a:t>
            </a:r>
            <a:r>
              <a:rPr lang="en-US" sz="2400" dirty="0">
                <a:latin typeface="Garamond"/>
                <a:cs typeface="Garamond"/>
              </a:rPr>
              <a:t>a. *Without the effective control of public </a:t>
            </a:r>
            <a:r>
              <a:rPr lang="en-US" sz="2400" dirty="0" smtClean="0">
                <a:latin typeface="Garamond"/>
                <a:cs typeface="Garamond"/>
              </a:rPr>
              <a:t>emotion… </a:t>
            </a:r>
            <a:r>
              <a:rPr lang="en-US" sz="2400" dirty="0">
                <a:latin typeface="Garamond"/>
                <a:cs typeface="Garamond"/>
              </a:rPr>
              <a:t>, a civil fight </a:t>
            </a:r>
            <a:r>
              <a:rPr lang="en-US" sz="2400" dirty="0" smtClean="0">
                <a:latin typeface="Garamond"/>
                <a:cs typeface="Garamond"/>
              </a:rPr>
              <a:t>was occurred </a:t>
            </a:r>
            <a:r>
              <a:rPr lang="en-US" sz="2400" dirty="0">
                <a:latin typeface="Garamond"/>
                <a:cs typeface="Garamond"/>
              </a:rPr>
              <a:t>inevitably</a:t>
            </a:r>
            <a:r>
              <a:rPr lang="en-US" sz="2400" dirty="0" smtClean="0">
                <a:latin typeface="Garamond"/>
                <a:cs typeface="Garamond"/>
              </a:rPr>
              <a:t>.</a:t>
            </a:r>
          </a:p>
          <a:p>
            <a:endParaRPr lang="en-US" sz="2400" dirty="0">
              <a:latin typeface="Garamond"/>
              <a:cs typeface="Garamond"/>
            </a:endParaRPr>
          </a:p>
          <a:p>
            <a:r>
              <a:rPr lang="en-US" sz="2400" dirty="0">
                <a:latin typeface="Garamond"/>
                <a:cs typeface="Garamond"/>
              </a:rPr>
              <a:t>b. *Of course these methods weren’t fallen down from the sky</a:t>
            </a:r>
            <a:r>
              <a:rPr lang="en-US" sz="2400" dirty="0" smtClean="0">
                <a:latin typeface="Garamond"/>
                <a:cs typeface="Garamond"/>
              </a:rPr>
              <a:t>.</a:t>
            </a:r>
          </a:p>
          <a:p>
            <a:endParaRPr lang="en-US" sz="2400" dirty="0">
              <a:latin typeface="Garamond"/>
              <a:cs typeface="Garamond"/>
            </a:endParaRPr>
          </a:p>
          <a:p>
            <a:r>
              <a:rPr lang="en-US" sz="2400" dirty="0">
                <a:latin typeface="Garamond"/>
                <a:cs typeface="Garamond"/>
              </a:rPr>
              <a:t>c. *Since these violent TV shows are on, that [polite] manner has been disappeared</a:t>
            </a:r>
            <a:r>
              <a:rPr lang="en-US" sz="2400" dirty="0" smtClean="0">
                <a:latin typeface="Garamond"/>
                <a:cs typeface="Garamond"/>
              </a:rPr>
              <a:t>.</a:t>
            </a:r>
          </a:p>
          <a:p>
            <a:endParaRPr lang="en-US" sz="2400" dirty="0">
              <a:latin typeface="Garamond"/>
              <a:cs typeface="Garamond"/>
            </a:endParaRPr>
          </a:p>
          <a:p>
            <a:r>
              <a:rPr lang="en-US" sz="2400" dirty="0">
                <a:latin typeface="Garamond"/>
                <a:cs typeface="Garamond"/>
              </a:rPr>
              <a:t>d. ?For pregnant women over 35, the risk of having a Down syndrome child </a:t>
            </a:r>
            <a:r>
              <a:rPr lang="en-US" sz="2400" dirty="0" smtClean="0">
                <a:latin typeface="Garamond"/>
                <a:cs typeface="Garamond"/>
              </a:rPr>
              <a:t>is increased</a:t>
            </a:r>
            <a:r>
              <a:rPr lang="en-US" sz="2400" dirty="0">
                <a:latin typeface="Garamond"/>
                <a:cs typeface="Garamond"/>
              </a:rPr>
              <a:t>.</a:t>
            </a:r>
          </a:p>
        </p:txBody>
      </p:sp>
      <p:sp>
        <p:nvSpPr>
          <p:cNvPr id="5" name="TextBox 4"/>
          <p:cNvSpPr txBox="1"/>
          <p:nvPr/>
        </p:nvSpPr>
        <p:spPr>
          <a:xfrm>
            <a:off x="0" y="5905934"/>
            <a:ext cx="7810044" cy="553998"/>
          </a:xfrm>
          <a:prstGeom prst="rect">
            <a:avLst/>
          </a:prstGeom>
          <a:noFill/>
        </p:spPr>
        <p:txBody>
          <a:bodyPr wrap="none" rtlCol="0">
            <a:spAutoFit/>
          </a:bodyPr>
          <a:lstStyle/>
          <a:p>
            <a:r>
              <a:rPr lang="en-US" sz="1500" dirty="0" smtClean="0"/>
              <a:t>Patricia </a:t>
            </a:r>
            <a:r>
              <a:rPr lang="en-US" sz="1500" dirty="0" err="1" smtClean="0"/>
              <a:t>Balcom</a:t>
            </a:r>
            <a:r>
              <a:rPr lang="en-US" sz="1500" dirty="0" smtClean="0"/>
              <a:t>. An application of second language acquisition research to ESL grammar teaching: </a:t>
            </a:r>
          </a:p>
          <a:p>
            <a:r>
              <a:rPr lang="en-US" sz="1500" dirty="0" smtClean="0"/>
              <a:t>What to do with novel passives. </a:t>
            </a:r>
            <a:r>
              <a:rPr lang="en-US" sz="1500" i="1" dirty="0" smtClean="0"/>
              <a:t>RCLA/CJAL </a:t>
            </a:r>
            <a:r>
              <a:rPr lang="en-US" sz="1500" dirty="0" smtClean="0"/>
              <a:t>Vol. 4. </a:t>
            </a:r>
            <a:r>
              <a:rPr lang="en-US" sz="1500" dirty="0" err="1" smtClean="0"/>
              <a:t>Nos</a:t>
            </a:r>
            <a:r>
              <a:rPr lang="en-US" sz="1500" dirty="0" smtClean="0"/>
              <a:t> 1-2. </a:t>
            </a:r>
            <a:endParaRPr lang="en-US" sz="1500" dirty="0"/>
          </a:p>
        </p:txBody>
      </p:sp>
    </p:spTree>
    <p:extLst>
      <p:ext uri="{BB962C8B-B14F-4D97-AF65-F5344CB8AC3E}">
        <p14:creationId xmlns:p14="http://schemas.microsoft.com/office/powerpoint/2010/main" val="49548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4074" y="1239392"/>
            <a:ext cx="6541269" cy="3416320"/>
          </a:xfrm>
          <a:prstGeom prst="rect">
            <a:avLst/>
          </a:prstGeom>
        </p:spPr>
        <p:txBody>
          <a:bodyPr wrap="square">
            <a:spAutoFit/>
          </a:bodyPr>
          <a:lstStyle/>
          <a:p>
            <a:r>
              <a:rPr lang="en-US" dirty="0"/>
              <a:t>(</a:t>
            </a:r>
            <a:r>
              <a:rPr lang="en-US" sz="2400" dirty="0">
                <a:latin typeface="Garamond"/>
                <a:cs typeface="Garamond"/>
              </a:rPr>
              <a:t>10</a:t>
            </a:r>
            <a:r>
              <a:rPr lang="en-US" sz="2400" dirty="0" smtClean="0">
                <a:latin typeface="Garamond"/>
                <a:cs typeface="Garamond"/>
              </a:rPr>
              <a:t>)</a:t>
            </a:r>
          </a:p>
          <a:p>
            <a:endParaRPr lang="en-US" sz="2400" dirty="0">
              <a:latin typeface="Garamond"/>
              <a:cs typeface="Garamond"/>
            </a:endParaRPr>
          </a:p>
          <a:p>
            <a:r>
              <a:rPr lang="en-US" sz="2400" dirty="0" smtClean="0">
                <a:latin typeface="Garamond"/>
                <a:cs typeface="Garamond"/>
              </a:rPr>
              <a:t> a….concentrated </a:t>
            </a:r>
            <a:r>
              <a:rPr lang="en-US" sz="2400" dirty="0">
                <a:latin typeface="Garamond"/>
                <a:cs typeface="Garamond"/>
              </a:rPr>
              <a:t>population could </a:t>
            </a:r>
            <a:r>
              <a:rPr lang="en-US" sz="2400" i="1" dirty="0">
                <a:latin typeface="Garamond"/>
                <a:cs typeface="Garamond"/>
              </a:rPr>
              <a:t>occur</a:t>
            </a:r>
            <a:r>
              <a:rPr lang="en-US" sz="2400" dirty="0">
                <a:latin typeface="Garamond"/>
                <a:cs typeface="Garamond"/>
              </a:rPr>
              <a:t> these kind of problem</a:t>
            </a:r>
            <a:r>
              <a:rPr lang="en-US" sz="2400" dirty="0" smtClean="0">
                <a:latin typeface="Garamond"/>
                <a:cs typeface="Garamond"/>
              </a:rPr>
              <a:t>.</a:t>
            </a:r>
          </a:p>
          <a:p>
            <a:endParaRPr lang="en-US" sz="2400" dirty="0">
              <a:latin typeface="Garamond"/>
              <a:cs typeface="Garamond"/>
            </a:endParaRPr>
          </a:p>
          <a:p>
            <a:r>
              <a:rPr lang="en-US" sz="2400" dirty="0">
                <a:latin typeface="Garamond"/>
                <a:cs typeface="Garamond"/>
              </a:rPr>
              <a:t>b. </a:t>
            </a:r>
            <a:r>
              <a:rPr lang="en-US" sz="2400" dirty="0" smtClean="0">
                <a:latin typeface="Garamond"/>
                <a:cs typeface="Garamond"/>
              </a:rPr>
              <a:t>…he </a:t>
            </a:r>
            <a:r>
              <a:rPr lang="en-US" sz="2400" i="1" dirty="0">
                <a:latin typeface="Garamond"/>
                <a:cs typeface="Garamond"/>
              </a:rPr>
              <a:t>falls</a:t>
            </a:r>
            <a:r>
              <a:rPr lang="en-US" sz="2400" dirty="0">
                <a:latin typeface="Garamond"/>
                <a:cs typeface="Garamond"/>
              </a:rPr>
              <a:t> a piece of note into dough by mistake</a:t>
            </a:r>
            <a:r>
              <a:rPr lang="en-US" sz="2400" dirty="0" smtClean="0">
                <a:latin typeface="Garamond"/>
                <a:cs typeface="Garamond"/>
              </a:rPr>
              <a:t>.</a:t>
            </a:r>
          </a:p>
          <a:p>
            <a:endParaRPr lang="en-US" sz="2400" dirty="0">
              <a:latin typeface="Garamond"/>
              <a:cs typeface="Garamond"/>
            </a:endParaRPr>
          </a:p>
          <a:p>
            <a:endParaRPr lang="en-US" sz="2400" dirty="0">
              <a:latin typeface="Garamond"/>
              <a:cs typeface="Garamond"/>
            </a:endParaRPr>
          </a:p>
          <a:p>
            <a:r>
              <a:rPr lang="en-US" sz="2400" dirty="0">
                <a:latin typeface="Garamond"/>
                <a:cs typeface="Garamond"/>
              </a:rPr>
              <a:t>c. The TV </a:t>
            </a:r>
            <a:r>
              <a:rPr lang="en-US" sz="2400" i="1" dirty="0">
                <a:latin typeface="Garamond"/>
                <a:cs typeface="Garamond"/>
              </a:rPr>
              <a:t>appear</a:t>
            </a:r>
            <a:r>
              <a:rPr lang="en-US" sz="2400" dirty="0">
                <a:latin typeface="Garamond"/>
                <a:cs typeface="Garamond"/>
              </a:rPr>
              <a:t> all kinds of animals. (</a:t>
            </a:r>
            <a:r>
              <a:rPr lang="en-US" sz="2400" dirty="0" err="1">
                <a:latin typeface="Garamond"/>
                <a:cs typeface="Garamond"/>
              </a:rPr>
              <a:t>Oshita</a:t>
            </a:r>
            <a:r>
              <a:rPr lang="en-US" sz="2400" dirty="0">
                <a:latin typeface="Garamond"/>
                <a:cs typeface="Garamond"/>
              </a:rPr>
              <a:t>, 1998)</a:t>
            </a:r>
          </a:p>
        </p:txBody>
      </p:sp>
      <p:sp>
        <p:nvSpPr>
          <p:cNvPr id="4" name="TextBox 3"/>
          <p:cNvSpPr txBox="1"/>
          <p:nvPr/>
        </p:nvSpPr>
        <p:spPr>
          <a:xfrm>
            <a:off x="287529" y="5623687"/>
            <a:ext cx="7883476" cy="877163"/>
          </a:xfrm>
          <a:prstGeom prst="rect">
            <a:avLst/>
          </a:prstGeom>
          <a:noFill/>
        </p:spPr>
        <p:txBody>
          <a:bodyPr wrap="none" rtlCol="0">
            <a:spAutoFit/>
          </a:bodyPr>
          <a:lstStyle/>
          <a:p>
            <a:r>
              <a:rPr lang="en-US" dirty="0"/>
              <a:t>Patri</a:t>
            </a:r>
            <a:r>
              <a:rPr lang="en-US" sz="1500" dirty="0"/>
              <a:t>cia </a:t>
            </a:r>
            <a:r>
              <a:rPr lang="en-US" sz="1500" dirty="0" err="1"/>
              <a:t>Balcom</a:t>
            </a:r>
            <a:r>
              <a:rPr lang="en-US" sz="1500" dirty="0"/>
              <a:t>. An application of second language acquisition research to ESL grammar teaching: </a:t>
            </a:r>
          </a:p>
          <a:p>
            <a:r>
              <a:rPr lang="en-US" sz="1500" dirty="0"/>
              <a:t>What to do with novel passives. </a:t>
            </a:r>
            <a:r>
              <a:rPr lang="en-US" sz="1500" i="1" dirty="0"/>
              <a:t>RCLA/CJAL </a:t>
            </a:r>
            <a:r>
              <a:rPr lang="en-US" sz="1500" dirty="0"/>
              <a:t>Vol. 4. </a:t>
            </a:r>
            <a:r>
              <a:rPr lang="en-US" sz="1500" dirty="0" err="1"/>
              <a:t>Nos</a:t>
            </a:r>
            <a:r>
              <a:rPr lang="en-US" sz="1500" dirty="0"/>
              <a:t> 1-2. </a:t>
            </a:r>
          </a:p>
          <a:p>
            <a:endParaRPr lang="en-US" dirty="0"/>
          </a:p>
        </p:txBody>
      </p:sp>
    </p:spTree>
    <p:extLst>
      <p:ext uri="{BB962C8B-B14F-4D97-AF65-F5344CB8AC3E}">
        <p14:creationId xmlns:p14="http://schemas.microsoft.com/office/powerpoint/2010/main" val="72792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9790" y="1883939"/>
            <a:ext cx="920845" cy="1477328"/>
          </a:xfrm>
          <a:prstGeom prst="rect">
            <a:avLst/>
          </a:prstGeom>
          <a:noFill/>
        </p:spPr>
        <p:txBody>
          <a:bodyPr wrap="none" rtlCol="0">
            <a:spAutoFit/>
          </a:bodyPr>
          <a:lstStyle/>
          <a:p>
            <a:r>
              <a:rPr lang="en-US" dirty="0" smtClean="0"/>
              <a:t>occur</a:t>
            </a:r>
          </a:p>
          <a:p>
            <a:r>
              <a:rPr lang="en-US" dirty="0" smtClean="0"/>
              <a:t>Seem</a:t>
            </a:r>
          </a:p>
          <a:p>
            <a:r>
              <a:rPr lang="en-US" dirty="0"/>
              <a:t>h</a:t>
            </a:r>
            <a:r>
              <a:rPr lang="en-US" dirty="0" smtClean="0"/>
              <a:t>appen</a:t>
            </a:r>
          </a:p>
          <a:p>
            <a:endParaRPr lang="en-US" dirty="0"/>
          </a:p>
          <a:p>
            <a:r>
              <a:rPr lang="en-US" i="1" dirty="0" smtClean="0"/>
              <a:t>fall</a:t>
            </a:r>
            <a:endParaRPr lang="en-US" i="1" dirty="0"/>
          </a:p>
        </p:txBody>
      </p:sp>
      <p:sp>
        <p:nvSpPr>
          <p:cNvPr id="3" name="TextBox 2"/>
          <p:cNvSpPr txBox="1"/>
          <p:nvPr/>
        </p:nvSpPr>
        <p:spPr>
          <a:xfrm>
            <a:off x="3778032" y="1976272"/>
            <a:ext cx="1108221" cy="646331"/>
          </a:xfrm>
          <a:prstGeom prst="rect">
            <a:avLst/>
          </a:prstGeom>
          <a:noFill/>
        </p:spPr>
        <p:txBody>
          <a:bodyPr wrap="none" rtlCol="0">
            <a:spAutoFit/>
          </a:bodyPr>
          <a:lstStyle/>
          <a:p>
            <a:r>
              <a:rPr lang="en-US" dirty="0" smtClean="0"/>
              <a:t>arrive</a:t>
            </a:r>
          </a:p>
          <a:p>
            <a:r>
              <a:rPr lang="en-US" dirty="0" smtClean="0"/>
              <a:t>disappear</a:t>
            </a:r>
            <a:endParaRPr lang="en-US" dirty="0"/>
          </a:p>
        </p:txBody>
      </p:sp>
      <p:sp>
        <p:nvSpPr>
          <p:cNvPr id="4" name="TextBox 3"/>
          <p:cNvSpPr txBox="1"/>
          <p:nvPr/>
        </p:nvSpPr>
        <p:spPr>
          <a:xfrm>
            <a:off x="6551809" y="1883939"/>
            <a:ext cx="1267381" cy="1477328"/>
          </a:xfrm>
          <a:prstGeom prst="rect">
            <a:avLst/>
          </a:prstGeom>
          <a:noFill/>
        </p:spPr>
        <p:txBody>
          <a:bodyPr wrap="square" rtlCol="0">
            <a:spAutoFit/>
          </a:bodyPr>
          <a:lstStyle/>
          <a:p>
            <a:r>
              <a:rPr lang="en-US" dirty="0"/>
              <a:t>i</a:t>
            </a:r>
            <a:r>
              <a:rPr lang="en-US" dirty="0" smtClean="0"/>
              <a:t>ncrease</a:t>
            </a:r>
          </a:p>
          <a:p>
            <a:r>
              <a:rPr lang="en-US" dirty="0"/>
              <a:t>b</a:t>
            </a:r>
            <a:r>
              <a:rPr lang="en-US" dirty="0" smtClean="0"/>
              <a:t>reak</a:t>
            </a:r>
          </a:p>
          <a:p>
            <a:r>
              <a:rPr lang="en-US" dirty="0" smtClean="0"/>
              <a:t>open</a:t>
            </a:r>
          </a:p>
          <a:p>
            <a:r>
              <a:rPr lang="en-US" dirty="0"/>
              <a:t>b</a:t>
            </a:r>
            <a:r>
              <a:rPr lang="en-US" dirty="0" smtClean="0"/>
              <a:t>oil</a:t>
            </a:r>
          </a:p>
          <a:p>
            <a:r>
              <a:rPr lang="en-US" dirty="0" smtClean="0"/>
              <a:t>freeze</a:t>
            </a:r>
            <a:endParaRPr lang="en-US" dirty="0"/>
          </a:p>
        </p:txBody>
      </p:sp>
      <p:sp>
        <p:nvSpPr>
          <p:cNvPr id="5" name="TextBox 4"/>
          <p:cNvSpPr txBox="1"/>
          <p:nvPr/>
        </p:nvSpPr>
        <p:spPr>
          <a:xfrm>
            <a:off x="6551809" y="3714750"/>
            <a:ext cx="877376" cy="1477328"/>
          </a:xfrm>
          <a:prstGeom prst="rect">
            <a:avLst/>
          </a:prstGeom>
          <a:noFill/>
        </p:spPr>
        <p:txBody>
          <a:bodyPr wrap="none" rtlCol="0">
            <a:spAutoFit/>
          </a:bodyPr>
          <a:lstStyle/>
          <a:p>
            <a:r>
              <a:rPr lang="en-US" dirty="0"/>
              <a:t>h</a:t>
            </a:r>
            <a:r>
              <a:rPr lang="en-US" dirty="0" smtClean="0"/>
              <a:t>it </a:t>
            </a:r>
          </a:p>
          <a:p>
            <a:r>
              <a:rPr lang="en-US" dirty="0" smtClean="0"/>
              <a:t>kiss</a:t>
            </a:r>
          </a:p>
          <a:p>
            <a:r>
              <a:rPr lang="en-US" i="1" dirty="0" smtClean="0"/>
              <a:t>drop</a:t>
            </a:r>
          </a:p>
          <a:p>
            <a:r>
              <a:rPr lang="en-US" dirty="0"/>
              <a:t>e</a:t>
            </a:r>
            <a:r>
              <a:rPr lang="en-US" dirty="0" smtClean="0"/>
              <a:t>xpect</a:t>
            </a:r>
          </a:p>
          <a:p>
            <a:r>
              <a:rPr lang="en-US" dirty="0" smtClean="0"/>
              <a:t>receive</a:t>
            </a:r>
            <a:endParaRPr lang="en-US" dirty="0"/>
          </a:p>
        </p:txBody>
      </p:sp>
      <p:sp>
        <p:nvSpPr>
          <p:cNvPr id="6" name="TextBox 5"/>
          <p:cNvSpPr txBox="1"/>
          <p:nvPr/>
        </p:nvSpPr>
        <p:spPr>
          <a:xfrm>
            <a:off x="3968750" y="3393017"/>
            <a:ext cx="699418" cy="2308324"/>
          </a:xfrm>
          <a:prstGeom prst="rect">
            <a:avLst/>
          </a:prstGeom>
          <a:noFill/>
        </p:spPr>
        <p:txBody>
          <a:bodyPr wrap="none" rtlCol="0">
            <a:spAutoFit/>
          </a:bodyPr>
          <a:lstStyle/>
          <a:p>
            <a:r>
              <a:rPr lang="en-US" dirty="0"/>
              <a:t>w</a:t>
            </a:r>
            <a:r>
              <a:rPr lang="en-US" dirty="0" smtClean="0"/>
              <a:t>alk</a:t>
            </a:r>
          </a:p>
          <a:p>
            <a:r>
              <a:rPr lang="en-US" dirty="0"/>
              <a:t>r</a:t>
            </a:r>
            <a:r>
              <a:rPr lang="en-US" dirty="0" smtClean="0"/>
              <a:t>un</a:t>
            </a:r>
          </a:p>
          <a:p>
            <a:r>
              <a:rPr lang="en-US" dirty="0"/>
              <a:t>s</a:t>
            </a:r>
            <a:r>
              <a:rPr lang="en-US" dirty="0" smtClean="0"/>
              <a:t>wim</a:t>
            </a:r>
          </a:p>
          <a:p>
            <a:r>
              <a:rPr lang="en-US" dirty="0" smtClean="0"/>
              <a:t>cry</a:t>
            </a:r>
          </a:p>
          <a:p>
            <a:endParaRPr lang="en-US" dirty="0"/>
          </a:p>
          <a:p>
            <a:r>
              <a:rPr lang="en-US" dirty="0"/>
              <a:t>l</a:t>
            </a:r>
            <a:r>
              <a:rPr lang="en-US" dirty="0" smtClean="0"/>
              <a:t>augh</a:t>
            </a:r>
          </a:p>
          <a:p>
            <a:r>
              <a:rPr lang="en-US" dirty="0" smtClean="0"/>
              <a:t>drink</a:t>
            </a:r>
          </a:p>
          <a:p>
            <a:endParaRPr lang="en-US" dirty="0"/>
          </a:p>
        </p:txBody>
      </p:sp>
      <p:sp>
        <p:nvSpPr>
          <p:cNvPr id="7" name="TextBox 6"/>
          <p:cNvSpPr txBox="1"/>
          <p:nvPr/>
        </p:nvSpPr>
        <p:spPr>
          <a:xfrm>
            <a:off x="1254125" y="857250"/>
            <a:ext cx="2257787" cy="430887"/>
          </a:xfrm>
          <a:prstGeom prst="rect">
            <a:avLst/>
          </a:prstGeom>
          <a:noFill/>
        </p:spPr>
        <p:txBody>
          <a:bodyPr wrap="none" rtlCol="0">
            <a:spAutoFit/>
          </a:bodyPr>
          <a:lstStyle/>
          <a:p>
            <a:r>
              <a:rPr lang="en-US" sz="2200" dirty="0" smtClean="0">
                <a:latin typeface="Papyrus"/>
                <a:cs typeface="Papyrus"/>
              </a:rPr>
              <a:t>Some Groupings</a:t>
            </a:r>
            <a:endParaRPr lang="en-US" sz="2200" dirty="0">
              <a:latin typeface="Papyrus"/>
              <a:cs typeface="Papyrus"/>
            </a:endParaRPr>
          </a:p>
        </p:txBody>
      </p:sp>
    </p:spTree>
    <p:extLst>
      <p:ext uri="{BB962C8B-B14F-4D97-AF65-F5344CB8AC3E}">
        <p14:creationId xmlns:p14="http://schemas.microsoft.com/office/powerpoint/2010/main" val="17853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179" y="2218139"/>
            <a:ext cx="8577929" cy="369332"/>
          </a:xfrm>
          <a:prstGeom prst="rect">
            <a:avLst/>
          </a:prstGeom>
          <a:noFill/>
        </p:spPr>
        <p:txBody>
          <a:bodyPr wrap="square" rtlCol="0">
            <a:spAutoFit/>
          </a:bodyPr>
          <a:lstStyle/>
          <a:p>
            <a:r>
              <a:rPr lang="en-US" dirty="0" smtClean="0">
                <a:latin typeface="Garamond"/>
                <a:cs typeface="Garamond"/>
              </a:rPr>
              <a:t>Matt leaves at 2:00(every day/?*now)		Matt is leaving at 2:00 (?*every day/now)</a:t>
            </a:r>
            <a:endParaRPr lang="en-US" dirty="0">
              <a:latin typeface="Garamond"/>
              <a:cs typeface="Garamond"/>
            </a:endParaRPr>
          </a:p>
        </p:txBody>
      </p:sp>
      <p:sp>
        <p:nvSpPr>
          <p:cNvPr id="4" name="TextBox 3"/>
          <p:cNvSpPr txBox="1"/>
          <p:nvPr/>
        </p:nvSpPr>
        <p:spPr>
          <a:xfrm>
            <a:off x="972875" y="1040158"/>
            <a:ext cx="7241598" cy="430887"/>
          </a:xfrm>
          <a:prstGeom prst="rect">
            <a:avLst/>
          </a:prstGeom>
          <a:noFill/>
        </p:spPr>
        <p:txBody>
          <a:bodyPr wrap="none" rtlCol="0">
            <a:spAutoFit/>
          </a:bodyPr>
          <a:lstStyle/>
          <a:p>
            <a:r>
              <a:rPr lang="en-US" sz="2200" dirty="0" smtClean="0">
                <a:latin typeface="Papyrus"/>
                <a:cs typeface="Papyrus"/>
              </a:rPr>
              <a:t>Feeling Tense?  Let’s look at some other aspects of verbs </a:t>
            </a:r>
            <a:endParaRPr lang="en-US" sz="2200" dirty="0">
              <a:latin typeface="Papyrus"/>
              <a:cs typeface="Papyrus"/>
            </a:endParaRPr>
          </a:p>
        </p:txBody>
      </p:sp>
      <p:sp>
        <p:nvSpPr>
          <p:cNvPr id="5" name="TextBox 4"/>
          <p:cNvSpPr txBox="1"/>
          <p:nvPr/>
        </p:nvSpPr>
        <p:spPr>
          <a:xfrm>
            <a:off x="1229614" y="3261970"/>
            <a:ext cx="2208282" cy="369332"/>
          </a:xfrm>
          <a:prstGeom prst="rect">
            <a:avLst/>
          </a:prstGeom>
          <a:noFill/>
        </p:spPr>
        <p:txBody>
          <a:bodyPr wrap="none" rtlCol="0">
            <a:spAutoFit/>
          </a:bodyPr>
          <a:lstStyle/>
          <a:p>
            <a:r>
              <a:rPr lang="en-US" dirty="0" smtClean="0">
                <a:latin typeface="Garamond"/>
                <a:cs typeface="Garamond"/>
              </a:rPr>
              <a:t>Matt be leaving at 2:00</a:t>
            </a:r>
            <a:endParaRPr lang="en-US" dirty="0">
              <a:latin typeface="Garamond"/>
              <a:cs typeface="Garamond"/>
            </a:endParaRPr>
          </a:p>
        </p:txBody>
      </p:sp>
      <p:sp>
        <p:nvSpPr>
          <p:cNvPr id="6" name="TextBox 5"/>
          <p:cNvSpPr txBox="1"/>
          <p:nvPr/>
        </p:nvSpPr>
        <p:spPr>
          <a:xfrm>
            <a:off x="1229614" y="3815968"/>
            <a:ext cx="2422208" cy="369332"/>
          </a:xfrm>
          <a:prstGeom prst="rect">
            <a:avLst/>
          </a:prstGeom>
          <a:noFill/>
        </p:spPr>
        <p:txBody>
          <a:bodyPr wrap="none" rtlCol="0">
            <a:spAutoFit/>
          </a:bodyPr>
          <a:lstStyle/>
          <a:p>
            <a:r>
              <a:rPr lang="en-US" dirty="0" smtClean="0">
                <a:latin typeface="Garamond"/>
                <a:cs typeface="Garamond"/>
              </a:rPr>
              <a:t>Matt been leaving at 2:00</a:t>
            </a:r>
            <a:endParaRPr lang="en-US" dirty="0">
              <a:latin typeface="Garamond"/>
              <a:cs typeface="Garamond"/>
            </a:endParaRPr>
          </a:p>
        </p:txBody>
      </p:sp>
      <p:sp>
        <p:nvSpPr>
          <p:cNvPr id="7" name="TextBox 6"/>
          <p:cNvSpPr txBox="1"/>
          <p:nvPr/>
        </p:nvSpPr>
        <p:spPr>
          <a:xfrm>
            <a:off x="5321612" y="3261970"/>
            <a:ext cx="1936648" cy="369332"/>
          </a:xfrm>
          <a:prstGeom prst="rect">
            <a:avLst/>
          </a:prstGeom>
          <a:noFill/>
        </p:spPr>
        <p:txBody>
          <a:bodyPr wrap="none" rtlCol="0">
            <a:spAutoFit/>
          </a:bodyPr>
          <a:lstStyle/>
          <a:p>
            <a:r>
              <a:rPr lang="en-US" dirty="0" smtClean="0">
                <a:latin typeface="Garamond"/>
                <a:cs typeface="Garamond"/>
              </a:rPr>
              <a:t>Matt leaving at 2:00</a:t>
            </a:r>
            <a:endParaRPr lang="en-US" dirty="0">
              <a:latin typeface="Garamond"/>
              <a:cs typeface="Garamond"/>
            </a:endParaRPr>
          </a:p>
        </p:txBody>
      </p:sp>
      <p:sp>
        <p:nvSpPr>
          <p:cNvPr id="8" name="TextBox 7"/>
          <p:cNvSpPr txBox="1"/>
          <p:nvPr/>
        </p:nvSpPr>
        <p:spPr>
          <a:xfrm>
            <a:off x="3991209" y="4938163"/>
            <a:ext cx="1423361" cy="369332"/>
          </a:xfrm>
          <a:prstGeom prst="rect">
            <a:avLst/>
          </a:prstGeom>
          <a:noFill/>
        </p:spPr>
        <p:txBody>
          <a:bodyPr wrap="none" rtlCol="0">
            <a:spAutoFit/>
          </a:bodyPr>
          <a:lstStyle/>
          <a:p>
            <a:r>
              <a:rPr lang="en-US" dirty="0" smtClean="0">
                <a:latin typeface="Papyrus"/>
                <a:cs typeface="Papyrus"/>
              </a:rPr>
              <a:t>Matt </a:t>
            </a:r>
            <a:r>
              <a:rPr lang="en-US" dirty="0" err="1" smtClean="0">
                <a:latin typeface="Papyrus"/>
                <a:cs typeface="Papyrus"/>
              </a:rPr>
              <a:t>s’en</a:t>
            </a:r>
            <a:r>
              <a:rPr lang="en-US" dirty="0" smtClean="0">
                <a:latin typeface="Papyrus"/>
                <a:cs typeface="Papyrus"/>
              </a:rPr>
              <a:t> </a:t>
            </a:r>
            <a:r>
              <a:rPr lang="en-US" dirty="0" err="1" smtClean="0">
                <a:latin typeface="Papyrus"/>
                <a:cs typeface="Papyrus"/>
              </a:rPr>
              <a:t>va</a:t>
            </a:r>
            <a:endParaRPr lang="en-US" dirty="0">
              <a:latin typeface="Papyrus"/>
              <a:cs typeface="Papyrus"/>
            </a:endParaRPr>
          </a:p>
        </p:txBody>
      </p:sp>
    </p:spTree>
    <p:extLst>
      <p:ext uri="{BB962C8B-B14F-4D97-AF65-F5344CB8AC3E}">
        <p14:creationId xmlns:p14="http://schemas.microsoft.com/office/powerpoint/2010/main" val="1798524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1001</TotalTime>
  <Words>2397</Words>
  <Application>Microsoft Office PowerPoint</Application>
  <PresentationFormat>On-screen Show (4:3)</PresentationFormat>
  <Paragraphs>259</Paragraphs>
  <Slides>44</Slides>
  <Notes>14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KLEIN</dc:creator>
  <cp:lastModifiedBy>Cheryl A. Spector</cp:lastModifiedBy>
  <cp:revision>55</cp:revision>
  <cp:lastPrinted>2014-03-17T16:51:54Z</cp:lastPrinted>
  <dcterms:created xsi:type="dcterms:W3CDTF">2014-02-20T06:47:45Z</dcterms:created>
  <dcterms:modified xsi:type="dcterms:W3CDTF">2014-03-19T17:08:05Z</dcterms:modified>
</cp:coreProperties>
</file>