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2"/>
  </p:notesMasterIdLst>
  <p:handoutMasterIdLst>
    <p:handoutMasterId r:id="rId23"/>
  </p:handoutMasterIdLst>
  <p:sldIdLst>
    <p:sldId id="257" r:id="rId2"/>
    <p:sldId id="258" r:id="rId3"/>
    <p:sldId id="259" r:id="rId4"/>
    <p:sldId id="283" r:id="rId5"/>
    <p:sldId id="260" r:id="rId6"/>
    <p:sldId id="273" r:id="rId7"/>
    <p:sldId id="281" r:id="rId8"/>
    <p:sldId id="270" r:id="rId9"/>
    <p:sldId id="282" r:id="rId10"/>
    <p:sldId id="271" r:id="rId11"/>
    <p:sldId id="277" r:id="rId12"/>
    <p:sldId id="261" r:id="rId13"/>
    <p:sldId id="278" r:id="rId14"/>
    <p:sldId id="263" r:id="rId15"/>
    <p:sldId id="265" r:id="rId16"/>
    <p:sldId id="262" r:id="rId17"/>
    <p:sldId id="264" r:id="rId18"/>
    <p:sldId id="269" r:id="rId19"/>
    <p:sldId id="279" r:id="rId20"/>
    <p:sldId id="280" r:id="rId21"/>
  </p:sldIdLst>
  <p:sldSz cx="9144000" cy="6858000" type="screen4x3"/>
  <p:notesSz cx="7162800" cy="94488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46" autoAdjust="0"/>
    <p:restoredTop sz="94641" autoAdjust="0"/>
  </p:normalViewPr>
  <p:slideViewPr>
    <p:cSldViewPr>
      <p:cViewPr varScale="1">
        <p:scale>
          <a:sx n="104" d="100"/>
          <a:sy n="104" d="100"/>
        </p:scale>
        <p:origin x="-1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1986" y="-96"/>
      </p:cViewPr>
      <p:guideLst>
        <p:guide orient="horz" pos="2976"/>
        <p:guide pos="2256"/>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03563" cy="473075"/>
          </a:xfrm>
          <a:prstGeom prst="rect">
            <a:avLst/>
          </a:prstGeom>
          <a:noFill/>
          <a:ln w="9525">
            <a:noFill/>
            <a:miter lim="800000"/>
            <a:headEnd/>
            <a:tailEnd/>
          </a:ln>
        </p:spPr>
        <p:txBody>
          <a:bodyPr vert="horz" wrap="square" lIns="94905" tIns="47453" rIns="94905" bIns="47453" numCol="1" anchor="t" anchorCtr="0" compatLnSpc="1">
            <a:prstTxWarp prst="textNoShape">
              <a:avLst/>
            </a:prstTxWarp>
          </a:bodyPr>
          <a:lstStyle>
            <a:lvl1pPr defTabSz="949325" eaLnBrk="1" hangingPunct="1">
              <a:defRPr sz="1200" smtClean="0">
                <a:latin typeface="Arial" charset="0"/>
              </a:defRPr>
            </a:lvl1pPr>
          </a:lstStyle>
          <a:p>
            <a:pPr>
              <a:defRPr/>
            </a:pPr>
            <a:endParaRPr lang="en-US"/>
          </a:p>
        </p:txBody>
      </p:sp>
      <p:sp>
        <p:nvSpPr>
          <p:cNvPr id="36867" name="Rectangle 3"/>
          <p:cNvSpPr>
            <a:spLocks noGrp="1" noChangeArrowheads="1"/>
          </p:cNvSpPr>
          <p:nvPr>
            <p:ph type="dt" sz="quarter" idx="1"/>
          </p:nvPr>
        </p:nvSpPr>
        <p:spPr bwMode="auto">
          <a:xfrm>
            <a:off x="4057650" y="0"/>
            <a:ext cx="3103563" cy="473075"/>
          </a:xfrm>
          <a:prstGeom prst="rect">
            <a:avLst/>
          </a:prstGeom>
          <a:noFill/>
          <a:ln w="9525">
            <a:noFill/>
            <a:miter lim="800000"/>
            <a:headEnd/>
            <a:tailEnd/>
          </a:ln>
        </p:spPr>
        <p:txBody>
          <a:bodyPr vert="horz" wrap="square" lIns="94905" tIns="47453" rIns="94905" bIns="47453" numCol="1" anchor="t" anchorCtr="0" compatLnSpc="1">
            <a:prstTxWarp prst="textNoShape">
              <a:avLst/>
            </a:prstTxWarp>
          </a:bodyPr>
          <a:lstStyle>
            <a:lvl1pPr algn="r" defTabSz="949325" eaLnBrk="1" hangingPunct="1">
              <a:defRPr sz="1200" smtClean="0">
                <a:latin typeface="Arial" charset="0"/>
              </a:defRPr>
            </a:lvl1pPr>
          </a:lstStyle>
          <a:p>
            <a:pPr>
              <a:defRPr/>
            </a:pPr>
            <a:endParaRPr lang="en-US"/>
          </a:p>
        </p:txBody>
      </p:sp>
      <p:sp>
        <p:nvSpPr>
          <p:cNvPr id="36868" name="Rectangle 4"/>
          <p:cNvSpPr>
            <a:spLocks noGrp="1" noChangeArrowheads="1"/>
          </p:cNvSpPr>
          <p:nvPr>
            <p:ph type="ftr" sz="quarter" idx="2"/>
          </p:nvPr>
        </p:nvSpPr>
        <p:spPr bwMode="auto">
          <a:xfrm>
            <a:off x="0" y="8974138"/>
            <a:ext cx="3103563" cy="473075"/>
          </a:xfrm>
          <a:prstGeom prst="rect">
            <a:avLst/>
          </a:prstGeom>
          <a:noFill/>
          <a:ln w="9525">
            <a:noFill/>
            <a:miter lim="800000"/>
            <a:headEnd/>
            <a:tailEnd/>
          </a:ln>
        </p:spPr>
        <p:txBody>
          <a:bodyPr vert="horz" wrap="square" lIns="94905" tIns="47453" rIns="94905" bIns="47453" numCol="1" anchor="b" anchorCtr="0" compatLnSpc="1">
            <a:prstTxWarp prst="textNoShape">
              <a:avLst/>
            </a:prstTxWarp>
          </a:bodyPr>
          <a:lstStyle>
            <a:lvl1pPr defTabSz="949325" eaLnBrk="1" hangingPunct="1">
              <a:defRPr sz="1200" smtClean="0">
                <a:latin typeface="Arial" charset="0"/>
              </a:defRPr>
            </a:lvl1pPr>
          </a:lstStyle>
          <a:p>
            <a:pPr>
              <a:defRPr/>
            </a:pPr>
            <a:endParaRPr lang="en-US"/>
          </a:p>
        </p:txBody>
      </p:sp>
      <p:sp>
        <p:nvSpPr>
          <p:cNvPr id="36869" name="Rectangle 5"/>
          <p:cNvSpPr>
            <a:spLocks noGrp="1" noChangeArrowheads="1"/>
          </p:cNvSpPr>
          <p:nvPr>
            <p:ph type="sldNum" sz="quarter" idx="3"/>
          </p:nvPr>
        </p:nvSpPr>
        <p:spPr bwMode="auto">
          <a:xfrm>
            <a:off x="4057650" y="8974138"/>
            <a:ext cx="3103563" cy="473075"/>
          </a:xfrm>
          <a:prstGeom prst="rect">
            <a:avLst/>
          </a:prstGeom>
          <a:noFill/>
          <a:ln w="9525">
            <a:noFill/>
            <a:miter lim="800000"/>
            <a:headEnd/>
            <a:tailEnd/>
          </a:ln>
        </p:spPr>
        <p:txBody>
          <a:bodyPr vert="horz" wrap="square" lIns="94905" tIns="47453" rIns="94905" bIns="47453" numCol="1" anchor="b" anchorCtr="0" compatLnSpc="1">
            <a:prstTxWarp prst="textNoShape">
              <a:avLst/>
            </a:prstTxWarp>
          </a:bodyPr>
          <a:lstStyle>
            <a:lvl1pPr algn="r" defTabSz="949325" eaLnBrk="1" hangingPunct="1">
              <a:defRPr sz="1200" smtClean="0">
                <a:latin typeface="Arial" charset="0"/>
              </a:defRPr>
            </a:lvl1pPr>
          </a:lstStyle>
          <a:p>
            <a:pPr>
              <a:defRPr/>
            </a:pPr>
            <a:fld id="{938EBE3C-2F41-4958-B694-48E921440B2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103563" cy="473075"/>
          </a:xfrm>
          <a:prstGeom prst="rect">
            <a:avLst/>
          </a:prstGeom>
          <a:noFill/>
          <a:ln w="9525">
            <a:noFill/>
            <a:miter lim="800000"/>
            <a:headEnd/>
            <a:tailEnd/>
          </a:ln>
        </p:spPr>
        <p:txBody>
          <a:bodyPr vert="horz" wrap="square" lIns="94905" tIns="47453" rIns="94905" bIns="47453" numCol="1" anchor="t" anchorCtr="0" compatLnSpc="1">
            <a:prstTxWarp prst="textNoShape">
              <a:avLst/>
            </a:prstTxWarp>
          </a:bodyPr>
          <a:lstStyle>
            <a:lvl1pPr defTabSz="949325" eaLnBrk="1" hangingPunct="1">
              <a:defRPr sz="1200" smtClean="0">
                <a:latin typeface="Arial" charset="0"/>
              </a:defRPr>
            </a:lvl1pPr>
          </a:lstStyle>
          <a:p>
            <a:pPr>
              <a:defRPr/>
            </a:pPr>
            <a:endParaRPr lang="en-US"/>
          </a:p>
        </p:txBody>
      </p:sp>
      <p:sp>
        <p:nvSpPr>
          <p:cNvPr id="39939" name="Rectangle 3"/>
          <p:cNvSpPr>
            <a:spLocks noGrp="1" noChangeArrowheads="1"/>
          </p:cNvSpPr>
          <p:nvPr>
            <p:ph type="dt" idx="1"/>
          </p:nvPr>
        </p:nvSpPr>
        <p:spPr bwMode="auto">
          <a:xfrm>
            <a:off x="4057650" y="0"/>
            <a:ext cx="3103563" cy="473075"/>
          </a:xfrm>
          <a:prstGeom prst="rect">
            <a:avLst/>
          </a:prstGeom>
          <a:noFill/>
          <a:ln w="9525">
            <a:noFill/>
            <a:miter lim="800000"/>
            <a:headEnd/>
            <a:tailEnd/>
          </a:ln>
        </p:spPr>
        <p:txBody>
          <a:bodyPr vert="horz" wrap="square" lIns="94905" tIns="47453" rIns="94905" bIns="47453" numCol="1" anchor="t" anchorCtr="0" compatLnSpc="1">
            <a:prstTxWarp prst="textNoShape">
              <a:avLst/>
            </a:prstTxWarp>
          </a:bodyPr>
          <a:lstStyle>
            <a:lvl1pPr algn="r" defTabSz="949325" eaLnBrk="1" hangingPunct="1">
              <a:defRPr sz="1200" smtClean="0">
                <a:latin typeface="Arial" charset="0"/>
              </a:defRPr>
            </a:lvl1pPr>
          </a:lstStyle>
          <a:p>
            <a:pPr>
              <a:defRPr/>
            </a:pPr>
            <a:endParaRPr lang="en-US"/>
          </a:p>
        </p:txBody>
      </p:sp>
      <p:sp>
        <p:nvSpPr>
          <p:cNvPr id="23556" name="Rectangle 4"/>
          <p:cNvSpPr>
            <a:spLocks noRot="1" noChangeArrowheads="1" noTextEdit="1"/>
          </p:cNvSpPr>
          <p:nvPr>
            <p:ph type="sldImg" idx="2"/>
          </p:nvPr>
        </p:nvSpPr>
        <p:spPr bwMode="auto">
          <a:xfrm>
            <a:off x="1219200" y="708025"/>
            <a:ext cx="4724400" cy="35433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715963" y="4487863"/>
            <a:ext cx="5730875" cy="4252912"/>
          </a:xfrm>
          <a:prstGeom prst="rect">
            <a:avLst/>
          </a:prstGeom>
          <a:noFill/>
          <a:ln w="9525">
            <a:noFill/>
            <a:miter lim="800000"/>
            <a:headEnd/>
            <a:tailEnd/>
          </a:ln>
        </p:spPr>
        <p:txBody>
          <a:bodyPr vert="horz" wrap="square" lIns="94905" tIns="47453" rIns="94905" bIns="4745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974138"/>
            <a:ext cx="3103563" cy="473075"/>
          </a:xfrm>
          <a:prstGeom prst="rect">
            <a:avLst/>
          </a:prstGeom>
          <a:noFill/>
          <a:ln w="9525">
            <a:noFill/>
            <a:miter lim="800000"/>
            <a:headEnd/>
            <a:tailEnd/>
          </a:ln>
        </p:spPr>
        <p:txBody>
          <a:bodyPr vert="horz" wrap="square" lIns="94905" tIns="47453" rIns="94905" bIns="47453" numCol="1" anchor="b" anchorCtr="0" compatLnSpc="1">
            <a:prstTxWarp prst="textNoShape">
              <a:avLst/>
            </a:prstTxWarp>
          </a:bodyPr>
          <a:lstStyle>
            <a:lvl1pPr defTabSz="949325" eaLnBrk="1" hangingPunct="1">
              <a:defRPr sz="1200" smtClean="0">
                <a:latin typeface="Arial" charset="0"/>
              </a:defRPr>
            </a:lvl1pPr>
          </a:lstStyle>
          <a:p>
            <a:pPr>
              <a:defRPr/>
            </a:pPr>
            <a:endParaRPr lang="en-US"/>
          </a:p>
        </p:txBody>
      </p:sp>
      <p:sp>
        <p:nvSpPr>
          <p:cNvPr id="39943" name="Rectangle 7"/>
          <p:cNvSpPr>
            <a:spLocks noGrp="1" noChangeArrowheads="1"/>
          </p:cNvSpPr>
          <p:nvPr>
            <p:ph type="sldNum" sz="quarter" idx="5"/>
          </p:nvPr>
        </p:nvSpPr>
        <p:spPr bwMode="auto">
          <a:xfrm>
            <a:off x="4057650" y="8974138"/>
            <a:ext cx="3103563" cy="473075"/>
          </a:xfrm>
          <a:prstGeom prst="rect">
            <a:avLst/>
          </a:prstGeom>
          <a:noFill/>
          <a:ln w="9525">
            <a:noFill/>
            <a:miter lim="800000"/>
            <a:headEnd/>
            <a:tailEnd/>
          </a:ln>
        </p:spPr>
        <p:txBody>
          <a:bodyPr vert="horz" wrap="square" lIns="94905" tIns="47453" rIns="94905" bIns="47453" numCol="1" anchor="b" anchorCtr="0" compatLnSpc="1">
            <a:prstTxWarp prst="textNoShape">
              <a:avLst/>
            </a:prstTxWarp>
          </a:bodyPr>
          <a:lstStyle>
            <a:lvl1pPr algn="r" defTabSz="949325" eaLnBrk="1" hangingPunct="1">
              <a:defRPr sz="1200" smtClean="0">
                <a:latin typeface="Arial" charset="0"/>
              </a:defRPr>
            </a:lvl1pPr>
          </a:lstStyle>
          <a:p>
            <a:pPr>
              <a:defRPr/>
            </a:pPr>
            <a:fld id="{BAACF639-1AC7-4D8C-A179-850EFE6D382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F074E0AB-475D-4F6F-8EF4-AADA38D01EFA}" type="slidenum">
              <a:rPr lang="en-US"/>
              <a:pPr/>
              <a:t>1</a:t>
            </a:fld>
            <a:endParaRPr lang="en-US"/>
          </a:p>
        </p:txBody>
      </p:sp>
      <p:sp>
        <p:nvSpPr>
          <p:cNvPr id="24579" name="Rectangle 2"/>
          <p:cNvSpPr>
            <a:spLocks noRo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Ro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endParaRPr lang="en-US" smtClean="0"/>
          </a:p>
          <a:p>
            <a:endParaRPr lang="en-US" smtClean="0"/>
          </a:p>
          <a:p>
            <a:r>
              <a:rPr lang="en-US" smtClean="0"/>
              <a:t>The bulls eye shape above will match the seating below, promoting communal dining and social interaction.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Ro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r>
              <a:rPr lang="en-US" smtClean="0"/>
              <a:t>That brings us back to the servery and our straight line cafeteria.</a:t>
            </a:r>
          </a:p>
          <a:p>
            <a:r>
              <a:rPr lang="en-US" smtClean="0"/>
              <a:t>Originally our hope was to break up this counter and construct separate “pods”</a:t>
            </a:r>
          </a:p>
          <a:p>
            <a:r>
              <a:rPr lang="en-US" smtClean="0"/>
              <a:t>where the different types of food would be served.</a:t>
            </a:r>
          </a:p>
          <a:p>
            <a:r>
              <a:rPr lang="en-US" smtClean="0"/>
              <a:t>Unfortunately funding and available space precluded us from designing the facility this way.</a:t>
            </a:r>
          </a:p>
          <a:p>
            <a:r>
              <a:rPr lang="en-US" smtClean="0"/>
              <a:t>However, the designers came up with a very clever compromise to break up this straight counter.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Ro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r>
              <a:rPr lang="en-US" smtClean="0"/>
              <a:t>What we will do is create a saw tooth soffit with various elevations above the straight counter breaking up the straight line directly below. </a:t>
            </a:r>
          </a:p>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Ro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en-US" smtClean="0"/>
              <a:t>Here you can see the different elevations.</a:t>
            </a:r>
          </a:p>
          <a:p>
            <a:r>
              <a:rPr lang="en-US" smtClean="0"/>
              <a:t>We will also delineate the different stations with unique treatments on the counter fronts.</a:t>
            </a:r>
          </a:p>
          <a:p>
            <a:endParaRPr lang="en-US" smtClean="0"/>
          </a:p>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r>
              <a:rPr lang="en-US" smtClean="0"/>
              <a:t>We will incorporate our already established campus “brands” at each station.</a:t>
            </a:r>
          </a:p>
          <a:p>
            <a:r>
              <a:rPr lang="en-US" smtClean="0"/>
              <a:t>Here we will have “Grill &amp; Greens” serving burgers, fries, chicken strips, and specialty sandwiches. This area will be our late night station.</a:t>
            </a:r>
          </a:p>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Ro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r>
              <a:rPr lang="en-US" smtClean="0"/>
              <a:t>Here we will serve our entre options. The breakfast faire will also be served in this area.</a:t>
            </a:r>
          </a:p>
          <a:p>
            <a:r>
              <a:rPr lang="en-US" smtClean="0"/>
              <a:t>Notice in this image how the various elements I’ve described create a unique station that the student will be inclined to “walk up to” as opposed to “sliding down” like an old school cafeteria line.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Ro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r>
              <a:rPr lang="en-US" smtClean="0"/>
              <a:t>Here we have Pizzazz serving our Mediterranean faire.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Ro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r>
              <a:rPr lang="en-US" smtClean="0"/>
              <a:t>Our as yet to be named taco bar serving Mexican food.</a:t>
            </a:r>
          </a:p>
          <a:p>
            <a:r>
              <a:rPr lang="en-US" smtClean="0"/>
              <a:t>We used to have a Burrito Norte on campus. Possibly Taco Norte?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Ro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r>
              <a:rPr lang="en-US" smtClean="0"/>
              <a:t>Here is a sampling of some of the materials we will use in the servery.</a:t>
            </a:r>
          </a:p>
          <a:p>
            <a:r>
              <a:rPr lang="en-US" smtClean="0"/>
              <a:t>A lot of vibrant tile for ease of cleanability but also some different textures to add variety.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Ro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r>
              <a:rPr lang="en-US" smtClean="0"/>
              <a:t>So in conclusion, given what we have to work with…….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ADC5A63-022C-4B0E-A240-912A2AFCD6D9}" type="slidenum">
              <a:rPr lang="en-US"/>
              <a:pPr/>
              <a:t>2</a:t>
            </a:fld>
            <a:endParaRPr lang="en-US"/>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r>
              <a:rPr lang="en-US" smtClean="0"/>
              <a:t>We feel we are well on our way to providing a fun, vibrant, comfortable dining environment offering a wide variety of freshly prepared, nutritional foods in an inviting space that promotes a sense of community.</a:t>
            </a:r>
          </a:p>
          <a:p>
            <a:r>
              <a:rPr lang="en-US" smtClean="0"/>
              <a:t>A positive gateway to the campus for our incoming freshmen.  </a:t>
            </a:r>
          </a:p>
          <a:p>
            <a:r>
              <a:rPr lang="en-US" smtClean="0"/>
              <a:t>Any questions?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19F00FB-F13C-4591-8E65-55A72E7C8DEB}" type="slidenum">
              <a:rPr lang="en-US"/>
              <a:pPr/>
              <a:t>3</a:t>
            </a:fld>
            <a:endParaRPr lang="en-US"/>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smtClean="0"/>
              <a:t>Thank you Rick,</a:t>
            </a:r>
          </a:p>
          <a:p>
            <a:pPr eaLnBrk="1" hangingPunct="1"/>
            <a:r>
              <a:rPr lang="en-US" smtClean="0"/>
              <a:t>Geronimo's is 18 years old.</a:t>
            </a:r>
          </a:p>
          <a:p>
            <a:pPr eaLnBrk="1" hangingPunct="1"/>
            <a:r>
              <a:rPr lang="en-US" smtClean="0"/>
              <a:t>Judging from these photos you would think it dates back to the San Fernando  Valley State College days.</a:t>
            </a:r>
          </a:p>
          <a:p>
            <a:pPr eaLnBrk="1" hangingPunct="1"/>
            <a:r>
              <a:rPr lang="en-US" smtClean="0"/>
              <a:t>The primary objective of this project is to create an exciting and inviting dining facility. A facility we can be proud to show our prospective students. </a:t>
            </a:r>
          </a:p>
          <a:p>
            <a:pPr eaLnBrk="1" hangingPunct="1"/>
            <a:r>
              <a:rPr lang="en-US" smtClean="0"/>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Ro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r>
              <a:rPr lang="en-US" smtClean="0"/>
              <a:t>At the conclusion of our Feasibility Study we  were able to determine a number of primary goals.</a:t>
            </a:r>
          </a:p>
          <a:p>
            <a:pPr eaLnBrk="1" hangingPunct="1"/>
            <a:r>
              <a:rPr lang="en-US" smtClean="0"/>
              <a:t>We will need to add seating to accommodate the additional students who will be coming on line in the Fall of ‘09.</a:t>
            </a:r>
          </a:p>
          <a:p>
            <a:pPr eaLnBrk="1" hangingPunct="1"/>
            <a:r>
              <a:rPr lang="en-US" smtClean="0"/>
              <a:t>We will expand our food program .</a:t>
            </a:r>
          </a:p>
          <a:p>
            <a:pPr eaLnBrk="1" hangingPunct="1"/>
            <a:r>
              <a:rPr lang="en-US" smtClean="0"/>
              <a:t>We will maintain our current “all you care to eat” program. </a:t>
            </a:r>
          </a:p>
          <a:p>
            <a:pPr eaLnBrk="1" hangingPunct="1"/>
            <a:r>
              <a:rPr lang="en-US" smtClean="0"/>
              <a:t>The existing kitchen will be sufficient to service the added students. </a:t>
            </a:r>
          </a:p>
          <a:p>
            <a:pPr eaLnBrk="1" hangingPunct="1"/>
            <a:r>
              <a:rPr lang="en-US" smtClean="0"/>
              <a:t>This last point is critical because it allows us to focus the bulk of our efforts (and funds) on the front of the house and on a the student’s positive dining experience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2620D94-0DD9-443C-B6D6-C73B64FEC3B7}" type="slidenum">
              <a:rPr lang="en-US"/>
              <a:pPr/>
              <a:t>5</a:t>
            </a:fld>
            <a:endParaRPr lang="en-US"/>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xfrm>
            <a:off x="715963" y="4487863"/>
            <a:ext cx="5730875" cy="4724400"/>
          </a:xfrm>
          <a:noFill/>
          <a:ln/>
        </p:spPr>
        <p:txBody>
          <a:bodyPr/>
          <a:lstStyle/>
          <a:p>
            <a:pPr eaLnBrk="1" hangingPunct="1"/>
            <a:endParaRPr lang="en-US" smtClean="0"/>
          </a:p>
          <a:p>
            <a:pPr eaLnBrk="1" hangingPunct="1"/>
            <a:r>
              <a:rPr lang="en-US" smtClean="0"/>
              <a:t>What you are looking at here is the redesigned Geronimo's floor plan.</a:t>
            </a:r>
          </a:p>
          <a:p>
            <a:pPr eaLnBrk="1" hangingPunct="1"/>
            <a:r>
              <a:rPr lang="en-US" smtClean="0"/>
              <a:t>Our current facility is the kitchen, the servery, and the Gabrielino Room.</a:t>
            </a:r>
          </a:p>
          <a:p>
            <a:pPr eaLnBrk="1" hangingPunct="1"/>
            <a:r>
              <a:rPr lang="en-US" smtClean="0"/>
              <a:t>Working closely with the USU we have added the concourse area and the Fernandino Room giving us the 350 seats that are necessary to feed the anticipated number of additional students.</a:t>
            </a:r>
          </a:p>
          <a:p>
            <a:pPr eaLnBrk="1" hangingPunct="1"/>
            <a:r>
              <a:rPr lang="en-US" smtClean="0"/>
              <a:t>One of our early requests of the architect was to open up the space if possible.</a:t>
            </a:r>
          </a:p>
          <a:p>
            <a:pPr eaLnBrk="1" hangingPunct="1"/>
            <a:r>
              <a:rPr lang="en-US" smtClean="0"/>
              <a:t>They have accomplished this by removing and or modifying a number of walls.</a:t>
            </a:r>
          </a:p>
          <a:p>
            <a:pPr eaLnBrk="1" hangingPunct="1"/>
            <a:r>
              <a:rPr lang="en-US" smtClean="0"/>
              <a:t>The wall into the Gabrielino Room has been removed. The wall inside the Gabrielino Room has been shortened.</a:t>
            </a:r>
          </a:p>
          <a:p>
            <a:pPr eaLnBrk="1" hangingPunct="1"/>
            <a:r>
              <a:rPr lang="en-US" smtClean="0"/>
              <a:t>The wall dividing the concourse from the servery has been shortened and opened up.</a:t>
            </a:r>
          </a:p>
          <a:p>
            <a:pPr eaLnBrk="1" hangingPunct="1"/>
            <a:r>
              <a:rPr lang="en-US" smtClean="0"/>
              <a:t>The walls into the Fernandino Room have been removed.</a:t>
            </a:r>
          </a:p>
          <a:p>
            <a:pPr eaLnBrk="1" hangingPunct="1"/>
            <a:r>
              <a:rPr lang="en-US" smtClean="0"/>
              <a:t>The western wall of the Fernandino Room has been shortened and opened up.</a:t>
            </a:r>
          </a:p>
          <a:p>
            <a:pPr eaLnBrk="1" hangingPunct="1"/>
            <a:r>
              <a:rPr lang="en-US" smtClean="0"/>
              <a:t>We also requested the designers make each dining room vibrant and somewhat unique unto itself.</a:t>
            </a:r>
          </a:p>
          <a:p>
            <a:pPr eaLnBrk="1" hangingPunct="1"/>
            <a:r>
              <a:rPr lang="en-US" smtClean="0"/>
              <a:t>The Gabrielino Room is to be  our most lively room. Pub like, if you will, or themed, with flat screen TV’s, a limited amount of soft seating, and a variety of as yet to be determined wall treatments. Possibly shadow boxes with spirit type contents.</a:t>
            </a:r>
          </a:p>
          <a:p>
            <a:pPr eaLnBrk="1" hangingPunct="1"/>
            <a:r>
              <a:rPr lang="en-US" smtClean="0"/>
              <a:t>Possibly photo collages of campus life.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41ABFB31-A506-4A9B-8ED3-29A988B9BBA7}" type="slidenum">
              <a:rPr lang="en-US"/>
              <a:pPr/>
              <a:t>6</a:t>
            </a:fld>
            <a:endParaRPr lang="en-US"/>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smtClean="0"/>
              <a:t>Here are some of the proposed materials for the Gabrielino Room.</a:t>
            </a:r>
          </a:p>
          <a:p>
            <a:pPr eaLnBrk="1" hangingPunct="1"/>
            <a:r>
              <a:rPr lang="en-US" smtClean="0"/>
              <a:t>Wood flooring.</a:t>
            </a:r>
          </a:p>
          <a:p>
            <a:pPr eaLnBrk="1" hangingPunct="1"/>
            <a:r>
              <a:rPr lang="en-US" smtClean="0"/>
              <a:t>Vibrant patterns for the upholstery.</a:t>
            </a:r>
          </a:p>
          <a:p>
            <a:pPr eaLnBrk="1" hangingPunct="1"/>
            <a:r>
              <a:rPr lang="en-US" smtClean="0"/>
              <a:t>Colorful accent tile.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eaLnBrk="1" hangingPunct="1"/>
            <a:r>
              <a:rPr lang="en-US" smtClean="0"/>
              <a:t>We will add seating in the concourse area. This area will be bright and airy due to the patio windows.  </a:t>
            </a:r>
          </a:p>
          <a:p>
            <a:pPr eaLnBrk="1" hangingPunct="1"/>
            <a:r>
              <a:rPr lang="en-US" smtClean="0"/>
              <a:t>From there we move over to the Fernandino Room.</a:t>
            </a:r>
          </a:p>
          <a:p>
            <a:pPr eaLnBrk="1" hangingPunct="1"/>
            <a:r>
              <a:rPr lang="en-US" smtClean="0"/>
              <a:t>We will remove the walls leading into the room creating a continuous flow from the concourse.</a:t>
            </a:r>
          </a:p>
          <a:p>
            <a:pPr eaLnBrk="1" hangingPunct="1"/>
            <a:endParaRPr lang="en-US" smtClean="0"/>
          </a:p>
        </p:txBody>
      </p:sp>
      <p:sp>
        <p:nvSpPr>
          <p:cNvPr id="30724" name="Slide Number Placeholder 3"/>
          <p:cNvSpPr>
            <a:spLocks noGrp="1"/>
          </p:cNvSpPr>
          <p:nvPr>
            <p:ph type="sldNum" sz="quarter" idx="5"/>
          </p:nvPr>
        </p:nvSpPr>
        <p:spPr>
          <a:noFill/>
        </p:spPr>
        <p:txBody>
          <a:bodyPr/>
          <a:lstStyle/>
          <a:p>
            <a:fld id="{6F40E04B-C977-46CA-89A3-9452FD100CFE}"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Ro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r>
              <a:rPr lang="en-US" smtClean="0"/>
              <a:t>Here we have a sampling of the proposed materials for the Fernandino Room.</a:t>
            </a:r>
          </a:p>
          <a:p>
            <a:r>
              <a:rPr lang="en-US" smtClean="0"/>
              <a:t>This room will be somewhat more classy than the Gabrielino Room.</a:t>
            </a:r>
          </a:p>
          <a:p>
            <a:r>
              <a:rPr lang="en-US" smtClean="0"/>
              <a:t>Slightly less energetic with more subdued colors and fabrics.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endParaRPr lang="en-US" smtClean="0"/>
          </a:p>
          <a:p>
            <a:r>
              <a:rPr lang="en-US" smtClean="0"/>
              <a:t>I would like to bring the table layout to your attention.</a:t>
            </a:r>
          </a:p>
          <a:p>
            <a:r>
              <a:rPr lang="en-US" smtClean="0"/>
              <a:t>We would love to see the students interact with one another and feel this circular seating pattern in the Fernandino Room will encourage that.</a:t>
            </a:r>
          </a:p>
          <a:p>
            <a:r>
              <a:rPr lang="en-US" smtClean="0"/>
              <a:t>The focal point of this room will be the ceiling treatment.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en-US" sz="2400">
              <a:latin typeface="Times New Roman" pitchFamily="18" charset="0"/>
            </a:endParaRPr>
          </a:p>
        </p:txBody>
      </p:sp>
      <p:sp>
        <p:nvSpPr>
          <p:cNvPr id="20482"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20483"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7A5C7DFD-F211-4D06-B5B8-3F88F8EBE93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77D96285-EDA2-4C42-AD6A-C90A3262445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DA1871C0-6995-4CC1-81ED-329AD2A569E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CD219BFC-E807-4AFD-AB12-15184888859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D73F0ACA-2684-46E4-8F6B-3639F2695BF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CF5227B9-692A-4E9E-A7E5-62E26B4B9CF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A924F252-F2BA-4244-8038-5C06BE170A3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DD494119-6C4E-46D6-883D-F544B7CFA34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0A051FD2-3D12-459C-8DCB-9E397EC1EB8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16DA6EF8-D0A7-43EC-91A3-810DCE3E996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6D06D736-97F2-4E35-99BB-70577EA35EF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0"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en-US" sz="2400">
              <a:latin typeface="Times New Roman" pitchFamily="18" charset="0"/>
            </a:endParaRPr>
          </a:p>
        </p:txBody>
      </p:sp>
      <p:sp>
        <p:nvSpPr>
          <p:cNvPr id="19461"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p>
        </p:txBody>
      </p:sp>
      <p:sp>
        <p:nvSpPr>
          <p:cNvPr id="19462"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946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endParaRPr lang="en-US"/>
          </a:p>
        </p:txBody>
      </p:sp>
      <p:sp>
        <p:nvSpPr>
          <p:cNvPr id="19464"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5B0D1568-71AD-4D20-9BA0-2EB856647CD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smtClean="0"/>
              <a:t>The University Corporation</a:t>
            </a:r>
            <a:br>
              <a:rPr lang="en-US" smtClean="0"/>
            </a:br>
            <a:r>
              <a:rPr lang="en-US" smtClean="0"/>
              <a:t>Executive Committee</a:t>
            </a:r>
          </a:p>
        </p:txBody>
      </p:sp>
      <p:sp>
        <p:nvSpPr>
          <p:cNvPr id="4099" name="Rectangle 3"/>
          <p:cNvSpPr>
            <a:spLocks noGrp="1" noChangeArrowheads="1"/>
          </p:cNvSpPr>
          <p:nvPr>
            <p:ph type="subTitle" idx="1"/>
          </p:nvPr>
        </p:nvSpPr>
        <p:spPr/>
        <p:txBody>
          <a:bodyPr/>
          <a:lstStyle/>
          <a:p>
            <a:pPr eaLnBrk="1" hangingPunct="1"/>
            <a:r>
              <a:rPr lang="en-US" smtClean="0"/>
              <a:t>September 12, 2008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Geronimo’s</a:t>
            </a:r>
          </a:p>
        </p:txBody>
      </p:sp>
      <p:pic>
        <p:nvPicPr>
          <p:cNvPr id="13315" name="Picture 3" descr="ceiling"/>
          <p:cNvPicPr>
            <a:picLocks noChangeAspect="1" noChangeArrowheads="1"/>
          </p:cNvPicPr>
          <p:nvPr/>
        </p:nvPicPr>
        <p:blipFill>
          <a:blip r:embed="rId3"/>
          <a:srcRect/>
          <a:stretch>
            <a:fillRect/>
          </a:stretch>
        </p:blipFill>
        <p:spPr bwMode="auto">
          <a:xfrm>
            <a:off x="1905000" y="1797050"/>
            <a:ext cx="5638800" cy="4164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52400"/>
            <a:ext cx="8229600" cy="1143000"/>
          </a:xfrm>
        </p:spPr>
        <p:txBody>
          <a:bodyPr/>
          <a:lstStyle/>
          <a:p>
            <a:pPr eaLnBrk="1" hangingPunct="1"/>
            <a:r>
              <a:rPr lang="en-US" smtClean="0"/>
              <a:t>Geronimo’s</a:t>
            </a:r>
          </a:p>
        </p:txBody>
      </p:sp>
      <p:pic>
        <p:nvPicPr>
          <p:cNvPr id="14339" name="Picture 3" descr="floorplan"/>
          <p:cNvPicPr>
            <a:picLocks noChangeAspect="1" noChangeArrowheads="1"/>
          </p:cNvPicPr>
          <p:nvPr/>
        </p:nvPicPr>
        <p:blipFill>
          <a:blip r:embed="rId3"/>
          <a:srcRect/>
          <a:stretch>
            <a:fillRect/>
          </a:stretch>
        </p:blipFill>
        <p:spPr bwMode="auto">
          <a:xfrm>
            <a:off x="533400" y="1012825"/>
            <a:ext cx="8077200" cy="576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52400"/>
            <a:ext cx="8229600" cy="1143000"/>
          </a:xfrm>
        </p:spPr>
        <p:txBody>
          <a:bodyPr/>
          <a:lstStyle/>
          <a:p>
            <a:pPr eaLnBrk="1" hangingPunct="1"/>
            <a:r>
              <a:rPr lang="en-US" smtClean="0"/>
              <a:t>Geronimo’s</a:t>
            </a:r>
          </a:p>
        </p:txBody>
      </p:sp>
      <p:pic>
        <p:nvPicPr>
          <p:cNvPr id="15363" name="Picture 3" descr="Reflected-ceiling-plan"/>
          <p:cNvPicPr>
            <a:picLocks noChangeAspect="1" noChangeArrowheads="1"/>
          </p:cNvPicPr>
          <p:nvPr/>
        </p:nvPicPr>
        <p:blipFill>
          <a:blip r:embed="rId3"/>
          <a:srcRect/>
          <a:stretch>
            <a:fillRect/>
          </a:stretch>
        </p:blipFill>
        <p:spPr bwMode="auto">
          <a:xfrm>
            <a:off x="381000" y="914400"/>
            <a:ext cx="8305800" cy="5767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6"/>
          <p:cNvSpPr>
            <a:spLocks noGrp="1" noChangeArrowheads="1"/>
          </p:cNvSpPr>
          <p:nvPr>
            <p:ph type="title"/>
          </p:nvPr>
        </p:nvSpPr>
        <p:spPr>
          <a:xfrm>
            <a:off x="574675" y="304800"/>
            <a:ext cx="8001000" cy="685800"/>
          </a:xfrm>
        </p:spPr>
        <p:txBody>
          <a:bodyPr/>
          <a:lstStyle/>
          <a:p>
            <a:pPr eaLnBrk="1" hangingPunct="1"/>
            <a:r>
              <a:rPr lang="en-US" smtClean="0"/>
              <a:t>Servery</a:t>
            </a:r>
          </a:p>
        </p:txBody>
      </p:sp>
      <p:graphicFrame>
        <p:nvGraphicFramePr>
          <p:cNvPr id="1026" name="Object 3"/>
          <p:cNvGraphicFramePr>
            <a:graphicFrameLocks noChangeAspect="1"/>
          </p:cNvGraphicFramePr>
          <p:nvPr>
            <p:ph idx="1"/>
          </p:nvPr>
        </p:nvGraphicFramePr>
        <p:xfrm>
          <a:off x="152400" y="1143000"/>
          <a:ext cx="8763000" cy="4876800"/>
        </p:xfrm>
        <a:graphic>
          <a:graphicData uri="http://schemas.openxmlformats.org/presentationml/2006/ole">
            <p:oleObj spid="_x0000_s1026" name="Acrobat Document" r:id="rId4" imgW="11658600" imgH="7543800" progId="AcroExch.Document.7">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Geronimo’s</a:t>
            </a:r>
          </a:p>
        </p:txBody>
      </p:sp>
      <p:pic>
        <p:nvPicPr>
          <p:cNvPr id="16387" name="Picture 3" descr="GRILL"/>
          <p:cNvPicPr>
            <a:picLocks noChangeAspect="1" noChangeArrowheads="1"/>
          </p:cNvPicPr>
          <p:nvPr/>
        </p:nvPicPr>
        <p:blipFill>
          <a:blip r:embed="rId3"/>
          <a:srcRect/>
          <a:stretch>
            <a:fillRect/>
          </a:stretch>
        </p:blipFill>
        <p:spPr bwMode="auto">
          <a:xfrm>
            <a:off x="1524000" y="1752600"/>
            <a:ext cx="5997575" cy="4316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Geronimo’s</a:t>
            </a:r>
          </a:p>
        </p:txBody>
      </p:sp>
      <p:pic>
        <p:nvPicPr>
          <p:cNvPr id="17411" name="Picture 3" descr="HOTFOOD"/>
          <p:cNvPicPr>
            <a:picLocks noChangeAspect="1" noChangeArrowheads="1"/>
          </p:cNvPicPr>
          <p:nvPr/>
        </p:nvPicPr>
        <p:blipFill>
          <a:blip r:embed="rId3"/>
          <a:srcRect/>
          <a:stretch>
            <a:fillRect/>
          </a:stretch>
        </p:blipFill>
        <p:spPr bwMode="auto">
          <a:xfrm>
            <a:off x="1600200" y="1868488"/>
            <a:ext cx="5943600" cy="4303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Geronimo’s</a:t>
            </a:r>
          </a:p>
        </p:txBody>
      </p:sp>
      <p:pic>
        <p:nvPicPr>
          <p:cNvPr id="18435" name="Picture 3" descr="pasta"/>
          <p:cNvPicPr>
            <a:picLocks noChangeAspect="1" noChangeArrowheads="1"/>
          </p:cNvPicPr>
          <p:nvPr/>
        </p:nvPicPr>
        <p:blipFill>
          <a:blip r:embed="rId3"/>
          <a:srcRect/>
          <a:stretch>
            <a:fillRect/>
          </a:stretch>
        </p:blipFill>
        <p:spPr bwMode="auto">
          <a:xfrm>
            <a:off x="1828800" y="1760538"/>
            <a:ext cx="5334000" cy="4392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Geronimo’s</a:t>
            </a:r>
          </a:p>
        </p:txBody>
      </p:sp>
      <p:pic>
        <p:nvPicPr>
          <p:cNvPr id="19459" name="Picture 3" descr="TACO"/>
          <p:cNvPicPr>
            <a:picLocks noChangeAspect="1" noChangeArrowheads="1"/>
          </p:cNvPicPr>
          <p:nvPr/>
        </p:nvPicPr>
        <p:blipFill>
          <a:blip r:embed="rId3"/>
          <a:srcRect/>
          <a:stretch>
            <a:fillRect/>
          </a:stretch>
        </p:blipFill>
        <p:spPr bwMode="auto">
          <a:xfrm>
            <a:off x="914400" y="1981200"/>
            <a:ext cx="7315200" cy="401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Geronimo’s</a:t>
            </a:r>
          </a:p>
        </p:txBody>
      </p:sp>
      <p:pic>
        <p:nvPicPr>
          <p:cNvPr id="20483" name="Picture 4" descr="DSC07972"/>
          <p:cNvPicPr>
            <a:picLocks noChangeAspect="1" noChangeArrowheads="1"/>
          </p:cNvPicPr>
          <p:nvPr/>
        </p:nvPicPr>
        <p:blipFill>
          <a:blip r:embed="rId3"/>
          <a:srcRect/>
          <a:stretch>
            <a:fillRect/>
          </a:stretch>
        </p:blipFill>
        <p:spPr bwMode="auto">
          <a:xfrm>
            <a:off x="2286000" y="1887538"/>
            <a:ext cx="4191000" cy="4056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28600"/>
            <a:ext cx="8229600" cy="1143000"/>
          </a:xfrm>
        </p:spPr>
        <p:txBody>
          <a:bodyPr/>
          <a:lstStyle/>
          <a:p>
            <a:pPr eaLnBrk="1" hangingPunct="1"/>
            <a:r>
              <a:rPr lang="en-US" smtClean="0"/>
              <a:t>Geronimo‘s 2008</a:t>
            </a:r>
          </a:p>
        </p:txBody>
      </p:sp>
      <p:pic>
        <p:nvPicPr>
          <p:cNvPr id="21507" name="Picture 3" descr="IMG_0640"/>
          <p:cNvPicPr>
            <a:picLocks noChangeAspect="1" noChangeArrowheads="1"/>
          </p:cNvPicPr>
          <p:nvPr/>
        </p:nvPicPr>
        <p:blipFill>
          <a:blip r:embed="rId3"/>
          <a:srcRect/>
          <a:stretch>
            <a:fillRect/>
          </a:stretch>
        </p:blipFill>
        <p:spPr bwMode="auto">
          <a:xfrm>
            <a:off x="990600" y="2133600"/>
            <a:ext cx="3200400" cy="2133600"/>
          </a:xfrm>
          <a:prstGeom prst="rect">
            <a:avLst/>
          </a:prstGeom>
          <a:noFill/>
          <a:ln w="9525">
            <a:noFill/>
            <a:miter lim="800000"/>
            <a:headEnd/>
            <a:tailEnd/>
          </a:ln>
        </p:spPr>
      </p:pic>
      <p:pic>
        <p:nvPicPr>
          <p:cNvPr id="21508" name="Picture 8" descr="IMG_0649"/>
          <p:cNvPicPr>
            <a:picLocks noChangeAspect="1" noChangeArrowheads="1"/>
          </p:cNvPicPr>
          <p:nvPr/>
        </p:nvPicPr>
        <p:blipFill>
          <a:blip r:embed="rId4"/>
          <a:srcRect/>
          <a:stretch>
            <a:fillRect/>
          </a:stretch>
        </p:blipFill>
        <p:spPr bwMode="auto">
          <a:xfrm>
            <a:off x="5029200" y="3657600"/>
            <a:ext cx="3276600" cy="218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r>
              <a:rPr lang="en-US" smtClean="0"/>
              <a:t>Geronimo's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Geronimo’s 2009</a:t>
            </a:r>
          </a:p>
        </p:txBody>
      </p:sp>
      <p:pic>
        <p:nvPicPr>
          <p:cNvPr id="22531" name="Picture 4" descr="pasta"/>
          <p:cNvPicPr>
            <a:picLocks noChangeAspect="1" noChangeArrowheads="1"/>
          </p:cNvPicPr>
          <p:nvPr/>
        </p:nvPicPr>
        <p:blipFill>
          <a:blip r:embed="rId3"/>
          <a:srcRect/>
          <a:stretch>
            <a:fillRect/>
          </a:stretch>
        </p:blipFill>
        <p:spPr bwMode="auto">
          <a:xfrm>
            <a:off x="685800" y="1828800"/>
            <a:ext cx="77724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28600"/>
            <a:ext cx="8229600" cy="1143000"/>
          </a:xfrm>
        </p:spPr>
        <p:txBody>
          <a:bodyPr/>
          <a:lstStyle/>
          <a:p>
            <a:pPr eaLnBrk="1" hangingPunct="1"/>
            <a:r>
              <a:rPr lang="en-US" smtClean="0"/>
              <a:t>Geronimo‘s 2008</a:t>
            </a:r>
          </a:p>
        </p:txBody>
      </p:sp>
      <p:pic>
        <p:nvPicPr>
          <p:cNvPr id="6147" name="Picture 3" descr="IMG_0640"/>
          <p:cNvPicPr>
            <a:picLocks noChangeAspect="1" noChangeArrowheads="1"/>
          </p:cNvPicPr>
          <p:nvPr/>
        </p:nvPicPr>
        <p:blipFill>
          <a:blip r:embed="rId3"/>
          <a:srcRect/>
          <a:stretch>
            <a:fillRect/>
          </a:stretch>
        </p:blipFill>
        <p:spPr bwMode="auto">
          <a:xfrm>
            <a:off x="76200" y="1549400"/>
            <a:ext cx="3200400" cy="2133600"/>
          </a:xfrm>
          <a:prstGeom prst="rect">
            <a:avLst/>
          </a:prstGeom>
          <a:noFill/>
          <a:ln w="9525">
            <a:noFill/>
            <a:miter lim="800000"/>
            <a:headEnd/>
            <a:tailEnd/>
          </a:ln>
        </p:spPr>
      </p:pic>
      <p:pic>
        <p:nvPicPr>
          <p:cNvPr id="6148" name="Picture 4" descr="12-14-07 065"/>
          <p:cNvPicPr>
            <a:picLocks noChangeAspect="1" noChangeArrowheads="1"/>
          </p:cNvPicPr>
          <p:nvPr/>
        </p:nvPicPr>
        <p:blipFill>
          <a:blip r:embed="rId4" cstate="print"/>
          <a:srcRect/>
          <a:stretch>
            <a:fillRect/>
          </a:stretch>
        </p:blipFill>
        <p:spPr bwMode="auto">
          <a:xfrm>
            <a:off x="2514600" y="4267200"/>
            <a:ext cx="3124200" cy="2343150"/>
          </a:xfrm>
          <a:prstGeom prst="rect">
            <a:avLst/>
          </a:prstGeom>
          <a:noFill/>
          <a:ln w="9525">
            <a:noFill/>
            <a:miter lim="800000"/>
            <a:headEnd/>
            <a:tailEnd/>
          </a:ln>
        </p:spPr>
      </p:pic>
      <p:sp>
        <p:nvSpPr>
          <p:cNvPr id="6149" name="Text Box 5"/>
          <p:cNvSpPr txBox="1">
            <a:spLocks noChangeArrowheads="1"/>
          </p:cNvSpPr>
          <p:nvPr/>
        </p:nvSpPr>
        <p:spPr bwMode="auto">
          <a:xfrm>
            <a:off x="5867400" y="2087563"/>
            <a:ext cx="4038600" cy="579437"/>
          </a:xfrm>
          <a:prstGeom prst="rect">
            <a:avLst/>
          </a:prstGeom>
          <a:noFill/>
          <a:ln w="9525">
            <a:noFill/>
            <a:miter lim="800000"/>
            <a:headEnd/>
            <a:tailEnd/>
          </a:ln>
        </p:spPr>
        <p:txBody>
          <a:bodyPr>
            <a:spAutoFit/>
          </a:bodyPr>
          <a:lstStyle/>
          <a:p>
            <a:pPr algn="ctr" eaLnBrk="1" hangingPunct="1">
              <a:spcBef>
                <a:spcPct val="50000"/>
              </a:spcBef>
            </a:pPr>
            <a:r>
              <a:rPr lang="en-US" sz="3200">
                <a:latin typeface="Arial" charset="0"/>
              </a:rPr>
              <a:t>Serving Area</a:t>
            </a:r>
          </a:p>
        </p:txBody>
      </p:sp>
      <p:sp>
        <p:nvSpPr>
          <p:cNvPr id="6150" name="Text Box 6"/>
          <p:cNvSpPr txBox="1">
            <a:spLocks noChangeArrowheads="1"/>
          </p:cNvSpPr>
          <p:nvPr/>
        </p:nvSpPr>
        <p:spPr bwMode="auto">
          <a:xfrm>
            <a:off x="-685800" y="4953000"/>
            <a:ext cx="3886200" cy="579438"/>
          </a:xfrm>
          <a:prstGeom prst="rect">
            <a:avLst/>
          </a:prstGeom>
          <a:noFill/>
          <a:ln w="9525">
            <a:noFill/>
            <a:miter lim="800000"/>
            <a:headEnd/>
            <a:tailEnd/>
          </a:ln>
        </p:spPr>
        <p:txBody>
          <a:bodyPr>
            <a:spAutoFit/>
          </a:bodyPr>
          <a:lstStyle/>
          <a:p>
            <a:pPr algn="ctr" eaLnBrk="1" hangingPunct="1">
              <a:spcBef>
                <a:spcPct val="50000"/>
              </a:spcBef>
            </a:pPr>
            <a:r>
              <a:rPr lang="en-US" sz="3200">
                <a:latin typeface="Arial" charset="0"/>
              </a:rPr>
              <a:t>Dining Area</a:t>
            </a:r>
          </a:p>
        </p:txBody>
      </p:sp>
      <p:pic>
        <p:nvPicPr>
          <p:cNvPr id="6151" name="Picture 7" descr="12-14-07 074"/>
          <p:cNvPicPr>
            <a:picLocks noChangeAspect="1" noChangeArrowheads="1"/>
          </p:cNvPicPr>
          <p:nvPr/>
        </p:nvPicPr>
        <p:blipFill>
          <a:blip r:embed="rId5"/>
          <a:srcRect/>
          <a:stretch>
            <a:fillRect/>
          </a:stretch>
        </p:blipFill>
        <p:spPr bwMode="auto">
          <a:xfrm>
            <a:off x="5791200" y="4267200"/>
            <a:ext cx="3048000" cy="2286000"/>
          </a:xfrm>
          <a:prstGeom prst="rect">
            <a:avLst/>
          </a:prstGeom>
          <a:noFill/>
          <a:ln w="9525">
            <a:noFill/>
            <a:miter lim="800000"/>
            <a:headEnd/>
            <a:tailEnd/>
          </a:ln>
        </p:spPr>
      </p:pic>
      <p:pic>
        <p:nvPicPr>
          <p:cNvPr id="6152" name="Picture 8" descr="IMG_0649"/>
          <p:cNvPicPr>
            <a:picLocks noChangeAspect="1" noChangeArrowheads="1"/>
          </p:cNvPicPr>
          <p:nvPr/>
        </p:nvPicPr>
        <p:blipFill>
          <a:blip r:embed="rId6"/>
          <a:srcRect/>
          <a:stretch>
            <a:fillRect/>
          </a:stretch>
        </p:blipFill>
        <p:spPr bwMode="auto">
          <a:xfrm>
            <a:off x="3352800" y="1524000"/>
            <a:ext cx="3276600" cy="218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Feasibility Study</a:t>
            </a:r>
          </a:p>
        </p:txBody>
      </p:sp>
      <p:sp>
        <p:nvSpPr>
          <p:cNvPr id="7171" name="Rectangle 3"/>
          <p:cNvSpPr>
            <a:spLocks noGrp="1" noChangeArrowheads="1"/>
          </p:cNvSpPr>
          <p:nvPr>
            <p:ph type="body" idx="1"/>
          </p:nvPr>
        </p:nvSpPr>
        <p:spPr/>
        <p:txBody>
          <a:bodyPr/>
          <a:lstStyle/>
          <a:p>
            <a:pPr>
              <a:lnSpc>
                <a:spcPct val="90000"/>
              </a:lnSpc>
              <a:buFont typeface="Wingdings" pitchFamily="2" charset="2"/>
              <a:buChar char="Ø"/>
            </a:pPr>
            <a:endParaRPr lang="en-US" smtClean="0"/>
          </a:p>
          <a:p>
            <a:pPr>
              <a:lnSpc>
                <a:spcPct val="90000"/>
              </a:lnSpc>
              <a:buFont typeface="Wingdings" pitchFamily="2" charset="2"/>
              <a:buChar char="Ø"/>
            </a:pPr>
            <a:r>
              <a:rPr lang="en-US" smtClean="0"/>
              <a:t>Add additional seating</a:t>
            </a:r>
          </a:p>
          <a:p>
            <a:pPr>
              <a:lnSpc>
                <a:spcPct val="90000"/>
              </a:lnSpc>
              <a:buFont typeface="Wingdings" pitchFamily="2" charset="2"/>
              <a:buChar char="Ø"/>
            </a:pPr>
            <a:endParaRPr lang="en-US" smtClean="0"/>
          </a:p>
          <a:p>
            <a:pPr>
              <a:lnSpc>
                <a:spcPct val="90000"/>
              </a:lnSpc>
              <a:buFont typeface="Wingdings" pitchFamily="2" charset="2"/>
              <a:buChar char="Ø"/>
            </a:pPr>
            <a:r>
              <a:rPr lang="en-US" smtClean="0"/>
              <a:t>Expand Food Program</a:t>
            </a:r>
          </a:p>
          <a:p>
            <a:pPr>
              <a:lnSpc>
                <a:spcPct val="90000"/>
              </a:lnSpc>
              <a:buFont typeface="Wingdings" pitchFamily="2" charset="2"/>
              <a:buChar char="Ø"/>
            </a:pPr>
            <a:endParaRPr lang="en-US" smtClean="0"/>
          </a:p>
          <a:p>
            <a:pPr>
              <a:lnSpc>
                <a:spcPct val="90000"/>
              </a:lnSpc>
              <a:buFont typeface="Wingdings" pitchFamily="2" charset="2"/>
              <a:buChar char="Ø"/>
            </a:pPr>
            <a:r>
              <a:rPr lang="en-US" smtClean="0"/>
              <a:t>Maintain “all you care to eat” program</a:t>
            </a:r>
          </a:p>
          <a:p>
            <a:pPr>
              <a:lnSpc>
                <a:spcPct val="90000"/>
              </a:lnSpc>
              <a:buFont typeface="Wingdings" pitchFamily="2" charset="2"/>
              <a:buChar char="Ø"/>
            </a:pPr>
            <a:endParaRPr lang="en-US" smtClean="0"/>
          </a:p>
          <a:p>
            <a:pPr>
              <a:lnSpc>
                <a:spcPct val="90000"/>
              </a:lnSpc>
              <a:buFont typeface="Wingdings" pitchFamily="2" charset="2"/>
              <a:buChar char="Ø"/>
            </a:pPr>
            <a:r>
              <a:rPr lang="en-US" smtClean="0"/>
              <a:t>No need to modify existing kitchen</a:t>
            </a:r>
          </a:p>
          <a:p>
            <a:pPr>
              <a:lnSpc>
                <a:spcPct val="90000"/>
              </a:lnSpc>
              <a:buFont typeface="Wingdings" pitchFamily="2" charset="2"/>
              <a:buChar char="Ø"/>
            </a:pPr>
            <a:endParaRPr lang="en-US" smtClean="0"/>
          </a:p>
          <a:p>
            <a:pPr>
              <a:lnSpc>
                <a:spcPct val="90000"/>
              </a:lnSpc>
              <a:buFont typeface="Wingdings" pitchFamily="2" charset="2"/>
              <a:buChar char="Ø"/>
            </a:pPr>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52400"/>
            <a:ext cx="8229600" cy="1143000"/>
          </a:xfrm>
        </p:spPr>
        <p:txBody>
          <a:bodyPr/>
          <a:lstStyle/>
          <a:p>
            <a:pPr eaLnBrk="1" hangingPunct="1"/>
            <a:r>
              <a:rPr lang="en-US" smtClean="0"/>
              <a:t>Geronimo’s</a:t>
            </a:r>
          </a:p>
        </p:txBody>
      </p:sp>
      <p:pic>
        <p:nvPicPr>
          <p:cNvPr id="8195" name="Picture 3" descr="floorplan"/>
          <p:cNvPicPr>
            <a:picLocks noChangeAspect="1" noChangeArrowheads="1"/>
          </p:cNvPicPr>
          <p:nvPr/>
        </p:nvPicPr>
        <p:blipFill>
          <a:blip r:embed="rId3"/>
          <a:srcRect/>
          <a:stretch>
            <a:fillRect/>
          </a:stretch>
        </p:blipFill>
        <p:spPr bwMode="auto">
          <a:xfrm>
            <a:off x="533400" y="1012825"/>
            <a:ext cx="8077200" cy="576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Geronimo’s</a:t>
            </a:r>
          </a:p>
        </p:txBody>
      </p:sp>
      <p:pic>
        <p:nvPicPr>
          <p:cNvPr id="9219" name="Picture 3" descr="DSC07970"/>
          <p:cNvPicPr>
            <a:picLocks noChangeAspect="1" noChangeArrowheads="1"/>
          </p:cNvPicPr>
          <p:nvPr/>
        </p:nvPicPr>
        <p:blipFill>
          <a:blip r:embed="rId3"/>
          <a:srcRect/>
          <a:stretch>
            <a:fillRect/>
          </a:stretch>
        </p:blipFill>
        <p:spPr bwMode="auto">
          <a:xfrm>
            <a:off x="2590800" y="1828800"/>
            <a:ext cx="4267200" cy="414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152400"/>
            <a:ext cx="8229600" cy="1143000"/>
          </a:xfrm>
        </p:spPr>
        <p:txBody>
          <a:bodyPr/>
          <a:lstStyle/>
          <a:p>
            <a:pPr eaLnBrk="1" hangingPunct="1"/>
            <a:r>
              <a:rPr lang="en-US" smtClean="0"/>
              <a:t>Geronimo’s</a:t>
            </a:r>
          </a:p>
        </p:txBody>
      </p:sp>
      <p:pic>
        <p:nvPicPr>
          <p:cNvPr id="10243" name="Picture 3" descr="floorplan"/>
          <p:cNvPicPr>
            <a:picLocks noChangeAspect="1" noChangeArrowheads="1"/>
          </p:cNvPicPr>
          <p:nvPr/>
        </p:nvPicPr>
        <p:blipFill>
          <a:blip r:embed="rId3"/>
          <a:srcRect/>
          <a:stretch>
            <a:fillRect/>
          </a:stretch>
        </p:blipFill>
        <p:spPr bwMode="auto">
          <a:xfrm>
            <a:off x="533400" y="1012825"/>
            <a:ext cx="8077200" cy="576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Geronimo’s</a:t>
            </a:r>
          </a:p>
        </p:txBody>
      </p:sp>
      <p:pic>
        <p:nvPicPr>
          <p:cNvPr id="11267" name="Picture 3" descr="DSC07973"/>
          <p:cNvPicPr>
            <a:picLocks noChangeAspect="1" noChangeArrowheads="1"/>
          </p:cNvPicPr>
          <p:nvPr/>
        </p:nvPicPr>
        <p:blipFill>
          <a:blip r:embed="rId3"/>
          <a:srcRect/>
          <a:stretch>
            <a:fillRect/>
          </a:stretch>
        </p:blipFill>
        <p:spPr bwMode="auto">
          <a:xfrm>
            <a:off x="1854200" y="1749425"/>
            <a:ext cx="4546600" cy="434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457200" y="-152400"/>
            <a:ext cx="8229600" cy="1143000"/>
          </a:xfrm>
        </p:spPr>
        <p:txBody>
          <a:bodyPr/>
          <a:lstStyle/>
          <a:p>
            <a:pPr eaLnBrk="1" hangingPunct="1"/>
            <a:r>
              <a:rPr lang="en-US" smtClean="0"/>
              <a:t>Geronimo’s</a:t>
            </a:r>
          </a:p>
        </p:txBody>
      </p:sp>
      <p:pic>
        <p:nvPicPr>
          <p:cNvPr id="12291" name="Picture 3" descr="floorplan"/>
          <p:cNvPicPr>
            <a:picLocks noChangeAspect="1" noChangeArrowheads="1"/>
          </p:cNvPicPr>
          <p:nvPr/>
        </p:nvPicPr>
        <p:blipFill>
          <a:blip r:embed="rId3"/>
          <a:srcRect/>
          <a:stretch>
            <a:fillRect/>
          </a:stretch>
        </p:blipFill>
        <p:spPr bwMode="auto">
          <a:xfrm>
            <a:off x="533400" y="1012825"/>
            <a:ext cx="8077200" cy="576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491</TotalTime>
  <Words>986</Words>
  <Application>Microsoft Office PowerPoint</Application>
  <PresentationFormat>On-screen Show (4:3)</PresentationFormat>
  <Paragraphs>99</Paragraphs>
  <Slides>20</Slides>
  <Notes>20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Verdana</vt:lpstr>
      <vt:lpstr>Arial</vt:lpstr>
      <vt:lpstr>Wingdings</vt:lpstr>
      <vt:lpstr>Times New Roman</vt:lpstr>
      <vt:lpstr>Profile</vt:lpstr>
      <vt:lpstr>Adobe Acrobat Document</vt:lpstr>
      <vt:lpstr>The University Corporation Executive Committee</vt:lpstr>
      <vt:lpstr>Geronimo's</vt:lpstr>
      <vt:lpstr>Geronimo‘s 2008</vt:lpstr>
      <vt:lpstr>Feasibility Study</vt:lpstr>
      <vt:lpstr>Geronimo’s</vt:lpstr>
      <vt:lpstr>Geronimo’s</vt:lpstr>
      <vt:lpstr>Geronimo’s</vt:lpstr>
      <vt:lpstr>Geronimo’s</vt:lpstr>
      <vt:lpstr>Geronimo’s</vt:lpstr>
      <vt:lpstr>Geronimo’s</vt:lpstr>
      <vt:lpstr>Geronimo’s</vt:lpstr>
      <vt:lpstr>Geronimo’s</vt:lpstr>
      <vt:lpstr>Servery</vt:lpstr>
      <vt:lpstr>Geronimo’s</vt:lpstr>
      <vt:lpstr>Geronimo’s</vt:lpstr>
      <vt:lpstr>Geronimo’s</vt:lpstr>
      <vt:lpstr>Geronimo’s</vt:lpstr>
      <vt:lpstr>Geronimo’s</vt:lpstr>
      <vt:lpstr>Geronimo‘s 2008</vt:lpstr>
      <vt:lpstr>Geronimo’s 2009</vt:lpstr>
    </vt:vector>
  </TitlesOfParts>
  <Company>CSU, Northridge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University Corporation Executive Committee</dc:title>
  <dc:creator>jsp10810</dc:creator>
  <cp:lastModifiedBy>tk7249</cp:lastModifiedBy>
  <cp:revision>51</cp:revision>
  <dcterms:created xsi:type="dcterms:W3CDTF">2008-09-10T18:10:43Z</dcterms:created>
  <dcterms:modified xsi:type="dcterms:W3CDTF">2009-03-13T17:37:55Z</dcterms:modified>
</cp:coreProperties>
</file>