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56" y="-1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01AB-24D7-4F62-9BAE-F823849B65BF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659C37EE-78B0-4098-AC5C-A12EEC67A35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98101AB-24D7-4F62-9BAE-F823849B65BF}" type="datetimeFigureOut">
              <a:rPr lang="en-US" smtClean="0"/>
              <a:t>12/9/2014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762000"/>
            <a:ext cx="7772400" cy="1470025"/>
          </a:xfrm>
        </p:spPr>
        <p:txBody>
          <a:bodyPr/>
          <a:lstStyle/>
          <a:p>
            <a:pPr algn="ctr"/>
            <a:r>
              <a:rPr lang="en-US" sz="5400" dirty="0" err="1" smtClean="0"/>
              <a:t>Soc</a:t>
            </a:r>
            <a:r>
              <a:rPr lang="en-US" sz="5400" dirty="0" smtClean="0"/>
              <a:t> 680 Final Review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133600"/>
            <a:ext cx="6400800" cy="8382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Output Recognition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3219271"/>
            <a:ext cx="556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slides will stay on for 2:00 minutes each.  Use that time to identify the table and interpret the results in written form.  We will discuss them after we are through.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2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 advTm="30000">
        <p:cut/>
      </p:transition>
    </mc:Choice>
    <mc:Fallback xmlns="">
      <p:transition advClick="0" advTm="30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829468"/>
              </p:ext>
            </p:extLst>
          </p:nvPr>
        </p:nvGraphicFramePr>
        <p:xfrm>
          <a:off x="914395" y="1523999"/>
          <a:ext cx="7162804" cy="4140360"/>
        </p:xfrm>
        <a:graphic>
          <a:graphicData uri="http://schemas.openxmlformats.org/drawingml/2006/table">
            <a:tbl>
              <a:tblPr/>
              <a:tblGrid>
                <a:gridCol w="918218"/>
                <a:gridCol w="918218"/>
                <a:gridCol w="887728"/>
                <a:gridCol w="887728"/>
                <a:gridCol w="887728"/>
                <a:gridCol w="887728"/>
                <a:gridCol w="887728"/>
                <a:gridCol w="887728"/>
              </a:tblGrid>
              <a:tr h="584904">
                <a:tc gridSpan="8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Variables in the Equation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5376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S.E.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Wald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df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Sig.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Exp(B)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84904">
                <a:tc rowSpan="4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Step 1</a:t>
                      </a:r>
                      <a:r>
                        <a:rPr lang="en-US" sz="1400" baseline="300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age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-.011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.004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7.808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.005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.989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849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educ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-.080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.025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10.245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.001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.923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849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thnkself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-.073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.056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1.699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.192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.930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849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Constant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2.486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.452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30.260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12.012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84904">
                <a:tc gridSpan="8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a. Variable(s) entered on step 1: age,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educ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thnkself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9783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20000">
        <p:dissolve/>
      </p:transition>
    </mc:Choice>
    <mc:Fallback xmlns="">
      <p:transition spd="slow" advClick="0" advTm="120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8357726"/>
              </p:ext>
            </p:extLst>
          </p:nvPr>
        </p:nvGraphicFramePr>
        <p:xfrm>
          <a:off x="533401" y="914404"/>
          <a:ext cx="7696198" cy="5029195"/>
        </p:xfrm>
        <a:graphic>
          <a:graphicData uri="http://schemas.openxmlformats.org/drawingml/2006/table">
            <a:tbl>
              <a:tblPr/>
              <a:tblGrid>
                <a:gridCol w="2131242"/>
                <a:gridCol w="1983557"/>
                <a:gridCol w="1024949"/>
                <a:gridCol w="1278225"/>
                <a:gridCol w="1278225"/>
              </a:tblGrid>
              <a:tr h="386861">
                <a:tc gridSpan="5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73724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Age of Respondent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of School Completed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Number of Brothers and Sisters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6861"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Age of Respondent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Pearson Correlation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-.254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**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.117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**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68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Sig. (2-tailed)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68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1514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1508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1502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6861"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of School Completed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Pearson Correlation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-.254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**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-.264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**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68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Sig. (2-tailed)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68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1508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1501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6861"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Number of Brothers and Sisters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Pearson Correlation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.117</a:t>
                      </a:r>
                      <a:r>
                        <a:rPr lang="en-US" sz="1600" baseline="300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**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-.264</a:t>
                      </a:r>
                      <a:r>
                        <a:rPr lang="en-US" sz="1600" baseline="30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**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68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Sig. (2-tailed)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68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1502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1501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1505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6861">
                <a:tc gridSpan="5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1619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20000">
        <p:push dir="u"/>
      </p:transition>
    </mc:Choice>
    <mc:Fallback xmlns="">
      <p:transition advClick="0" advTm="120000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694610"/>
              </p:ext>
            </p:extLst>
          </p:nvPr>
        </p:nvGraphicFramePr>
        <p:xfrm>
          <a:off x="609600" y="1523998"/>
          <a:ext cx="7696199" cy="3818276"/>
        </p:xfrm>
        <a:graphic>
          <a:graphicData uri="http://schemas.openxmlformats.org/drawingml/2006/table">
            <a:tbl>
              <a:tblPr/>
              <a:tblGrid>
                <a:gridCol w="1711158"/>
                <a:gridCol w="1480463"/>
                <a:gridCol w="1027095"/>
                <a:gridCol w="1421285"/>
                <a:gridCol w="1028099"/>
                <a:gridCol w="1028099"/>
              </a:tblGrid>
              <a:tr h="631372">
                <a:tc gridSpan="6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1372">
                <a:tc gridSpan="6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of School Completed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22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Sum of Squares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df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Mean Square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F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Sig.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1372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Between Groups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240.725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120.362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13.746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70114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Within Groups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13195.994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1507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8.756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631372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13436.719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1509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5339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0"/>
    </mc:Choice>
    <mc:Fallback xmlns="">
      <p:transition spd="slow" advClick="0" advTm="120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854226"/>
              </p:ext>
            </p:extLst>
          </p:nvPr>
        </p:nvGraphicFramePr>
        <p:xfrm>
          <a:off x="609600" y="685800"/>
          <a:ext cx="7924799" cy="5003801"/>
        </p:xfrm>
        <a:graphic>
          <a:graphicData uri="http://schemas.openxmlformats.org/drawingml/2006/table">
            <a:tbl>
              <a:tblPr/>
              <a:tblGrid>
                <a:gridCol w="1951266"/>
                <a:gridCol w="1951266"/>
                <a:gridCol w="1888668"/>
                <a:gridCol w="964326"/>
                <a:gridCol w="1169273"/>
              </a:tblGrid>
              <a:tr h="914401">
                <a:tc gridSpan="5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71600">
                <a:tc grid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Control Variables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Number of Brothers and Sisters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of School Completed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 rowSpan="6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School Completed, Mother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Number of Brothers and Sisters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Correlation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1.000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-.131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Significance (2-tailed)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df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1228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of School Completed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Correlation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-.131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1.000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Significance (2-tailed)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31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df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1228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094269"/>
      </p:ext>
    </p:extLst>
  </p:cSld>
  <p:clrMapOvr>
    <a:masterClrMapping/>
  </p:clrMapOvr>
  <p:transition spd="slow" advClick="0" advTm="120000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670474"/>
              </p:ext>
            </p:extLst>
          </p:nvPr>
        </p:nvGraphicFramePr>
        <p:xfrm>
          <a:off x="990600" y="1371596"/>
          <a:ext cx="6858001" cy="4495805"/>
        </p:xfrm>
        <a:graphic>
          <a:graphicData uri="http://schemas.openxmlformats.org/drawingml/2006/table">
            <a:tbl>
              <a:tblPr/>
              <a:tblGrid>
                <a:gridCol w="4913737"/>
                <a:gridCol w="972132"/>
                <a:gridCol w="972132"/>
              </a:tblGrid>
              <a:tr h="229717">
                <a:tc gridSpan="3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53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Component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14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145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Number of Brothers and Sisters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-.318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-.321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145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Age of Respondent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-.423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.698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145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of School Completed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.777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.310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145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School Completed, Father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.758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-.311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145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School Completed, Mother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.769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-.333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145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School Completed, Spouse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.728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.177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6518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R's Occupational Prestige Score (1980)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.552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.574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97946">
                <a:tc grid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9033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20000">
        <p14:reveal/>
      </p:transition>
    </mc:Choice>
    <mc:Fallback xmlns="">
      <p:transition spd="slow" advClick="0" advTm="1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439897"/>
              </p:ext>
            </p:extLst>
          </p:nvPr>
        </p:nvGraphicFramePr>
        <p:xfrm>
          <a:off x="762000" y="914399"/>
          <a:ext cx="7391399" cy="4380861"/>
        </p:xfrm>
        <a:graphic>
          <a:graphicData uri="http://schemas.openxmlformats.org/drawingml/2006/table">
            <a:tbl>
              <a:tblPr/>
              <a:tblGrid>
                <a:gridCol w="381000"/>
                <a:gridCol w="3486328"/>
                <a:gridCol w="709391"/>
                <a:gridCol w="778042"/>
                <a:gridCol w="778042"/>
                <a:gridCol w="629298"/>
                <a:gridCol w="629298"/>
              </a:tblGrid>
              <a:tr h="522624">
                <a:tc gridSpan="7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94122">
                <a:tc rowSpan="2" grid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Model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Unstandardized Coefficients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Standardized Coefficients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t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Sig.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4556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Std. Error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Beta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3530">
                <a:tc rowSpan="5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(Constant)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9.694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.494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19.624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5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Age of Respondent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.013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.415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.678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44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School Completed, Father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.191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.026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.281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7.240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1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School Completed, Mother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.182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.032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.222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5.686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5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Number of Brothers and Sisters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-.099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.028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-.102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-3.494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3530">
                <a:tc gridSpan="7">
                  <a:txBody>
                    <a:bodyPr/>
                    <a:lstStyle/>
                    <a:p>
                      <a:pPr marL="342900" marR="38100" lvl="0" indent="-3429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Dependent Variable Highest Years  of Education Completed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1449986"/>
      </p:ext>
    </p:extLst>
  </p:cSld>
  <p:clrMapOvr>
    <a:masterClrMapping/>
  </p:clrMapOvr>
  <p:transition spd="slow" advClick="0" advTm="120000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/>
          <a:srcRect l="31303" t="70798" r="52351" b="14530"/>
          <a:stretch/>
        </p:blipFill>
        <p:spPr bwMode="auto">
          <a:xfrm>
            <a:off x="1524000" y="990600"/>
            <a:ext cx="6477000" cy="47244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10000" y="1828800"/>
            <a:ext cx="29718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205346"/>
      </p:ext>
    </p:extLst>
  </p:cSld>
  <p:clrMapOvr>
    <a:masterClrMapping/>
  </p:clrMapOvr>
  <p:transition spd="slow" advClick="0" advTm="120000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18159"/>
              </p:ext>
            </p:extLst>
          </p:nvPr>
        </p:nvGraphicFramePr>
        <p:xfrm>
          <a:off x="990600" y="762000"/>
          <a:ext cx="7086599" cy="5562599"/>
        </p:xfrm>
        <a:graphic>
          <a:graphicData uri="http://schemas.openxmlformats.org/drawingml/2006/table">
            <a:tbl>
              <a:tblPr/>
              <a:tblGrid>
                <a:gridCol w="5116514"/>
                <a:gridCol w="1970085"/>
              </a:tblGrid>
              <a:tr h="794657"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94657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Function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946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94657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Highest Year of School Completed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-.863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794657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Age of Respondent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.589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794657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Number of Brothers and Sisters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.553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94657">
                <a:tc grid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108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0"/>
    </mc:Choice>
    <mc:Fallback xmlns="">
      <p:transition spd="slow" advClick="0" advTm="120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288271"/>
              </p:ext>
            </p:extLst>
          </p:nvPr>
        </p:nvGraphicFramePr>
        <p:xfrm>
          <a:off x="609600" y="914398"/>
          <a:ext cx="7772399" cy="5029201"/>
        </p:xfrm>
        <a:graphic>
          <a:graphicData uri="http://schemas.openxmlformats.org/drawingml/2006/table">
            <a:tbl>
              <a:tblPr/>
              <a:tblGrid>
                <a:gridCol w="1685932"/>
                <a:gridCol w="1485633"/>
                <a:gridCol w="1030684"/>
                <a:gridCol w="1427255"/>
                <a:gridCol w="1110199"/>
                <a:gridCol w="1032696"/>
              </a:tblGrid>
              <a:tr h="419100">
                <a:tc gridSpan="6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9100">
                <a:tc gridSpan="6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Dependent Variable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: R's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Occupational Prestige Score (1980)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38201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Source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Type III Sum of Squares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df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Mean Square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F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Sig.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Corrected Model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8886.142</a:t>
                      </a:r>
                      <a:r>
                        <a:rPr lang="en-US" sz="1400" baseline="300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1777.228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10.766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Intercept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479147.035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479147.035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2902.680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sex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54.460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54.460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.330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.566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race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7632.679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3816.340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23.119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.000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sex * race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1255.778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627.889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3.804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.023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Error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233079.627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1412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165.071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2855770.000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1418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Corrected Total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241965.769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1417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9766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120000">
        <p14:flash/>
      </p:transition>
    </mc:Choice>
    <mc:Fallback xmlns="">
      <p:transition spd="slow" advClick="0" advTm="1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Thermal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7605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TC101859868[[fn=Thermal]]</Template>
  <TotalTime>432</TotalTime>
  <Words>541</Words>
  <Application>Microsoft Office PowerPoint</Application>
  <PresentationFormat>On-screen Show (4:3)</PresentationFormat>
  <Paragraphs>277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Thermal</vt:lpstr>
      <vt:lpstr>Soc 680 Final 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 680Final Review</dc:title>
  <dc:creator>Schutte, Jerald G</dc:creator>
  <cp:lastModifiedBy>Schutte, Jerald G</cp:lastModifiedBy>
  <cp:revision>8</cp:revision>
  <dcterms:created xsi:type="dcterms:W3CDTF">2013-12-10T18:17:07Z</dcterms:created>
  <dcterms:modified xsi:type="dcterms:W3CDTF">2014-12-10T01:54:45Z</dcterms:modified>
</cp:coreProperties>
</file>