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6"/>
  </p:notesMasterIdLst>
  <p:sldIdLst>
    <p:sldId id="256" r:id="rId2"/>
    <p:sldId id="257" r:id="rId3"/>
    <p:sldId id="259" r:id="rId4"/>
    <p:sldId id="263" r:id="rId5"/>
    <p:sldId id="262" r:id="rId6"/>
    <p:sldId id="258" r:id="rId7"/>
    <p:sldId id="267" r:id="rId8"/>
    <p:sldId id="266" r:id="rId9"/>
    <p:sldId id="268" r:id="rId10"/>
    <p:sldId id="260" r:id="rId11"/>
    <p:sldId id="269" r:id="rId12"/>
    <p:sldId id="261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96" autoAdjust="0"/>
  </p:normalViewPr>
  <p:slideViewPr>
    <p:cSldViewPr snapToGrid="0" snapToObjects="1">
      <p:cViewPr>
        <p:scale>
          <a:sx n="76" d="100"/>
          <a:sy n="76" d="100"/>
        </p:scale>
        <p:origin x="-9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D15BB-BA67-4F40-882C-9D2E3EFD3823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03E681-4AE8-1F49-AB6D-2810A3742478}">
      <dgm:prSet phldrT="[Text]"/>
      <dgm:spPr/>
      <dgm:t>
        <a:bodyPr/>
        <a:lstStyle/>
        <a:p>
          <a:r>
            <a:rPr lang="en-US" dirty="0" smtClean="0"/>
            <a:t>School Effort</a:t>
          </a:r>
          <a:endParaRPr lang="en-US" dirty="0"/>
        </a:p>
      </dgm:t>
    </dgm:pt>
    <dgm:pt modelId="{3B474A9A-4FCF-244D-AA16-724AD50A2C65}" type="parTrans" cxnId="{427A5AD1-A7AC-4B49-9F86-DA10598D97C3}">
      <dgm:prSet/>
      <dgm:spPr/>
      <dgm:t>
        <a:bodyPr/>
        <a:lstStyle/>
        <a:p>
          <a:endParaRPr lang="en-US"/>
        </a:p>
      </dgm:t>
    </dgm:pt>
    <dgm:pt modelId="{32AF7CCA-67E9-604C-AF7B-E77B26AB3EC1}" type="sibTrans" cxnId="{427A5AD1-A7AC-4B49-9F86-DA10598D97C3}">
      <dgm:prSet/>
      <dgm:spPr/>
      <dgm:t>
        <a:bodyPr/>
        <a:lstStyle/>
        <a:p>
          <a:endParaRPr lang="en-US"/>
        </a:p>
      </dgm:t>
    </dgm:pt>
    <dgm:pt modelId="{D74ED301-3A08-8A49-830A-E6947E16501C}">
      <dgm:prSet phldrT="[Text]"/>
      <dgm:spPr/>
      <dgm:t>
        <a:bodyPr/>
        <a:lstStyle/>
        <a:p>
          <a:r>
            <a:rPr lang="en-US" dirty="0" smtClean="0"/>
            <a:t>Truancy</a:t>
          </a:r>
          <a:endParaRPr lang="en-US" dirty="0"/>
        </a:p>
      </dgm:t>
    </dgm:pt>
    <dgm:pt modelId="{D71B9982-6601-8F42-8FCC-3254C76C46DD}" type="parTrans" cxnId="{9584FC3F-175A-6C47-B3A9-2EE6E1EEC4DF}">
      <dgm:prSet/>
      <dgm:spPr/>
      <dgm:t>
        <a:bodyPr/>
        <a:lstStyle/>
        <a:p>
          <a:endParaRPr lang="en-US"/>
        </a:p>
      </dgm:t>
    </dgm:pt>
    <dgm:pt modelId="{776FC64F-6488-C44D-8CEB-4DC9BC4E6990}" type="sibTrans" cxnId="{9584FC3F-175A-6C47-B3A9-2EE6E1EEC4DF}">
      <dgm:prSet/>
      <dgm:spPr/>
      <dgm:t>
        <a:bodyPr/>
        <a:lstStyle/>
        <a:p>
          <a:endParaRPr lang="en-US"/>
        </a:p>
      </dgm:t>
    </dgm:pt>
    <dgm:pt modelId="{2FE1E75E-C5D2-184E-9271-E866BD8E7005}">
      <dgm:prSet phldrT="[Text]"/>
      <dgm:spPr/>
      <dgm:t>
        <a:bodyPr/>
        <a:lstStyle/>
        <a:p>
          <a:r>
            <a:rPr lang="en-US" dirty="0" smtClean="0"/>
            <a:t>Importance of Graduation</a:t>
          </a:r>
          <a:endParaRPr lang="en-US" dirty="0"/>
        </a:p>
      </dgm:t>
    </dgm:pt>
    <dgm:pt modelId="{7E1E67DD-FC8A-D54D-AF99-0F6363448362}" type="parTrans" cxnId="{E56AE062-9DF6-0544-A8C8-CE468A622670}">
      <dgm:prSet/>
      <dgm:spPr/>
      <dgm:t>
        <a:bodyPr/>
        <a:lstStyle/>
        <a:p>
          <a:endParaRPr lang="en-US"/>
        </a:p>
      </dgm:t>
    </dgm:pt>
    <dgm:pt modelId="{0A4325C3-53B7-3F41-A762-F5DA0166186E}" type="sibTrans" cxnId="{E56AE062-9DF6-0544-A8C8-CE468A622670}">
      <dgm:prSet/>
      <dgm:spPr/>
      <dgm:t>
        <a:bodyPr/>
        <a:lstStyle/>
        <a:p>
          <a:endParaRPr lang="en-US"/>
        </a:p>
      </dgm:t>
    </dgm:pt>
    <dgm:pt modelId="{A6FF1057-0C2D-B64A-918D-C42B046E4643}">
      <dgm:prSet phldrT="[Text]"/>
      <dgm:spPr/>
      <dgm:t>
        <a:bodyPr/>
        <a:lstStyle/>
        <a:p>
          <a:r>
            <a:rPr lang="en-US" dirty="0" smtClean="0"/>
            <a:t>Importance of Grades</a:t>
          </a:r>
          <a:endParaRPr lang="en-US" dirty="0"/>
        </a:p>
      </dgm:t>
    </dgm:pt>
    <dgm:pt modelId="{0B706255-6EA9-7B4A-91F1-BC9F4FB3DD65}" type="parTrans" cxnId="{D1D8633E-A5FC-4C4A-AD4A-E94515462245}">
      <dgm:prSet/>
      <dgm:spPr/>
      <dgm:t>
        <a:bodyPr/>
        <a:lstStyle/>
        <a:p>
          <a:endParaRPr lang="en-US"/>
        </a:p>
      </dgm:t>
    </dgm:pt>
    <dgm:pt modelId="{9C03D5BF-1AB5-E349-9F0F-B1B17D59ABDA}" type="sibTrans" cxnId="{D1D8633E-A5FC-4C4A-AD4A-E94515462245}">
      <dgm:prSet/>
      <dgm:spPr/>
      <dgm:t>
        <a:bodyPr/>
        <a:lstStyle/>
        <a:p>
          <a:endParaRPr lang="en-US"/>
        </a:p>
      </dgm:t>
    </dgm:pt>
    <dgm:pt modelId="{328FF5AD-0542-B24D-B607-59ED51F9A3B9}" type="pres">
      <dgm:prSet presAssocID="{CB8D15BB-BA67-4F40-882C-9D2E3EFD382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F85728-F772-9B43-8DFA-9EF22D350379}" type="pres">
      <dgm:prSet presAssocID="{1703E681-4AE8-1F49-AB6D-2810A3742478}" presName="centerShape" presStyleLbl="node0" presStyleIdx="0" presStyleCnt="1"/>
      <dgm:spPr/>
    </dgm:pt>
    <dgm:pt modelId="{7050B010-C933-5541-BDA0-6F131BB8B76B}" type="pres">
      <dgm:prSet presAssocID="{D71B9982-6601-8F42-8FCC-3254C76C46DD}" presName="parTrans" presStyleLbl="bgSibTrans2D1" presStyleIdx="0" presStyleCnt="3"/>
      <dgm:spPr/>
    </dgm:pt>
    <dgm:pt modelId="{A18E8AF3-3057-EE40-9DA6-3A81C008A8EA}" type="pres">
      <dgm:prSet presAssocID="{D74ED301-3A08-8A49-830A-E6947E16501C}" presName="node" presStyleLbl="node1" presStyleIdx="0" presStyleCnt="3">
        <dgm:presLayoutVars>
          <dgm:bulletEnabled val="1"/>
        </dgm:presLayoutVars>
      </dgm:prSet>
      <dgm:spPr/>
    </dgm:pt>
    <dgm:pt modelId="{30C3CEFE-5761-904B-990D-D5EB4FDB9917}" type="pres">
      <dgm:prSet presAssocID="{7E1E67DD-FC8A-D54D-AF99-0F6363448362}" presName="parTrans" presStyleLbl="bgSibTrans2D1" presStyleIdx="1" presStyleCnt="3"/>
      <dgm:spPr/>
    </dgm:pt>
    <dgm:pt modelId="{A524A6C9-AE2D-514B-A5A4-33B7231620B5}" type="pres">
      <dgm:prSet presAssocID="{2FE1E75E-C5D2-184E-9271-E866BD8E7005}" presName="node" presStyleLbl="node1" presStyleIdx="1" presStyleCnt="3">
        <dgm:presLayoutVars>
          <dgm:bulletEnabled val="1"/>
        </dgm:presLayoutVars>
      </dgm:prSet>
      <dgm:spPr/>
    </dgm:pt>
    <dgm:pt modelId="{52690AA5-9663-D242-87AE-AE331A677AA6}" type="pres">
      <dgm:prSet presAssocID="{0B706255-6EA9-7B4A-91F1-BC9F4FB3DD65}" presName="parTrans" presStyleLbl="bgSibTrans2D1" presStyleIdx="2" presStyleCnt="3"/>
      <dgm:spPr/>
    </dgm:pt>
    <dgm:pt modelId="{171DC111-F017-504A-A66B-3EB6886A598B}" type="pres">
      <dgm:prSet presAssocID="{A6FF1057-0C2D-B64A-918D-C42B046E4643}" presName="node" presStyleLbl="node1" presStyleIdx="2" presStyleCnt="3">
        <dgm:presLayoutVars>
          <dgm:bulletEnabled val="1"/>
        </dgm:presLayoutVars>
      </dgm:prSet>
      <dgm:spPr/>
    </dgm:pt>
  </dgm:ptLst>
  <dgm:cxnLst>
    <dgm:cxn modelId="{F60D0248-62C1-2146-8AC4-F3AF73F85C0E}" type="presOf" srcId="{A6FF1057-0C2D-B64A-918D-C42B046E4643}" destId="{171DC111-F017-504A-A66B-3EB6886A598B}" srcOrd="0" destOrd="0" presId="urn:microsoft.com/office/officeart/2005/8/layout/radial4"/>
    <dgm:cxn modelId="{D1D8633E-A5FC-4C4A-AD4A-E94515462245}" srcId="{1703E681-4AE8-1F49-AB6D-2810A3742478}" destId="{A6FF1057-0C2D-B64A-918D-C42B046E4643}" srcOrd="2" destOrd="0" parTransId="{0B706255-6EA9-7B4A-91F1-BC9F4FB3DD65}" sibTransId="{9C03D5BF-1AB5-E349-9F0F-B1B17D59ABDA}"/>
    <dgm:cxn modelId="{0A43B07C-FA66-B74D-8D08-D38B3123A28E}" type="presOf" srcId="{7E1E67DD-FC8A-D54D-AF99-0F6363448362}" destId="{30C3CEFE-5761-904B-990D-D5EB4FDB9917}" srcOrd="0" destOrd="0" presId="urn:microsoft.com/office/officeart/2005/8/layout/radial4"/>
    <dgm:cxn modelId="{457AF9B3-7358-F048-848F-D69E95A74D26}" type="presOf" srcId="{D71B9982-6601-8F42-8FCC-3254C76C46DD}" destId="{7050B010-C933-5541-BDA0-6F131BB8B76B}" srcOrd="0" destOrd="0" presId="urn:microsoft.com/office/officeart/2005/8/layout/radial4"/>
    <dgm:cxn modelId="{E56AE062-9DF6-0544-A8C8-CE468A622670}" srcId="{1703E681-4AE8-1F49-AB6D-2810A3742478}" destId="{2FE1E75E-C5D2-184E-9271-E866BD8E7005}" srcOrd="1" destOrd="0" parTransId="{7E1E67DD-FC8A-D54D-AF99-0F6363448362}" sibTransId="{0A4325C3-53B7-3F41-A762-F5DA0166186E}"/>
    <dgm:cxn modelId="{4D34A99C-8AE3-B240-A454-DEF882F5BAA1}" type="presOf" srcId="{0B706255-6EA9-7B4A-91F1-BC9F4FB3DD65}" destId="{52690AA5-9663-D242-87AE-AE331A677AA6}" srcOrd="0" destOrd="0" presId="urn:microsoft.com/office/officeart/2005/8/layout/radial4"/>
    <dgm:cxn modelId="{1D600BB8-0EC6-D445-9211-07D662448514}" type="presOf" srcId="{D74ED301-3A08-8A49-830A-E6947E16501C}" destId="{A18E8AF3-3057-EE40-9DA6-3A81C008A8EA}" srcOrd="0" destOrd="0" presId="urn:microsoft.com/office/officeart/2005/8/layout/radial4"/>
    <dgm:cxn modelId="{9584FC3F-175A-6C47-B3A9-2EE6E1EEC4DF}" srcId="{1703E681-4AE8-1F49-AB6D-2810A3742478}" destId="{D74ED301-3A08-8A49-830A-E6947E16501C}" srcOrd="0" destOrd="0" parTransId="{D71B9982-6601-8F42-8FCC-3254C76C46DD}" sibTransId="{776FC64F-6488-C44D-8CEB-4DC9BC4E6990}"/>
    <dgm:cxn modelId="{5441FF50-88E4-8449-9DD2-C52C3EE4A662}" type="presOf" srcId="{1703E681-4AE8-1F49-AB6D-2810A3742478}" destId="{22F85728-F772-9B43-8DFA-9EF22D350379}" srcOrd="0" destOrd="0" presId="urn:microsoft.com/office/officeart/2005/8/layout/radial4"/>
    <dgm:cxn modelId="{427A5AD1-A7AC-4B49-9F86-DA10598D97C3}" srcId="{CB8D15BB-BA67-4F40-882C-9D2E3EFD3823}" destId="{1703E681-4AE8-1F49-AB6D-2810A3742478}" srcOrd="0" destOrd="0" parTransId="{3B474A9A-4FCF-244D-AA16-724AD50A2C65}" sibTransId="{32AF7CCA-67E9-604C-AF7B-E77B26AB3EC1}"/>
    <dgm:cxn modelId="{B16D9771-2A88-3B41-9C52-E2987BB145B2}" type="presOf" srcId="{CB8D15BB-BA67-4F40-882C-9D2E3EFD3823}" destId="{328FF5AD-0542-B24D-B607-59ED51F9A3B9}" srcOrd="0" destOrd="0" presId="urn:microsoft.com/office/officeart/2005/8/layout/radial4"/>
    <dgm:cxn modelId="{EFAF9B66-2F5E-E848-8D18-A786B308FA7F}" type="presOf" srcId="{2FE1E75E-C5D2-184E-9271-E866BD8E7005}" destId="{A524A6C9-AE2D-514B-A5A4-33B7231620B5}" srcOrd="0" destOrd="0" presId="urn:microsoft.com/office/officeart/2005/8/layout/radial4"/>
    <dgm:cxn modelId="{ABD227C2-A28C-694A-BE48-8D633E200B21}" type="presParOf" srcId="{328FF5AD-0542-B24D-B607-59ED51F9A3B9}" destId="{22F85728-F772-9B43-8DFA-9EF22D350379}" srcOrd="0" destOrd="0" presId="urn:microsoft.com/office/officeart/2005/8/layout/radial4"/>
    <dgm:cxn modelId="{A961DF9C-E0A1-A448-B323-B961418E633E}" type="presParOf" srcId="{328FF5AD-0542-B24D-B607-59ED51F9A3B9}" destId="{7050B010-C933-5541-BDA0-6F131BB8B76B}" srcOrd="1" destOrd="0" presId="urn:microsoft.com/office/officeart/2005/8/layout/radial4"/>
    <dgm:cxn modelId="{B544D7E3-2BA9-B84A-842C-9794AEB38290}" type="presParOf" srcId="{328FF5AD-0542-B24D-B607-59ED51F9A3B9}" destId="{A18E8AF3-3057-EE40-9DA6-3A81C008A8EA}" srcOrd="2" destOrd="0" presId="urn:microsoft.com/office/officeart/2005/8/layout/radial4"/>
    <dgm:cxn modelId="{5DD62AF1-97DE-9543-898F-868F48FA4DCE}" type="presParOf" srcId="{328FF5AD-0542-B24D-B607-59ED51F9A3B9}" destId="{30C3CEFE-5761-904B-990D-D5EB4FDB9917}" srcOrd="3" destOrd="0" presId="urn:microsoft.com/office/officeart/2005/8/layout/radial4"/>
    <dgm:cxn modelId="{9ADD22BE-6B67-3341-9EA6-FCCC43BE66D6}" type="presParOf" srcId="{328FF5AD-0542-B24D-B607-59ED51F9A3B9}" destId="{A524A6C9-AE2D-514B-A5A4-33B7231620B5}" srcOrd="4" destOrd="0" presId="urn:microsoft.com/office/officeart/2005/8/layout/radial4"/>
    <dgm:cxn modelId="{B28254E4-0761-5646-840B-F44E0BDA40B1}" type="presParOf" srcId="{328FF5AD-0542-B24D-B607-59ED51F9A3B9}" destId="{52690AA5-9663-D242-87AE-AE331A677AA6}" srcOrd="5" destOrd="0" presId="urn:microsoft.com/office/officeart/2005/8/layout/radial4"/>
    <dgm:cxn modelId="{CC096FD4-B018-E440-B54F-F1C0AA07D6D7}" type="presParOf" srcId="{328FF5AD-0542-B24D-B607-59ED51F9A3B9}" destId="{171DC111-F017-504A-A66B-3EB6886A59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09315B-F3A9-1440-B492-E9453215054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837A5-7062-E248-8842-F9048C70E619}">
      <dgm:prSet phldrT="[Text]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H</a:t>
          </a:r>
          <a:r>
            <a:rPr lang="en-US" baseline="-25000" dirty="0" smtClean="0"/>
            <a:t>1</a:t>
          </a:r>
          <a:endParaRPr lang="en-US" baseline="-25000" dirty="0"/>
        </a:p>
      </dgm:t>
    </dgm:pt>
    <dgm:pt modelId="{A9CCFE97-CBEF-1845-9FDE-4742152C126B}" type="parTrans" cxnId="{33C791CC-D637-3447-85E1-A49B81B220B6}">
      <dgm:prSet/>
      <dgm:spPr/>
      <dgm:t>
        <a:bodyPr/>
        <a:lstStyle/>
        <a:p>
          <a:endParaRPr lang="en-US"/>
        </a:p>
      </dgm:t>
    </dgm:pt>
    <dgm:pt modelId="{58D7C478-332D-AD48-9B04-AA7BEAED850D}" type="sibTrans" cxnId="{33C791CC-D637-3447-85E1-A49B81B220B6}">
      <dgm:prSet/>
      <dgm:spPr/>
      <dgm:t>
        <a:bodyPr/>
        <a:lstStyle/>
        <a:p>
          <a:endParaRPr lang="en-US"/>
        </a:p>
      </dgm:t>
    </dgm:pt>
    <dgm:pt modelId="{94A078DB-A3D4-6C46-958D-E0599F8C4AB9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/>
            <a:t>The more the student skips class (truancy) the less likely they are to try hard in school</a:t>
          </a:r>
          <a:endParaRPr lang="en-US" dirty="0"/>
        </a:p>
      </dgm:t>
    </dgm:pt>
    <dgm:pt modelId="{5B3DCCE4-4325-8543-AC96-5AB96367FD52}" type="parTrans" cxnId="{74ECC664-3566-664B-A4A2-DD49F5E01DE6}">
      <dgm:prSet/>
      <dgm:spPr/>
      <dgm:t>
        <a:bodyPr/>
        <a:lstStyle/>
        <a:p>
          <a:endParaRPr lang="en-US"/>
        </a:p>
      </dgm:t>
    </dgm:pt>
    <dgm:pt modelId="{FCFA9EC0-D1D3-8C41-B450-16DA875C3ED9}" type="sibTrans" cxnId="{74ECC664-3566-664B-A4A2-DD49F5E01DE6}">
      <dgm:prSet/>
      <dgm:spPr/>
      <dgm:t>
        <a:bodyPr/>
        <a:lstStyle/>
        <a:p>
          <a:endParaRPr lang="en-US"/>
        </a:p>
      </dgm:t>
    </dgm:pt>
    <dgm:pt modelId="{7CE2E728-DE10-FC48-AC06-20A131667CD0}">
      <dgm:prSet phldrT="[Text]"/>
      <dgm:spPr>
        <a:solidFill>
          <a:schemeClr val="accent4"/>
        </a:solidFill>
        <a:ln>
          <a:solidFill>
            <a:srgbClr val="99CC00"/>
          </a:solidFill>
        </a:ln>
      </dgm:spPr>
      <dgm:t>
        <a:bodyPr/>
        <a:lstStyle/>
        <a:p>
          <a:r>
            <a:rPr lang="en-US" dirty="0" smtClean="0"/>
            <a:t>H</a:t>
          </a:r>
          <a:r>
            <a:rPr lang="en-US" baseline="-25000" dirty="0" smtClean="0"/>
            <a:t>2</a:t>
          </a:r>
          <a:endParaRPr lang="en-US" baseline="-25000" dirty="0"/>
        </a:p>
      </dgm:t>
    </dgm:pt>
    <dgm:pt modelId="{EC35524E-86DF-FE4F-9143-39E3149FD9D1}" type="parTrans" cxnId="{2EECE9B3-3240-7046-8396-9F8FC7CCE1B4}">
      <dgm:prSet/>
      <dgm:spPr/>
      <dgm:t>
        <a:bodyPr/>
        <a:lstStyle/>
        <a:p>
          <a:endParaRPr lang="en-US"/>
        </a:p>
      </dgm:t>
    </dgm:pt>
    <dgm:pt modelId="{6E8E046B-06D5-6041-9CA7-C465FA77A6AB}" type="sibTrans" cxnId="{2EECE9B3-3240-7046-8396-9F8FC7CCE1B4}">
      <dgm:prSet/>
      <dgm:spPr/>
      <dgm:t>
        <a:bodyPr/>
        <a:lstStyle/>
        <a:p>
          <a:endParaRPr lang="en-US"/>
        </a:p>
      </dgm:t>
    </dgm:pt>
    <dgm:pt modelId="{5D260C3D-4102-8748-ADDB-F066670D752B}">
      <dgm:prSet phldrT="[Text]"/>
      <dgm:spPr>
        <a:noFill/>
        <a:ln>
          <a:solidFill>
            <a:srgbClr val="99CC00"/>
          </a:solidFill>
        </a:ln>
      </dgm:spPr>
      <dgm:t>
        <a:bodyPr/>
        <a:lstStyle/>
        <a:p>
          <a:r>
            <a:rPr lang="en-US" dirty="0" smtClean="0"/>
            <a:t>The more important graduation is to the student the more likely they are to try hard in school</a:t>
          </a:r>
          <a:endParaRPr lang="en-US" dirty="0"/>
        </a:p>
      </dgm:t>
    </dgm:pt>
    <dgm:pt modelId="{D77F4A16-F87D-3648-80AA-F93D278D2FCF}" type="parTrans" cxnId="{D703966F-9545-1340-9274-50314BD51977}">
      <dgm:prSet/>
      <dgm:spPr/>
      <dgm:t>
        <a:bodyPr/>
        <a:lstStyle/>
        <a:p>
          <a:endParaRPr lang="en-US"/>
        </a:p>
      </dgm:t>
    </dgm:pt>
    <dgm:pt modelId="{D450C145-2C81-7942-9517-C4A6685D67E4}" type="sibTrans" cxnId="{D703966F-9545-1340-9274-50314BD51977}">
      <dgm:prSet/>
      <dgm:spPr/>
      <dgm:t>
        <a:bodyPr/>
        <a:lstStyle/>
        <a:p>
          <a:endParaRPr lang="en-US"/>
        </a:p>
      </dgm:t>
    </dgm:pt>
    <dgm:pt modelId="{62E83CF2-0DC3-C14D-B969-2065F4160A64}">
      <dgm:prSet phldrT="[Text]"/>
      <dgm:spPr>
        <a:solidFill>
          <a:srgbClr val="99CC00"/>
        </a:solidFill>
        <a:ln>
          <a:solidFill>
            <a:srgbClr val="99CC00"/>
          </a:solidFill>
        </a:ln>
      </dgm:spPr>
      <dgm:t>
        <a:bodyPr/>
        <a:lstStyle/>
        <a:p>
          <a:r>
            <a:rPr lang="en-US" dirty="0" smtClean="0"/>
            <a:t>H</a:t>
          </a:r>
          <a:r>
            <a:rPr lang="en-US" baseline="-25000" dirty="0" smtClean="0"/>
            <a:t>3</a:t>
          </a:r>
          <a:endParaRPr lang="en-US" baseline="-25000" dirty="0"/>
        </a:p>
      </dgm:t>
    </dgm:pt>
    <dgm:pt modelId="{6BFD7D61-1059-004C-BFA6-211246053E3E}" type="parTrans" cxnId="{90B2DD88-25DA-664C-AA71-458F9D7A2BC9}">
      <dgm:prSet/>
      <dgm:spPr/>
      <dgm:t>
        <a:bodyPr/>
        <a:lstStyle/>
        <a:p>
          <a:endParaRPr lang="en-US"/>
        </a:p>
      </dgm:t>
    </dgm:pt>
    <dgm:pt modelId="{1CCCA5B0-E1F6-4140-B39B-43BC85277C2E}" type="sibTrans" cxnId="{90B2DD88-25DA-664C-AA71-458F9D7A2BC9}">
      <dgm:prSet/>
      <dgm:spPr/>
      <dgm:t>
        <a:bodyPr/>
        <a:lstStyle/>
        <a:p>
          <a:endParaRPr lang="en-US"/>
        </a:p>
      </dgm:t>
    </dgm:pt>
    <dgm:pt modelId="{33F71F7A-45F3-7F41-979D-4285755CFD77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/>
            <a:t>The more important grades are to the student the more likely they are to try hard in school</a:t>
          </a:r>
          <a:endParaRPr lang="en-US" dirty="0"/>
        </a:p>
      </dgm:t>
    </dgm:pt>
    <dgm:pt modelId="{8690DE4F-E700-5E49-A15D-E8EBE6DB3FBA}" type="parTrans" cxnId="{42EC577C-4AD7-F248-87F6-4E2BFFD3D9B8}">
      <dgm:prSet/>
      <dgm:spPr/>
      <dgm:t>
        <a:bodyPr/>
        <a:lstStyle/>
        <a:p>
          <a:endParaRPr lang="en-US"/>
        </a:p>
      </dgm:t>
    </dgm:pt>
    <dgm:pt modelId="{DFBF76CE-0505-BA44-BD88-4F23C39406B2}" type="sibTrans" cxnId="{42EC577C-4AD7-F248-87F6-4E2BFFD3D9B8}">
      <dgm:prSet/>
      <dgm:spPr/>
      <dgm:t>
        <a:bodyPr/>
        <a:lstStyle/>
        <a:p>
          <a:endParaRPr lang="en-US"/>
        </a:p>
      </dgm:t>
    </dgm:pt>
    <dgm:pt modelId="{707644D7-0C73-8749-8C97-83C6ECA8EA88}" type="pres">
      <dgm:prSet presAssocID="{1309315B-F3A9-1440-B492-E94532150548}" presName="linearFlow" presStyleCnt="0">
        <dgm:presLayoutVars>
          <dgm:dir/>
          <dgm:animLvl val="lvl"/>
          <dgm:resizeHandles val="exact"/>
        </dgm:presLayoutVars>
      </dgm:prSet>
      <dgm:spPr/>
    </dgm:pt>
    <dgm:pt modelId="{75327F45-9B7B-8646-8543-B326E8A2533B}" type="pres">
      <dgm:prSet presAssocID="{A97837A5-7062-E248-8842-F9048C70E619}" presName="composite" presStyleCnt="0"/>
      <dgm:spPr/>
    </dgm:pt>
    <dgm:pt modelId="{1B0FD794-F1F2-974C-B7BC-1E0DF203E7B6}" type="pres">
      <dgm:prSet presAssocID="{A97837A5-7062-E248-8842-F9048C70E61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CDAC-0AB3-2F48-97B0-BEF539B42AA1}" type="pres">
      <dgm:prSet presAssocID="{A97837A5-7062-E248-8842-F9048C70E619}" presName="descendantText" presStyleLbl="alignAcc1" presStyleIdx="0" presStyleCnt="3" custLinFactNeighborX="0" custLinFactNeighborY="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B38B5-F5B8-4344-AFA4-90768841DB29}" type="pres">
      <dgm:prSet presAssocID="{58D7C478-332D-AD48-9B04-AA7BEAED850D}" presName="sp" presStyleCnt="0"/>
      <dgm:spPr/>
    </dgm:pt>
    <dgm:pt modelId="{6AC9B243-32B7-8B43-A3C6-1BF0B32A7FE7}" type="pres">
      <dgm:prSet presAssocID="{7CE2E728-DE10-FC48-AC06-20A131667CD0}" presName="composite" presStyleCnt="0"/>
      <dgm:spPr/>
    </dgm:pt>
    <dgm:pt modelId="{FC4B967A-8EA7-0F4F-A91A-06CAB1778794}" type="pres">
      <dgm:prSet presAssocID="{7CE2E728-DE10-FC48-AC06-20A131667CD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35C459F-A886-4D44-A701-997EDEAB8298}" type="pres">
      <dgm:prSet presAssocID="{7CE2E728-DE10-FC48-AC06-20A131667CD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D9B7E-55ED-F14F-9ECA-9DFBC7EAD697}" type="pres">
      <dgm:prSet presAssocID="{6E8E046B-06D5-6041-9CA7-C465FA77A6AB}" presName="sp" presStyleCnt="0"/>
      <dgm:spPr/>
    </dgm:pt>
    <dgm:pt modelId="{FF3AEA41-F78A-DB44-8539-472801256501}" type="pres">
      <dgm:prSet presAssocID="{62E83CF2-0DC3-C14D-B969-2065F4160A64}" presName="composite" presStyleCnt="0"/>
      <dgm:spPr/>
    </dgm:pt>
    <dgm:pt modelId="{14A709FD-F50C-044D-A01D-7865F2C99FCA}" type="pres">
      <dgm:prSet presAssocID="{62E83CF2-0DC3-C14D-B969-2065F4160A6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BBB74E7-8B6B-CB42-88F1-4E638FBBEF49}" type="pres">
      <dgm:prSet presAssocID="{62E83CF2-0DC3-C14D-B969-2065F4160A6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5291B3-EF06-5540-86DF-0CFE8E493B93}" type="presOf" srcId="{62E83CF2-0DC3-C14D-B969-2065F4160A64}" destId="{14A709FD-F50C-044D-A01D-7865F2C99FCA}" srcOrd="0" destOrd="0" presId="urn:microsoft.com/office/officeart/2005/8/layout/chevron2"/>
    <dgm:cxn modelId="{9DC628D3-50D9-2144-826F-BC67099A6446}" type="presOf" srcId="{A97837A5-7062-E248-8842-F9048C70E619}" destId="{1B0FD794-F1F2-974C-B7BC-1E0DF203E7B6}" srcOrd="0" destOrd="0" presId="urn:microsoft.com/office/officeart/2005/8/layout/chevron2"/>
    <dgm:cxn modelId="{491B5BF3-3041-214C-B7D7-2E4B43431929}" type="presOf" srcId="{33F71F7A-45F3-7F41-979D-4285755CFD77}" destId="{6BBB74E7-8B6B-CB42-88F1-4E638FBBEF49}" srcOrd="0" destOrd="0" presId="urn:microsoft.com/office/officeart/2005/8/layout/chevron2"/>
    <dgm:cxn modelId="{90B2DD88-25DA-664C-AA71-458F9D7A2BC9}" srcId="{1309315B-F3A9-1440-B492-E94532150548}" destId="{62E83CF2-0DC3-C14D-B969-2065F4160A64}" srcOrd="2" destOrd="0" parTransId="{6BFD7D61-1059-004C-BFA6-211246053E3E}" sibTransId="{1CCCA5B0-E1F6-4140-B39B-43BC85277C2E}"/>
    <dgm:cxn modelId="{74ECC664-3566-664B-A4A2-DD49F5E01DE6}" srcId="{A97837A5-7062-E248-8842-F9048C70E619}" destId="{94A078DB-A3D4-6C46-958D-E0599F8C4AB9}" srcOrd="0" destOrd="0" parTransId="{5B3DCCE4-4325-8543-AC96-5AB96367FD52}" sibTransId="{FCFA9EC0-D1D3-8C41-B450-16DA875C3ED9}"/>
    <dgm:cxn modelId="{42EC577C-4AD7-F248-87F6-4E2BFFD3D9B8}" srcId="{62E83CF2-0DC3-C14D-B969-2065F4160A64}" destId="{33F71F7A-45F3-7F41-979D-4285755CFD77}" srcOrd="0" destOrd="0" parTransId="{8690DE4F-E700-5E49-A15D-E8EBE6DB3FBA}" sibTransId="{DFBF76CE-0505-BA44-BD88-4F23C39406B2}"/>
    <dgm:cxn modelId="{AC899F9B-9C1A-F941-B842-6ACE4623F22C}" type="presOf" srcId="{1309315B-F3A9-1440-B492-E94532150548}" destId="{707644D7-0C73-8749-8C97-83C6ECA8EA88}" srcOrd="0" destOrd="0" presId="urn:microsoft.com/office/officeart/2005/8/layout/chevron2"/>
    <dgm:cxn modelId="{BBD23A1D-E91D-874E-B40F-8D4857380D75}" type="presOf" srcId="{94A078DB-A3D4-6C46-958D-E0599F8C4AB9}" destId="{B3E9CDAC-0AB3-2F48-97B0-BEF539B42AA1}" srcOrd="0" destOrd="0" presId="urn:microsoft.com/office/officeart/2005/8/layout/chevron2"/>
    <dgm:cxn modelId="{C1BB5284-7766-454F-928A-2EE67F411DD4}" type="presOf" srcId="{7CE2E728-DE10-FC48-AC06-20A131667CD0}" destId="{FC4B967A-8EA7-0F4F-A91A-06CAB1778794}" srcOrd="0" destOrd="0" presId="urn:microsoft.com/office/officeart/2005/8/layout/chevron2"/>
    <dgm:cxn modelId="{2EECE9B3-3240-7046-8396-9F8FC7CCE1B4}" srcId="{1309315B-F3A9-1440-B492-E94532150548}" destId="{7CE2E728-DE10-FC48-AC06-20A131667CD0}" srcOrd="1" destOrd="0" parTransId="{EC35524E-86DF-FE4F-9143-39E3149FD9D1}" sibTransId="{6E8E046B-06D5-6041-9CA7-C465FA77A6AB}"/>
    <dgm:cxn modelId="{33C791CC-D637-3447-85E1-A49B81B220B6}" srcId="{1309315B-F3A9-1440-B492-E94532150548}" destId="{A97837A5-7062-E248-8842-F9048C70E619}" srcOrd="0" destOrd="0" parTransId="{A9CCFE97-CBEF-1845-9FDE-4742152C126B}" sibTransId="{58D7C478-332D-AD48-9B04-AA7BEAED850D}"/>
    <dgm:cxn modelId="{3065F159-3BCF-D44F-BA92-7601A4852468}" type="presOf" srcId="{5D260C3D-4102-8748-ADDB-F066670D752B}" destId="{735C459F-A886-4D44-A701-997EDEAB8298}" srcOrd="0" destOrd="0" presId="urn:microsoft.com/office/officeart/2005/8/layout/chevron2"/>
    <dgm:cxn modelId="{D703966F-9545-1340-9274-50314BD51977}" srcId="{7CE2E728-DE10-FC48-AC06-20A131667CD0}" destId="{5D260C3D-4102-8748-ADDB-F066670D752B}" srcOrd="0" destOrd="0" parTransId="{D77F4A16-F87D-3648-80AA-F93D278D2FCF}" sibTransId="{D450C145-2C81-7942-9517-C4A6685D67E4}"/>
    <dgm:cxn modelId="{B0FC48B8-E5D7-F244-ABE0-EA7019E5C95D}" type="presParOf" srcId="{707644D7-0C73-8749-8C97-83C6ECA8EA88}" destId="{75327F45-9B7B-8646-8543-B326E8A2533B}" srcOrd="0" destOrd="0" presId="urn:microsoft.com/office/officeart/2005/8/layout/chevron2"/>
    <dgm:cxn modelId="{3FB4AAB1-E897-E94A-87CC-51317F6B96C2}" type="presParOf" srcId="{75327F45-9B7B-8646-8543-B326E8A2533B}" destId="{1B0FD794-F1F2-974C-B7BC-1E0DF203E7B6}" srcOrd="0" destOrd="0" presId="urn:microsoft.com/office/officeart/2005/8/layout/chevron2"/>
    <dgm:cxn modelId="{1D855595-2F4E-A144-A02A-1E2B505DF20B}" type="presParOf" srcId="{75327F45-9B7B-8646-8543-B326E8A2533B}" destId="{B3E9CDAC-0AB3-2F48-97B0-BEF539B42AA1}" srcOrd="1" destOrd="0" presId="urn:microsoft.com/office/officeart/2005/8/layout/chevron2"/>
    <dgm:cxn modelId="{47298A82-E66E-4B45-8DEA-12F13216D080}" type="presParOf" srcId="{707644D7-0C73-8749-8C97-83C6ECA8EA88}" destId="{C63B38B5-F5B8-4344-AFA4-90768841DB29}" srcOrd="1" destOrd="0" presId="urn:microsoft.com/office/officeart/2005/8/layout/chevron2"/>
    <dgm:cxn modelId="{B8FE17EC-FF48-C24A-B168-171B833B47BB}" type="presParOf" srcId="{707644D7-0C73-8749-8C97-83C6ECA8EA88}" destId="{6AC9B243-32B7-8B43-A3C6-1BF0B32A7FE7}" srcOrd="2" destOrd="0" presId="urn:microsoft.com/office/officeart/2005/8/layout/chevron2"/>
    <dgm:cxn modelId="{4867F6B6-AD97-4848-BC11-DE6B9FB9F10D}" type="presParOf" srcId="{6AC9B243-32B7-8B43-A3C6-1BF0B32A7FE7}" destId="{FC4B967A-8EA7-0F4F-A91A-06CAB1778794}" srcOrd="0" destOrd="0" presId="urn:microsoft.com/office/officeart/2005/8/layout/chevron2"/>
    <dgm:cxn modelId="{89AC0DF6-21D9-514D-BAC7-CD0B2D88211A}" type="presParOf" srcId="{6AC9B243-32B7-8B43-A3C6-1BF0B32A7FE7}" destId="{735C459F-A886-4D44-A701-997EDEAB8298}" srcOrd="1" destOrd="0" presId="urn:microsoft.com/office/officeart/2005/8/layout/chevron2"/>
    <dgm:cxn modelId="{140895BF-4EF8-B949-81D7-F072DB9E0BEA}" type="presParOf" srcId="{707644D7-0C73-8749-8C97-83C6ECA8EA88}" destId="{E1DD9B7E-55ED-F14F-9ECA-9DFBC7EAD697}" srcOrd="3" destOrd="0" presId="urn:microsoft.com/office/officeart/2005/8/layout/chevron2"/>
    <dgm:cxn modelId="{485284DA-06B8-104D-AD2C-8E376BE3C279}" type="presParOf" srcId="{707644D7-0C73-8749-8C97-83C6ECA8EA88}" destId="{FF3AEA41-F78A-DB44-8539-472801256501}" srcOrd="4" destOrd="0" presId="urn:microsoft.com/office/officeart/2005/8/layout/chevron2"/>
    <dgm:cxn modelId="{819409C9-B39F-EC44-8CD2-846822FE0134}" type="presParOf" srcId="{FF3AEA41-F78A-DB44-8539-472801256501}" destId="{14A709FD-F50C-044D-A01D-7865F2C99FCA}" srcOrd="0" destOrd="0" presId="urn:microsoft.com/office/officeart/2005/8/layout/chevron2"/>
    <dgm:cxn modelId="{4CA2548D-8334-C945-B507-2149330A7C3B}" type="presParOf" srcId="{FF3AEA41-F78A-DB44-8539-472801256501}" destId="{6BBB74E7-8B6B-CB42-88F1-4E638FBBEF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85728-F772-9B43-8DFA-9EF22D350379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School Effort</a:t>
          </a:r>
          <a:endParaRPr lang="en-US" sz="3500" kern="1200" dirty="0"/>
        </a:p>
      </dsp:txBody>
      <dsp:txXfrm>
        <a:off x="2416912" y="2539008"/>
        <a:ext cx="1262175" cy="1262175"/>
      </dsp:txXfrm>
    </dsp:sp>
    <dsp:sp modelId="{7050B010-C933-5541-BDA0-6F131BB8B76B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E8AF3-3057-EE40-9DA6-3A81C008A8EA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Truancy</a:t>
          </a:r>
          <a:endParaRPr lang="en-US" sz="2500" kern="1200" dirty="0"/>
        </a:p>
      </dsp:txBody>
      <dsp:txXfrm>
        <a:off x="199856" y="1103105"/>
        <a:ext cx="1616269" cy="1277122"/>
      </dsp:txXfrm>
    </dsp:sp>
    <dsp:sp modelId="{30C3CEFE-5761-904B-990D-D5EB4FDB9917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4A6C9-AE2D-514B-A5A4-33B7231620B5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Importance of Graduation</a:t>
          </a:r>
          <a:endParaRPr lang="en-US" sz="2500" kern="1200" dirty="0"/>
        </a:p>
      </dsp:txBody>
      <dsp:txXfrm>
        <a:off x="2239865" y="41144"/>
        <a:ext cx="1616269" cy="1277122"/>
      </dsp:txXfrm>
    </dsp:sp>
    <dsp:sp modelId="{52690AA5-9663-D242-87AE-AE331A677AA6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DC111-F017-504A-A66B-3EB6886A598B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Importance of Grades</a:t>
          </a:r>
          <a:endParaRPr lang="en-US" sz="2500" kern="1200" dirty="0"/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FD794-F1F2-974C-B7BC-1E0DF203E7B6}">
      <dsp:nvSpPr>
        <dsp:cNvPr id="0" name=""/>
        <dsp:cNvSpPr/>
      </dsp:nvSpPr>
      <dsp:spPr>
        <a:xfrm rot="5400000">
          <a:off x="-219025" y="220961"/>
          <a:ext cx="1460170" cy="102211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</a:t>
          </a:r>
          <a:r>
            <a:rPr lang="en-US" sz="2800" kern="1200" baseline="-25000" dirty="0" smtClean="0"/>
            <a:t>1</a:t>
          </a:r>
          <a:endParaRPr lang="en-US" sz="2800" kern="1200" baseline="-25000" dirty="0"/>
        </a:p>
      </dsp:txBody>
      <dsp:txXfrm rot="-5400000">
        <a:off x="1" y="512996"/>
        <a:ext cx="1022119" cy="438051"/>
      </dsp:txXfrm>
    </dsp:sp>
    <dsp:sp modelId="{B3E9CDAC-0AB3-2F48-97B0-BEF539B42AA1}">
      <dsp:nvSpPr>
        <dsp:cNvPr id="0" name=""/>
        <dsp:cNvSpPr/>
      </dsp:nvSpPr>
      <dsp:spPr>
        <a:xfrm rot="5400000">
          <a:off x="3949754" y="-2916397"/>
          <a:ext cx="949110" cy="6804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more the student skips class (truancy) the less likely they are to try hard in school</a:t>
          </a:r>
          <a:endParaRPr lang="en-US" sz="2500" kern="1200" dirty="0"/>
        </a:p>
      </dsp:txBody>
      <dsp:txXfrm rot="-5400000">
        <a:off x="1022119" y="57570"/>
        <a:ext cx="6758048" cy="856446"/>
      </dsp:txXfrm>
    </dsp:sp>
    <dsp:sp modelId="{FC4B967A-8EA7-0F4F-A91A-06CAB1778794}">
      <dsp:nvSpPr>
        <dsp:cNvPr id="0" name=""/>
        <dsp:cNvSpPr/>
      </dsp:nvSpPr>
      <dsp:spPr>
        <a:xfrm rot="5400000">
          <a:off x="-219025" y="1485221"/>
          <a:ext cx="1460170" cy="1022119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rgbClr val="99CC00"/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</a:t>
          </a:r>
          <a:r>
            <a:rPr lang="en-US" sz="2800" kern="1200" baseline="-25000" dirty="0" smtClean="0"/>
            <a:t>2</a:t>
          </a:r>
          <a:endParaRPr lang="en-US" sz="2800" kern="1200" baseline="-25000" dirty="0"/>
        </a:p>
      </dsp:txBody>
      <dsp:txXfrm rot="-5400000">
        <a:off x="1" y="1777256"/>
        <a:ext cx="1022119" cy="438051"/>
      </dsp:txXfrm>
    </dsp:sp>
    <dsp:sp modelId="{735C459F-A886-4D44-A701-997EDEAB8298}">
      <dsp:nvSpPr>
        <dsp:cNvPr id="0" name=""/>
        <dsp:cNvSpPr/>
      </dsp:nvSpPr>
      <dsp:spPr>
        <a:xfrm rot="5400000">
          <a:off x="3949754" y="-1661438"/>
          <a:ext cx="949110" cy="6804380"/>
        </a:xfrm>
        <a:prstGeom prst="round2SameRect">
          <a:avLst/>
        </a:prstGeom>
        <a:noFill/>
        <a:ln w="12700" cap="flat" cmpd="sng" algn="ctr">
          <a:solidFill>
            <a:srgbClr val="99CC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more important graduation is to the student the more likely they are to try hard in school</a:t>
          </a:r>
          <a:endParaRPr lang="en-US" sz="2500" kern="1200" dirty="0"/>
        </a:p>
      </dsp:txBody>
      <dsp:txXfrm rot="-5400000">
        <a:off x="1022119" y="1312529"/>
        <a:ext cx="6758048" cy="856446"/>
      </dsp:txXfrm>
    </dsp:sp>
    <dsp:sp modelId="{14A709FD-F50C-044D-A01D-7865F2C99FCA}">
      <dsp:nvSpPr>
        <dsp:cNvPr id="0" name=""/>
        <dsp:cNvSpPr/>
      </dsp:nvSpPr>
      <dsp:spPr>
        <a:xfrm rot="5400000">
          <a:off x="-219025" y="2749482"/>
          <a:ext cx="1460170" cy="1022119"/>
        </a:xfrm>
        <a:prstGeom prst="chevron">
          <a:avLst/>
        </a:prstGeom>
        <a:solidFill>
          <a:srgbClr val="99CC00"/>
        </a:solidFill>
        <a:ln w="12700" cap="flat" cmpd="sng" algn="ctr">
          <a:solidFill>
            <a:srgbClr val="99CC00"/>
          </a:solidFill>
          <a:prstDash val="solid"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</a:t>
          </a:r>
          <a:r>
            <a:rPr lang="en-US" sz="2800" kern="1200" baseline="-25000" dirty="0" smtClean="0"/>
            <a:t>3</a:t>
          </a:r>
          <a:endParaRPr lang="en-US" sz="2800" kern="1200" baseline="-25000" dirty="0"/>
        </a:p>
      </dsp:txBody>
      <dsp:txXfrm rot="-5400000">
        <a:off x="1" y="3041517"/>
        <a:ext cx="1022119" cy="438051"/>
      </dsp:txXfrm>
    </dsp:sp>
    <dsp:sp modelId="{6BBB74E7-8B6B-CB42-88F1-4E638FBBEF49}">
      <dsp:nvSpPr>
        <dsp:cNvPr id="0" name=""/>
        <dsp:cNvSpPr/>
      </dsp:nvSpPr>
      <dsp:spPr>
        <a:xfrm rot="5400000">
          <a:off x="3949754" y="-397178"/>
          <a:ext cx="949110" cy="68043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The more important grades are to the student the more likely they are to try hard in school</a:t>
          </a:r>
          <a:endParaRPr lang="en-US" sz="2500" kern="1200" dirty="0"/>
        </a:p>
      </dsp:txBody>
      <dsp:txXfrm rot="-5400000">
        <a:off x="1022119" y="2576789"/>
        <a:ext cx="6758048" cy="856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750F-EFAE-774B-ACD9-C6304DEF2B1F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196E-A162-6340-8817-DB476E97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looking</a:t>
            </a:r>
            <a:r>
              <a:rPr lang="en-US" baseline="0" dirty="0" smtClean="0"/>
              <a:t> at the effect of truancy, the importance of graduation, and the importance of grades on school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2196E-A162-6340-8817-DB476E977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2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of youth today are at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2196E-A162-6340-8817-DB476E977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9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chose Logistic Regression because I had a dependent variable</a:t>
            </a:r>
            <a:r>
              <a:rPr lang="en-US" baseline="0" dirty="0" smtClean="0"/>
              <a:t> that was non quantitative and dichotomous, and my independent variables were categorical.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2196E-A162-6340-8817-DB476E977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over five hundred responses to the questions of whether or not the student was in a gang and whether or not there were gangs at the school, less than ten students responded yes to either question. This was interesting to me because “at-risk” you are highly associated with gang involvement so I expected these numbers to be higher.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2196E-A162-6340-8817-DB476E977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B75FD64-4B35-9543-94F9-1C2A140478D5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A79B6D6-0CC5-D74E-9ADA-073063EE2F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“At-Risk” Youth &amp;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370347"/>
            <a:ext cx="7754112" cy="646712"/>
          </a:xfrm>
        </p:spPr>
        <p:txBody>
          <a:bodyPr/>
          <a:lstStyle/>
          <a:p>
            <a:r>
              <a:rPr lang="en-US" b="1" dirty="0"/>
              <a:t>Effects of Truancy</a:t>
            </a:r>
            <a:r>
              <a:rPr lang="en-US" b="1" dirty="0" smtClean="0"/>
              <a:t>, </a:t>
            </a:r>
            <a:r>
              <a:rPr lang="en-US" b="1" dirty="0"/>
              <a:t>Importance of </a:t>
            </a:r>
            <a:r>
              <a:rPr lang="en-US" b="1" dirty="0" smtClean="0"/>
              <a:t>Graduation and Grades </a:t>
            </a:r>
            <a:r>
              <a:rPr lang="en-US" b="1" dirty="0"/>
              <a:t>on School Effort</a:t>
            </a:r>
            <a:r>
              <a:rPr lang="en-US" dirty="0"/>
              <a:t> </a:t>
            </a:r>
          </a:p>
        </p:txBody>
      </p:sp>
      <p:pic>
        <p:nvPicPr>
          <p:cNvPr id="12" name="Picture 11" descr="PHO-09Jul31-17227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47" y="4240899"/>
            <a:ext cx="3284932" cy="1924096"/>
          </a:xfrm>
          <a:prstGeom prst="rect">
            <a:avLst/>
          </a:prstGeom>
        </p:spPr>
      </p:pic>
      <p:pic>
        <p:nvPicPr>
          <p:cNvPr id="13" name="Picture 12" descr="teensatris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4" y="2152695"/>
            <a:ext cx="2754654" cy="1914485"/>
          </a:xfrm>
          <a:prstGeom prst="rect">
            <a:avLst/>
          </a:prstGeom>
        </p:spPr>
      </p:pic>
      <p:pic>
        <p:nvPicPr>
          <p:cNvPr id="14" name="Picture 13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" y="3529068"/>
            <a:ext cx="2234233" cy="21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6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t="38796" r="35235" b="29253"/>
          <a:stretch/>
        </p:blipFill>
        <p:spPr>
          <a:xfrm>
            <a:off x="1238861" y="1821558"/>
            <a:ext cx="6689076" cy="292452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1397" y="4746079"/>
            <a:ext cx="8158711" cy="1955249"/>
          </a:xfrm>
        </p:spPr>
        <p:txBody>
          <a:bodyPr/>
          <a:lstStyle/>
          <a:p>
            <a:r>
              <a:rPr lang="en-US" dirty="0" smtClean="0"/>
              <a:t>All effects are significant</a:t>
            </a:r>
          </a:p>
          <a:p>
            <a:r>
              <a:rPr lang="en-US" dirty="0" smtClean="0"/>
              <a:t>Odds </a:t>
            </a:r>
            <a:r>
              <a:rPr lang="en-US" dirty="0"/>
              <a:t>ratios are fairly large; therefore they indicate significant change in school </a:t>
            </a:r>
            <a:r>
              <a:rPr lang="en-US" dirty="0" smtClean="0"/>
              <a:t>effort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2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Truancy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487" y="4562253"/>
            <a:ext cx="7991621" cy="1921826"/>
          </a:xfrm>
        </p:spPr>
        <p:txBody>
          <a:bodyPr/>
          <a:lstStyle/>
          <a:p>
            <a:r>
              <a:rPr lang="en-US" dirty="0" smtClean="0"/>
              <a:t>Because Truancy was the only risk factor I was able to analyze I wanted to show </a:t>
            </a:r>
            <a:r>
              <a:rPr lang="en-US" dirty="0"/>
              <a:t>the effect of truancy alone on school effort. It demonstrates even greater significance </a:t>
            </a:r>
            <a:r>
              <a:rPr lang="en-US" dirty="0" smtClean="0"/>
              <a:t>levels when separated. It also shows that </a:t>
            </a:r>
            <a:r>
              <a:rPr lang="en-US" dirty="0"/>
              <a:t>school effort drastically decreases when students start skipping school.</a:t>
            </a:r>
            <a:r>
              <a:rPr lang="en-US" dirty="0"/>
              <a:t> </a:t>
            </a:r>
          </a:p>
        </p:txBody>
      </p:sp>
      <p:pic>
        <p:nvPicPr>
          <p:cNvPr id="7" name="Content Placeholder 6" descr="Picture 5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33330" r="35235" b="39343"/>
          <a:stretch/>
        </p:blipFill>
        <p:spPr>
          <a:xfrm>
            <a:off x="403411" y="1905117"/>
            <a:ext cx="7678219" cy="2657136"/>
          </a:xfrm>
        </p:spPr>
      </p:pic>
    </p:spTree>
    <p:extLst>
      <p:ext uri="{BB962C8B-B14F-4D97-AF65-F5344CB8AC3E}">
        <p14:creationId xmlns:p14="http://schemas.microsoft.com/office/powerpoint/2010/main" val="76992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69" y="2133600"/>
            <a:ext cx="8173181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REJECT THE NULL FOR 3 HYPOTHESES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mportance </a:t>
            </a:r>
            <a:r>
              <a:rPr lang="en-US" dirty="0"/>
              <a:t>of graduation and grades both have a significant effect on school effort and for every one-unit change importance of graduation and grades students are more likely to try hard in </a:t>
            </a:r>
            <a:r>
              <a:rPr lang="en-US" dirty="0" smtClean="0"/>
              <a:t>school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truancy, the odds ratios decrease the more days students skip school. Therefore, </a:t>
            </a:r>
            <a:r>
              <a:rPr lang="en-US" dirty="0" smtClean="0"/>
              <a:t>an </a:t>
            </a:r>
            <a:r>
              <a:rPr lang="en-US" dirty="0"/>
              <a:t>increase in truancy has a negative effect on school effort.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64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79" y="2133600"/>
            <a:ext cx="8156472" cy="3992563"/>
          </a:xfrm>
        </p:spPr>
        <p:txBody>
          <a:bodyPr/>
          <a:lstStyle/>
          <a:p>
            <a:r>
              <a:rPr lang="en-US" dirty="0" smtClean="0"/>
              <a:t>The researchers did not include a variable differentiating sex or race so I could not test differences between male and female youth or different ethnicities</a:t>
            </a:r>
          </a:p>
          <a:p>
            <a:r>
              <a:rPr lang="en-US" dirty="0" smtClean="0"/>
              <a:t>Many of the variables I wanted to use such as </a:t>
            </a:r>
            <a:r>
              <a:rPr lang="en-US" dirty="0"/>
              <a:t>alcohol use, </a:t>
            </a:r>
            <a:r>
              <a:rPr lang="en-US" dirty="0" smtClean="0"/>
              <a:t>family dysfunction, and parent assistance and expectations</a:t>
            </a:r>
            <a:r>
              <a:rPr lang="en-US" dirty="0"/>
              <a:t> </a:t>
            </a:r>
            <a:r>
              <a:rPr lang="en-US" dirty="0" smtClean="0"/>
              <a:t>were not significant, so I settled for the variables used </a:t>
            </a:r>
          </a:p>
          <a:p>
            <a:r>
              <a:rPr lang="en-US" dirty="0" smtClean="0"/>
              <a:t>Further research should test differences based on race and sex and the effects of other risky behavior on youth’s effort in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8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54982"/>
            <a:ext cx="8574087" cy="4829636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Broussard, C. Anne, Susan Mosley-Howard, and Anita </a:t>
            </a:r>
            <a:r>
              <a:rPr lang="en-US" dirty="0" err="1"/>
              <a:t>Roychoudhury</a:t>
            </a:r>
            <a:r>
              <a:rPr lang="en-US" dirty="0"/>
              <a:t>. 2006</a:t>
            </a:r>
            <a:r>
              <a:rPr lang="en-US" dirty="0" smtClean="0"/>
              <a:t>. “</a:t>
            </a:r>
            <a:r>
              <a:rPr lang="en-US" dirty="0"/>
              <a:t>Using Youth Advocates for Mentoring At-Risk Students in Urban Settings.” </a:t>
            </a:r>
            <a:r>
              <a:rPr lang="en-US" i="1" dirty="0"/>
              <a:t>Children &amp; </a:t>
            </a:r>
            <a:r>
              <a:rPr lang="en-US" i="1" dirty="0" smtClean="0"/>
              <a:t>Schools</a:t>
            </a:r>
            <a:r>
              <a:rPr lang="en-US" dirty="0" smtClean="0"/>
              <a:t> </a:t>
            </a:r>
            <a:r>
              <a:rPr lang="en-US" dirty="0"/>
              <a:t>28(2):122-127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 </a:t>
            </a:r>
            <a:r>
              <a:rPr lang="en-US" dirty="0"/>
              <a:t>La Rosa, Dora A. 1998. “Why Alternative Education Works.” </a:t>
            </a:r>
            <a:r>
              <a:rPr lang="en-US" i="1" dirty="0"/>
              <a:t>The High School Journal </a:t>
            </a:r>
            <a:r>
              <a:rPr lang="en-US" dirty="0" smtClean="0"/>
              <a:t>81</a:t>
            </a:r>
            <a:r>
              <a:rPr lang="en-US" dirty="0"/>
              <a:t>(4):268-272. </a:t>
            </a:r>
          </a:p>
          <a:p>
            <a:r>
              <a:rPr lang="en-US" dirty="0" err="1"/>
              <a:t>Dryfoos</a:t>
            </a:r>
            <a:r>
              <a:rPr lang="en-US" dirty="0"/>
              <a:t>, Joy G. 1990. </a:t>
            </a:r>
            <a:r>
              <a:rPr lang="en-US" i="1" dirty="0"/>
              <a:t>Adolescents at Risk: Prevalence and Prevention. </a:t>
            </a:r>
            <a:r>
              <a:rPr lang="en-US" dirty="0"/>
              <a:t>Oxford, NY:</a:t>
            </a:r>
            <a:r>
              <a:rPr lang="en-US" i="1" dirty="0"/>
              <a:t> </a:t>
            </a:r>
            <a:r>
              <a:rPr lang="en-US" dirty="0"/>
              <a:t>Oxford </a:t>
            </a:r>
            <a:r>
              <a:rPr lang="en-US" dirty="0" smtClean="0"/>
              <a:t>University </a:t>
            </a:r>
            <a:r>
              <a:rPr lang="en-US" dirty="0"/>
              <a:t>Press</a:t>
            </a:r>
            <a:r>
              <a:rPr lang="en-US" dirty="0" smtClean="0"/>
              <a:t>.</a:t>
            </a:r>
          </a:p>
          <a:p>
            <a:r>
              <a:rPr lang="en-US" dirty="0"/>
              <a:t>Inter-university Consortium for Political and Social Research (ICPSR). 2000. “Evaluation of the </a:t>
            </a:r>
            <a:r>
              <a:rPr lang="en-US" dirty="0" smtClean="0"/>
              <a:t>Children </a:t>
            </a:r>
            <a:r>
              <a:rPr lang="en-US" dirty="0"/>
              <a:t>at Risk Program in Austin, Texas, Bridgeport, Connecticut, Memphis, </a:t>
            </a:r>
            <a:r>
              <a:rPr lang="en-US" dirty="0" smtClean="0"/>
              <a:t>Tennessee</a:t>
            </a:r>
            <a:r>
              <a:rPr lang="en-US" dirty="0"/>
              <a:t>, Savannah, Georgia, and Seattle, Washington, 1993-1997 (ICPSR 2686).” </a:t>
            </a:r>
            <a:r>
              <a:rPr lang="en-US" dirty="0" smtClean="0"/>
              <a:t>Retrieved </a:t>
            </a:r>
            <a:r>
              <a:rPr lang="en-US" dirty="0"/>
              <a:t>December 3, 2012. (http://www.icpsr.umich.edu/icpsrweb/ICPSR/studies</a:t>
            </a:r>
            <a:r>
              <a:rPr lang="en-US" dirty="0" smtClean="0"/>
              <a:t>/2686</a:t>
            </a:r>
            <a:r>
              <a:rPr lang="en-US" dirty="0"/>
              <a:t>?q=car+program&amp;permit%</a:t>
            </a:r>
            <a:r>
              <a:rPr lang="en-US" dirty="0" smtClean="0"/>
              <a:t>5B0</a:t>
            </a:r>
            <a:r>
              <a:rPr lang="en-US" dirty="0"/>
              <a:t>%5D=AVAILABLE).</a:t>
            </a:r>
          </a:p>
          <a:p>
            <a:r>
              <a:rPr lang="en-US" dirty="0" err="1"/>
              <a:t>Noguera</a:t>
            </a:r>
            <a:r>
              <a:rPr lang="en-US" dirty="0"/>
              <a:t>, Pedro A. 2003. “Schools, Prisons, and Social Implications of Punishment: </a:t>
            </a:r>
            <a:r>
              <a:rPr lang="en-US" dirty="0" smtClean="0"/>
              <a:t>Rethinking </a:t>
            </a:r>
            <a:r>
              <a:rPr lang="en-US" dirty="0"/>
              <a:t>Disciplinary Practices.” </a:t>
            </a:r>
            <a:r>
              <a:rPr lang="en-US" i="1" dirty="0"/>
              <a:t>Theory into Practice</a:t>
            </a:r>
            <a:r>
              <a:rPr lang="en-US" dirty="0"/>
              <a:t> 42(4):341-350.</a:t>
            </a:r>
          </a:p>
          <a:p>
            <a:r>
              <a:rPr lang="en-US" dirty="0" err="1"/>
              <a:t>Prevatt</a:t>
            </a:r>
            <a:r>
              <a:rPr lang="en-US" dirty="0"/>
              <a:t>, Frances and F. Donald Kelly. 2003. “Dropping out of school: A review of </a:t>
            </a:r>
            <a:r>
              <a:rPr lang="en-US" dirty="0" smtClean="0"/>
              <a:t>intervention </a:t>
            </a:r>
            <a:r>
              <a:rPr lang="en-US" dirty="0"/>
              <a:t>programs.” </a:t>
            </a:r>
            <a:r>
              <a:rPr lang="en-US" i="1" dirty="0"/>
              <a:t>Journal of School Psychology</a:t>
            </a:r>
            <a:r>
              <a:rPr lang="en-US" dirty="0"/>
              <a:t> 41(5):377–395.</a:t>
            </a:r>
          </a:p>
          <a:p>
            <a:r>
              <a:rPr lang="en-US" dirty="0" err="1"/>
              <a:t>Resnick</a:t>
            </a:r>
            <a:r>
              <a:rPr lang="en-US" dirty="0"/>
              <a:t>, Gary, and Martha Burt. 1996. “Youth At Risk: Definitions and Implications for Service </a:t>
            </a:r>
            <a:r>
              <a:rPr lang="en-US" dirty="0" smtClean="0"/>
              <a:t>Delivery</a:t>
            </a:r>
            <a:r>
              <a:rPr lang="en-US" dirty="0"/>
              <a:t>”. </a:t>
            </a:r>
            <a:r>
              <a:rPr lang="en-US" i="1" dirty="0"/>
              <a:t>American Journal of Orthopsychiatry</a:t>
            </a:r>
            <a:r>
              <a:rPr lang="en-US" dirty="0"/>
              <a:t> 66(2):172-188.</a:t>
            </a:r>
          </a:p>
          <a:p>
            <a:r>
              <a:rPr lang="en-US" dirty="0"/>
              <a:t>Rios, Victor. 2012. “From 'At-Risk' to 'At-Promise': Supporting Teens to Overcome Adversity” </a:t>
            </a:r>
            <a:r>
              <a:rPr lang="en-US" dirty="0" smtClean="0"/>
              <a:t>Ted </a:t>
            </a:r>
            <a:r>
              <a:rPr lang="en-US" dirty="0"/>
              <a:t>Talk. </a:t>
            </a:r>
            <a:r>
              <a:rPr lang="en-US" dirty="0" err="1"/>
              <a:t>TEDxUCSB</a:t>
            </a:r>
            <a:r>
              <a:rPr lang="en-US" dirty="0"/>
              <a:t>. Retrieved November 8, 2012. </a:t>
            </a:r>
            <a:r>
              <a:rPr lang="en-US" dirty="0" smtClean="0"/>
              <a:t>(</a:t>
            </a:r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=JZ5D_Je8tvo)</a:t>
            </a:r>
          </a:p>
          <a:p>
            <a:r>
              <a:rPr lang="en-US" dirty="0"/>
              <a:t>———. 2011. </a:t>
            </a:r>
            <a:r>
              <a:rPr lang="en-US" i="1" dirty="0"/>
              <a:t>Punished: Policing the Lives of Black and Latino Boys</a:t>
            </a:r>
            <a:r>
              <a:rPr lang="en-US" dirty="0"/>
              <a:t>. NY: New York </a:t>
            </a:r>
            <a:r>
              <a:rPr lang="en-US" dirty="0" smtClean="0"/>
              <a:t>University </a:t>
            </a:r>
            <a:r>
              <a:rPr lang="en-US" dirty="0"/>
              <a:t>Press</a:t>
            </a:r>
            <a:r>
              <a:rPr lang="en-US" dirty="0" smtClean="0"/>
              <a:t>.</a:t>
            </a:r>
          </a:p>
          <a:p>
            <a:r>
              <a:rPr lang="en-US" dirty="0"/>
              <a:t>Schmidt, Jennifer A., Lee </a:t>
            </a:r>
            <a:r>
              <a:rPr lang="en-US" dirty="0" err="1"/>
              <a:t>Shumow</a:t>
            </a:r>
            <a:r>
              <a:rPr lang="en-US" dirty="0"/>
              <a:t>, and </a:t>
            </a:r>
            <a:r>
              <a:rPr lang="en-US" dirty="0" err="1"/>
              <a:t>Hayal</a:t>
            </a:r>
            <a:r>
              <a:rPr lang="en-US" dirty="0"/>
              <a:t> Z. </a:t>
            </a:r>
            <a:r>
              <a:rPr lang="en-US" dirty="0" err="1"/>
              <a:t>Kackar</a:t>
            </a:r>
            <a:r>
              <a:rPr lang="en-US" dirty="0"/>
              <a:t>. 2012. “Associations of </a:t>
            </a:r>
            <a:r>
              <a:rPr lang="en-US" dirty="0" smtClean="0"/>
              <a:t>Participation in </a:t>
            </a:r>
            <a:r>
              <a:rPr lang="en-US" dirty="0"/>
              <a:t>Service Activities with Academic, Behavioral, and Civic Outcomes of Adolescents at </a:t>
            </a:r>
            <a:r>
              <a:rPr lang="en-US" dirty="0" smtClean="0"/>
              <a:t>Varying </a:t>
            </a:r>
            <a:r>
              <a:rPr lang="en-US" dirty="0"/>
              <a:t>Risk Levels.” </a:t>
            </a:r>
            <a:r>
              <a:rPr lang="en-US" i="1" dirty="0"/>
              <a:t>Journal of Youth and Adolescence </a:t>
            </a:r>
            <a:r>
              <a:rPr lang="en-US" dirty="0"/>
              <a:t>41:932–947.</a:t>
            </a:r>
          </a:p>
          <a:p>
            <a:r>
              <a:rPr lang="en-US" dirty="0"/>
              <a:t>Thompson, Lynn A., and Lisa Kelly-Vance. 2001. “The Impact of Mentoring on Academic </a:t>
            </a:r>
            <a:r>
              <a:rPr lang="en-US" dirty="0" smtClean="0"/>
              <a:t>Achievement </a:t>
            </a:r>
            <a:r>
              <a:rPr lang="en-US" dirty="0"/>
              <a:t>of At-risk Youth.” </a:t>
            </a:r>
            <a:r>
              <a:rPr lang="en-US" i="1" dirty="0"/>
              <a:t>Children and Youth Services Review </a:t>
            </a:r>
            <a:r>
              <a:rPr lang="en-US" dirty="0"/>
              <a:t>23(3):227-242.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2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1010711"/>
              </p:ext>
            </p:extLst>
          </p:nvPr>
        </p:nvGraphicFramePr>
        <p:xfrm>
          <a:off x="1457164" y="23996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285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949" y="1814504"/>
            <a:ext cx="7980302" cy="4833179"/>
          </a:xfrm>
        </p:spPr>
        <p:txBody>
          <a:bodyPr>
            <a:normAutofit fontScale="92500" lnSpcReduction="10000"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/>
              <a:t> Importance of the topic </a:t>
            </a:r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endParaRPr lang="en-US" sz="2400" dirty="0" smtClean="0"/>
          </a:p>
          <a:p>
            <a:pPr marL="0" lvl="1" indent="0">
              <a:spcBef>
                <a:spcPts val="2000"/>
              </a:spcBef>
              <a:buClr>
                <a:schemeClr val="bg1">
                  <a:lumMod val="65000"/>
                </a:schemeClr>
              </a:buClr>
              <a:buNone/>
            </a:pPr>
            <a:endParaRPr lang="en-US" sz="2400" dirty="0" smtClean="0"/>
          </a:p>
          <a:p>
            <a:pPr marL="342900" lvl="1" indent="-342900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Defining “At-Risk” </a:t>
            </a:r>
          </a:p>
          <a:p>
            <a:pPr marL="688975" lvl="2" indent="-342900">
              <a:spcBef>
                <a:spcPts val="2000"/>
              </a:spcBef>
            </a:pPr>
            <a:r>
              <a:rPr lang="en-US" dirty="0" smtClean="0"/>
              <a:t>The </a:t>
            </a:r>
            <a:r>
              <a:rPr lang="en-US" dirty="0"/>
              <a:t>term “at-risk” has a wide variety of definitions </a:t>
            </a:r>
          </a:p>
          <a:p>
            <a:pPr marL="1028700" lvl="3" indent="-342900">
              <a:spcBef>
                <a:spcPts val="2000"/>
              </a:spcBef>
            </a:pPr>
            <a:r>
              <a:rPr lang="en-US" dirty="0" smtClean="0"/>
              <a:t>amount </a:t>
            </a:r>
            <a:r>
              <a:rPr lang="en-US" dirty="0"/>
              <a:t>of risky behavior (e.g., early sexual behavior, truancy, tobacco/alcohol/drug use, running away from home/foster home, associating with delinquent peers </a:t>
            </a:r>
            <a:endParaRPr lang="en-US" dirty="0" smtClean="0"/>
          </a:p>
          <a:p>
            <a:pPr marL="1028700" lvl="3" indent="-342900">
              <a:spcBef>
                <a:spcPts val="2000"/>
              </a:spcBef>
            </a:pPr>
            <a:r>
              <a:rPr lang="en-US" dirty="0" smtClean="0"/>
              <a:t>“</a:t>
            </a:r>
            <a:r>
              <a:rPr lang="en-US" dirty="0"/>
              <a:t>at-risk” factors include race and ethnicity, poverty, dangerous neighborhoods, family dysfunction, low test scores, grade retention, low teacher and parent expectations, and early involvement in non-school risk behaviors </a:t>
            </a:r>
          </a:p>
          <a:p>
            <a:pPr marL="342900" lvl="1" indent="-342900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7949" y="2329806"/>
            <a:ext cx="750113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mong the approximately 28 million adolescents in the United States, 10% or 2.8 million were at very high risk; 15% or 4.2 million were at high; 25% or 7 million were at moderate risk.</a:t>
            </a:r>
            <a:endParaRPr lang="en-US" dirty="0"/>
          </a:p>
          <a:p>
            <a:pPr algn="r"/>
            <a:r>
              <a:rPr lang="en-US" sz="1200" i="1" dirty="0" smtClean="0"/>
              <a:t>-</a:t>
            </a:r>
            <a:r>
              <a:rPr lang="en-US" sz="1200" i="1" dirty="0" err="1" smtClean="0"/>
              <a:t>Dryfoos</a:t>
            </a:r>
            <a:r>
              <a:rPr lang="en-US" sz="1200" i="1" dirty="0" smtClean="0"/>
              <a:t> 1990</a:t>
            </a:r>
          </a:p>
        </p:txBody>
      </p:sp>
    </p:spTree>
    <p:extLst>
      <p:ext uri="{BB962C8B-B14F-4D97-AF65-F5344CB8AC3E}">
        <p14:creationId xmlns:p14="http://schemas.microsoft.com/office/powerpoint/2010/main" val="142461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the </a:t>
            </a: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55252"/>
            <a:ext cx="8574087" cy="46458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problem of the “at-risk” youth and the difficulties in gaining access to fair and quality education is a product of a number of key factors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implementation of </a:t>
            </a:r>
            <a:r>
              <a:rPr lang="en-US" dirty="0" smtClean="0"/>
              <a:t>tracking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process of </a:t>
            </a:r>
            <a:r>
              <a:rPr lang="en-US" dirty="0" smtClean="0"/>
              <a:t>exclusion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growing achievement </a:t>
            </a:r>
            <a:r>
              <a:rPr lang="en-US" dirty="0" smtClean="0"/>
              <a:t>gap</a:t>
            </a:r>
            <a:endParaRPr lang="en-US" dirty="0"/>
          </a:p>
          <a:p>
            <a:pPr lvl="1"/>
            <a:r>
              <a:rPr lang="en-US" dirty="0" smtClean="0"/>
              <a:t>and </a:t>
            </a:r>
            <a:r>
              <a:rPr lang="en-US" dirty="0"/>
              <a:t>a lack of supportive, theoretically framed programs, among </a:t>
            </a:r>
            <a:r>
              <a:rPr lang="en-US" dirty="0" smtClean="0"/>
              <a:t>others</a:t>
            </a:r>
            <a:endParaRPr lang="en-US" dirty="0"/>
          </a:p>
          <a:p>
            <a:r>
              <a:rPr lang="en-US" dirty="0" smtClean="0"/>
              <a:t>Society </a:t>
            </a:r>
            <a:r>
              <a:rPr lang="en-US" dirty="0"/>
              <a:t>has consistently pushed the </a:t>
            </a:r>
            <a:r>
              <a:rPr lang="en-US" dirty="0" smtClean="0"/>
              <a:t>most </a:t>
            </a:r>
            <a:r>
              <a:rPr lang="en-US" dirty="0"/>
              <a:t>“at-risk” students out of education systems where they have the greatest chance to flourish and make their way out of poverty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Society has also </a:t>
            </a:r>
            <a:r>
              <a:rPr lang="en-US" dirty="0"/>
              <a:t>formed programs to help these students who are pushed out of their </a:t>
            </a:r>
            <a:r>
              <a:rPr lang="en-US" dirty="0" smtClean="0"/>
              <a:t>schools:</a:t>
            </a:r>
          </a:p>
          <a:p>
            <a:pPr lvl="1"/>
            <a:r>
              <a:rPr lang="en-US" dirty="0" smtClean="0"/>
              <a:t>Mentorship </a:t>
            </a:r>
            <a:r>
              <a:rPr lang="en-US" dirty="0"/>
              <a:t>programs provide a role model to look up </a:t>
            </a:r>
            <a:r>
              <a:rPr lang="en-US" dirty="0" smtClean="0"/>
              <a:t>to</a:t>
            </a:r>
          </a:p>
          <a:p>
            <a:pPr lvl="1"/>
            <a:r>
              <a:rPr lang="en-US" dirty="0" smtClean="0"/>
              <a:t>Alternative </a:t>
            </a:r>
            <a:r>
              <a:rPr lang="en-US" dirty="0"/>
              <a:t>schools can foster the best relationship an “at-risk” youth has ever had with a teacher or </a:t>
            </a:r>
            <a:r>
              <a:rPr lang="en-US" dirty="0" smtClean="0"/>
              <a:t>administrator 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service programs offer a sense of belonging and community responsibility to a young person who is “at-risk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After</a:t>
            </a:r>
            <a:r>
              <a:rPr lang="en-US" dirty="0"/>
              <a:t>-school programs provide a space for youth to become more involved in their </a:t>
            </a:r>
            <a:r>
              <a:rPr lang="en-US" dirty="0" smtClean="0"/>
              <a:t>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9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872174"/>
              </p:ext>
            </p:extLst>
          </p:nvPr>
        </p:nvGraphicFramePr>
        <p:xfrm>
          <a:off x="711799" y="2167023"/>
          <a:ext cx="78265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65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21830"/>
            <a:ext cx="8574087" cy="202768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u="sng" dirty="0" smtClean="0"/>
              <a:t>Dataset</a:t>
            </a:r>
            <a:r>
              <a:rPr lang="en-US" sz="2400" dirty="0" smtClean="0"/>
              <a:t>: </a:t>
            </a:r>
            <a:r>
              <a:rPr lang="en-US" dirty="0" smtClean="0"/>
              <a:t>Evaluation </a:t>
            </a:r>
            <a:r>
              <a:rPr lang="en-US" dirty="0"/>
              <a:t>of the Children at Risk Program in Austin, Texas, Bridgeport, Connecticut, Memphis, Tennessee, Savannah, Georgia, and Seattle, Washington, 1993-</a:t>
            </a:r>
            <a:r>
              <a:rPr lang="en-US" dirty="0" smtClean="0"/>
              <a:t>1997</a:t>
            </a:r>
          </a:p>
          <a:p>
            <a:pPr marL="806450" lvl="2" indent="-460375"/>
            <a:r>
              <a:rPr lang="en-US" dirty="0" smtClean="0"/>
              <a:t>Youth Interview Data </a:t>
            </a:r>
          </a:p>
          <a:p>
            <a:pPr marL="806450" lvl="2" indent="-460375"/>
            <a:r>
              <a:rPr lang="en-US" dirty="0" smtClean="0"/>
              <a:t>Sample Size: 867 youth</a:t>
            </a:r>
            <a:endParaRPr lang="en-US" dirty="0"/>
          </a:p>
          <a:p>
            <a:pPr marL="454025" lvl="1" indent="-454025">
              <a:spcBef>
                <a:spcPts val="2000"/>
              </a:spcBef>
              <a:buClr>
                <a:schemeClr val="bg1">
                  <a:lumMod val="65000"/>
                </a:schemeClr>
              </a:buClr>
            </a:pPr>
            <a:r>
              <a:rPr lang="en-US" sz="2400" dirty="0" smtClean="0"/>
              <a:t>Funded by </a:t>
            </a:r>
            <a:r>
              <a:rPr lang="en-US" dirty="0"/>
              <a:t>the United States Department of Justice, Columbia University, and United States Department of Health</a:t>
            </a:r>
            <a:r>
              <a:rPr lang="en-US" dirty="0"/>
              <a:t> </a:t>
            </a:r>
            <a:endParaRPr lang="en-US" dirty="0"/>
          </a:p>
          <a:p>
            <a:pPr marL="346075" lvl="2" indent="0">
              <a:spcBef>
                <a:spcPts val="20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750" y="3994167"/>
            <a:ext cx="4377758" cy="26161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Independent Variables</a:t>
            </a: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Days of skipped class</a:t>
            </a:r>
          </a:p>
          <a:p>
            <a:pPr lvl="1"/>
            <a:r>
              <a:rPr lang="en-US" dirty="0"/>
              <a:t>1) Never</a:t>
            </a:r>
          </a:p>
          <a:p>
            <a:pPr lvl="1"/>
            <a:r>
              <a:rPr lang="en-US" dirty="0"/>
              <a:t>2) 1-2 days</a:t>
            </a:r>
          </a:p>
          <a:p>
            <a:pPr lvl="1"/>
            <a:r>
              <a:rPr lang="en-US" dirty="0"/>
              <a:t>3) 3-5 days</a:t>
            </a:r>
          </a:p>
          <a:p>
            <a:pPr lvl="1"/>
            <a:r>
              <a:rPr lang="en-US" dirty="0"/>
              <a:t>4) 6-9 days</a:t>
            </a:r>
          </a:p>
          <a:p>
            <a:pPr lvl="1"/>
            <a:r>
              <a:rPr lang="en-US" dirty="0"/>
              <a:t>5) 10 or more days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Grades are important (Agree/Disagree)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Graduation is important (Agree/Disagree)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18168" y="5403415"/>
            <a:ext cx="3640082" cy="677108"/>
          </a:xfrm>
          <a:prstGeom prst="rect">
            <a:avLst/>
          </a:prstGeom>
          <a:noFill/>
          <a:ln>
            <a:solidFill>
              <a:srgbClr val="99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Dependent Variable</a:t>
            </a:r>
          </a:p>
          <a:p>
            <a:r>
              <a:rPr lang="en-US" dirty="0" smtClean="0"/>
              <a:t>Try hard in school (Agree/Disagree)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6576" y="3949511"/>
            <a:ext cx="2821341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Procedure used: </a:t>
            </a:r>
          </a:p>
          <a:p>
            <a:pPr algn="ctr"/>
            <a:r>
              <a:rPr lang="en-US" sz="2400" b="1" dirty="0" smtClean="0"/>
              <a:t>Logistic Regression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102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52669" r="62430" b="28833"/>
          <a:stretch/>
        </p:blipFill>
        <p:spPr>
          <a:xfrm>
            <a:off x="1453683" y="1838271"/>
            <a:ext cx="5987896" cy="243988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19249" y="4278155"/>
            <a:ext cx="7690859" cy="1848007"/>
          </a:xfrm>
        </p:spPr>
        <p:txBody>
          <a:bodyPr/>
          <a:lstStyle/>
          <a:p>
            <a:r>
              <a:rPr lang="en-US" dirty="0"/>
              <a:t>This shows that the model significantly predicts group membership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5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935704" y="4746078"/>
            <a:ext cx="7774404" cy="1380084"/>
          </a:xfrm>
        </p:spPr>
        <p:txBody>
          <a:bodyPr/>
          <a:lstStyle/>
          <a:p>
            <a:r>
              <a:rPr lang="en-US" dirty="0"/>
              <a:t>A perfect model </a:t>
            </a:r>
            <a:r>
              <a:rPr lang="en-US" dirty="0" smtClean="0"/>
              <a:t>would have a -2 Log Likelihood of 0. This </a:t>
            </a:r>
            <a:r>
              <a:rPr lang="en-US" dirty="0"/>
              <a:t>shows that model was not a great fit</a:t>
            </a:r>
            <a:r>
              <a:rPr lang="en-US" dirty="0" smtClean="0"/>
              <a:t>. This </a:t>
            </a:r>
            <a:r>
              <a:rPr lang="en-US" dirty="0"/>
              <a:t>will be addressed further in the discussion section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" name="Content Placeholder 9" descr="Picture 2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7" t="54771" r="52312" b="24629"/>
          <a:stretch/>
        </p:blipFill>
        <p:spPr>
          <a:xfrm>
            <a:off x="1339116" y="1771423"/>
            <a:ext cx="6607376" cy="2974655"/>
          </a:xfrm>
        </p:spPr>
      </p:pic>
    </p:spTree>
    <p:extLst>
      <p:ext uri="{BB962C8B-B14F-4D97-AF65-F5344CB8AC3E}">
        <p14:creationId xmlns:p14="http://schemas.microsoft.com/office/powerpoint/2010/main" val="350258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icture 4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40057" r="53759" b="33877"/>
          <a:stretch/>
        </p:blipFill>
        <p:spPr>
          <a:xfrm>
            <a:off x="751905" y="1821558"/>
            <a:ext cx="7637892" cy="335902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905" y="5180579"/>
            <a:ext cx="7958203" cy="945583"/>
          </a:xfrm>
        </p:spPr>
        <p:txBody>
          <a:bodyPr/>
          <a:lstStyle/>
          <a:p>
            <a:r>
              <a:rPr lang="en-US" dirty="0"/>
              <a:t>This shows that the model is extremely accurate in classifying subjects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4851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7626</TotalTime>
  <Words>1413</Words>
  <Application>Microsoft Macintosh PowerPoint</Application>
  <PresentationFormat>On-screen Show (4:3)</PresentationFormat>
  <Paragraphs>93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Spectrum</vt:lpstr>
      <vt:lpstr>“At-Risk” Youth &amp; Education</vt:lpstr>
      <vt:lpstr>Introduction</vt:lpstr>
      <vt:lpstr>Literature Review</vt:lpstr>
      <vt:lpstr>Review of the Literature</vt:lpstr>
      <vt:lpstr>Hypothesis</vt:lpstr>
      <vt:lpstr>Methods</vt:lpstr>
      <vt:lpstr>PowerPoint Presentation</vt:lpstr>
      <vt:lpstr>PowerPoint Presentation</vt:lpstr>
      <vt:lpstr>PowerPoint Presentation</vt:lpstr>
      <vt:lpstr>Results</vt:lpstr>
      <vt:lpstr>Truancy</vt:lpstr>
      <vt:lpstr>Discussion</vt:lpstr>
      <vt:lpstr>Limitations &amp; Suggestions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“At-Risk” Youth &amp; Education</dc:title>
  <dc:creator>Office 2004 Test Drive User</dc:creator>
  <cp:lastModifiedBy>Office 2004 Test Drive User</cp:lastModifiedBy>
  <cp:revision>28</cp:revision>
  <dcterms:created xsi:type="dcterms:W3CDTF">2012-11-29T05:36:38Z</dcterms:created>
  <dcterms:modified xsi:type="dcterms:W3CDTF">2012-12-05T00:18:08Z</dcterms:modified>
</cp:coreProperties>
</file>