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73" r:id="rId5"/>
    <p:sldId id="259" r:id="rId6"/>
    <p:sldId id="260" r:id="rId7"/>
    <p:sldId id="261" r:id="rId8"/>
    <p:sldId id="262" r:id="rId9"/>
    <p:sldId id="263" r:id="rId10"/>
    <p:sldId id="270" r:id="rId11"/>
    <p:sldId id="269" r:id="rId12"/>
    <p:sldId id="271" r:id="rId13"/>
    <p:sldId id="266" r:id="rId14"/>
    <p:sldId id="267" r:id="rId15"/>
    <p:sldId id="272"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A1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76" autoAdjust="0"/>
  </p:normalViewPr>
  <p:slideViewPr>
    <p:cSldViewPr>
      <p:cViewPr varScale="1">
        <p:scale>
          <a:sx n="78" d="100"/>
          <a:sy n="78" d="100"/>
        </p:scale>
        <p:origin x="-274" y="-72"/>
      </p:cViewPr>
      <p:guideLst>
        <p:guide orient="horz" pos="2160"/>
        <p:guide pos="2880"/>
      </p:guideLst>
    </p:cSldViewPr>
  </p:slideViewPr>
  <p:outlineViewPr>
    <p:cViewPr>
      <p:scale>
        <a:sx n="33" d="100"/>
        <a:sy n="33" d="100"/>
      </p:scale>
      <p:origin x="0" y="446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D13F6A64-F199-4D1E-8D92-6F2121474E50}" type="datetimeFigureOut">
              <a:rPr lang="en-US" smtClean="0"/>
              <a:t>12/4/2012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F3CD4851-74C0-4C4C-8AC3-7AE1C4053F30}" type="slidenum">
              <a:rPr lang="en-US" smtClean="0"/>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13F6A64-F199-4D1E-8D92-6F2121474E50}" type="datetimeFigureOut">
              <a:rPr lang="en-US" smtClean="0"/>
              <a:t>12/4/2012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CD4851-74C0-4C4C-8AC3-7AE1C4053F3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13F6A64-F199-4D1E-8D92-6F2121474E50}" type="datetimeFigureOut">
              <a:rPr lang="en-US" smtClean="0"/>
              <a:t>12/4/2012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CD4851-74C0-4C4C-8AC3-7AE1C4053F3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13F6A64-F199-4D1E-8D92-6F2121474E50}" type="datetimeFigureOut">
              <a:rPr lang="en-US" smtClean="0"/>
              <a:t>12/4/2012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CD4851-74C0-4C4C-8AC3-7AE1C4053F3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13F6A64-F199-4D1E-8D92-6F2121474E50}" type="datetimeFigureOut">
              <a:rPr lang="en-US" smtClean="0"/>
              <a:t>12/4/2012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F3CD4851-74C0-4C4C-8AC3-7AE1C4053F30}"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13F6A64-F199-4D1E-8D92-6F2121474E50}" type="datetimeFigureOut">
              <a:rPr lang="en-US" smtClean="0"/>
              <a:t>12/4/2012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CD4851-74C0-4C4C-8AC3-7AE1C4053F3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13F6A64-F199-4D1E-8D92-6F2121474E50}" type="datetimeFigureOut">
              <a:rPr lang="en-US" smtClean="0"/>
              <a:t>12/4/2012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CD4851-74C0-4C4C-8AC3-7AE1C4053F3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13F6A64-F199-4D1E-8D92-6F2121474E50}" type="datetimeFigureOut">
              <a:rPr lang="en-US" smtClean="0"/>
              <a:t>12/4/2012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CD4851-74C0-4C4C-8AC3-7AE1C4053F3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3F6A64-F199-4D1E-8D92-6F2121474E50}" type="datetimeFigureOut">
              <a:rPr lang="en-US" smtClean="0"/>
              <a:t>12/4/2012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CD4851-74C0-4C4C-8AC3-7AE1C4053F3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13F6A64-F199-4D1E-8D92-6F2121474E50}" type="datetimeFigureOut">
              <a:rPr lang="en-US" smtClean="0"/>
              <a:t>12/4/2012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CD4851-74C0-4C4C-8AC3-7AE1C4053F3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13F6A64-F199-4D1E-8D92-6F2121474E50}" type="datetimeFigureOut">
              <a:rPr lang="en-US" smtClean="0"/>
              <a:t>12/4/2012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CD4851-74C0-4C4C-8AC3-7AE1C4053F3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D13F6A64-F199-4D1E-8D92-6F2121474E50}" type="datetimeFigureOut">
              <a:rPr lang="en-US" smtClean="0"/>
              <a:t>12/4/2012</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F3CD4851-74C0-4C4C-8AC3-7AE1C4053F30}"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quickfacts.census.gov/qfd/states/06000.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0"/>
            <a:ext cx="8458200" cy="4267200"/>
          </a:xfrm>
        </p:spPr>
        <p:txBody>
          <a:bodyPr>
            <a:normAutofit/>
          </a:bodyPr>
          <a:lstStyle/>
          <a:p>
            <a:r>
              <a:rPr lang="en-US" dirty="0" smtClean="0"/>
              <a:t>The Effects of Age, gender and Ethnicity on </a:t>
            </a:r>
            <a:r>
              <a:rPr lang="en-US" dirty="0" smtClean="0"/>
              <a:t>Higher Education and Opportunities for </a:t>
            </a:r>
            <a:r>
              <a:rPr lang="en-US" dirty="0" err="1" smtClean="0"/>
              <a:t>latinos</a:t>
            </a:r>
            <a:endParaRPr lang="en-US" dirty="0"/>
          </a:p>
        </p:txBody>
      </p:sp>
      <p:sp>
        <p:nvSpPr>
          <p:cNvPr id="3" name="Subtitle 2"/>
          <p:cNvSpPr>
            <a:spLocks noGrp="1"/>
          </p:cNvSpPr>
          <p:nvPr>
            <p:ph type="subTitle" idx="1"/>
          </p:nvPr>
        </p:nvSpPr>
        <p:spPr>
          <a:xfrm>
            <a:off x="1371600" y="4648200"/>
            <a:ext cx="6400800" cy="1600200"/>
          </a:xfrm>
        </p:spPr>
        <p:txBody>
          <a:bodyPr>
            <a:normAutofit/>
          </a:bodyPr>
          <a:lstStyle/>
          <a:p>
            <a:r>
              <a:rPr lang="en-US" dirty="0" smtClean="0"/>
              <a:t>Siobhan Goldberg</a:t>
            </a:r>
          </a:p>
          <a:p>
            <a:r>
              <a:rPr lang="en-US" dirty="0" smtClean="0"/>
              <a:t>SOC 680</a:t>
            </a:r>
          </a:p>
          <a:p>
            <a:r>
              <a:rPr lang="en-US" dirty="0" smtClean="0"/>
              <a:t>Fall 2012</a:t>
            </a:r>
            <a:endParaRPr lang="en-US" dirty="0"/>
          </a:p>
        </p:txBody>
      </p:sp>
    </p:spTree>
    <p:extLst>
      <p:ext uri="{BB962C8B-B14F-4D97-AF65-F5344CB8AC3E}">
        <p14:creationId xmlns:p14="http://schemas.microsoft.com/office/powerpoint/2010/main" val="9214126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a:t>
            </a:r>
            <a:endParaRPr lang="en-US" dirty="0"/>
          </a:p>
        </p:txBody>
      </p:sp>
      <p:pic>
        <p:nvPicPr>
          <p:cNvPr id="512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2400" y="1524000"/>
            <a:ext cx="5020194" cy="46638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5334000" y="1828800"/>
            <a:ext cx="3581400" cy="1631216"/>
          </a:xfrm>
          <a:prstGeom prst="rect">
            <a:avLst/>
          </a:prstGeom>
          <a:noFill/>
        </p:spPr>
        <p:txBody>
          <a:bodyPr wrap="square" rtlCol="0">
            <a:spAutoFit/>
          </a:bodyPr>
          <a:lstStyle/>
          <a:p>
            <a:r>
              <a:rPr lang="en-US" sz="2000" dirty="0" smtClean="0"/>
              <a:t>Statistically significant so the model with only the constant is a poor fit, so the predictors have a significant effect and essentially a different model.</a:t>
            </a:r>
            <a:endParaRPr lang="en-US" sz="2000" dirty="0"/>
          </a:p>
        </p:txBody>
      </p:sp>
      <p:sp>
        <p:nvSpPr>
          <p:cNvPr id="6" name="Right Arrow 5"/>
          <p:cNvSpPr/>
          <p:nvPr/>
        </p:nvSpPr>
        <p:spPr>
          <a:xfrm>
            <a:off x="4355592" y="1803400"/>
            <a:ext cx="978408" cy="484632"/>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5295900" y="3810000"/>
            <a:ext cx="3657600" cy="2862322"/>
          </a:xfrm>
          <a:prstGeom prst="rect">
            <a:avLst/>
          </a:prstGeom>
          <a:noFill/>
        </p:spPr>
        <p:txBody>
          <a:bodyPr wrap="square" rtlCol="0">
            <a:spAutoFit/>
          </a:bodyPr>
          <a:lstStyle/>
          <a:p>
            <a:r>
              <a:rPr lang="en-US" sz="2000" dirty="0" smtClean="0"/>
              <a:t>Cox &amp; Snell: 4.6% of the variation of degree attainment is explained by the logistic regression model.</a:t>
            </a:r>
          </a:p>
          <a:p>
            <a:endParaRPr lang="en-US" sz="2000" dirty="0"/>
          </a:p>
          <a:p>
            <a:r>
              <a:rPr lang="en-US" sz="2000" dirty="0" err="1" smtClean="0"/>
              <a:t>Nagelkerke</a:t>
            </a:r>
            <a:r>
              <a:rPr lang="en-US" sz="2000" dirty="0" smtClean="0"/>
              <a:t> R Square Test: A relatively weak relationship of 6.2% between the predictors and the prediction.</a:t>
            </a:r>
            <a:endParaRPr lang="en-US" sz="2000" dirty="0"/>
          </a:p>
        </p:txBody>
      </p:sp>
    </p:spTree>
    <p:extLst>
      <p:ext uri="{BB962C8B-B14F-4D97-AF65-F5344CB8AC3E}">
        <p14:creationId xmlns:p14="http://schemas.microsoft.com/office/powerpoint/2010/main" val="2188855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a:t>
            </a:r>
            <a:endParaRPr lang="en-US" dirty="0"/>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447800" y="1752600"/>
            <a:ext cx="6085955" cy="1754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1143000" y="4267200"/>
            <a:ext cx="6629400" cy="1477328"/>
          </a:xfrm>
          <a:prstGeom prst="rect">
            <a:avLst/>
          </a:prstGeom>
          <a:noFill/>
        </p:spPr>
        <p:txBody>
          <a:bodyPr wrap="square" rtlCol="0">
            <a:spAutoFit/>
          </a:bodyPr>
          <a:lstStyle/>
          <a:p>
            <a:r>
              <a:rPr lang="en-US" dirty="0" smtClean="0"/>
              <a:t>The </a:t>
            </a:r>
            <a:r>
              <a:rPr lang="en-US" dirty="0" err="1" smtClean="0"/>
              <a:t>Hosmer</a:t>
            </a:r>
            <a:r>
              <a:rPr lang="en-US" dirty="0" smtClean="0"/>
              <a:t> and </a:t>
            </a:r>
            <a:r>
              <a:rPr lang="en-US" dirty="0" err="1" smtClean="0"/>
              <a:t>Lemeshow</a:t>
            </a:r>
            <a:r>
              <a:rPr lang="en-US" dirty="0" smtClean="0"/>
              <a:t> Test is not significant so the model is a good fit for the data.</a:t>
            </a:r>
          </a:p>
          <a:p>
            <a:endParaRPr lang="en-US" dirty="0"/>
          </a:p>
          <a:p>
            <a:r>
              <a:rPr lang="en-US" dirty="0" smtClean="0"/>
              <a:t>So since the model doesn’t statistically differ from the observed, it therefore fits the model at an acceptable level.</a:t>
            </a:r>
            <a:endParaRPr lang="en-US" dirty="0"/>
          </a:p>
        </p:txBody>
      </p:sp>
    </p:spTree>
    <p:extLst>
      <p:ext uri="{BB962C8B-B14F-4D97-AF65-F5344CB8AC3E}">
        <p14:creationId xmlns:p14="http://schemas.microsoft.com/office/powerpoint/2010/main" val="3161890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dirty="0" smtClean="0"/>
              <a:t>Results</a:t>
            </a:r>
            <a:endParaRPr lang="en-US" dirty="0"/>
          </a:p>
        </p:txBody>
      </p:sp>
      <p:pic>
        <p:nvPicPr>
          <p:cNvPr id="614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33780" y="990600"/>
            <a:ext cx="8000240" cy="25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5-Point Star 4"/>
          <p:cNvSpPr/>
          <p:nvPr/>
        </p:nvSpPr>
        <p:spPr>
          <a:xfrm>
            <a:off x="8305800" y="2171700"/>
            <a:ext cx="152400" cy="1524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5-Point Star 8"/>
          <p:cNvSpPr/>
          <p:nvPr/>
        </p:nvSpPr>
        <p:spPr>
          <a:xfrm>
            <a:off x="8305800" y="2425700"/>
            <a:ext cx="152400" cy="1524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5-Point Star 10"/>
          <p:cNvSpPr/>
          <p:nvPr/>
        </p:nvSpPr>
        <p:spPr>
          <a:xfrm>
            <a:off x="8302557" y="1900136"/>
            <a:ext cx="152400" cy="1905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152400" y="3581400"/>
            <a:ext cx="8610600" cy="3862596"/>
          </a:xfrm>
          <a:prstGeom prst="rect">
            <a:avLst/>
          </a:prstGeom>
          <a:noFill/>
        </p:spPr>
        <p:txBody>
          <a:bodyPr wrap="square" rtlCol="0">
            <a:spAutoFit/>
          </a:bodyPr>
          <a:lstStyle/>
          <a:p>
            <a:r>
              <a:rPr lang="en-US" sz="1900" dirty="0" smtClean="0"/>
              <a:t>Age: Significant</a:t>
            </a:r>
          </a:p>
          <a:p>
            <a:r>
              <a:rPr lang="en-US" sz="1900" dirty="0" smtClean="0"/>
              <a:t>-As age increases the proportion of people who get degrees increases.</a:t>
            </a:r>
          </a:p>
          <a:p>
            <a:pPr marL="342900" indent="-342900">
              <a:buFontTx/>
              <a:buChar char="-"/>
            </a:pPr>
            <a:endParaRPr lang="en-US" sz="1900" dirty="0" smtClean="0"/>
          </a:p>
          <a:p>
            <a:r>
              <a:rPr lang="en-US" sz="1900" dirty="0" smtClean="0"/>
              <a:t>Gender: Significant </a:t>
            </a:r>
          </a:p>
          <a:p>
            <a:r>
              <a:rPr lang="en-US" sz="1900" dirty="0" smtClean="0"/>
              <a:t>-As the ratio of females to males increases the proportion of degrees obtained increases.</a:t>
            </a:r>
          </a:p>
          <a:p>
            <a:endParaRPr lang="en-US" sz="1900" dirty="0"/>
          </a:p>
          <a:p>
            <a:r>
              <a:rPr lang="en-US" sz="1900" dirty="0" smtClean="0"/>
              <a:t>Ethnicity: Significant</a:t>
            </a:r>
          </a:p>
          <a:p>
            <a:r>
              <a:rPr lang="en-US" sz="1900" dirty="0" smtClean="0"/>
              <a:t>- An increase in the proportion of Hispanics relative to whites in the sample, has a dramatic negative effect on the proportion of people getting a bachelor’s degree.</a:t>
            </a:r>
          </a:p>
          <a:p>
            <a:endParaRPr lang="en-US" dirty="0" smtClean="0"/>
          </a:p>
          <a:p>
            <a:endParaRPr lang="en-US" dirty="0"/>
          </a:p>
        </p:txBody>
      </p:sp>
    </p:spTree>
    <p:extLst>
      <p:ext uri="{BB962C8B-B14F-4D97-AF65-F5344CB8AC3E}">
        <p14:creationId xmlns:p14="http://schemas.microsoft.com/office/powerpoint/2010/main" val="28760962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Limitations</a:t>
            </a:r>
            <a:endParaRPr lang="en-US" dirty="0"/>
          </a:p>
        </p:txBody>
      </p:sp>
      <p:sp>
        <p:nvSpPr>
          <p:cNvPr id="3" name="Content Placeholder 2"/>
          <p:cNvSpPr>
            <a:spLocks noGrp="1"/>
          </p:cNvSpPr>
          <p:nvPr>
            <p:ph idx="1"/>
          </p:nvPr>
        </p:nvSpPr>
        <p:spPr/>
        <p:txBody>
          <a:bodyPr/>
          <a:lstStyle/>
          <a:p>
            <a:r>
              <a:rPr lang="en-US" sz="2400" dirty="0" smtClean="0"/>
              <a:t>Calls were only made to landlines so any households without one could not be included in the data collection process</a:t>
            </a:r>
            <a:r>
              <a:rPr lang="en-US" sz="2400" dirty="0" smtClean="0"/>
              <a:t>.</a:t>
            </a:r>
          </a:p>
          <a:p>
            <a:r>
              <a:rPr lang="en-US" sz="2400" dirty="0" smtClean="0"/>
              <a:t>Focus was on the Greater Los Angeles Area so not generalizable to other populations due to the unique population of the area.</a:t>
            </a:r>
          </a:p>
          <a:p>
            <a:endParaRPr lang="en-US" sz="2400" dirty="0" smtClean="0"/>
          </a:p>
          <a:p>
            <a:endParaRPr lang="en-US" dirty="0"/>
          </a:p>
        </p:txBody>
      </p:sp>
    </p:spTree>
    <p:extLst>
      <p:ext uri="{BB962C8B-B14F-4D97-AF65-F5344CB8AC3E}">
        <p14:creationId xmlns:p14="http://schemas.microsoft.com/office/powerpoint/2010/main" val="42874162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Further Research</a:t>
            </a:r>
            <a:endParaRPr lang="en-US" dirty="0"/>
          </a:p>
        </p:txBody>
      </p:sp>
      <p:sp>
        <p:nvSpPr>
          <p:cNvPr id="3" name="Content Placeholder 2"/>
          <p:cNvSpPr>
            <a:spLocks noGrp="1"/>
          </p:cNvSpPr>
          <p:nvPr>
            <p:ph idx="1"/>
          </p:nvPr>
        </p:nvSpPr>
        <p:spPr/>
        <p:txBody>
          <a:bodyPr>
            <a:normAutofit/>
          </a:bodyPr>
          <a:lstStyle/>
          <a:p>
            <a:r>
              <a:rPr lang="en-US" sz="2000" dirty="0" smtClean="0"/>
              <a:t>Look at schools in the Los Angeles area especially in the high schools to see how students are being encouraged to go to school and see what information is available to them</a:t>
            </a:r>
            <a:r>
              <a:rPr lang="en-US" sz="2000" dirty="0" smtClean="0"/>
              <a:t>.</a:t>
            </a:r>
          </a:p>
          <a:p>
            <a:r>
              <a:rPr lang="en-US" sz="2000" dirty="0" smtClean="0"/>
              <a:t>See how counselors are able to help students out</a:t>
            </a:r>
          </a:p>
          <a:p>
            <a:pPr lvl="1"/>
            <a:r>
              <a:rPr lang="en-US" sz="2000" dirty="0" smtClean="0"/>
              <a:t>Accuracy of information</a:t>
            </a:r>
          </a:p>
          <a:p>
            <a:pPr lvl="2"/>
            <a:r>
              <a:rPr lang="en-US" sz="2000" dirty="0" smtClean="0"/>
              <a:t>Are there bilingual pamphlets or is information only available in English?</a:t>
            </a:r>
          </a:p>
          <a:p>
            <a:pPr lvl="1"/>
            <a:r>
              <a:rPr lang="en-US" sz="2000" dirty="0" smtClean="0"/>
              <a:t>Availability (urban </a:t>
            </a:r>
            <a:r>
              <a:rPr lang="en-US" sz="2000" dirty="0" err="1" smtClean="0"/>
              <a:t>vs</a:t>
            </a:r>
            <a:r>
              <a:rPr lang="en-US" sz="2000" dirty="0" smtClean="0"/>
              <a:t> suburban high schools and colleges)</a:t>
            </a:r>
          </a:p>
          <a:p>
            <a:endParaRPr lang="en-US" sz="2000" dirty="0"/>
          </a:p>
        </p:txBody>
      </p:sp>
    </p:spTree>
    <p:extLst>
      <p:ext uri="{BB962C8B-B14F-4D97-AF65-F5344CB8AC3E}">
        <p14:creationId xmlns:p14="http://schemas.microsoft.com/office/powerpoint/2010/main" val="13366551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fontScale="92500" lnSpcReduction="20000"/>
          </a:bodyPr>
          <a:lstStyle/>
          <a:p>
            <a:r>
              <a:rPr lang="en-US" sz="2400" dirty="0"/>
              <a:t>Brock, Thomas. 2010. “Young Adults and Higher Education: </a:t>
            </a:r>
            <a:r>
              <a:rPr lang="en-US" sz="2400" dirty="0" smtClean="0"/>
              <a:t>	Barriers </a:t>
            </a:r>
            <a:r>
              <a:rPr lang="en-US" sz="2400" dirty="0"/>
              <a:t>and Breakthroughs to </a:t>
            </a:r>
            <a:r>
              <a:rPr lang="en-US" sz="2400" dirty="0" smtClean="0"/>
              <a:t>Success</a:t>
            </a:r>
            <a:r>
              <a:rPr lang="en-US" sz="2400" dirty="0"/>
              <a:t>.” The Future of </a:t>
            </a:r>
            <a:r>
              <a:rPr lang="en-US" sz="2400" dirty="0" smtClean="0"/>
              <a:t>	Children </a:t>
            </a:r>
            <a:r>
              <a:rPr lang="en-US" sz="2400" dirty="0"/>
              <a:t>20(1):109-32.</a:t>
            </a:r>
          </a:p>
          <a:p>
            <a:r>
              <a:rPr lang="en-US" sz="2400" dirty="0"/>
              <a:t>Gonzalez, Laura M. 2012. “College-Level Choice of Latino </a:t>
            </a:r>
            <a:r>
              <a:rPr lang="en-US" sz="2400" dirty="0" smtClean="0"/>
              <a:t>	High </a:t>
            </a:r>
            <a:r>
              <a:rPr lang="en-US" sz="2400" dirty="0"/>
              <a:t>School Students: A </a:t>
            </a:r>
            <a:r>
              <a:rPr lang="en-US" sz="2400" dirty="0" smtClean="0"/>
              <a:t>Social-Cognitive </a:t>
            </a:r>
            <a:r>
              <a:rPr lang="en-US" sz="2400" dirty="0"/>
              <a:t>Approach.” </a:t>
            </a:r>
            <a:r>
              <a:rPr lang="en-US" sz="2400" dirty="0" smtClean="0"/>
              <a:t>	Journal </a:t>
            </a:r>
            <a:r>
              <a:rPr lang="en-US" sz="2400" dirty="0"/>
              <a:t>of Multicultural Counseling and Development 	40(3):144-55.</a:t>
            </a:r>
          </a:p>
          <a:p>
            <a:r>
              <a:rPr lang="en-US" sz="2400" dirty="0" err="1"/>
              <a:t>Hagedorn</a:t>
            </a:r>
            <a:r>
              <a:rPr lang="en-US" sz="2400" dirty="0"/>
              <a:t>, Linda S., </a:t>
            </a:r>
            <a:r>
              <a:rPr lang="en-US" sz="2400" dirty="0" err="1"/>
              <a:t>Winny</a:t>
            </a:r>
            <a:r>
              <a:rPr lang="en-US" sz="2400" dirty="0"/>
              <a:t> Chi, Rita M. </a:t>
            </a:r>
            <a:r>
              <a:rPr lang="en-US" sz="2400" dirty="0" err="1"/>
              <a:t>Cepeda</a:t>
            </a:r>
            <a:r>
              <a:rPr lang="en-US" sz="2400" dirty="0"/>
              <a:t>, and </a:t>
            </a:r>
            <a:r>
              <a:rPr lang="en-US" sz="2400" dirty="0" smtClean="0"/>
              <a:t>	Melissa </a:t>
            </a:r>
            <a:r>
              <a:rPr lang="en-US" sz="2400" dirty="0"/>
              <a:t>McLain. 2007. </a:t>
            </a:r>
            <a:r>
              <a:rPr lang="en-US" sz="2400" dirty="0" smtClean="0"/>
              <a:t>“An </a:t>
            </a:r>
            <a:r>
              <a:rPr lang="en-US" sz="2400" dirty="0"/>
              <a:t>Investigation </a:t>
            </a:r>
            <a:r>
              <a:rPr lang="en-US" sz="2400" dirty="0" smtClean="0"/>
              <a:t>of </a:t>
            </a:r>
            <a:r>
              <a:rPr lang="en-US" sz="2400" dirty="0"/>
              <a:t>Critical Mass: </a:t>
            </a:r>
            <a:r>
              <a:rPr lang="en-US" sz="2400" dirty="0" smtClean="0"/>
              <a:t>	The </a:t>
            </a:r>
            <a:r>
              <a:rPr lang="en-US" sz="2400" dirty="0"/>
              <a:t>Role of Latino Representation in the Success of </a:t>
            </a:r>
            <a:r>
              <a:rPr lang="en-US" sz="2400" dirty="0" smtClean="0"/>
              <a:t>	Urban </a:t>
            </a:r>
            <a:r>
              <a:rPr lang="en-US" sz="2400" dirty="0"/>
              <a:t>Community </a:t>
            </a:r>
            <a:r>
              <a:rPr lang="en-US" sz="2400" dirty="0" smtClean="0"/>
              <a:t>College </a:t>
            </a:r>
            <a:r>
              <a:rPr lang="en-US" sz="2400" dirty="0"/>
              <a:t>Students.” Research in </a:t>
            </a:r>
            <a:r>
              <a:rPr lang="en-US" sz="2400" dirty="0" smtClean="0"/>
              <a:t>	Higher </a:t>
            </a:r>
            <a:r>
              <a:rPr lang="en-US" sz="2400" dirty="0"/>
              <a:t>Education 48(1):73-91.</a:t>
            </a:r>
          </a:p>
          <a:p>
            <a:r>
              <a:rPr lang="en-US" sz="2400" dirty="0"/>
              <a:t>US Census Bureau. (2011). State and County Quick-Facts: </a:t>
            </a:r>
            <a:r>
              <a:rPr lang="en-US" sz="2400" dirty="0" smtClean="0"/>
              <a:t>	California</a:t>
            </a:r>
            <a:r>
              <a:rPr lang="en-US" sz="2400" dirty="0"/>
              <a:t>. Retrieved November 5, </a:t>
            </a:r>
            <a:r>
              <a:rPr lang="en-US" sz="2400" dirty="0" smtClean="0"/>
              <a:t>2012 </a:t>
            </a:r>
            <a:r>
              <a:rPr lang="en-US" sz="2400" dirty="0"/>
              <a:t>from </a:t>
            </a:r>
            <a:r>
              <a:rPr lang="en-US" sz="2400" dirty="0" smtClean="0"/>
              <a:t>	</a:t>
            </a:r>
            <a:r>
              <a:rPr lang="en-US" sz="2400" u="sng" dirty="0" smtClean="0">
                <a:hlinkClick r:id="rId2"/>
              </a:rPr>
              <a:t>http</a:t>
            </a:r>
            <a:r>
              <a:rPr lang="en-US" sz="2400" u="sng" dirty="0">
                <a:hlinkClick r:id="rId2"/>
              </a:rPr>
              <a:t>://quickfacts.census.gov/qfd/states/06000.html</a:t>
            </a:r>
            <a:endParaRPr lang="en-US" sz="2400" dirty="0"/>
          </a:p>
          <a:p>
            <a:pPr marL="137160" indent="0">
              <a:buNone/>
            </a:pPr>
            <a:endParaRPr lang="en-US" dirty="0"/>
          </a:p>
        </p:txBody>
      </p:sp>
    </p:spTree>
    <p:extLst>
      <p:ext uri="{BB962C8B-B14F-4D97-AF65-F5344CB8AC3E}">
        <p14:creationId xmlns:p14="http://schemas.microsoft.com/office/powerpoint/2010/main" val="21406126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Population Stats</a:t>
            </a:r>
            <a:endParaRPr lang="en-US" dirty="0"/>
          </a:p>
        </p:txBody>
      </p:sp>
      <p:sp>
        <p:nvSpPr>
          <p:cNvPr id="3" name="Content Placeholder 2"/>
          <p:cNvSpPr>
            <a:spLocks noGrp="1"/>
          </p:cNvSpPr>
          <p:nvPr>
            <p:ph idx="1"/>
          </p:nvPr>
        </p:nvSpPr>
        <p:spPr/>
        <p:txBody>
          <a:bodyPr>
            <a:normAutofit/>
          </a:bodyPr>
          <a:lstStyle/>
          <a:p>
            <a:r>
              <a:rPr lang="en-US" dirty="0" smtClean="0"/>
              <a:t>US Census (2011</a:t>
            </a:r>
            <a:r>
              <a:rPr lang="en-US" dirty="0" smtClean="0"/>
              <a:t>)</a:t>
            </a:r>
            <a:endParaRPr lang="en-US" dirty="0"/>
          </a:p>
          <a:p>
            <a:r>
              <a:rPr lang="en-US" dirty="0" smtClean="0"/>
              <a:t>Hispanic Population</a:t>
            </a:r>
          </a:p>
          <a:p>
            <a:pPr lvl="1"/>
            <a:r>
              <a:rPr lang="en-US" dirty="0" smtClean="0"/>
              <a:t>Individuals identified as Hispanic or Latino in origin</a:t>
            </a:r>
          </a:p>
          <a:p>
            <a:pPr lvl="3"/>
            <a:r>
              <a:rPr lang="en-US" dirty="0" smtClean="0"/>
              <a:t>California: 38.1%</a:t>
            </a:r>
          </a:p>
          <a:p>
            <a:pPr lvl="3"/>
            <a:r>
              <a:rPr lang="en-US" dirty="0" smtClean="0"/>
              <a:t>Los Angeles: 48.1</a:t>
            </a:r>
            <a:r>
              <a:rPr lang="en-US" dirty="0" smtClean="0"/>
              <a:t>%</a:t>
            </a:r>
          </a:p>
          <a:p>
            <a:pPr lvl="3"/>
            <a:endParaRPr lang="en-US" dirty="0"/>
          </a:p>
          <a:p>
            <a:pPr lvl="1"/>
            <a:r>
              <a:rPr lang="en-US" dirty="0" smtClean="0"/>
              <a:t>In Los Angeles County, the concentration of Latino is even higher than the state average [with] half (42.9%) of the students enrolled in the Los Angeles Community College District are Latino” (</a:t>
            </a:r>
            <a:r>
              <a:rPr lang="en-US" dirty="0" err="1" smtClean="0"/>
              <a:t>Hagedorn</a:t>
            </a:r>
            <a:r>
              <a:rPr lang="en-US" dirty="0" smtClean="0"/>
              <a:t> et al. 2007:89)</a:t>
            </a:r>
            <a:endParaRPr lang="en-US" dirty="0"/>
          </a:p>
        </p:txBody>
      </p:sp>
    </p:spTree>
    <p:extLst>
      <p:ext uri="{BB962C8B-B14F-4D97-AF65-F5344CB8AC3E}">
        <p14:creationId xmlns:p14="http://schemas.microsoft.com/office/powerpoint/2010/main" val="20307420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Literature Review</a:t>
            </a:r>
            <a:endParaRPr lang="en-US" dirty="0"/>
          </a:p>
        </p:txBody>
      </p:sp>
      <p:sp>
        <p:nvSpPr>
          <p:cNvPr id="3" name="Content Placeholder 2"/>
          <p:cNvSpPr>
            <a:spLocks noGrp="1"/>
          </p:cNvSpPr>
          <p:nvPr>
            <p:ph idx="1"/>
          </p:nvPr>
        </p:nvSpPr>
        <p:spPr/>
        <p:txBody>
          <a:bodyPr>
            <a:normAutofit/>
          </a:bodyPr>
          <a:lstStyle/>
          <a:p>
            <a:r>
              <a:rPr lang="en-US" sz="2000" dirty="0" smtClean="0"/>
              <a:t>Young Adults and Higher Education: Barriers and Breakthroughs to Success</a:t>
            </a:r>
          </a:p>
          <a:p>
            <a:pPr lvl="1"/>
            <a:r>
              <a:rPr lang="en-US" sz="2000" dirty="0" smtClean="0"/>
              <a:t>Brock Thomas, 2010</a:t>
            </a:r>
            <a:endParaRPr lang="en-US" sz="2000" dirty="0" smtClean="0"/>
          </a:p>
          <a:p>
            <a:pPr lvl="2"/>
            <a:r>
              <a:rPr lang="en-US" sz="2000" dirty="0" smtClean="0"/>
              <a:t>Government aid has not kept up with the rising cost of college</a:t>
            </a:r>
          </a:p>
          <a:p>
            <a:pPr lvl="2"/>
            <a:r>
              <a:rPr lang="en-US" sz="2000" dirty="0" smtClean="0"/>
              <a:t>California struggles financially with meeting students’ needs</a:t>
            </a:r>
          </a:p>
          <a:p>
            <a:pPr lvl="4"/>
            <a:r>
              <a:rPr lang="en-US" dirty="0" smtClean="0"/>
              <a:t>“In California, for example, community colleges receive less than half the funding per full-time enrolled student than the state universities receive, and only about one-fifth as much as the University of California” (Brock 2010: 119)</a:t>
            </a:r>
            <a:endParaRPr lang="en-US" dirty="0" smtClean="0"/>
          </a:p>
          <a:p>
            <a:pPr lvl="3"/>
            <a:endParaRPr lang="en-US" sz="1800" dirty="0"/>
          </a:p>
        </p:txBody>
      </p:sp>
    </p:spTree>
    <p:extLst>
      <p:ext uri="{BB962C8B-B14F-4D97-AF65-F5344CB8AC3E}">
        <p14:creationId xmlns:p14="http://schemas.microsoft.com/office/powerpoint/2010/main" val="40574090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Literature Review</a:t>
            </a:r>
            <a:endParaRPr lang="en-US" dirty="0"/>
          </a:p>
        </p:txBody>
      </p:sp>
      <p:sp>
        <p:nvSpPr>
          <p:cNvPr id="3" name="Content Placeholder 2"/>
          <p:cNvSpPr>
            <a:spLocks noGrp="1"/>
          </p:cNvSpPr>
          <p:nvPr>
            <p:ph idx="1"/>
          </p:nvPr>
        </p:nvSpPr>
        <p:spPr/>
        <p:txBody>
          <a:bodyPr>
            <a:normAutofit/>
          </a:bodyPr>
          <a:lstStyle/>
          <a:p>
            <a:r>
              <a:rPr lang="en-US" sz="2000" dirty="0" smtClean="0"/>
              <a:t>College-Level Choice of Latino High School Students: A Social-Cognitive Approach</a:t>
            </a:r>
          </a:p>
          <a:p>
            <a:pPr lvl="1"/>
            <a:r>
              <a:rPr lang="en-US" sz="2000" dirty="0" smtClean="0"/>
              <a:t>Laura Gonzalez (2012) adds that Latino students are more likely to enter community colleges rather than four year universities after high school.  It has been a long standing trend that students who go to community college  first tend to have low degree completion rates.</a:t>
            </a:r>
          </a:p>
          <a:p>
            <a:endParaRPr lang="en-US" sz="2000" dirty="0"/>
          </a:p>
          <a:p>
            <a:pPr lvl="1"/>
            <a:r>
              <a:rPr lang="en-US" sz="2000" dirty="0" smtClean="0"/>
              <a:t>Some of the influences for choosing community college is:</a:t>
            </a:r>
          </a:p>
          <a:p>
            <a:pPr lvl="2"/>
            <a:r>
              <a:rPr lang="en-US" sz="2000" dirty="0" smtClean="0"/>
              <a:t>Cultural and family obligations</a:t>
            </a:r>
          </a:p>
          <a:p>
            <a:pPr lvl="2"/>
            <a:r>
              <a:rPr lang="en-US" sz="2000" dirty="0" smtClean="0"/>
              <a:t>Lack of counselor support</a:t>
            </a:r>
          </a:p>
          <a:p>
            <a:pPr lvl="2"/>
            <a:r>
              <a:rPr lang="en-US" sz="2000" dirty="0" smtClean="0"/>
              <a:t>Poor academic preparation in high school</a:t>
            </a:r>
          </a:p>
          <a:p>
            <a:pPr lvl="2"/>
            <a:r>
              <a:rPr lang="en-US" sz="2000" dirty="0" smtClean="0"/>
              <a:t>Access to financial aid </a:t>
            </a:r>
            <a:endParaRPr lang="en-US" sz="2000" dirty="0"/>
          </a:p>
        </p:txBody>
      </p:sp>
    </p:spTree>
    <p:extLst>
      <p:ext uri="{BB962C8B-B14F-4D97-AF65-F5344CB8AC3E}">
        <p14:creationId xmlns:p14="http://schemas.microsoft.com/office/powerpoint/2010/main" val="3158237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r>
              <a:rPr lang="en-US" dirty="0" smtClean="0"/>
              <a:t>Data Set</a:t>
            </a:r>
            <a:endParaRPr lang="en-US" dirty="0"/>
          </a:p>
        </p:txBody>
      </p:sp>
      <p:sp>
        <p:nvSpPr>
          <p:cNvPr id="3" name="Content Placeholder 2"/>
          <p:cNvSpPr>
            <a:spLocks noGrp="1"/>
          </p:cNvSpPr>
          <p:nvPr>
            <p:ph idx="1"/>
          </p:nvPr>
        </p:nvSpPr>
        <p:spPr>
          <a:xfrm>
            <a:off x="457200" y="1143000"/>
            <a:ext cx="8229600" cy="5166360"/>
          </a:xfrm>
        </p:spPr>
        <p:txBody>
          <a:bodyPr/>
          <a:lstStyle/>
          <a:p>
            <a:r>
              <a:rPr lang="en-US" dirty="0" smtClean="0"/>
              <a:t>Immigration and Intergenerational Mobility in Metropolitan Los Angeles (IIMMLA)</a:t>
            </a:r>
          </a:p>
          <a:p>
            <a:pPr lvl="1"/>
            <a:r>
              <a:rPr lang="en-US" dirty="0" smtClean="0"/>
              <a:t>2,512 Participants</a:t>
            </a:r>
          </a:p>
          <a:p>
            <a:pPr lvl="1"/>
            <a:r>
              <a:rPr lang="en-US" dirty="0" smtClean="0"/>
              <a:t>Location: Focused on 5 counties </a:t>
            </a:r>
          </a:p>
          <a:p>
            <a:pPr lvl="2"/>
            <a:r>
              <a:rPr lang="en-US" dirty="0" smtClean="0"/>
              <a:t>Ventura</a:t>
            </a:r>
          </a:p>
          <a:p>
            <a:pPr lvl="2"/>
            <a:r>
              <a:rPr lang="en-US" dirty="0" smtClean="0"/>
              <a:t>Orange</a:t>
            </a:r>
          </a:p>
          <a:p>
            <a:pPr lvl="2"/>
            <a:r>
              <a:rPr lang="en-US" dirty="0" smtClean="0"/>
              <a:t>San Bernardino</a:t>
            </a:r>
          </a:p>
          <a:p>
            <a:pPr lvl="2"/>
            <a:r>
              <a:rPr lang="en-US" dirty="0" smtClean="0"/>
              <a:t>Los Angeles</a:t>
            </a:r>
          </a:p>
          <a:p>
            <a:pPr lvl="2"/>
            <a:r>
              <a:rPr lang="en-US" dirty="0" smtClean="0"/>
              <a:t>Riverside</a:t>
            </a:r>
          </a:p>
          <a:p>
            <a:pPr lvl="2"/>
            <a:endParaRPr lang="en-US"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79130" y="3505200"/>
            <a:ext cx="5464870" cy="312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Oval 3"/>
          <p:cNvSpPr/>
          <p:nvPr/>
        </p:nvSpPr>
        <p:spPr>
          <a:xfrm>
            <a:off x="5181600" y="3657600"/>
            <a:ext cx="3810000" cy="2057400"/>
          </a:xfrm>
          <a:prstGeom prst="ellipse">
            <a:avLst/>
          </a:prstGeom>
          <a:noFill/>
          <a:ln>
            <a:solidFill>
              <a:srgbClr val="1A1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1059800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Background of Data Set</a:t>
            </a:r>
            <a:endParaRPr lang="en-US" dirty="0"/>
          </a:p>
        </p:txBody>
      </p:sp>
      <p:sp>
        <p:nvSpPr>
          <p:cNvPr id="3" name="Content Placeholder 2"/>
          <p:cNvSpPr>
            <a:spLocks noGrp="1"/>
          </p:cNvSpPr>
          <p:nvPr>
            <p:ph idx="1"/>
          </p:nvPr>
        </p:nvSpPr>
        <p:spPr/>
        <p:txBody>
          <a:bodyPr/>
          <a:lstStyle/>
          <a:p>
            <a:pPr marL="137160" indent="0">
              <a:buNone/>
            </a:pPr>
            <a:endParaRPr lang="en-US" dirty="0" smtClean="0"/>
          </a:p>
          <a:p>
            <a:r>
              <a:rPr lang="en-US" dirty="0" smtClean="0"/>
              <a:t>Funded </a:t>
            </a:r>
            <a:r>
              <a:rPr lang="en-US" dirty="0" smtClean="0"/>
              <a:t>by a grant from the Russell Sage Foundation</a:t>
            </a:r>
          </a:p>
          <a:p>
            <a:r>
              <a:rPr lang="en-US" dirty="0" smtClean="0"/>
              <a:t>Conducted by the Field Research Corp. for the University of California, Irvine</a:t>
            </a:r>
          </a:p>
          <a:p>
            <a:r>
              <a:rPr lang="en-US" dirty="0" smtClean="0"/>
              <a:t>Conducted in 2004</a:t>
            </a:r>
          </a:p>
          <a:p>
            <a:r>
              <a:rPr lang="en-US" dirty="0" smtClean="0"/>
              <a:t>2,512 Participants ages 20-40 years old</a:t>
            </a:r>
          </a:p>
          <a:p>
            <a:r>
              <a:rPr lang="en-US" dirty="0" smtClean="0"/>
              <a:t>Method of Data Collection</a:t>
            </a:r>
          </a:p>
          <a:p>
            <a:pPr lvl="1"/>
            <a:r>
              <a:rPr lang="en-US" dirty="0" smtClean="0"/>
              <a:t>Random Digit Dialing (RDD)</a:t>
            </a:r>
            <a:endParaRPr lang="en-US" dirty="0"/>
          </a:p>
        </p:txBody>
      </p:sp>
    </p:spTree>
    <p:extLst>
      <p:ext uri="{BB962C8B-B14F-4D97-AF65-F5344CB8AC3E}">
        <p14:creationId xmlns:p14="http://schemas.microsoft.com/office/powerpoint/2010/main" val="3061686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Methodology</a:t>
            </a:r>
            <a:endParaRPr lang="en-US" dirty="0"/>
          </a:p>
        </p:txBody>
      </p:sp>
      <p:sp>
        <p:nvSpPr>
          <p:cNvPr id="3" name="Content Placeholder 2"/>
          <p:cNvSpPr>
            <a:spLocks noGrp="1"/>
          </p:cNvSpPr>
          <p:nvPr>
            <p:ph idx="1"/>
          </p:nvPr>
        </p:nvSpPr>
        <p:spPr/>
        <p:txBody>
          <a:bodyPr/>
          <a:lstStyle/>
          <a:p>
            <a:r>
              <a:rPr lang="en-US" dirty="0" smtClean="0"/>
              <a:t>Population </a:t>
            </a:r>
            <a:r>
              <a:rPr lang="en-US" dirty="0" smtClean="0"/>
              <a:t>Total: </a:t>
            </a:r>
            <a:r>
              <a:rPr lang="en-US" dirty="0" smtClean="0"/>
              <a:t>2,512</a:t>
            </a:r>
          </a:p>
          <a:p>
            <a:r>
              <a:rPr lang="en-US" dirty="0" smtClean="0"/>
              <a:t>Independent Variables</a:t>
            </a:r>
          </a:p>
          <a:p>
            <a:pPr lvl="1"/>
            <a:r>
              <a:rPr lang="en-US" dirty="0" smtClean="0"/>
              <a:t>Age</a:t>
            </a:r>
          </a:p>
          <a:p>
            <a:pPr lvl="1"/>
            <a:r>
              <a:rPr lang="en-US" dirty="0" smtClean="0"/>
              <a:t>Gender</a:t>
            </a:r>
          </a:p>
          <a:p>
            <a:pPr lvl="1"/>
            <a:r>
              <a:rPr lang="en-US" dirty="0" smtClean="0"/>
              <a:t>Ethnicity (Hispanic or White)</a:t>
            </a:r>
          </a:p>
          <a:p>
            <a:r>
              <a:rPr lang="en-US" dirty="0" smtClean="0"/>
              <a:t>Dependent Variable</a:t>
            </a:r>
          </a:p>
          <a:p>
            <a:pPr lvl="1"/>
            <a:r>
              <a:rPr lang="en-US" dirty="0" smtClean="0"/>
              <a:t>Bachelor’s Degree Attainment</a:t>
            </a:r>
          </a:p>
          <a:p>
            <a:r>
              <a:rPr lang="en-US" dirty="0" smtClean="0"/>
              <a:t>Technique Chosen	</a:t>
            </a:r>
          </a:p>
          <a:p>
            <a:pPr lvl="1"/>
            <a:r>
              <a:rPr lang="en-US" dirty="0" smtClean="0"/>
              <a:t>Logistic Regression</a:t>
            </a:r>
          </a:p>
        </p:txBody>
      </p:sp>
    </p:spTree>
    <p:extLst>
      <p:ext uri="{BB962C8B-B14F-4D97-AF65-F5344CB8AC3E}">
        <p14:creationId xmlns:p14="http://schemas.microsoft.com/office/powerpoint/2010/main" val="5790460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Recoding of Variables</a:t>
            </a:r>
            <a:endParaRPr lang="en-US" dirty="0"/>
          </a:p>
        </p:txBody>
      </p:sp>
      <p:sp>
        <p:nvSpPr>
          <p:cNvPr id="3" name="Content Placeholder 2"/>
          <p:cNvSpPr>
            <a:spLocks noGrp="1"/>
          </p:cNvSpPr>
          <p:nvPr>
            <p:ph idx="1"/>
          </p:nvPr>
        </p:nvSpPr>
        <p:spPr/>
        <p:txBody>
          <a:bodyPr/>
          <a:lstStyle/>
          <a:p>
            <a:r>
              <a:rPr lang="en-US" dirty="0" smtClean="0"/>
              <a:t>Independent Variable</a:t>
            </a:r>
          </a:p>
          <a:p>
            <a:pPr lvl="1"/>
            <a:r>
              <a:rPr lang="en-US" dirty="0" smtClean="0"/>
              <a:t>Ethnicity</a:t>
            </a:r>
          </a:p>
          <a:p>
            <a:pPr lvl="2"/>
            <a:r>
              <a:rPr lang="en-US" dirty="0" smtClean="0"/>
              <a:t>Hispanic </a:t>
            </a:r>
          </a:p>
          <a:p>
            <a:pPr lvl="3"/>
            <a:r>
              <a:rPr lang="en-US" dirty="0" smtClean="0"/>
              <a:t>Combined all Hispanic/Latin America/Latino countries into general category of Hispanic</a:t>
            </a:r>
          </a:p>
          <a:p>
            <a:pPr lvl="3"/>
            <a:endParaRPr lang="en-US" dirty="0"/>
          </a:p>
          <a:p>
            <a:r>
              <a:rPr lang="en-US" dirty="0" smtClean="0"/>
              <a:t>Dependent Variable</a:t>
            </a:r>
          </a:p>
          <a:p>
            <a:pPr lvl="1"/>
            <a:r>
              <a:rPr lang="en-US" dirty="0" smtClean="0"/>
              <a:t>Degree attainment</a:t>
            </a:r>
          </a:p>
          <a:p>
            <a:pPr lvl="2"/>
            <a:r>
              <a:rPr lang="en-US" dirty="0" smtClean="0"/>
              <a:t>1=no degree (no high </a:t>
            </a:r>
            <a:r>
              <a:rPr lang="en-US" dirty="0"/>
              <a:t>s</a:t>
            </a:r>
            <a:r>
              <a:rPr lang="en-US" dirty="0" smtClean="0"/>
              <a:t>chool to some college)</a:t>
            </a:r>
          </a:p>
          <a:p>
            <a:pPr lvl="2"/>
            <a:r>
              <a:rPr lang="en-US" dirty="0" smtClean="0"/>
              <a:t>2=bachelor’s degree (bachelor’s </a:t>
            </a:r>
            <a:r>
              <a:rPr lang="en-US" dirty="0"/>
              <a:t>d</a:t>
            </a:r>
            <a:r>
              <a:rPr lang="en-US" dirty="0" smtClean="0"/>
              <a:t>egree and beyond)</a:t>
            </a:r>
            <a:endParaRPr lang="en-US" dirty="0"/>
          </a:p>
        </p:txBody>
      </p:sp>
    </p:spTree>
    <p:extLst>
      <p:ext uri="{BB962C8B-B14F-4D97-AF65-F5344CB8AC3E}">
        <p14:creationId xmlns:p14="http://schemas.microsoft.com/office/powerpoint/2010/main" val="4312622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ormAutofit/>
          </a:bodyPr>
          <a:lstStyle/>
          <a:p>
            <a:r>
              <a:rPr lang="en-US" dirty="0" smtClean="0"/>
              <a:t>Results</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a:p>
          <a:p>
            <a:endParaRPr lang="en-US" dirty="0" smtClean="0"/>
          </a:p>
          <a:p>
            <a:endParaRPr lang="en-US" dirty="0"/>
          </a:p>
          <a:p>
            <a:pPr marL="137160" indent="0">
              <a:buNone/>
            </a:pPr>
            <a:endParaRPr lang="en-US" dirty="0"/>
          </a:p>
          <a:p>
            <a:r>
              <a:rPr lang="en-US" dirty="0" smtClean="0"/>
              <a:t>63.3% of cases correctly predicted</a:t>
            </a:r>
          </a:p>
          <a:p>
            <a:r>
              <a:rPr lang="en-US" dirty="0" smtClean="0"/>
              <a:t>36.7% of cases incorrectly predicted</a:t>
            </a:r>
            <a:endParaRPr lang="en-US" dirty="0"/>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1524000"/>
            <a:ext cx="6477000" cy="25371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5526470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152</TotalTime>
  <Words>702</Words>
  <Application>Microsoft Office PowerPoint</Application>
  <PresentationFormat>On-screen Show (4:3)</PresentationFormat>
  <Paragraphs>105</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Apex</vt:lpstr>
      <vt:lpstr>The Effects of Age, gender and Ethnicity on Higher Education and Opportunities for latinos</vt:lpstr>
      <vt:lpstr>Population Stats</vt:lpstr>
      <vt:lpstr>Literature Review</vt:lpstr>
      <vt:lpstr>Literature Review</vt:lpstr>
      <vt:lpstr>Data Set</vt:lpstr>
      <vt:lpstr>Background of Data Set</vt:lpstr>
      <vt:lpstr>Methodology</vt:lpstr>
      <vt:lpstr>Recoding of Variables</vt:lpstr>
      <vt:lpstr>Results</vt:lpstr>
      <vt:lpstr>Results</vt:lpstr>
      <vt:lpstr>Results</vt:lpstr>
      <vt:lpstr>Results</vt:lpstr>
      <vt:lpstr>Limitations</vt:lpstr>
      <vt:lpstr>Further Research</vt:lpstr>
      <vt:lpstr>References</vt:lpstr>
    </vt:vector>
  </TitlesOfParts>
  <Company>MACYS Inc / Bloomingdales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Effects of Age, gender and Ethnicity on Achieving Higher Education</dc:title>
  <dc:creator>FDS</dc:creator>
  <cp:lastModifiedBy>test</cp:lastModifiedBy>
  <cp:revision>16</cp:revision>
  <dcterms:created xsi:type="dcterms:W3CDTF">2012-12-03T02:10:00Z</dcterms:created>
  <dcterms:modified xsi:type="dcterms:W3CDTF">2012-12-04T23:03:19Z</dcterms:modified>
</cp:coreProperties>
</file>