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9" r:id="rId10"/>
    <p:sldId id="270" r:id="rId11"/>
    <p:sldId id="265" r:id="rId12"/>
    <p:sldId id="266" r:id="rId13"/>
    <p:sldId id="267" r:id="rId14"/>
    <p:sldId id="271" r:id="rId15"/>
    <p:sldId id="272"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FC7BB2-CDBE-4A08-9F99-6CA313AD7A51}" type="datetimeFigureOut">
              <a:rPr lang="en-US" smtClean="0"/>
              <a:t>11/27/2012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A0D54D-0AF4-4B04-9AC8-C2099D21916B}" type="slidenum">
              <a:rPr lang="en-US" smtClean="0"/>
              <a:t>‹#›</a:t>
            </a:fld>
            <a:endParaRPr lang="en-US"/>
          </a:p>
        </p:txBody>
      </p:sp>
    </p:spTree>
    <p:extLst>
      <p:ext uri="{BB962C8B-B14F-4D97-AF65-F5344CB8AC3E}">
        <p14:creationId xmlns:p14="http://schemas.microsoft.com/office/powerpoint/2010/main" val="199339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A0D54D-0AF4-4B04-9AC8-C2099D21916B}" type="slidenum">
              <a:rPr lang="en-US" smtClean="0"/>
              <a:t>7</a:t>
            </a:fld>
            <a:endParaRPr lang="en-US"/>
          </a:p>
        </p:txBody>
      </p:sp>
    </p:spTree>
    <p:extLst>
      <p:ext uri="{BB962C8B-B14F-4D97-AF65-F5344CB8AC3E}">
        <p14:creationId xmlns:p14="http://schemas.microsoft.com/office/powerpoint/2010/main" val="1572564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FC58BF-0DAA-4F41-BFAE-4B763911F0DD}"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C58BF-0DAA-4F41-BFAE-4B763911F0DD}"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C58BF-0DAA-4F41-BFAE-4B763911F0DD}"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C58BF-0DAA-4F41-BFAE-4B763911F0DD}"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FC58BF-0DAA-4F41-BFAE-4B763911F0DD}"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FC58BF-0DAA-4F41-BFAE-4B763911F0DD}" type="datetimeFigureOut">
              <a:rPr lang="en-US" smtClean="0"/>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FC58BF-0DAA-4F41-BFAE-4B763911F0DD}" type="datetimeFigureOut">
              <a:rPr lang="en-US" smtClean="0"/>
              <a:t>11/27/2012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FC58BF-0DAA-4F41-BFAE-4B763911F0DD}" type="datetimeFigureOut">
              <a:rPr lang="en-US" smtClean="0"/>
              <a:t>11/27/2012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C58BF-0DAA-4F41-BFAE-4B763911F0DD}" type="datetimeFigureOut">
              <a:rPr lang="en-US" smtClean="0"/>
              <a:t>11/27/2012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B2A448-3541-46B1-9F75-C4C0592C48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C58BF-0DAA-4F41-BFAE-4B763911F0DD}" type="datetimeFigureOut">
              <a:rPr lang="en-US" smtClean="0"/>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2A448-3541-46B1-9F75-C4C0592C485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8FC58BF-0DAA-4F41-BFAE-4B763911F0DD}" type="datetimeFigureOut">
              <a:rPr lang="en-US" smtClean="0"/>
              <a:t>11/27/2012</a:t>
            </a:fld>
            <a:endParaRPr lang="en-US"/>
          </a:p>
        </p:txBody>
      </p:sp>
      <p:sp>
        <p:nvSpPr>
          <p:cNvPr id="9" name="Slide Number Placeholder 8"/>
          <p:cNvSpPr>
            <a:spLocks noGrp="1"/>
          </p:cNvSpPr>
          <p:nvPr>
            <p:ph type="sldNum" sz="quarter" idx="11"/>
          </p:nvPr>
        </p:nvSpPr>
        <p:spPr/>
        <p:txBody>
          <a:bodyPr/>
          <a:lstStyle/>
          <a:p>
            <a:fld id="{92B2A448-3541-46B1-9F75-C4C0592C485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2B2A448-3541-46B1-9F75-C4C0592C485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8FC58BF-0DAA-4F41-BFAE-4B763911F0DD}" type="datetimeFigureOut">
              <a:rPr lang="en-US" smtClean="0"/>
              <a:t>11/27/2012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543800" cy="2517775"/>
          </a:xfrm>
        </p:spPr>
        <p:txBody>
          <a:bodyPr/>
          <a:lstStyle/>
          <a:p>
            <a:r>
              <a:rPr lang="en-US" sz="4800" b="1" i="1" dirty="0" smtClean="0">
                <a:effectLst>
                  <a:outerShdw blurRad="38100" dist="38100" dir="2700000" algn="tl">
                    <a:srgbClr val="000000">
                      <a:alpha val="43137"/>
                    </a:srgbClr>
                  </a:outerShdw>
                </a:effectLst>
              </a:rPr>
              <a:t/>
            </a:r>
            <a:br>
              <a:rPr lang="en-US" sz="4800" b="1" i="1" dirty="0" smtClean="0">
                <a:effectLst>
                  <a:outerShdw blurRad="38100" dist="38100" dir="2700000" algn="tl">
                    <a:srgbClr val="000000">
                      <a:alpha val="43137"/>
                    </a:srgbClr>
                  </a:outerShdw>
                </a:effectLst>
              </a:rPr>
            </a:br>
            <a:r>
              <a:rPr lang="en-US" sz="4800" b="1" i="1" dirty="0">
                <a:effectLst>
                  <a:outerShdw blurRad="38100" dist="38100" dir="2700000" algn="tl">
                    <a:srgbClr val="000000">
                      <a:alpha val="43137"/>
                    </a:srgbClr>
                  </a:outerShdw>
                </a:effectLst>
              </a:rPr>
              <a:t/>
            </a:r>
            <a:br>
              <a:rPr lang="en-US" sz="4800" b="1" i="1" dirty="0">
                <a:effectLst>
                  <a:outerShdw blurRad="38100" dist="38100" dir="2700000" algn="tl">
                    <a:srgbClr val="000000">
                      <a:alpha val="43137"/>
                    </a:srgbClr>
                  </a:outerShdw>
                </a:effectLst>
              </a:rPr>
            </a:br>
            <a:r>
              <a:rPr lang="en-US" sz="4000" b="1" i="1" dirty="0" smtClean="0">
                <a:effectLst>
                  <a:outerShdw blurRad="38100" dist="38100" dir="2700000" algn="tl">
                    <a:srgbClr val="000000">
                      <a:alpha val="43137"/>
                    </a:srgbClr>
                  </a:outerShdw>
                </a:effectLst>
              </a:rPr>
              <a:t>The War </a:t>
            </a:r>
            <a:r>
              <a:rPr lang="en-US" sz="4000" b="1" i="1" dirty="0" smtClean="0">
                <a:effectLst>
                  <a:outerShdw blurRad="38100" dist="38100" dir="2700000" algn="tl">
                    <a:srgbClr val="000000">
                      <a:alpha val="43137"/>
                    </a:srgbClr>
                  </a:outerShdw>
                </a:effectLst>
              </a:rPr>
              <a:t>on Crime in </a:t>
            </a:r>
            <a:r>
              <a:rPr lang="en-US" sz="4000" b="1" i="1" dirty="0" smtClean="0">
                <a:effectLst>
                  <a:outerShdw blurRad="38100" dist="38100" dir="2700000" algn="tl">
                    <a:srgbClr val="000000">
                      <a:alpha val="43137"/>
                    </a:srgbClr>
                  </a:outerShdw>
                </a:effectLst>
              </a:rPr>
              <a:t>California: </a:t>
            </a:r>
            <a:r>
              <a:rPr lang="en-US" sz="4000" b="1" i="1" dirty="0" smtClean="0">
                <a:effectLst>
                  <a:outerShdw blurRad="38100" dist="38100" dir="2700000" algn="tl">
                    <a:srgbClr val="000000">
                      <a:alpha val="43137"/>
                    </a:srgbClr>
                  </a:outerShdw>
                </a:effectLst>
              </a:rPr>
              <a:t>Exploring Drug Use and </a:t>
            </a:r>
            <a:r>
              <a:rPr lang="en-US" sz="4000" b="1" i="1" dirty="0" smtClean="0">
                <a:effectLst>
                  <a:outerShdw blurRad="38100" dist="38100" dir="2700000" algn="tl">
                    <a:srgbClr val="000000">
                      <a:alpha val="43137"/>
                    </a:srgbClr>
                  </a:outerShdw>
                </a:effectLst>
              </a:rPr>
              <a:t>Age Among California Rehabilitation Centers </a:t>
            </a:r>
            <a:r>
              <a:rPr lang="en-US" sz="4000" b="1" i="1" dirty="0" smtClean="0">
                <a:effectLst>
                  <a:outerShdw blurRad="38100" dist="38100" dir="2700000" algn="tl">
                    <a:srgbClr val="000000">
                      <a:alpha val="43137"/>
                    </a:srgbClr>
                  </a:outerShdw>
                </a:effectLst>
              </a:rPr>
              <a:t>for Answers.</a:t>
            </a:r>
            <a:endParaRPr lang="en-US" sz="4000" b="1"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fontScale="77500" lnSpcReduction="20000"/>
          </a:bodyPr>
          <a:lstStyle/>
          <a:p>
            <a:r>
              <a:rPr lang="en-US" sz="2800" dirty="0" smtClean="0">
                <a:solidFill>
                  <a:schemeClr val="tx1"/>
                </a:solidFill>
              </a:rPr>
              <a:t>Nick Chadwick </a:t>
            </a:r>
          </a:p>
          <a:p>
            <a:r>
              <a:rPr lang="en-US" sz="2800" dirty="0" smtClean="0">
                <a:solidFill>
                  <a:schemeClr val="tx1"/>
                </a:solidFill>
              </a:rPr>
              <a:t>Sociology 680</a:t>
            </a:r>
          </a:p>
          <a:p>
            <a:r>
              <a:rPr lang="en-US" sz="2800" dirty="0" smtClean="0">
                <a:solidFill>
                  <a:schemeClr val="tx1"/>
                </a:solidFill>
              </a:rPr>
              <a:t>Fall 2012</a:t>
            </a:r>
            <a:endParaRPr lang="en-US" sz="2800" dirty="0">
              <a:solidFill>
                <a:schemeClr val="tx1"/>
              </a:solidFill>
            </a:endParaRPr>
          </a:p>
        </p:txBody>
      </p:sp>
    </p:spTree>
    <p:extLst>
      <p:ext uri="{BB962C8B-B14F-4D97-AF65-F5344CB8AC3E}">
        <p14:creationId xmlns:p14="http://schemas.microsoft.com/office/powerpoint/2010/main" val="19910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 Regression Output, Continued…</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222355801"/>
              </p:ext>
            </p:extLst>
          </p:nvPr>
        </p:nvGraphicFramePr>
        <p:xfrm>
          <a:off x="2133600" y="1981200"/>
          <a:ext cx="3352800" cy="1600199"/>
        </p:xfrm>
        <a:graphic>
          <a:graphicData uri="http://schemas.openxmlformats.org/drawingml/2006/table">
            <a:tbl>
              <a:tblPr/>
              <a:tblGrid>
                <a:gridCol w="516974"/>
                <a:gridCol w="778597"/>
                <a:gridCol w="778597"/>
                <a:gridCol w="639316"/>
                <a:gridCol w="639316"/>
              </a:tblGrid>
              <a:tr h="317815">
                <a:tc gridSpan="5">
                  <a:txBody>
                    <a:bodyPr/>
                    <a:lstStyle/>
                    <a:p>
                      <a:pPr marL="38100" marR="38100" algn="ctr">
                        <a:lnSpc>
                          <a:spcPts val="1600"/>
                        </a:lnSpc>
                        <a:spcBef>
                          <a:spcPts val="0"/>
                        </a:spcBef>
                        <a:spcAft>
                          <a:spcPts val="0"/>
                        </a:spcAft>
                      </a:pPr>
                      <a:r>
                        <a:rPr lang="en-US" sz="900" b="1" dirty="0">
                          <a:solidFill>
                            <a:srgbClr val="000000"/>
                          </a:solidFill>
                          <a:effectLst/>
                          <a:latin typeface="Arial"/>
                          <a:ea typeface="SimSun"/>
                          <a:cs typeface="Arial"/>
                        </a:rPr>
                        <a:t>Omnibus Tests of Model Coefficients</a:t>
                      </a:r>
                      <a:endParaRPr lang="en-US" sz="1100" dirty="0">
                        <a:effectLst/>
                        <a:latin typeface="Calibri"/>
                        <a:ea typeface="SimSun"/>
                        <a:cs typeface="Arial"/>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8939">
                <a:tc gridSpan="2">
                  <a:txBody>
                    <a:bodyPr/>
                    <a:lstStyle/>
                    <a:p>
                      <a:pPr marL="0" marR="0" algn="ctr">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Chi-square</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df</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Sig.</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317815">
                <a:tc rowSpan="3">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Step 1</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Step</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21.195</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2</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.000</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317815">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Block</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b="1" dirty="0">
                          <a:solidFill>
                            <a:srgbClr val="000000"/>
                          </a:solidFill>
                          <a:effectLst/>
                          <a:highlight>
                            <a:srgbClr val="FFFF00"/>
                          </a:highlight>
                          <a:latin typeface="Arial"/>
                          <a:ea typeface="SimSun"/>
                          <a:cs typeface="Arial"/>
                        </a:rPr>
                        <a:t>21.195</a:t>
                      </a:r>
                      <a:endParaRPr lang="en-US" sz="1100" dirty="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dirty="0">
                          <a:solidFill>
                            <a:srgbClr val="000000"/>
                          </a:solidFill>
                          <a:effectLst/>
                          <a:latin typeface="Arial"/>
                          <a:ea typeface="SimSun"/>
                          <a:cs typeface="Arial"/>
                        </a:rPr>
                        <a:t>2</a:t>
                      </a:r>
                      <a:endParaRPr lang="en-US" sz="1100" dirty="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.000</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317815">
                <a:tc vMerge="1">
                  <a:txBody>
                    <a:bodyPr/>
                    <a:lstStyle/>
                    <a:p>
                      <a:endParaRPr lang="en-US"/>
                    </a:p>
                  </a:txBody>
                  <a:tcPr/>
                </a:tc>
                <a:tc>
                  <a:txBody>
                    <a:bodyPr/>
                    <a:lstStyle/>
                    <a:p>
                      <a:pPr marL="38100" marR="38100">
                        <a:lnSpc>
                          <a:spcPts val="1600"/>
                        </a:lnSpc>
                        <a:spcBef>
                          <a:spcPts val="0"/>
                        </a:spcBef>
                        <a:spcAft>
                          <a:spcPts val="0"/>
                        </a:spcAft>
                      </a:pPr>
                      <a:r>
                        <a:rPr lang="en-US" sz="900" dirty="0">
                          <a:solidFill>
                            <a:srgbClr val="000000"/>
                          </a:solidFill>
                          <a:effectLst/>
                          <a:latin typeface="Arial"/>
                          <a:ea typeface="SimSun"/>
                          <a:cs typeface="Arial"/>
                        </a:rPr>
                        <a:t>Model</a:t>
                      </a:r>
                      <a:endParaRPr lang="en-US" sz="1100" dirty="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21.195</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dirty="0">
                          <a:solidFill>
                            <a:srgbClr val="000000"/>
                          </a:solidFill>
                          <a:effectLst/>
                          <a:latin typeface="Arial"/>
                          <a:ea typeface="SimSun"/>
                          <a:cs typeface="Arial"/>
                        </a:rPr>
                        <a:t>2</a:t>
                      </a:r>
                      <a:endParaRPr lang="en-US" sz="1100" dirty="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dirty="0">
                          <a:solidFill>
                            <a:srgbClr val="000000"/>
                          </a:solidFill>
                          <a:effectLst/>
                          <a:latin typeface="Arial"/>
                          <a:ea typeface="SimSun"/>
                          <a:cs typeface="Arial"/>
                        </a:rPr>
                        <a:t>.000</a:t>
                      </a:r>
                      <a:endParaRPr lang="en-US" sz="1100" dirty="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TextBox 3"/>
          <p:cNvSpPr txBox="1"/>
          <p:nvPr/>
        </p:nvSpPr>
        <p:spPr>
          <a:xfrm>
            <a:off x="674914" y="3886200"/>
            <a:ext cx="6934200" cy="2308324"/>
          </a:xfrm>
          <a:prstGeom prst="rect">
            <a:avLst/>
          </a:prstGeom>
          <a:noFill/>
        </p:spPr>
        <p:txBody>
          <a:bodyPr wrap="square" rtlCol="0">
            <a:spAutoFit/>
          </a:bodyPr>
          <a:lstStyle/>
          <a:p>
            <a:pPr marL="285750" indent="-285750">
              <a:buFont typeface="Arial" pitchFamily="34" charset="0"/>
              <a:buChar char="•"/>
            </a:pPr>
            <a:r>
              <a:rPr lang="en-US" dirty="0" smtClean="0"/>
              <a:t>In the Omnibus Tests of Model Coefficients table the model runs for chi-square statistics with levels of significance in the step, block, and model.  </a:t>
            </a:r>
          </a:p>
          <a:p>
            <a:pPr marL="285750" indent="-285750">
              <a:buFont typeface="Arial" pitchFamily="34" charset="0"/>
              <a:buChar char="•"/>
            </a:pPr>
            <a:r>
              <a:rPr lang="en-US" dirty="0" smtClean="0"/>
              <a:t>However. It must be noted that a large sample size can skew the likelihood of finding significance when a poor fitting model may have been generated.  </a:t>
            </a:r>
          </a:p>
          <a:p>
            <a:pPr marL="285750" indent="-285750">
              <a:buFont typeface="Arial" pitchFamily="34" charset="0"/>
              <a:buChar char="•"/>
            </a:pPr>
            <a:r>
              <a:rPr lang="en-US" dirty="0" smtClean="0"/>
              <a:t>Our sample size is reasonably large (1,826 respondents) so we don’t have much emphasis placed on the chi-square</a:t>
            </a:r>
            <a:endParaRPr lang="en-US" dirty="0"/>
          </a:p>
        </p:txBody>
      </p:sp>
    </p:spTree>
    <p:extLst>
      <p:ext uri="{BB962C8B-B14F-4D97-AF65-F5344CB8AC3E}">
        <p14:creationId xmlns:p14="http://schemas.microsoft.com/office/powerpoint/2010/main" val="352980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 Regression Output, Continued…</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874058426"/>
              </p:ext>
            </p:extLst>
          </p:nvPr>
        </p:nvGraphicFramePr>
        <p:xfrm>
          <a:off x="1447800" y="1828800"/>
          <a:ext cx="5095876" cy="1857248"/>
        </p:xfrm>
        <a:graphic>
          <a:graphicData uri="http://schemas.openxmlformats.org/drawingml/2006/table">
            <a:tbl>
              <a:tblPr/>
              <a:tblGrid>
                <a:gridCol w="1004956"/>
                <a:gridCol w="971814"/>
                <a:gridCol w="1004956"/>
                <a:gridCol w="544708"/>
                <a:gridCol w="784721"/>
                <a:gridCol w="784721"/>
              </a:tblGrid>
              <a:tr h="0">
                <a:tc gridSpan="6">
                  <a:txBody>
                    <a:bodyPr/>
                    <a:lstStyle/>
                    <a:p>
                      <a:pPr marL="38100" marR="38100" algn="ctr">
                        <a:lnSpc>
                          <a:spcPts val="1600"/>
                        </a:lnSpc>
                        <a:spcBef>
                          <a:spcPts val="0"/>
                        </a:spcBef>
                        <a:spcAft>
                          <a:spcPts val="0"/>
                        </a:spcAft>
                      </a:pPr>
                      <a:r>
                        <a:rPr lang="en-US" sz="900" b="1" dirty="0">
                          <a:solidFill>
                            <a:srgbClr val="000000"/>
                          </a:solidFill>
                          <a:effectLst/>
                          <a:latin typeface="Arial"/>
                          <a:ea typeface="SimSun"/>
                          <a:cs typeface="Arial"/>
                        </a:rPr>
                        <a:t>Classification </a:t>
                      </a:r>
                      <a:r>
                        <a:rPr lang="en-US" sz="900" b="1" dirty="0" err="1">
                          <a:solidFill>
                            <a:srgbClr val="000000"/>
                          </a:solidFill>
                          <a:effectLst/>
                          <a:latin typeface="Arial"/>
                          <a:ea typeface="SimSun"/>
                          <a:cs typeface="Arial"/>
                        </a:rPr>
                        <a:t>Table</a:t>
                      </a:r>
                      <a:r>
                        <a:rPr lang="en-US" sz="900" b="1" baseline="30000" dirty="0" err="1">
                          <a:solidFill>
                            <a:srgbClr val="000000"/>
                          </a:solidFill>
                          <a:effectLst/>
                          <a:latin typeface="Arial"/>
                          <a:ea typeface="SimSun"/>
                          <a:cs typeface="Arial"/>
                        </a:rPr>
                        <a:t>a</a:t>
                      </a:r>
                      <a:endParaRPr lang="en-US" sz="1100" dirty="0">
                        <a:effectLst/>
                        <a:latin typeface="Calibri"/>
                        <a:ea typeface="SimSun"/>
                        <a:cs typeface="Arial"/>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rowSpan="3" gridSpan="2">
                  <a:txBody>
                    <a:bodyPr/>
                    <a:lstStyle/>
                    <a:p>
                      <a:pPr marL="38100" marR="38100">
                        <a:lnSpc>
                          <a:spcPts val="1600"/>
                        </a:lnSpc>
                        <a:spcBef>
                          <a:spcPts val="0"/>
                        </a:spcBef>
                        <a:spcAft>
                          <a:spcPts val="0"/>
                        </a:spcAft>
                      </a:pPr>
                      <a:r>
                        <a:rPr lang="en-US" sz="900" dirty="0">
                          <a:solidFill>
                            <a:srgbClr val="000000"/>
                          </a:solidFill>
                          <a:effectLst/>
                          <a:latin typeface="Arial"/>
                          <a:ea typeface="SimSun"/>
                          <a:cs typeface="Arial"/>
                        </a:rPr>
                        <a:t>Observed</a:t>
                      </a:r>
                      <a:endParaRPr lang="en-US" sz="1100" dirty="0">
                        <a:effectLst/>
                        <a:latin typeface="Calibri"/>
                        <a:ea typeface="SimSun"/>
                        <a:cs typeface="Arial"/>
                      </a:endParaRPr>
                    </a:p>
                  </a:txBody>
                  <a:tcPr marL="0" marR="0" marT="0" marB="0" anchor="b">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3" hMerge="1">
                  <a:txBody>
                    <a:bodyPr/>
                    <a:lstStyle/>
                    <a:p>
                      <a:endParaRPr lang="en-US"/>
                    </a:p>
                  </a:txBody>
                  <a:tcPr/>
                </a:tc>
                <a:tc gridSpan="3">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Predicted</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a:noFill/>
                    </a:lnT>
                    <a:lnB>
                      <a:noFill/>
                    </a:lnB>
                    <a:solidFill>
                      <a:srgbClr val="FFFFFF"/>
                    </a:solidFill>
                  </a:tcPr>
                </a:tc>
                <a:tc gridSpan="2" vMerge="1">
                  <a:txBody>
                    <a:bodyPr/>
                    <a:lstStyle/>
                    <a:p>
                      <a:endParaRPr lang="en-US"/>
                    </a:p>
                  </a:txBody>
                  <a:tcPr/>
                </a:tc>
                <a:tc hMerge="1" vMerge="1">
                  <a:txBody>
                    <a:bodyPr/>
                    <a:lstStyle/>
                    <a:p>
                      <a:endParaRPr lang="en-US"/>
                    </a:p>
                  </a:txBody>
                  <a:tcPr/>
                </a:tc>
                <a:tc gridSpan="2">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EVER ARRESTED</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rowSpan="2">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Percentage Correct</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r h="0">
                <a:tc>
                  <a:txBody>
                    <a:bodyPr/>
                    <a:lstStyle/>
                    <a:p>
                      <a:pPr marL="0" marR="0">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gridSpan="2" vMerge="1">
                  <a:txBody>
                    <a:bodyPr/>
                    <a:lstStyle/>
                    <a:p>
                      <a:endParaRPr lang="en-US"/>
                    </a:p>
                  </a:txBody>
                  <a:tcPr/>
                </a:tc>
                <a:tc hMerge="1" vMerge="1">
                  <a:txBody>
                    <a:bodyPr/>
                    <a:lstStyle/>
                    <a:p>
                      <a:endParaRPr lang="en-US"/>
                    </a:p>
                  </a:txBody>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YES</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NO</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r>
              <a:tr h="0">
                <a:tc rowSpan="3">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Step 1</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EVER ARRESTED</a:t>
                      </a:r>
                      <a:endParaRPr lang="en-US" sz="1100">
                        <a:effectLst/>
                        <a:latin typeface="Calibri"/>
                        <a:ea typeface="SimSun"/>
                        <a:cs typeface="Arial"/>
                      </a:endParaRPr>
                    </a:p>
                  </a:txBody>
                  <a:tcPr marL="0" marR="0" marT="0" marB="0">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YES</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176</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3</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98.3</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NO</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42</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5</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10.6</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0">
                <a:tc vMerge="1">
                  <a:txBody>
                    <a:bodyPr/>
                    <a:lstStyle/>
                    <a:p>
                      <a:endParaRPr lang="en-US"/>
                    </a:p>
                  </a:txBody>
                  <a:tcPr/>
                </a:tc>
                <a:tc gridSpan="2">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Overall Percentage</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ctr">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80.1</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r h="0">
                <a:tc gridSpan="6">
                  <a:txBody>
                    <a:bodyPr/>
                    <a:lstStyle/>
                    <a:p>
                      <a:pPr marL="38100" marR="38100">
                        <a:lnSpc>
                          <a:spcPts val="1600"/>
                        </a:lnSpc>
                        <a:spcBef>
                          <a:spcPts val="0"/>
                        </a:spcBef>
                        <a:spcAft>
                          <a:spcPts val="0"/>
                        </a:spcAft>
                      </a:pPr>
                      <a:r>
                        <a:rPr lang="en-US" sz="900" dirty="0">
                          <a:solidFill>
                            <a:srgbClr val="000000"/>
                          </a:solidFill>
                          <a:effectLst/>
                          <a:latin typeface="Arial"/>
                          <a:ea typeface="SimSun"/>
                          <a:cs typeface="Arial"/>
                        </a:rPr>
                        <a:t>a. The cut value is .500</a:t>
                      </a:r>
                      <a:endParaRPr lang="en-US" sz="1100" dirty="0">
                        <a:effectLst/>
                        <a:latin typeface="Calibri"/>
                        <a:ea typeface="SimSun"/>
                        <a:cs typeface="Arial"/>
                      </a:endParaRPr>
                    </a:p>
                    <a:p>
                      <a:pPr marL="38100" marR="38100">
                        <a:lnSpc>
                          <a:spcPts val="1600"/>
                        </a:lnSpc>
                        <a:spcBef>
                          <a:spcPts val="0"/>
                        </a:spcBef>
                        <a:spcAft>
                          <a:spcPts val="0"/>
                        </a:spcAft>
                      </a:pPr>
                      <a:r>
                        <a:rPr lang="en-US" sz="900" dirty="0">
                          <a:solidFill>
                            <a:srgbClr val="000000"/>
                          </a:solidFill>
                          <a:effectLst/>
                          <a:latin typeface="Arial"/>
                          <a:ea typeface="SimSun"/>
                          <a:cs typeface="Arial"/>
                        </a:rPr>
                        <a:t> </a:t>
                      </a:r>
                      <a:endParaRPr lang="en-US" sz="1100" dirty="0">
                        <a:effectLst/>
                        <a:latin typeface="Calibri"/>
                        <a:ea typeface="SimSun"/>
                        <a:cs typeface="Arial"/>
                      </a:endParaRPr>
                    </a:p>
                  </a:txBody>
                  <a:tcPr marL="0" marR="0" marT="0" marB="0">
                    <a:lnL>
                      <a:noFill/>
                    </a:lnL>
                    <a:lnR>
                      <a:noFill/>
                    </a:lnR>
                    <a:lnT w="28575"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8" name="TextBox 7"/>
          <p:cNvSpPr txBox="1"/>
          <p:nvPr/>
        </p:nvSpPr>
        <p:spPr>
          <a:xfrm>
            <a:off x="457200" y="4267200"/>
            <a:ext cx="7500257" cy="1200329"/>
          </a:xfrm>
          <a:prstGeom prst="rect">
            <a:avLst/>
          </a:prstGeom>
          <a:noFill/>
        </p:spPr>
        <p:txBody>
          <a:bodyPr wrap="square" rtlCol="0">
            <a:spAutoFit/>
          </a:bodyPr>
          <a:lstStyle/>
          <a:p>
            <a:r>
              <a:rPr lang="en-US" sz="2400" dirty="0" smtClean="0"/>
              <a:t>The classification table, which applies to the generated regression model in predicting group membership shows us that 80.1% of cases are correctly predicted. </a:t>
            </a:r>
          </a:p>
        </p:txBody>
      </p:sp>
    </p:spTree>
    <p:extLst>
      <p:ext uri="{BB962C8B-B14F-4D97-AF65-F5344CB8AC3E}">
        <p14:creationId xmlns:p14="http://schemas.microsoft.com/office/powerpoint/2010/main" val="1990698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Logistic Regression Output, Continued…</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09038006"/>
              </p:ext>
            </p:extLst>
          </p:nvPr>
        </p:nvGraphicFramePr>
        <p:xfrm>
          <a:off x="1600200" y="1466088"/>
          <a:ext cx="5143502" cy="1429512"/>
        </p:xfrm>
        <a:graphic>
          <a:graphicData uri="http://schemas.openxmlformats.org/drawingml/2006/table">
            <a:tbl>
              <a:tblPr/>
              <a:tblGrid>
                <a:gridCol w="659359"/>
                <a:gridCol w="659359"/>
                <a:gridCol w="637464"/>
                <a:gridCol w="637464"/>
                <a:gridCol w="637464"/>
                <a:gridCol w="637464"/>
                <a:gridCol w="637464"/>
                <a:gridCol w="637464"/>
              </a:tblGrid>
              <a:tr h="0">
                <a:tc gridSpan="8">
                  <a:txBody>
                    <a:bodyPr/>
                    <a:lstStyle/>
                    <a:p>
                      <a:pPr marL="38100" marR="38100" algn="ctr">
                        <a:lnSpc>
                          <a:spcPts val="1600"/>
                        </a:lnSpc>
                        <a:spcBef>
                          <a:spcPts val="0"/>
                        </a:spcBef>
                        <a:spcAft>
                          <a:spcPts val="0"/>
                        </a:spcAft>
                      </a:pPr>
                      <a:r>
                        <a:rPr lang="en-US" sz="900" b="1" dirty="0">
                          <a:solidFill>
                            <a:srgbClr val="000000"/>
                          </a:solidFill>
                          <a:effectLst/>
                          <a:latin typeface="Arial"/>
                          <a:ea typeface="SimSun"/>
                          <a:cs typeface="Arial"/>
                        </a:rPr>
                        <a:t>Variables in the Equation</a:t>
                      </a:r>
                      <a:endParaRPr lang="en-US" sz="1100" dirty="0">
                        <a:effectLst/>
                        <a:latin typeface="Calibri"/>
                        <a:ea typeface="SimSun"/>
                        <a:cs typeface="Arial"/>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gridSpan="2">
                  <a:txBody>
                    <a:bodyPr/>
                    <a:lstStyle/>
                    <a:p>
                      <a:pPr marL="0" marR="0" algn="ctr">
                        <a:lnSpc>
                          <a:spcPct val="115000"/>
                        </a:lnSpc>
                        <a:spcBef>
                          <a:spcPts val="0"/>
                        </a:spcBef>
                        <a:spcAft>
                          <a:spcPts val="0"/>
                        </a:spcAft>
                      </a:pPr>
                      <a:r>
                        <a:rPr lang="en-US" sz="1200">
                          <a:effectLst/>
                          <a:latin typeface="Times New Roman"/>
                          <a:ea typeface="SimSun"/>
                          <a:cs typeface="Arial"/>
                        </a:rPr>
                        <a:t> </a:t>
                      </a:r>
                      <a:endParaRPr lang="en-US" sz="1100">
                        <a:effectLst/>
                        <a:latin typeface="Calibri"/>
                        <a:ea typeface="SimSun"/>
                        <a:cs typeface="Arial"/>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B</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dirty="0">
                          <a:solidFill>
                            <a:srgbClr val="000000"/>
                          </a:solidFill>
                          <a:effectLst/>
                          <a:latin typeface="Arial"/>
                          <a:ea typeface="SimSun"/>
                          <a:cs typeface="Arial"/>
                        </a:rPr>
                        <a:t>S.E.</a:t>
                      </a:r>
                      <a:endParaRPr lang="en-US" sz="1100" dirty="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Wald</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df</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Sig.</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Exp(B)</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0">
                <a:tc rowSpan="3">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Step 1</a:t>
                      </a:r>
                      <a:r>
                        <a:rPr lang="en-US" sz="900" baseline="30000">
                          <a:solidFill>
                            <a:srgbClr val="000000"/>
                          </a:solidFill>
                          <a:effectLst/>
                          <a:latin typeface="Arial"/>
                          <a:ea typeface="SimSun"/>
                          <a:cs typeface="Arial"/>
                        </a:rPr>
                        <a:t>a</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Q10</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-.483</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.118</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16.857</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00FFFF"/>
                          </a:highlight>
                          <a:latin typeface="Arial"/>
                          <a:ea typeface="SimSun"/>
                          <a:cs typeface="Arial"/>
                        </a:rPr>
                        <a:t>.000</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.617</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Q43B</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.762</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.363</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4.407</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00FFFF"/>
                          </a:highlight>
                          <a:latin typeface="Arial"/>
                          <a:ea typeface="SimSun"/>
                          <a:cs typeface="Arial"/>
                        </a:rPr>
                        <a:t>.036</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2.142</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0">
                <a:tc vMerge="1">
                  <a:txBody>
                    <a:bodyPr/>
                    <a:lstStyle/>
                    <a:p>
                      <a:endParaRPr lang="en-US"/>
                    </a:p>
                  </a:txBody>
                  <a:tcPr/>
                </a:tc>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Constant</a:t>
                      </a:r>
                      <a:endParaRPr lang="en-US" sz="1100">
                        <a:effectLst/>
                        <a:latin typeface="Calibri"/>
                        <a:ea typeface="SimSun"/>
                        <a:cs typeface="Arial"/>
                      </a:endParaRPr>
                    </a:p>
                  </a:txBody>
                  <a:tcPr marL="0" marR="0" marT="0" marB="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-.438</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.627</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.487</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1</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.485</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latin typeface="Arial"/>
                          <a:ea typeface="SimSun"/>
                          <a:cs typeface="Arial"/>
                        </a:rPr>
                        <a:t>.646</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r h="0">
                <a:tc gridSpan="8">
                  <a:txBody>
                    <a:bodyPr/>
                    <a:lstStyle/>
                    <a:p>
                      <a:pPr marL="38100" marR="38100">
                        <a:lnSpc>
                          <a:spcPts val="1600"/>
                        </a:lnSpc>
                        <a:spcBef>
                          <a:spcPts val="0"/>
                        </a:spcBef>
                        <a:spcAft>
                          <a:spcPts val="0"/>
                        </a:spcAft>
                      </a:pPr>
                      <a:r>
                        <a:rPr lang="en-US" sz="900" dirty="0">
                          <a:solidFill>
                            <a:srgbClr val="000000"/>
                          </a:solidFill>
                          <a:effectLst/>
                          <a:latin typeface="Arial"/>
                          <a:ea typeface="SimSun"/>
                          <a:cs typeface="Arial"/>
                        </a:rPr>
                        <a:t>a. Variable(s) entered on step 1: Q10, Q43B.</a:t>
                      </a:r>
                      <a:endParaRPr lang="en-US" sz="1100" dirty="0">
                        <a:effectLst/>
                        <a:latin typeface="Calibri"/>
                        <a:ea typeface="SimSun"/>
                        <a:cs typeface="Arial"/>
                      </a:endParaRPr>
                    </a:p>
                    <a:p>
                      <a:pPr marL="38100" marR="38100">
                        <a:lnSpc>
                          <a:spcPts val="1600"/>
                        </a:lnSpc>
                        <a:spcBef>
                          <a:spcPts val="0"/>
                        </a:spcBef>
                        <a:spcAft>
                          <a:spcPts val="0"/>
                        </a:spcAft>
                      </a:pPr>
                      <a:r>
                        <a:rPr lang="en-US" sz="900" dirty="0">
                          <a:solidFill>
                            <a:srgbClr val="000000"/>
                          </a:solidFill>
                          <a:effectLst/>
                          <a:latin typeface="Arial"/>
                          <a:ea typeface="SimSun"/>
                          <a:cs typeface="Arial"/>
                        </a:rPr>
                        <a:t> </a:t>
                      </a:r>
                      <a:endParaRPr lang="en-US" sz="1100" dirty="0">
                        <a:effectLst/>
                        <a:latin typeface="Calibri"/>
                        <a:ea typeface="SimSun"/>
                        <a:cs typeface="Arial"/>
                      </a:endParaRPr>
                    </a:p>
                  </a:txBody>
                  <a:tcPr marL="0" marR="0" marT="0" marB="0">
                    <a:lnL>
                      <a:noFill/>
                    </a:lnL>
                    <a:lnR>
                      <a:noFill/>
                    </a:lnR>
                    <a:lnT w="28575"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7" name="TextBox 6"/>
          <p:cNvSpPr txBox="1"/>
          <p:nvPr/>
        </p:nvSpPr>
        <p:spPr>
          <a:xfrm>
            <a:off x="1447800" y="2743200"/>
            <a:ext cx="4572000" cy="523220"/>
          </a:xfrm>
          <a:prstGeom prst="rect">
            <a:avLst/>
          </a:prstGeom>
          <a:noFill/>
        </p:spPr>
        <p:txBody>
          <a:bodyPr wrap="square" rtlCol="0">
            <a:spAutoFit/>
          </a:bodyPr>
          <a:lstStyle/>
          <a:p>
            <a:r>
              <a:rPr lang="en-US" sz="1400" b="1" dirty="0" smtClean="0">
                <a:solidFill>
                  <a:schemeClr val="accent2"/>
                </a:solidFill>
              </a:rPr>
              <a:t>Q10: Age of respondent at intake?</a:t>
            </a:r>
          </a:p>
          <a:p>
            <a:r>
              <a:rPr lang="en-US" sz="1400" b="1" dirty="0" smtClean="0">
                <a:solidFill>
                  <a:schemeClr val="accent2"/>
                </a:solidFill>
              </a:rPr>
              <a:t>Q43B: Used methamphetamine in last 30 days?</a:t>
            </a:r>
            <a:endParaRPr lang="en-US" sz="1400" b="1" dirty="0">
              <a:solidFill>
                <a:schemeClr val="accent2"/>
              </a:solidFill>
            </a:endParaRPr>
          </a:p>
        </p:txBody>
      </p:sp>
      <p:sp>
        <p:nvSpPr>
          <p:cNvPr id="9" name="TextBox 8"/>
          <p:cNvSpPr txBox="1"/>
          <p:nvPr/>
        </p:nvSpPr>
        <p:spPr>
          <a:xfrm>
            <a:off x="566057" y="3276600"/>
            <a:ext cx="7696200" cy="3570208"/>
          </a:xfrm>
          <a:prstGeom prst="rect">
            <a:avLst/>
          </a:prstGeom>
          <a:noFill/>
        </p:spPr>
        <p:txBody>
          <a:bodyPr wrap="square" rtlCol="0">
            <a:spAutoFit/>
          </a:bodyPr>
          <a:lstStyle/>
          <a:p>
            <a:pPr marL="285750" indent="-285750">
              <a:buFont typeface="Wingdings" pitchFamily="2" charset="2"/>
              <a:buChar char="§"/>
            </a:pPr>
            <a:r>
              <a:rPr lang="en-US" sz="1600" dirty="0" smtClean="0"/>
              <a:t>Looking at the Sig. box we see that for reported age of respondent there is a (.000) significance level and Having used methamphetamines in the last 30 days yields a (.036) significance level, which means that both of these variables are significant for predicting whether or not a respondent reports having ever been arrested.</a:t>
            </a:r>
          </a:p>
          <a:p>
            <a:pPr marL="285750" indent="-285750">
              <a:buFont typeface="Wingdings" pitchFamily="2" charset="2"/>
              <a:buChar char="§"/>
            </a:pPr>
            <a:r>
              <a:rPr lang="en-US" sz="1600" dirty="0" smtClean="0"/>
              <a:t>When looking at the </a:t>
            </a:r>
            <a:r>
              <a:rPr lang="en-US" sz="1600" dirty="0" err="1" smtClean="0"/>
              <a:t>Exp</a:t>
            </a:r>
            <a:r>
              <a:rPr lang="en-US" sz="1600" dirty="0" smtClean="0"/>
              <a:t>(B) (calculated </a:t>
            </a:r>
            <a:r>
              <a:rPr lang="en-US" sz="1600" dirty="0"/>
              <a:t>odds </a:t>
            </a:r>
            <a:r>
              <a:rPr lang="en-US" sz="1600" dirty="0" smtClean="0"/>
              <a:t>ratio) the </a:t>
            </a:r>
            <a:r>
              <a:rPr lang="en-US" sz="1600" dirty="0"/>
              <a:t>first variable, Age of respondent at the time of their intake into treatment, has an </a:t>
            </a:r>
            <a:r>
              <a:rPr lang="en-US" sz="1600" dirty="0" err="1"/>
              <a:t>Exp</a:t>
            </a:r>
            <a:r>
              <a:rPr lang="en-US" sz="1600" dirty="0"/>
              <a:t>(B) of .</a:t>
            </a:r>
            <a:r>
              <a:rPr lang="en-US" sz="1600" dirty="0" smtClean="0"/>
              <a:t>617 which shows </a:t>
            </a:r>
            <a:r>
              <a:rPr lang="en-US" sz="1600" dirty="0"/>
              <a:t>a negative </a:t>
            </a:r>
            <a:r>
              <a:rPr lang="en-US" sz="1600" dirty="0" smtClean="0"/>
              <a:t>effect which means that (in combination with a negative B value) for every one unit change decrease in age(IV) there is significantly smaller ratio of a respondent having reported ever been to jail(DV).  </a:t>
            </a:r>
          </a:p>
          <a:p>
            <a:pPr marL="285750" indent="-285750">
              <a:buFont typeface="Wingdings" pitchFamily="2" charset="2"/>
              <a:buChar char="§"/>
            </a:pPr>
            <a:r>
              <a:rPr lang="en-US" sz="1600" dirty="0" smtClean="0"/>
              <a:t>When looking at the </a:t>
            </a:r>
            <a:r>
              <a:rPr lang="en-US" sz="1600" dirty="0" err="1" smtClean="0"/>
              <a:t>Exp</a:t>
            </a:r>
            <a:r>
              <a:rPr lang="en-US" sz="1600" dirty="0" smtClean="0"/>
              <a:t>(B) (calculated odds ratio) for the second variable we get a score of 2.142 which means that for every one unit increase in positive responses to having used methamphetamines in the last 30 days, we are drastically more likely to have a respondent answer yes to having been arrested in their lifetime.</a:t>
            </a:r>
            <a:endParaRPr lang="en-US" dirty="0" smtClean="0"/>
          </a:p>
          <a:p>
            <a:endParaRPr lang="en-US" dirty="0"/>
          </a:p>
        </p:txBody>
      </p:sp>
    </p:spTree>
    <p:extLst>
      <p:ext uri="{BB962C8B-B14F-4D97-AF65-F5344CB8AC3E}">
        <p14:creationId xmlns:p14="http://schemas.microsoft.com/office/powerpoint/2010/main" val="4224535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1"/>
                </a:solidFill>
                <a:effectLst>
                  <a:outerShdw blurRad="38100" dist="38100" dir="2700000" algn="tl">
                    <a:srgbClr val="000000">
                      <a:alpha val="43137"/>
                    </a:srgbClr>
                  </a:outerShdw>
                </a:effectLst>
              </a:rPr>
              <a:t>Discussion</a:t>
            </a:r>
            <a:endParaRPr lang="en-US" b="1" dirty="0">
              <a:solidFill>
                <a:schemeClr val="tx1"/>
              </a:solidFill>
              <a:effectLst>
                <a:outerShdw blurRad="38100" dist="38100" dir="2700000" algn="tl">
                  <a:srgbClr val="000000">
                    <a:alpha val="43137"/>
                  </a:srgbClr>
                </a:outerShdw>
              </a:effectLst>
            </a:endParaRPr>
          </a:p>
        </p:txBody>
      </p:sp>
      <p:sp>
        <p:nvSpPr>
          <p:cNvPr id="3" name="TextBox 2"/>
          <p:cNvSpPr txBox="1"/>
          <p:nvPr/>
        </p:nvSpPr>
        <p:spPr>
          <a:xfrm>
            <a:off x="381000" y="1524000"/>
            <a:ext cx="7924800" cy="4339650"/>
          </a:xfrm>
          <a:prstGeom prst="rect">
            <a:avLst/>
          </a:prstGeom>
          <a:noFill/>
        </p:spPr>
        <p:txBody>
          <a:bodyPr wrap="square" rtlCol="0">
            <a:spAutoFit/>
          </a:bodyPr>
          <a:lstStyle/>
          <a:p>
            <a:r>
              <a:rPr lang="en-US" sz="2000" dirty="0" smtClean="0"/>
              <a:t>We </a:t>
            </a:r>
            <a:r>
              <a:rPr lang="en-US" sz="2000" b="1" dirty="0" smtClean="0">
                <a:solidFill>
                  <a:schemeClr val="accent5"/>
                </a:solidFill>
                <a:effectLst>
                  <a:outerShdw blurRad="38100" dist="38100" dir="2700000" algn="tl">
                    <a:srgbClr val="000000">
                      <a:alpha val="43137"/>
                    </a:srgbClr>
                  </a:outerShdw>
                </a:effectLst>
              </a:rPr>
              <a:t>FAIL TO REJECT</a:t>
            </a:r>
            <a:r>
              <a:rPr lang="en-US" sz="2000" dirty="0" smtClean="0"/>
              <a:t> the null hypothesis that the younger the age of a respondent upon entering treatment  not having an effect on their response of having ever been arrested in their lifetime. As age decreased so did the likelihood of the respondent having been arrested in their lifetime.</a:t>
            </a:r>
          </a:p>
          <a:p>
            <a:endParaRPr lang="en-US" sz="2000" dirty="0"/>
          </a:p>
          <a:p>
            <a:endParaRPr lang="en-US" dirty="0" smtClean="0"/>
          </a:p>
          <a:p>
            <a:endParaRPr lang="en-US" dirty="0"/>
          </a:p>
          <a:p>
            <a:r>
              <a:rPr lang="en-US" sz="2000" dirty="0" smtClean="0"/>
              <a:t>We </a:t>
            </a:r>
            <a:r>
              <a:rPr lang="en-US" sz="2000" b="1" dirty="0" smtClean="0">
                <a:solidFill>
                  <a:schemeClr val="accent5"/>
                </a:solidFill>
                <a:effectLst>
                  <a:outerShdw blurRad="38100" dist="38100" dir="2700000" algn="tl">
                    <a:srgbClr val="000000">
                      <a:alpha val="43137"/>
                    </a:srgbClr>
                  </a:outerShdw>
                </a:effectLst>
              </a:rPr>
              <a:t>REJECT </a:t>
            </a:r>
            <a:r>
              <a:rPr lang="en-US" sz="2000" dirty="0" smtClean="0"/>
              <a:t>the null hypothesis on whether or not a respondent reported having used methamphetamine in the last 30 days not having an effect on whether or not they had been arrested in their lifetime.  The more a respondent answered yes to having used methamphetamine in the last 30 days, there was a drastically higher chance they had been arrested in their lifetime.</a:t>
            </a:r>
            <a:endParaRPr lang="en-US" sz="2000" dirty="0"/>
          </a:p>
        </p:txBody>
      </p:sp>
    </p:spTree>
    <p:extLst>
      <p:ext uri="{BB962C8B-B14F-4D97-AF65-F5344CB8AC3E}">
        <p14:creationId xmlns:p14="http://schemas.microsoft.com/office/powerpoint/2010/main" val="3795134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1143000"/>
          </a:xfrm>
        </p:spPr>
        <p:txBody>
          <a:bodyPr/>
          <a:lstStyle/>
          <a:p>
            <a:pPr algn="ctr"/>
            <a:r>
              <a:rPr lang="en-US" dirty="0" smtClean="0"/>
              <a:t>Limitations</a:t>
            </a:r>
            <a:br>
              <a:rPr lang="en-US" dirty="0" smtClean="0"/>
            </a:br>
            <a:endParaRPr lang="en-US" dirty="0"/>
          </a:p>
        </p:txBody>
      </p:sp>
      <p:sp>
        <p:nvSpPr>
          <p:cNvPr id="3" name="TextBox 2"/>
          <p:cNvSpPr txBox="1"/>
          <p:nvPr/>
        </p:nvSpPr>
        <p:spPr>
          <a:xfrm>
            <a:off x="413657" y="1524000"/>
            <a:ext cx="7772400" cy="4985980"/>
          </a:xfrm>
          <a:prstGeom prst="rect">
            <a:avLst/>
          </a:prstGeom>
          <a:noFill/>
        </p:spPr>
        <p:txBody>
          <a:bodyPr wrap="square" rtlCol="0">
            <a:spAutoFit/>
          </a:bodyPr>
          <a:lstStyle/>
          <a:p>
            <a:pPr marL="285750" indent="-285750">
              <a:buFont typeface="Wingdings" pitchFamily="2" charset="2"/>
              <a:buChar char="§"/>
            </a:pPr>
            <a:r>
              <a:rPr lang="en-US" sz="2000" dirty="0" smtClean="0"/>
              <a:t>Only used by California rehabilitation centers, which have drastically higher numbers of methamphetamine users (1992).</a:t>
            </a:r>
          </a:p>
          <a:p>
            <a:pPr marL="285750" indent="-285750">
              <a:buFont typeface="Wingdings" pitchFamily="2" charset="2"/>
              <a:buChar char="§"/>
            </a:pPr>
            <a:r>
              <a:rPr lang="en-US" sz="2000" dirty="0" smtClean="0"/>
              <a:t>Dataset was from 1992, so it is possible these results would be much different today.</a:t>
            </a:r>
          </a:p>
          <a:p>
            <a:pPr marL="285750" indent="-285750">
              <a:buFont typeface="Wingdings" pitchFamily="2" charset="2"/>
              <a:buChar char="§"/>
            </a:pPr>
            <a:r>
              <a:rPr lang="en-US" sz="2000" dirty="0" smtClean="0"/>
              <a:t>Arrest record and crime could be separate.</a:t>
            </a:r>
          </a:p>
          <a:p>
            <a:pPr marL="285750" indent="-285750">
              <a:buFont typeface="Wingdings" pitchFamily="2" charset="2"/>
              <a:buChar char="§"/>
            </a:pPr>
            <a:r>
              <a:rPr lang="en-US" sz="2000" dirty="0" smtClean="0"/>
              <a:t>Arrest record could be a result of something completely separate from drug or alcohol use.</a:t>
            </a:r>
          </a:p>
          <a:p>
            <a:pPr marL="285750" indent="-285750">
              <a:buFont typeface="Wingdings" pitchFamily="2" charset="2"/>
              <a:buChar char="§"/>
            </a:pPr>
            <a:r>
              <a:rPr lang="en-US" sz="2000" dirty="0" smtClean="0"/>
              <a:t>Respondents could be dishonest in their for fear of punishment in the rehabilitation, or trying to conceal addictions from counselors.</a:t>
            </a:r>
          </a:p>
          <a:p>
            <a:pPr marL="285750" indent="-285750">
              <a:buFont typeface="Wingdings" pitchFamily="2" charset="2"/>
              <a:buChar char="§"/>
            </a:pPr>
            <a:r>
              <a:rPr lang="en-US" sz="2000" dirty="0" smtClean="0"/>
              <a:t>Procedurally it was difficult working with the data because so many respondents didn’t respond to certain answers, particularly around their recovery.</a:t>
            </a:r>
          </a:p>
          <a:p>
            <a:pPr marL="285750" indent="-285750">
              <a:buFont typeface="Wingdings" pitchFamily="2" charset="2"/>
              <a:buChar char="§"/>
            </a:pPr>
            <a:r>
              <a:rPr lang="en-US" sz="2000" dirty="0" smtClean="0"/>
              <a:t>There were so many respondent’s who had been arrested that it was hard to tell if methamphetamine use or age were major components in why.</a:t>
            </a:r>
          </a:p>
          <a:p>
            <a:pPr marL="285750" indent="-285750">
              <a:buFont typeface="Wingdings" pitchFamily="2" charset="2"/>
              <a:buChar char="§"/>
            </a:pPr>
            <a:endParaRPr lang="en-US" dirty="0"/>
          </a:p>
        </p:txBody>
      </p:sp>
    </p:spTree>
    <p:extLst>
      <p:ext uri="{BB962C8B-B14F-4D97-AF65-F5344CB8AC3E}">
        <p14:creationId xmlns:p14="http://schemas.microsoft.com/office/powerpoint/2010/main" val="381685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Suggestions For Future Research</a:t>
            </a:r>
            <a:endParaRPr lang="en-US" dirty="0"/>
          </a:p>
        </p:txBody>
      </p:sp>
      <p:sp>
        <p:nvSpPr>
          <p:cNvPr id="3" name="TextBox 2"/>
          <p:cNvSpPr txBox="1"/>
          <p:nvPr/>
        </p:nvSpPr>
        <p:spPr>
          <a:xfrm>
            <a:off x="381000" y="1676400"/>
            <a:ext cx="7924800" cy="4524315"/>
          </a:xfrm>
          <a:prstGeom prst="rect">
            <a:avLst/>
          </a:prstGeom>
          <a:noFill/>
        </p:spPr>
        <p:txBody>
          <a:bodyPr wrap="square" rtlCol="0">
            <a:spAutoFit/>
          </a:bodyPr>
          <a:lstStyle/>
          <a:p>
            <a:pPr marL="285750" indent="-285750">
              <a:buFont typeface="Arial" pitchFamily="34" charset="0"/>
              <a:buChar char="•"/>
            </a:pPr>
            <a:r>
              <a:rPr lang="en-US" sz="2400" dirty="0" smtClean="0"/>
              <a:t>Possibly reward patients for their work on surveys, through things like gift cards or vouchers. This may improve likelihood of respondents completing survey all the way through.</a:t>
            </a:r>
          </a:p>
          <a:p>
            <a:pPr marL="285750" indent="-285750">
              <a:buFont typeface="Arial" pitchFamily="34" charset="0"/>
              <a:buChar char="•"/>
            </a:pPr>
            <a:r>
              <a:rPr lang="en-US" sz="2400" dirty="0" smtClean="0"/>
              <a:t>Attempt to have equal users of all drugs that are mentioned on survey, low numbers made for data that was unusable.</a:t>
            </a:r>
          </a:p>
          <a:p>
            <a:pPr marL="285750" indent="-285750">
              <a:buFont typeface="Arial" pitchFamily="34" charset="0"/>
              <a:buChar char="•"/>
            </a:pPr>
            <a:r>
              <a:rPr lang="en-US" sz="2400" dirty="0" smtClean="0"/>
              <a:t>Possibly survey law enforcement to see the correlation between court ordered rehabilitation treatment, and success lower or higher rates of re offending.</a:t>
            </a:r>
          </a:p>
          <a:p>
            <a:pPr marL="285750" indent="-285750">
              <a:buFont typeface="Arial" pitchFamily="34" charset="0"/>
              <a:buChar char="•"/>
            </a:pPr>
            <a:r>
              <a:rPr lang="en-US" sz="2400" dirty="0" smtClean="0"/>
              <a:t>If a rehabilitation survey is used try to include a more representative sample of people from all socioeconomic classes.</a:t>
            </a:r>
            <a:endParaRPr lang="en-US" sz="2400" dirty="0"/>
          </a:p>
        </p:txBody>
      </p:sp>
    </p:spTree>
    <p:extLst>
      <p:ext uri="{BB962C8B-B14F-4D97-AF65-F5344CB8AC3E}">
        <p14:creationId xmlns:p14="http://schemas.microsoft.com/office/powerpoint/2010/main" val="2461520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rPr>
              <a:t>References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smtClean="0"/>
              <a:t>Dobkin, Carlos and Nancy Nicosia.  2009.  “The War on Drugs: Methamphetamine, Public Health and Crime.” </a:t>
            </a:r>
            <a:r>
              <a:rPr lang="en-US" i="1" dirty="0" smtClean="0"/>
              <a:t>The American Economic Review</a:t>
            </a:r>
            <a:r>
              <a:rPr lang="en-US" dirty="0" smtClean="0"/>
              <a:t> 99(1):324-349</a:t>
            </a:r>
          </a:p>
          <a:p>
            <a:endParaRPr lang="en-US" dirty="0" smtClean="0"/>
          </a:p>
          <a:p>
            <a:r>
              <a:rPr lang="en-US" dirty="0" smtClean="0"/>
              <a:t>Furstenberg, Frank F. and Mary Elizabeth Hughes.  1995.  “Social Capital and Successful Development Among At-Risk Youth.” </a:t>
            </a:r>
            <a:r>
              <a:rPr lang="en-US" i="1" dirty="0" smtClean="0"/>
              <a:t>Journal of Marriage and Family</a:t>
            </a:r>
            <a:r>
              <a:rPr lang="en-US" dirty="0" smtClean="0"/>
              <a:t> 57(3):580-592</a:t>
            </a:r>
          </a:p>
          <a:p>
            <a:endParaRPr lang="en-US" dirty="0"/>
          </a:p>
          <a:p>
            <a:r>
              <a:rPr lang="en-US" dirty="0" smtClean="0"/>
              <a:t>Greenwood, Peter.  2008.  “</a:t>
            </a:r>
            <a:r>
              <a:rPr lang="en-US" dirty="0" err="1" smtClean="0"/>
              <a:t>Prevetion</a:t>
            </a:r>
            <a:r>
              <a:rPr lang="en-US" dirty="0" smtClean="0"/>
              <a:t> and Intervention Programs for Juvenile Offenders.” </a:t>
            </a:r>
            <a:r>
              <a:rPr lang="en-US" i="1" dirty="0" smtClean="0"/>
              <a:t>Juvenile Justice </a:t>
            </a:r>
            <a:r>
              <a:rPr lang="en-US" dirty="0" smtClean="0"/>
              <a:t>18(2):185-210</a:t>
            </a:r>
            <a:endParaRPr lang="en-US" dirty="0"/>
          </a:p>
          <a:p>
            <a:pPr marL="114300" indent="0">
              <a:buNone/>
            </a:pPr>
            <a:endParaRPr lang="en-US" dirty="0"/>
          </a:p>
        </p:txBody>
      </p:sp>
    </p:spTree>
    <p:extLst>
      <p:ext uri="{BB962C8B-B14F-4D97-AF65-F5344CB8AC3E}">
        <p14:creationId xmlns:p14="http://schemas.microsoft.com/office/powerpoint/2010/main" val="3062059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609600"/>
            <a:ext cx="7543800" cy="4832092"/>
          </a:xfrm>
          <a:prstGeom prst="rect">
            <a:avLst/>
          </a:prstGeom>
          <a:noFill/>
        </p:spPr>
        <p:txBody>
          <a:bodyPr wrap="square" rtlCol="0">
            <a:spAutoFit/>
          </a:bodyPr>
          <a:lstStyle/>
          <a:p>
            <a:pPr algn="ctr"/>
            <a:r>
              <a:rPr lang="en-US" sz="3200" b="1" dirty="0" smtClean="0">
                <a:solidFill>
                  <a:schemeClr val="bg2">
                    <a:lumMod val="50000"/>
                  </a:schemeClr>
                </a:solidFill>
              </a:rPr>
              <a:t>Drug use, Age, and Crime in the United States</a:t>
            </a:r>
          </a:p>
          <a:p>
            <a:r>
              <a:rPr lang="en-US" sz="2000" b="1" dirty="0" smtClean="0">
                <a:solidFill>
                  <a:schemeClr val="tx2">
                    <a:lumMod val="75000"/>
                  </a:schemeClr>
                </a:solidFill>
              </a:rPr>
              <a:t>Purpose:  </a:t>
            </a:r>
            <a:r>
              <a:rPr lang="en-US" sz="2000" b="1" dirty="0" smtClean="0">
                <a:solidFill>
                  <a:schemeClr val="bg2">
                    <a:lumMod val="50000"/>
                  </a:schemeClr>
                </a:solidFill>
              </a:rPr>
              <a:t>To see how drug use and age play a role in our criminal justice system by analyzing a respondents age, and whether or not they have ever used methamphetamine and how this affects whether or not they have ever been arrested.</a:t>
            </a:r>
          </a:p>
          <a:p>
            <a:endParaRPr lang="en-US" sz="2000" b="1" dirty="0" smtClean="0">
              <a:solidFill>
                <a:schemeClr val="bg2">
                  <a:lumMod val="50000"/>
                </a:schemeClr>
              </a:solidFill>
            </a:endParaRPr>
          </a:p>
          <a:p>
            <a:r>
              <a:rPr lang="en-US" sz="2000" b="1" dirty="0" smtClean="0"/>
              <a:t>Method</a:t>
            </a:r>
            <a:r>
              <a:rPr lang="en-US" sz="2000" b="1" dirty="0" smtClean="0">
                <a:solidFill>
                  <a:schemeClr val="bg2">
                    <a:lumMod val="50000"/>
                  </a:schemeClr>
                </a:solidFill>
              </a:rPr>
              <a:t>:  In order to predict a persons arrest record through their age and methamphetamine use I used logistic analysis.</a:t>
            </a:r>
          </a:p>
          <a:p>
            <a:endParaRPr lang="en-US" sz="2000" b="1" dirty="0" smtClean="0">
              <a:solidFill>
                <a:schemeClr val="bg2">
                  <a:lumMod val="50000"/>
                </a:schemeClr>
              </a:solidFill>
            </a:endParaRPr>
          </a:p>
          <a:p>
            <a:endParaRPr lang="en-US" sz="2000" b="1" dirty="0" smtClean="0"/>
          </a:p>
          <a:p>
            <a:r>
              <a:rPr lang="en-US" sz="2000" b="1" dirty="0" smtClean="0"/>
              <a:t>Logistic </a:t>
            </a:r>
            <a:r>
              <a:rPr lang="en-US" sz="2000" b="1" dirty="0" smtClean="0"/>
              <a:t>Regression: </a:t>
            </a:r>
            <a:r>
              <a:rPr lang="en-US" sz="2000" b="1" dirty="0" smtClean="0">
                <a:solidFill>
                  <a:schemeClr val="bg2">
                    <a:lumMod val="50000"/>
                  </a:schemeClr>
                </a:solidFill>
              </a:rPr>
              <a:t>The classification of individuals into groups in order to predict values on a DV that is categorical.</a:t>
            </a:r>
            <a:endParaRPr lang="en-US" sz="2000" b="1" dirty="0" smtClean="0">
              <a:solidFill>
                <a:schemeClr val="bg2">
                  <a:lumMod val="50000"/>
                </a:schemeClr>
              </a:solidFill>
            </a:endParaRPr>
          </a:p>
          <a:p>
            <a:pPr algn="ctr"/>
            <a:endParaRPr lang="en-US" sz="2400" b="1" dirty="0">
              <a:solidFill>
                <a:schemeClr val="tx2">
                  <a:lumMod val="75000"/>
                </a:schemeClr>
              </a:solidFill>
            </a:endParaRPr>
          </a:p>
        </p:txBody>
      </p:sp>
    </p:spTree>
    <p:extLst>
      <p:ext uri="{BB962C8B-B14F-4D97-AF65-F5344CB8AC3E}">
        <p14:creationId xmlns:p14="http://schemas.microsoft.com/office/powerpoint/2010/main" val="3437545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Literature Review: Age </a:t>
            </a:r>
            <a:r>
              <a:rPr lang="en-US" sz="4400" dirty="0" smtClean="0"/>
              <a:t>In Relation to Crime</a:t>
            </a:r>
            <a:endParaRPr lang="en-US" sz="4400"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1524000"/>
            <a:ext cx="3962400" cy="4419600"/>
          </a:xfrm>
        </p:spPr>
      </p:pic>
      <p:sp>
        <p:nvSpPr>
          <p:cNvPr id="4" name="Content Placeholder 3"/>
          <p:cNvSpPr>
            <a:spLocks noGrp="1"/>
          </p:cNvSpPr>
          <p:nvPr>
            <p:ph sz="half" idx="2"/>
          </p:nvPr>
        </p:nvSpPr>
        <p:spPr/>
        <p:txBody>
          <a:bodyPr>
            <a:normAutofit fontScale="85000" lnSpcReduction="20000"/>
          </a:bodyPr>
          <a:lstStyle/>
          <a:p>
            <a:r>
              <a:rPr lang="en-US" sz="2400" b="1" dirty="0" smtClean="0"/>
              <a:t>“Most adult criminals begin their criminal careers as juveniles.   Delinquents… take a heavy toll both financially and emotionally, on victims and taxpayers, who must share the cost.” (Greenwood 2008:186)</a:t>
            </a:r>
          </a:p>
          <a:p>
            <a:r>
              <a:rPr lang="en-US" sz="2400" b="1" dirty="0" smtClean="0"/>
              <a:t>“Saving youth from delinquency saves them from wasted lives.” (Greenwood 2008:185</a:t>
            </a:r>
            <a:r>
              <a:rPr lang="en-US" sz="2400" b="1" dirty="0" smtClean="0"/>
              <a:t>)</a:t>
            </a:r>
          </a:p>
          <a:p>
            <a:r>
              <a:rPr lang="en-US" sz="2400" b="1" dirty="0" smtClean="0"/>
              <a:t>The younger generation are often the first to be looked at when criminal activity takes place.</a:t>
            </a:r>
            <a:endParaRPr lang="en-US" sz="2400" b="1" dirty="0" smtClean="0"/>
          </a:p>
          <a:p>
            <a:pPr marL="114300" indent="0">
              <a:buNone/>
            </a:pPr>
            <a:endParaRPr lang="en-US" sz="2400" b="1" dirty="0"/>
          </a:p>
        </p:txBody>
      </p:sp>
    </p:spTree>
    <p:extLst>
      <p:ext uri="{BB962C8B-B14F-4D97-AF65-F5344CB8AC3E}">
        <p14:creationId xmlns:p14="http://schemas.microsoft.com/office/powerpoint/2010/main" val="3095167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7696200" cy="6032421"/>
          </a:xfrm>
          <a:prstGeom prst="rect">
            <a:avLst/>
          </a:prstGeom>
          <a:noFill/>
        </p:spPr>
        <p:txBody>
          <a:bodyPr wrap="square" rtlCol="0">
            <a:spAutoFit/>
          </a:bodyPr>
          <a:lstStyle/>
          <a:p>
            <a:pPr algn="ctr"/>
            <a:r>
              <a:rPr lang="en-US" sz="3600" b="1" dirty="0" smtClean="0">
                <a:effectLst>
                  <a:outerShdw blurRad="38100" dist="38100" dir="2700000" algn="tl">
                    <a:srgbClr val="000000">
                      <a:alpha val="43137"/>
                    </a:srgbClr>
                  </a:outerShdw>
                </a:effectLst>
              </a:rPr>
              <a:t>Literature </a:t>
            </a:r>
            <a:r>
              <a:rPr lang="en-US" sz="3600" b="1" dirty="0" smtClean="0">
                <a:effectLst>
                  <a:outerShdw blurRad="38100" dist="38100" dir="2700000" algn="tl">
                    <a:srgbClr val="000000">
                      <a:alpha val="43137"/>
                    </a:srgbClr>
                  </a:outerShdw>
                </a:effectLst>
              </a:rPr>
              <a:t>Review: </a:t>
            </a:r>
            <a:r>
              <a:rPr lang="en-US" sz="3600" b="1" dirty="0" smtClean="0">
                <a:effectLst>
                  <a:outerShdw blurRad="38100" dist="38100" dir="2700000" algn="tl">
                    <a:srgbClr val="000000">
                      <a:alpha val="43137"/>
                    </a:srgbClr>
                  </a:outerShdw>
                </a:effectLst>
              </a:rPr>
              <a:t>Methamphetamine </a:t>
            </a:r>
            <a:r>
              <a:rPr lang="en-US" sz="3600" b="1" dirty="0" smtClean="0">
                <a:effectLst>
                  <a:outerShdw blurRad="38100" dist="38100" dir="2700000" algn="tl">
                    <a:srgbClr val="000000">
                      <a:alpha val="43137"/>
                    </a:srgbClr>
                  </a:outerShdw>
                </a:effectLst>
              </a:rPr>
              <a:t>Use and Crime</a:t>
            </a:r>
          </a:p>
          <a:p>
            <a:pPr algn="ctr"/>
            <a:r>
              <a:rPr lang="en-US" sz="2000" dirty="0" smtClean="0">
                <a:solidFill>
                  <a:schemeClr val="bg2">
                    <a:lumMod val="50000"/>
                  </a:schemeClr>
                </a:solidFill>
              </a:rPr>
              <a:t>“Despite substantial efforts to reduce the supply of, and demand for, illicit drugs, use of certain drugs has continued to grow.  Methamphetamine is of particular concern due to the rapid increase in its use and the belief that it causes substantial amounts of crime.” (Dobkin and Nicosia 2009:324)</a:t>
            </a:r>
          </a:p>
          <a:p>
            <a:pPr algn="ctr"/>
            <a:endParaRPr lang="en-US" sz="2000" dirty="0" smtClean="0"/>
          </a:p>
          <a:p>
            <a:pPr algn="ctr"/>
            <a:r>
              <a:rPr lang="en-US" sz="2000" dirty="0" smtClean="0"/>
              <a:t>“</a:t>
            </a:r>
            <a:r>
              <a:rPr lang="en-US" sz="2000" dirty="0" smtClean="0"/>
              <a:t>In the early 1990’s methamphetamine use was concentrated among white males in California and nearby Western states.  Since then it has spread both demographically and geographically.” (Dobkin and Nicosia 2009: 325)</a:t>
            </a:r>
          </a:p>
          <a:p>
            <a:pPr algn="ctr"/>
            <a:endParaRPr lang="en-US" b="1" dirty="0" smtClean="0">
              <a:solidFill>
                <a:schemeClr val="accent2"/>
              </a:solidFill>
            </a:endParaRPr>
          </a:p>
          <a:p>
            <a:pPr algn="ctr"/>
            <a:r>
              <a:rPr lang="en-US" b="1" dirty="0" smtClean="0">
                <a:solidFill>
                  <a:schemeClr val="accent2"/>
                </a:solidFill>
              </a:rPr>
              <a:t>I </a:t>
            </a:r>
            <a:r>
              <a:rPr lang="en-US" b="1" dirty="0" smtClean="0">
                <a:solidFill>
                  <a:schemeClr val="accent2"/>
                </a:solidFill>
              </a:rPr>
              <a:t>decided to look specifically at methamphetamine use because historically this has been such an epidemic in California, and now that it is being used across the nation I felt it is important to analyze California’s data to predict what could happen elsewhere.</a:t>
            </a:r>
            <a:endParaRPr lang="en-US" b="1" dirty="0">
              <a:solidFill>
                <a:schemeClr val="accent2"/>
              </a:solidFill>
            </a:endParaRPr>
          </a:p>
          <a:p>
            <a:pPr algn="ctr"/>
            <a:endParaRPr lang="en-US" sz="2400" b="1" dirty="0">
              <a:solidFill>
                <a:schemeClr val="bg2">
                  <a:lumMod val="50000"/>
                </a:schemeClr>
              </a:solidFill>
            </a:endParaRPr>
          </a:p>
        </p:txBody>
      </p:sp>
    </p:spTree>
    <p:extLst>
      <p:ext uri="{BB962C8B-B14F-4D97-AF65-F5344CB8AC3E}">
        <p14:creationId xmlns:p14="http://schemas.microsoft.com/office/powerpoint/2010/main" val="372441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this </a:t>
            </a:r>
            <a:r>
              <a:rPr lang="en-US" dirty="0" smtClean="0"/>
              <a:t>affect </a:t>
            </a:r>
            <a:r>
              <a:rPr lang="en-US" dirty="0" smtClean="0"/>
              <a:t>you?</a:t>
            </a:r>
            <a:endParaRPr lang="en-US"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1752600"/>
            <a:ext cx="3657600" cy="3886200"/>
          </a:xfrm>
        </p:spPr>
      </p:pic>
      <p:sp>
        <p:nvSpPr>
          <p:cNvPr id="4" name="Content Placeholder 3"/>
          <p:cNvSpPr>
            <a:spLocks noGrp="1"/>
          </p:cNvSpPr>
          <p:nvPr>
            <p:ph sz="half" idx="2"/>
          </p:nvPr>
        </p:nvSpPr>
        <p:spPr/>
        <p:txBody>
          <a:bodyPr>
            <a:normAutofit fontScale="85000" lnSpcReduction="20000"/>
          </a:bodyPr>
          <a:lstStyle/>
          <a:p>
            <a:r>
              <a:rPr lang="en-US" dirty="0" smtClean="0"/>
              <a:t>We live in a city where both meth use and crime are happening all over.</a:t>
            </a:r>
          </a:p>
          <a:p>
            <a:r>
              <a:rPr lang="en-US" dirty="0" smtClean="0"/>
              <a:t>In order to protect yourself from crime it is important to know what groups you are protecting yourself from.</a:t>
            </a:r>
          </a:p>
          <a:p>
            <a:r>
              <a:rPr lang="en-US" dirty="0" smtClean="0"/>
              <a:t>It is important to feel safe in your community for your own well being, and having insight into crime is always a good thing.</a:t>
            </a:r>
            <a:endParaRPr lang="en-US" dirty="0" smtClean="0"/>
          </a:p>
          <a:p>
            <a:endParaRPr lang="en-US" dirty="0" smtClean="0"/>
          </a:p>
        </p:txBody>
      </p:sp>
    </p:spTree>
    <p:extLst>
      <p:ext uri="{BB962C8B-B14F-4D97-AF65-F5344CB8AC3E}">
        <p14:creationId xmlns:p14="http://schemas.microsoft.com/office/powerpoint/2010/main" val="832389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609600"/>
            <a:ext cx="6781800" cy="584775"/>
          </a:xfrm>
          <a:prstGeom prst="rect">
            <a:avLst/>
          </a:prstGeom>
          <a:noFill/>
        </p:spPr>
        <p:txBody>
          <a:bodyPr wrap="square" rtlCol="0">
            <a:spAutoFit/>
          </a:bodyPr>
          <a:lstStyle/>
          <a:p>
            <a:pPr algn="ctr"/>
            <a:r>
              <a:rPr lang="en-US" sz="3200" b="1" dirty="0" smtClean="0">
                <a:solidFill>
                  <a:schemeClr val="accent2"/>
                </a:solidFill>
                <a:effectLst>
                  <a:outerShdw blurRad="38100" dist="38100" dir="2700000" algn="tl">
                    <a:srgbClr val="000000">
                      <a:alpha val="43137"/>
                    </a:srgbClr>
                  </a:outerShdw>
                </a:effectLst>
              </a:rPr>
              <a:t>Hypotheses</a:t>
            </a:r>
            <a:endParaRPr lang="en-US" sz="3200" b="1" dirty="0">
              <a:solidFill>
                <a:schemeClr val="accent2"/>
              </a:solidFill>
              <a:effectLst>
                <a:outerShdw blurRad="38100" dist="38100" dir="2700000" algn="tl">
                  <a:srgbClr val="000000">
                    <a:alpha val="43137"/>
                  </a:srgbClr>
                </a:outerShdw>
              </a:effectLst>
            </a:endParaRPr>
          </a:p>
        </p:txBody>
      </p:sp>
      <p:sp>
        <p:nvSpPr>
          <p:cNvPr id="3" name="TextBox 2"/>
          <p:cNvSpPr txBox="1"/>
          <p:nvPr/>
        </p:nvSpPr>
        <p:spPr>
          <a:xfrm>
            <a:off x="457200" y="1237918"/>
            <a:ext cx="7696200" cy="4298613"/>
          </a:xfrm>
          <a:prstGeom prst="rect">
            <a:avLst/>
          </a:prstGeom>
          <a:noFill/>
        </p:spPr>
        <p:txBody>
          <a:bodyPr wrap="square" rtlCol="0">
            <a:spAutoFit/>
          </a:bodyPr>
          <a:lstStyle/>
          <a:p>
            <a:r>
              <a:rPr lang="en-US" sz="2000" dirty="0" smtClean="0"/>
              <a:t>H</a:t>
            </a:r>
            <a:r>
              <a:rPr lang="en-US" sz="2000" baseline="-25000" dirty="0" smtClean="0"/>
              <a:t>1</a:t>
            </a:r>
            <a:r>
              <a:rPr lang="en-US" sz="2000" dirty="0" smtClean="0"/>
              <a:t>: The younger the reported age of the respondent at the intake of their drug and alcohol rehabilitation it is more likely they will report also having been arrested in their lifetime.</a:t>
            </a:r>
          </a:p>
          <a:p>
            <a:endParaRPr lang="en-US" sz="2000" dirty="0" smtClean="0"/>
          </a:p>
          <a:p>
            <a:endParaRPr lang="en-US" sz="2000" dirty="0" smtClean="0"/>
          </a:p>
          <a:p>
            <a:r>
              <a:rPr lang="en-US" sz="2000" dirty="0" smtClean="0"/>
              <a:t>H</a:t>
            </a:r>
            <a:r>
              <a:rPr lang="en-US" sz="2000" baseline="-25000" dirty="0" smtClean="0"/>
              <a:t>2</a:t>
            </a:r>
            <a:r>
              <a:rPr lang="en-US" sz="2000" dirty="0" smtClean="0"/>
              <a:t>:  If a respondent reported that they used methamphetamines in the last thirty days it is more likely they will also report having been arrested in their lifetime.</a:t>
            </a:r>
          </a:p>
          <a:p>
            <a:endParaRPr lang="en-US" sz="2000" baseline="-25000" dirty="0"/>
          </a:p>
          <a:p>
            <a:endParaRPr lang="en-US" sz="2000" dirty="0" smtClean="0"/>
          </a:p>
          <a:p>
            <a:r>
              <a:rPr lang="en-US" sz="2000" dirty="0" smtClean="0"/>
              <a:t>H</a:t>
            </a:r>
            <a:r>
              <a:rPr lang="en-US" sz="2000" baseline="-25000" dirty="0" smtClean="0"/>
              <a:t>0</a:t>
            </a:r>
            <a:r>
              <a:rPr lang="en-US" sz="2000" dirty="0" smtClean="0"/>
              <a:t>: Neither the reported younger age of a person at the intake into drug and alcohol rehab, nor if a respondent reported they used methamphetamines in the last thirty days will have any affect on whether or not they report being arrested in their lifetime.</a:t>
            </a:r>
            <a:endParaRPr lang="en-US" sz="2000" baseline="-25000" dirty="0"/>
          </a:p>
        </p:txBody>
      </p:sp>
    </p:spTree>
    <p:extLst>
      <p:ext uri="{BB962C8B-B14F-4D97-AF65-F5344CB8AC3E}">
        <p14:creationId xmlns:p14="http://schemas.microsoft.com/office/powerpoint/2010/main" val="2207417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effectLst>
                  <a:outerShdw blurRad="38100" dist="38100" dir="2700000" algn="tl">
                    <a:srgbClr val="000000">
                      <a:alpha val="43137"/>
                    </a:srgbClr>
                  </a:outerShdw>
                </a:effectLst>
              </a:rPr>
              <a:t>Dataset Used</a:t>
            </a:r>
            <a:endParaRPr lang="en-US" dirty="0">
              <a:solidFill>
                <a:schemeClr val="accent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1143000"/>
            <a:ext cx="7620000" cy="4800600"/>
          </a:xfrm>
        </p:spPr>
        <p:txBody>
          <a:bodyPr>
            <a:normAutofit fontScale="92500" lnSpcReduction="20000"/>
          </a:bodyPr>
          <a:lstStyle/>
          <a:p>
            <a:r>
              <a:rPr lang="en-US" sz="2400" dirty="0" smtClean="0"/>
              <a:t>California Drug and Alcohol Treatment Assessment (CALDATA), 1991-1993.  </a:t>
            </a:r>
          </a:p>
          <a:p>
            <a:r>
              <a:rPr lang="en-US" sz="2400" dirty="0" smtClean="0"/>
              <a:t> Data collected through survey form. Clients asked questions before rehab and after as a follow-up to their treatment.  Questions were based extensively on how their drug use has effected their lives before and after treatment. (Many clients court ordered). </a:t>
            </a:r>
          </a:p>
          <a:p>
            <a:r>
              <a:rPr lang="en-US" sz="2400" dirty="0" smtClean="0"/>
              <a:t>Funded by The California Department of Alcohol and Drug Programs.</a:t>
            </a:r>
          </a:p>
          <a:p>
            <a:r>
              <a:rPr lang="en-US" sz="2400" dirty="0"/>
              <a:t>Given to clients of California </a:t>
            </a:r>
            <a:r>
              <a:rPr lang="en-US" sz="2400" dirty="0" smtClean="0"/>
              <a:t>based treatment providers who received any type of public funding or are required to report to California Alcohol and Drug Data System as a condition of state licensing  during </a:t>
            </a:r>
            <a:r>
              <a:rPr lang="en-US" sz="2400" dirty="0"/>
              <a:t>the year 1992.  </a:t>
            </a:r>
          </a:p>
          <a:p>
            <a:r>
              <a:rPr lang="en-US" sz="2400" dirty="0" smtClean="0"/>
              <a:t>After every survey was collected they used </a:t>
            </a:r>
            <a:r>
              <a:rPr lang="en-US" sz="2400" b="1" dirty="0" smtClean="0">
                <a:solidFill>
                  <a:schemeClr val="bg2"/>
                </a:solidFill>
                <a:effectLst>
                  <a:outerShdw blurRad="38100" dist="38100" dir="2700000" algn="tl">
                    <a:srgbClr val="000000">
                      <a:alpha val="43137"/>
                    </a:srgbClr>
                  </a:outerShdw>
                </a:effectLst>
              </a:rPr>
              <a:t>1,826</a:t>
            </a:r>
            <a:r>
              <a:rPr lang="en-US" sz="2400" dirty="0" smtClean="0">
                <a:solidFill>
                  <a:schemeClr val="bg2"/>
                </a:solidFill>
              </a:rPr>
              <a:t> </a:t>
            </a:r>
            <a:r>
              <a:rPr lang="en-US" sz="2400" dirty="0" smtClean="0"/>
              <a:t>in their final analysis.</a:t>
            </a:r>
          </a:p>
          <a:p>
            <a:endParaRPr lang="en-US" dirty="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4982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96544"/>
            <a:ext cx="7620000" cy="1143000"/>
          </a:xfrm>
        </p:spPr>
        <p:txBody>
          <a:bodyPr/>
          <a:lstStyle/>
          <a:p>
            <a:pPr algn="ctr"/>
            <a:r>
              <a:rPr lang="en-US" b="1" dirty="0" smtClean="0">
                <a:solidFill>
                  <a:schemeClr val="bg2">
                    <a:lumMod val="50000"/>
                  </a:schemeClr>
                </a:solidFill>
                <a:effectLst>
                  <a:outerShdw blurRad="38100" dist="38100" dir="2700000" algn="tl">
                    <a:srgbClr val="000000">
                      <a:alpha val="43137"/>
                    </a:srgbClr>
                  </a:outerShdw>
                </a:effectLst>
              </a:rPr>
              <a:t>Methodology</a:t>
            </a:r>
            <a:endParaRPr lang="en-US" b="1" dirty="0">
              <a:solidFill>
                <a:schemeClr val="bg2">
                  <a:lumMod val="50000"/>
                </a:schemeClr>
              </a:solidFill>
              <a:effectLst>
                <a:outerShdw blurRad="38100" dist="38100" dir="2700000" algn="tl">
                  <a:srgbClr val="000000">
                    <a:alpha val="43137"/>
                  </a:srgbClr>
                </a:outerShdw>
              </a:effectLst>
            </a:endParaRPr>
          </a:p>
        </p:txBody>
      </p:sp>
      <p:sp>
        <p:nvSpPr>
          <p:cNvPr id="5" name="TextBox 4"/>
          <p:cNvSpPr txBox="1"/>
          <p:nvPr/>
        </p:nvSpPr>
        <p:spPr>
          <a:xfrm>
            <a:off x="381000" y="1225689"/>
            <a:ext cx="7848600" cy="5262979"/>
          </a:xfrm>
          <a:prstGeom prst="rect">
            <a:avLst/>
          </a:prstGeom>
          <a:noFill/>
        </p:spPr>
        <p:txBody>
          <a:bodyPr wrap="square" rtlCol="0">
            <a:spAutoFit/>
          </a:bodyPr>
          <a:lstStyle/>
          <a:p>
            <a:r>
              <a:rPr lang="en-US" sz="2400" dirty="0" smtClean="0"/>
              <a:t>Population: 1,826 Drug and Alcohol rehabilitation clients.</a:t>
            </a:r>
          </a:p>
          <a:p>
            <a:r>
              <a:rPr lang="en-US" sz="2400" dirty="0" smtClean="0">
                <a:solidFill>
                  <a:schemeClr val="accent2"/>
                </a:solidFill>
                <a:effectLst>
                  <a:outerShdw blurRad="38100" dist="38100" dir="2700000" algn="tl">
                    <a:srgbClr val="000000">
                      <a:alpha val="43137"/>
                    </a:srgbClr>
                  </a:outerShdw>
                </a:effectLst>
              </a:rPr>
              <a:t>Dependent Variable </a:t>
            </a:r>
            <a:r>
              <a:rPr lang="en-US" sz="2400" dirty="0" smtClean="0">
                <a:solidFill>
                  <a:schemeClr val="accent2"/>
                </a:solidFill>
              </a:rPr>
              <a:t>(DV): </a:t>
            </a:r>
            <a:r>
              <a:rPr lang="en-US" sz="2400" dirty="0" smtClean="0"/>
              <a:t>Have you ever been arrested?</a:t>
            </a:r>
          </a:p>
          <a:p>
            <a:r>
              <a:rPr lang="en-US" sz="2400" dirty="0" smtClean="0">
                <a:solidFill>
                  <a:schemeClr val="accent2"/>
                </a:solidFill>
                <a:effectLst>
                  <a:outerShdw blurRad="38100" dist="38100" dir="2700000" algn="tl">
                    <a:srgbClr val="000000">
                      <a:alpha val="43137"/>
                    </a:srgbClr>
                  </a:outerShdw>
                </a:effectLst>
              </a:rPr>
              <a:t>Independent Variables </a:t>
            </a:r>
            <a:r>
              <a:rPr lang="en-US" sz="2400" dirty="0" smtClean="0">
                <a:solidFill>
                  <a:schemeClr val="accent2"/>
                </a:solidFill>
              </a:rPr>
              <a:t>(IV’s):  </a:t>
            </a:r>
            <a:r>
              <a:rPr lang="en-US" sz="2400" dirty="0" smtClean="0"/>
              <a:t>(2 of them)</a:t>
            </a:r>
          </a:p>
          <a:p>
            <a:r>
              <a:rPr lang="en-US" sz="2400" dirty="0" smtClean="0"/>
              <a:t>1) Age at admission into rehab (in years), categorical, including; 17 and under, 18-20, 21-24, 25-29, 35-39, 40-44, 45-49, 50-54, and 50+.  </a:t>
            </a:r>
          </a:p>
          <a:p>
            <a:r>
              <a:rPr lang="en-US" sz="2400" dirty="0" smtClean="0"/>
              <a:t>2</a:t>
            </a:r>
            <a:r>
              <a:rPr lang="en-US" sz="2400" dirty="0" smtClean="0"/>
              <a:t>) Used Methamphetamines in the last 30 days? With “yes” and “no” as answers.</a:t>
            </a:r>
          </a:p>
          <a:p>
            <a:r>
              <a:rPr lang="en-US" sz="2400" dirty="0" smtClean="0">
                <a:solidFill>
                  <a:schemeClr val="accent2"/>
                </a:solidFill>
                <a:effectLst>
                  <a:outerShdw blurRad="38100" dist="38100" dir="2700000" algn="tl">
                    <a:srgbClr val="000000">
                      <a:alpha val="43137"/>
                    </a:srgbClr>
                  </a:outerShdw>
                </a:effectLst>
              </a:rPr>
              <a:t>Test </a:t>
            </a:r>
            <a:r>
              <a:rPr lang="en-US" sz="2400" dirty="0" smtClean="0">
                <a:solidFill>
                  <a:schemeClr val="accent2"/>
                </a:solidFill>
                <a:effectLst>
                  <a:outerShdw blurRad="38100" dist="38100" dir="2700000" algn="tl">
                    <a:srgbClr val="000000">
                      <a:alpha val="43137"/>
                    </a:srgbClr>
                  </a:outerShdw>
                </a:effectLst>
              </a:rPr>
              <a:t>Used</a:t>
            </a:r>
            <a:r>
              <a:rPr lang="en-US" sz="2400" dirty="0" smtClean="0">
                <a:solidFill>
                  <a:schemeClr val="accent5"/>
                </a:solidFill>
              </a:rPr>
              <a:t>: </a:t>
            </a:r>
            <a:r>
              <a:rPr lang="en-US" sz="2400" dirty="0" smtClean="0"/>
              <a:t>Binary Logistic </a:t>
            </a:r>
            <a:r>
              <a:rPr lang="en-US" sz="2400" dirty="0"/>
              <a:t>R</a:t>
            </a:r>
            <a:r>
              <a:rPr lang="en-US" sz="2400" dirty="0" smtClean="0"/>
              <a:t>egression was conducted to determine which independent variables (age at admission into rehab, methamphetamine use in past 30 days) were predictors of a respondent having reported they had been arrested in their lifetime.</a:t>
            </a:r>
            <a:endParaRPr lang="en-US" sz="2400" dirty="0" smtClean="0"/>
          </a:p>
          <a:p>
            <a:endParaRPr lang="en-US" sz="2400" dirty="0">
              <a:solidFill>
                <a:schemeClr val="accent5"/>
              </a:solidFill>
            </a:endParaRPr>
          </a:p>
        </p:txBody>
      </p:sp>
    </p:spTree>
    <p:extLst>
      <p:ext uri="{BB962C8B-B14F-4D97-AF65-F5344CB8AC3E}">
        <p14:creationId xmlns:p14="http://schemas.microsoft.com/office/powerpoint/2010/main" val="3055436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 Regression Output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37726207"/>
              </p:ext>
            </p:extLst>
          </p:nvPr>
        </p:nvGraphicFramePr>
        <p:xfrm>
          <a:off x="2438400" y="1371600"/>
          <a:ext cx="3267074" cy="1422400"/>
        </p:xfrm>
        <a:graphic>
          <a:graphicData uri="http://schemas.openxmlformats.org/drawingml/2006/table">
            <a:tbl>
              <a:tblPr/>
              <a:tblGrid>
                <a:gridCol w="466907"/>
                <a:gridCol w="933813"/>
                <a:gridCol w="932541"/>
                <a:gridCol w="933813"/>
              </a:tblGrid>
              <a:tr h="0">
                <a:tc gridSpan="4">
                  <a:txBody>
                    <a:bodyPr/>
                    <a:lstStyle/>
                    <a:p>
                      <a:pPr marL="38100" marR="38100" algn="ctr">
                        <a:lnSpc>
                          <a:spcPts val="1600"/>
                        </a:lnSpc>
                        <a:spcBef>
                          <a:spcPts val="0"/>
                        </a:spcBef>
                        <a:spcAft>
                          <a:spcPts val="0"/>
                        </a:spcAft>
                      </a:pPr>
                      <a:r>
                        <a:rPr lang="en-US" sz="900" b="1">
                          <a:solidFill>
                            <a:srgbClr val="000000"/>
                          </a:solidFill>
                          <a:effectLst/>
                          <a:latin typeface="Arial"/>
                          <a:ea typeface="SimSun"/>
                          <a:cs typeface="Arial"/>
                        </a:rPr>
                        <a:t>Model Summary</a:t>
                      </a:r>
                      <a:endParaRPr lang="en-US" sz="1100">
                        <a:effectLst/>
                        <a:latin typeface="Calibri"/>
                        <a:ea typeface="SimSun"/>
                        <a:cs typeface="Arial"/>
                      </a:endParaRPr>
                    </a:p>
                  </a:txBody>
                  <a:tcPr marL="0" marR="0" marT="0" marB="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Step</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-2 Log likelihood</a:t>
                      </a:r>
                      <a:endParaRPr lang="en-US" sz="1100">
                        <a:effectLst/>
                        <a:latin typeface="Calibri"/>
                        <a:ea typeface="SimSun"/>
                        <a:cs typeface="Arial"/>
                      </a:endParaRPr>
                    </a:p>
                  </a:txBody>
                  <a:tcPr marL="0" marR="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a:solidFill>
                            <a:srgbClr val="000000"/>
                          </a:solidFill>
                          <a:effectLst/>
                          <a:latin typeface="Arial"/>
                          <a:ea typeface="SimSun"/>
                          <a:cs typeface="Arial"/>
                        </a:rPr>
                        <a:t>Cox &amp; Snell R Square</a:t>
                      </a:r>
                      <a:endParaRPr lang="en-US" sz="110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ctr">
                        <a:lnSpc>
                          <a:spcPts val="1600"/>
                        </a:lnSpc>
                        <a:spcBef>
                          <a:spcPts val="0"/>
                        </a:spcBef>
                        <a:spcAft>
                          <a:spcPts val="0"/>
                        </a:spcAft>
                      </a:pPr>
                      <a:r>
                        <a:rPr lang="en-US" sz="900" dirty="0">
                          <a:solidFill>
                            <a:srgbClr val="000000"/>
                          </a:solidFill>
                          <a:effectLst/>
                          <a:latin typeface="Arial"/>
                          <a:ea typeface="SimSun"/>
                          <a:cs typeface="Arial"/>
                        </a:rPr>
                        <a:t>Nagelkerke R Square</a:t>
                      </a:r>
                      <a:endParaRPr lang="en-US" sz="1100" dirty="0">
                        <a:effectLst/>
                        <a:latin typeface="Calibri"/>
                        <a:ea typeface="SimSun"/>
                        <a:cs typeface="Arial"/>
                      </a:endParaRPr>
                    </a:p>
                  </a:txBody>
                  <a:tcPr marL="0" marR="0" marT="0" marB="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0">
                <a:tc>
                  <a:txBody>
                    <a:bodyPr/>
                    <a:lstStyle/>
                    <a:p>
                      <a:pPr marL="38100" marR="38100">
                        <a:lnSpc>
                          <a:spcPts val="1600"/>
                        </a:lnSpc>
                        <a:spcBef>
                          <a:spcPts val="0"/>
                        </a:spcBef>
                        <a:spcAft>
                          <a:spcPts val="0"/>
                        </a:spcAft>
                      </a:pPr>
                      <a:r>
                        <a:rPr lang="en-US" sz="900">
                          <a:solidFill>
                            <a:srgbClr val="000000"/>
                          </a:solidFill>
                          <a:effectLst/>
                          <a:latin typeface="Arial"/>
                          <a:ea typeface="SimSun"/>
                          <a:cs typeface="Arial"/>
                        </a:rPr>
                        <a:t>1</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209.889</a:t>
                      </a:r>
                      <a:r>
                        <a:rPr lang="en-US" sz="900" b="1" baseline="30000">
                          <a:solidFill>
                            <a:srgbClr val="000000"/>
                          </a:solidFill>
                          <a:effectLst/>
                          <a:highlight>
                            <a:srgbClr val="FFFF00"/>
                          </a:highlight>
                          <a:latin typeface="Arial"/>
                          <a:ea typeface="SimSun"/>
                          <a:cs typeface="Arial"/>
                        </a:rPr>
                        <a:t>a</a:t>
                      </a:r>
                      <a:endParaRPr lang="en-US" sz="1100">
                        <a:effectLst/>
                        <a:latin typeface="Calibri"/>
                        <a:ea typeface="SimSun"/>
                        <a:cs typeface="Arial"/>
                      </a:endParaRPr>
                    </a:p>
                  </a:txBody>
                  <a:tcPr marL="0" marR="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b="1">
                          <a:solidFill>
                            <a:srgbClr val="000000"/>
                          </a:solidFill>
                          <a:effectLst/>
                          <a:highlight>
                            <a:srgbClr val="FFFF00"/>
                          </a:highlight>
                          <a:latin typeface="Arial"/>
                          <a:ea typeface="SimSun"/>
                          <a:cs typeface="Arial"/>
                        </a:rPr>
                        <a:t>.090</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ts val="1600"/>
                        </a:lnSpc>
                        <a:spcBef>
                          <a:spcPts val="0"/>
                        </a:spcBef>
                        <a:spcAft>
                          <a:spcPts val="0"/>
                        </a:spcAft>
                      </a:pPr>
                      <a:r>
                        <a:rPr lang="en-US" sz="900">
                          <a:solidFill>
                            <a:srgbClr val="000000"/>
                          </a:solidFill>
                          <a:effectLst/>
                          <a:highlight>
                            <a:srgbClr val="FFFF00"/>
                          </a:highlight>
                          <a:latin typeface="Arial"/>
                          <a:ea typeface="SimSun"/>
                          <a:cs typeface="Arial"/>
                        </a:rPr>
                        <a:t>.140</a:t>
                      </a:r>
                      <a:endParaRPr lang="en-US" sz="1100">
                        <a:effectLst/>
                        <a:latin typeface="Calibri"/>
                        <a:ea typeface="SimSun"/>
                        <a:cs typeface="Arial"/>
                      </a:endParaRPr>
                    </a:p>
                  </a:txBody>
                  <a:tcPr marL="0" marR="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0">
                <a:tc gridSpan="4">
                  <a:txBody>
                    <a:bodyPr/>
                    <a:lstStyle/>
                    <a:p>
                      <a:pPr marL="38100" marR="38100">
                        <a:lnSpc>
                          <a:spcPts val="1600"/>
                        </a:lnSpc>
                        <a:spcBef>
                          <a:spcPts val="0"/>
                        </a:spcBef>
                        <a:spcAft>
                          <a:spcPts val="0"/>
                        </a:spcAft>
                      </a:pPr>
                      <a:r>
                        <a:rPr lang="en-US" sz="900" dirty="0">
                          <a:solidFill>
                            <a:srgbClr val="000000"/>
                          </a:solidFill>
                          <a:effectLst/>
                          <a:latin typeface="Arial"/>
                          <a:ea typeface="SimSun"/>
                          <a:cs typeface="Arial"/>
                        </a:rPr>
                        <a:t>a. Estimation terminated at iteration number 5 because parameter estimates changed by less than .001.</a:t>
                      </a:r>
                      <a:endParaRPr lang="en-US" sz="1100" dirty="0">
                        <a:effectLst/>
                        <a:latin typeface="Calibri"/>
                        <a:ea typeface="SimSun"/>
                        <a:cs typeface="Arial"/>
                      </a:endParaRPr>
                    </a:p>
                    <a:p>
                      <a:pPr marL="38100" marR="38100">
                        <a:lnSpc>
                          <a:spcPts val="1600"/>
                        </a:lnSpc>
                        <a:spcBef>
                          <a:spcPts val="0"/>
                        </a:spcBef>
                        <a:spcAft>
                          <a:spcPts val="0"/>
                        </a:spcAft>
                      </a:pPr>
                      <a:r>
                        <a:rPr lang="en-US" sz="900" dirty="0">
                          <a:solidFill>
                            <a:srgbClr val="000000"/>
                          </a:solidFill>
                          <a:effectLst/>
                          <a:latin typeface="Arial"/>
                          <a:ea typeface="SimSun"/>
                          <a:cs typeface="Arial"/>
                        </a:rPr>
                        <a:t> </a:t>
                      </a:r>
                      <a:endParaRPr lang="en-US" sz="1100" dirty="0">
                        <a:effectLst/>
                        <a:latin typeface="Calibri"/>
                        <a:ea typeface="SimSun"/>
                        <a:cs typeface="Arial"/>
                      </a:endParaRPr>
                    </a:p>
                  </a:txBody>
                  <a:tcPr marL="0" marR="0" marT="0" marB="0">
                    <a:lnL>
                      <a:noFill/>
                    </a:lnL>
                    <a:lnR>
                      <a:noFill/>
                    </a:lnR>
                    <a:lnT w="28575"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 name="TextBox 3"/>
          <p:cNvSpPr txBox="1"/>
          <p:nvPr/>
        </p:nvSpPr>
        <p:spPr>
          <a:xfrm>
            <a:off x="1447800" y="2590800"/>
            <a:ext cx="5410200" cy="3785652"/>
          </a:xfrm>
          <a:prstGeom prst="rect">
            <a:avLst/>
          </a:prstGeom>
          <a:noFill/>
        </p:spPr>
        <p:txBody>
          <a:bodyPr wrap="square" rtlCol="0">
            <a:spAutoFit/>
          </a:bodyPr>
          <a:lstStyle/>
          <a:p>
            <a:pPr marL="342900" indent="-342900">
              <a:buFont typeface="Wingdings" pitchFamily="2" charset="2"/>
              <a:buChar char="§"/>
            </a:pPr>
            <a:r>
              <a:rPr lang="en-US" sz="2000" dirty="0" smtClean="0"/>
              <a:t>In the model summary the -2 Log likelihood provides us with an index of model fit.  A perfect model would have a score of 0.  </a:t>
            </a:r>
          </a:p>
          <a:p>
            <a:pPr marL="342900" indent="-342900">
              <a:buFont typeface="Wingdings" pitchFamily="2" charset="2"/>
              <a:buChar char="§"/>
            </a:pPr>
            <a:r>
              <a:rPr lang="en-US" sz="2000" dirty="0" smtClean="0"/>
              <a:t>In this analysis a score of 209.889 shows that this model does not fit the data as strongly as it possibly could.  </a:t>
            </a:r>
          </a:p>
          <a:p>
            <a:pPr marL="342900" indent="-342900">
              <a:buFont typeface="Wingdings" pitchFamily="2" charset="2"/>
              <a:buChar char="§"/>
            </a:pPr>
            <a:r>
              <a:rPr lang="en-US" sz="2000" dirty="0" smtClean="0"/>
              <a:t>Looking at the Cox &amp; Snell R Square and the Nagelkerke R Square we get two different estimates of the amount of variance in the DV accounted for by the model.  </a:t>
            </a:r>
          </a:p>
          <a:p>
            <a:pPr marL="342900" indent="-342900">
              <a:buFont typeface="Wingdings" pitchFamily="2" charset="2"/>
              <a:buChar char="§"/>
            </a:pPr>
            <a:r>
              <a:rPr lang="en-US" sz="2000" dirty="0" smtClean="0"/>
              <a:t>Both .090 and .140 show normal amounts of variance.</a:t>
            </a:r>
            <a:endParaRPr lang="en-US" sz="2000" dirty="0"/>
          </a:p>
        </p:txBody>
      </p:sp>
    </p:spTree>
    <p:extLst>
      <p:ext uri="{BB962C8B-B14F-4D97-AF65-F5344CB8AC3E}">
        <p14:creationId xmlns:p14="http://schemas.microsoft.com/office/powerpoint/2010/main" val="3639716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715</TotalTime>
  <Words>1778</Words>
  <Application>Microsoft Office PowerPoint</Application>
  <PresentationFormat>On-screen Show (4:3)</PresentationFormat>
  <Paragraphs>176</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  The War on Crime in California: Exploring Drug Use and Age Among California Rehabilitation Centers for Answers.</vt:lpstr>
      <vt:lpstr>PowerPoint Presentation</vt:lpstr>
      <vt:lpstr>Literature Review: Age In Relation to Crime</vt:lpstr>
      <vt:lpstr>PowerPoint Presentation</vt:lpstr>
      <vt:lpstr>How does this affect you?</vt:lpstr>
      <vt:lpstr>PowerPoint Presentation</vt:lpstr>
      <vt:lpstr>Dataset Used</vt:lpstr>
      <vt:lpstr>Methodology</vt:lpstr>
      <vt:lpstr>Logistic Regression Output</vt:lpstr>
      <vt:lpstr>Logistic Regression Output, Continued…</vt:lpstr>
      <vt:lpstr>Logistic Regression Output, Continued…</vt:lpstr>
      <vt:lpstr>Logistic Regression Output, Continued…</vt:lpstr>
      <vt:lpstr>Discussion</vt:lpstr>
      <vt:lpstr>Limitations </vt:lpstr>
      <vt:lpstr>Suggestions For Future Research</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nicknicknick</dc:creator>
  <cp:lastModifiedBy>test</cp:lastModifiedBy>
  <cp:revision>41</cp:revision>
  <dcterms:created xsi:type="dcterms:W3CDTF">2012-11-27T09:40:36Z</dcterms:created>
  <dcterms:modified xsi:type="dcterms:W3CDTF">2012-11-27T23:12:22Z</dcterms:modified>
</cp:coreProperties>
</file>