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1" r:id="rId4"/>
    <p:sldId id="262" r:id="rId5"/>
    <p:sldId id="263" r:id="rId6"/>
    <p:sldId id="264" r:id="rId7"/>
    <p:sldId id="258" r:id="rId8"/>
    <p:sldId id="259" r:id="rId9"/>
    <p:sldId id="260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8183-AFF4-9B45-8293-85F9977861A3}" type="datetimeFigureOut">
              <a:rPr lang="en-US" smtClean="0"/>
              <a:t>12/1/12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2ED47-D3DC-0A4D-9EAB-441C1B63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6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Race: Jackie</a:t>
            </a:r>
            <a:r>
              <a:rPr lang="en-US" baseline="0" dirty="0" smtClean="0"/>
              <a:t> Robinson, Title IV allowed women to participate in college athletics</a:t>
            </a:r>
          </a:p>
          <a:p>
            <a:r>
              <a:rPr lang="en-US" baseline="0" dirty="0" smtClean="0"/>
              <a:t>In ALL newspapers, on ALL news shows, athletes are famous &amp; widely recognized, schools fund sports programs, mass revenue spent on them </a:t>
            </a:r>
            <a:r>
              <a:rPr lang="en-US" baseline="0" smtClean="0"/>
              <a:t>by companies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28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interact &amp; feel a common bond/solidarity with other sports fans</a:t>
            </a:r>
          </a:p>
          <a:p>
            <a:endParaRPr lang="en-US" dirty="0" smtClean="0"/>
          </a:p>
          <a:p>
            <a:r>
              <a:rPr lang="en-US" dirty="0" smtClean="0"/>
              <a:t>escape from real life</a:t>
            </a:r>
          </a:p>
          <a:p>
            <a:endParaRPr lang="en-US" dirty="0" smtClean="0"/>
          </a:p>
          <a:p>
            <a:r>
              <a:rPr lang="en-US" dirty="0" smtClean="0"/>
              <a:t>women prefer</a:t>
            </a:r>
            <a:r>
              <a:rPr lang="en-US" baseline="0" dirty="0" smtClean="0"/>
              <a:t> the environment: safety, family friendly, </a:t>
            </a:r>
            <a:r>
              <a:rPr lang="en-US" baseline="0" dirty="0" smtClean="0"/>
              <a:t>socializing</a:t>
            </a:r>
            <a:endParaRPr lang="en-US" baseline="0" dirty="0" smtClean="0"/>
          </a:p>
          <a:p>
            <a:r>
              <a:rPr lang="en-US" baseline="0" dirty="0" smtClean="0"/>
              <a:t>Men: want </a:t>
            </a:r>
            <a:r>
              <a:rPr lang="en-US" baseline="0" dirty="0" smtClean="0"/>
              <a:t>to support their team &amp; that's their primary motive for attending games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younger fans more likely to attend games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6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golf</a:t>
            </a:r>
            <a:r>
              <a:rPr lang="en-US" baseline="0" dirty="0" smtClean="0"/>
              <a:t> or tennis are associated with the upper class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11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NASCAR, boxing, UFC...all associated with having low status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36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DV= </a:t>
            </a:r>
            <a:r>
              <a:rPr lang="en-US" baseline="0" dirty="0" smtClean="0"/>
              <a:t> sports attendance, attend game or didn't attend game (</a:t>
            </a:r>
            <a:r>
              <a:rPr lang="en-US" baseline="0" dirty="0" err="1" smtClean="0"/>
              <a:t>nonquantitative</a:t>
            </a:r>
            <a:r>
              <a:rPr lang="en-US" baseline="0" dirty="0" smtClean="0"/>
              <a:t> variable)</a:t>
            </a:r>
          </a:p>
          <a:p>
            <a:r>
              <a:rPr lang="en-US" baseline="0" dirty="0" smtClean="0"/>
              <a:t>IVs= age, race, income, sex, marital status (race, marital status &amp; sex are categorical)</a:t>
            </a:r>
          </a:p>
          <a:p>
            <a:r>
              <a:rPr lang="en-US" baseline="0" dirty="0" smtClean="0"/>
              <a:t>cross tab to examine income</a:t>
            </a:r>
          </a:p>
          <a:p>
            <a:endParaRPr lang="en-US" baseline="0" dirty="0" smtClean="0"/>
          </a:p>
          <a:p>
            <a:r>
              <a:rPr lang="en-US" baseline="0" dirty="0" smtClean="0"/>
              <a:t>cross tab to further examine income on attendance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36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Correctly classified</a:t>
            </a:r>
            <a:r>
              <a:rPr lang="en-US" baseline="0" dirty="0" smtClean="0"/>
              <a:t> 66.4% overall correct &amp; 86.6% of those that attended a game correct</a:t>
            </a:r>
          </a:p>
          <a:p>
            <a:r>
              <a:rPr lang="en-US" baseline="0" dirty="0" smtClean="0"/>
              <a:t>Wald’s statistic shows that marital status is not significant in predicting the probability of attending a game &amp; sex was barely significant; being black overall wasn’t significant either, but race itself is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/>
              <a:t>age increases, the </a:t>
            </a:r>
            <a:r>
              <a:rPr lang="en-US" dirty="0" smtClean="0"/>
              <a:t>likelihood/probability of attending </a:t>
            </a:r>
            <a:r>
              <a:rPr lang="en-US" dirty="0" smtClean="0"/>
              <a:t>a game decreases</a:t>
            </a:r>
          </a:p>
          <a:p>
            <a:r>
              <a:rPr lang="en-US" dirty="0" smtClean="0"/>
              <a:t>whites</a:t>
            </a:r>
            <a:r>
              <a:rPr lang="en-US" baseline="0" dirty="0" smtClean="0"/>
              <a:t> significantly &amp; very largely more likely to attend games than blacks</a:t>
            </a:r>
          </a:p>
          <a:p>
            <a:r>
              <a:rPr lang="en-US" baseline="0" dirty="0" smtClean="0"/>
              <a:t>as income increases, the </a:t>
            </a:r>
            <a:r>
              <a:rPr lang="en-US" baseline="0" dirty="0" smtClean="0"/>
              <a:t>probability </a:t>
            </a:r>
            <a:r>
              <a:rPr lang="en-US" baseline="0" dirty="0" smtClean="0"/>
              <a:t>of attending a game increases dramatically</a:t>
            </a:r>
          </a:p>
          <a:p>
            <a:r>
              <a:rPr lang="en-US" baseline="0" dirty="0" smtClean="0"/>
              <a:t>males are more likely to attend games than females</a:t>
            </a:r>
          </a:p>
          <a:p>
            <a:r>
              <a:rPr lang="en-US" baseline="0" dirty="0" smtClean="0"/>
              <a:t>married people are more likely to attend games than non married people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04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71.7% of those with a</a:t>
            </a:r>
            <a:r>
              <a:rPr lang="en-US" baseline="0" dirty="0" smtClean="0"/>
              <a:t>n income greater than $25,000 attended a game in the last year, compared to 55% of those that made less than $24,999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9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2ED47-D3DC-0A4D-9EAB-441C1B63A5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2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12/1/12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Affects Sports Attendance?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Kevin Gragg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0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Logistic Regression</a:t>
            </a:r>
            <a:endParaRPr lang="en-US" dirty="0"/>
          </a:p>
        </p:txBody>
      </p:sp>
      <p:pic>
        <p:nvPicPr>
          <p:cNvPr id="8" name="Content Placeholder 7" descr="Screen Shot 2012-11-30 at 7.06.57 PM.pn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11" t="33834" r="19066" b="25145"/>
          <a:stretch/>
        </p:blipFill>
        <p:spPr>
          <a:xfrm>
            <a:off x="1860548" y="1444532"/>
            <a:ext cx="4843330" cy="2834739"/>
          </a:xfrm>
        </p:spPr>
      </p:pic>
    </p:spTree>
    <p:extLst>
      <p:ext uri="{BB962C8B-B14F-4D97-AF65-F5344CB8AC3E}">
        <p14:creationId xmlns:p14="http://schemas.microsoft.com/office/powerpoint/2010/main" val="1630813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Cross Tabulation chart</a:t>
            </a:r>
            <a:endParaRPr lang="en-US" dirty="0"/>
          </a:p>
        </p:txBody>
      </p:sp>
      <p:pic>
        <p:nvPicPr>
          <p:cNvPr id="4" name="Content Placeholder 3" descr="Screen Shot 2012-11-30 at 7.21.32 PM.pn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10" t="30680" r="15027" b="27774"/>
          <a:stretch/>
        </p:blipFill>
        <p:spPr>
          <a:xfrm>
            <a:off x="2008210" y="2185111"/>
            <a:ext cx="5168188" cy="2332754"/>
          </a:xfrm>
        </p:spPr>
      </p:pic>
    </p:spTree>
    <p:extLst>
      <p:ext uri="{BB962C8B-B14F-4D97-AF65-F5344CB8AC3E}">
        <p14:creationId xmlns:p14="http://schemas.microsoft.com/office/powerpoint/2010/main" val="275374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and 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 fans within a sport </a:t>
            </a:r>
            <a:r>
              <a:rPr lang="en-US" dirty="0" smtClean="0"/>
              <a:t>ex. Los Angeles Dodgers fans </a:t>
            </a:r>
            <a:r>
              <a:rPr lang="en-US" dirty="0" err="1" smtClean="0"/>
              <a:t>vs</a:t>
            </a:r>
            <a:r>
              <a:rPr lang="en-US" dirty="0" smtClean="0"/>
              <a:t> Los Angeles Angels fans</a:t>
            </a:r>
          </a:p>
          <a:p>
            <a:r>
              <a:rPr lang="en-US" dirty="0" smtClean="0"/>
              <a:t>Region: small markets tend to be heterogeneous communities (i.e. New Orleans and Indiana) while large markets tend to have diverse fans (i.e. New York and Los Angeles)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57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study sports? It seems very mundane</a:t>
            </a:r>
            <a:endParaRPr lang="en-US" dirty="0"/>
          </a:p>
          <a:p>
            <a:r>
              <a:rPr lang="en-US" dirty="0" smtClean="0"/>
              <a:t>Literature Review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Limitations and Future Research</a:t>
            </a:r>
          </a:p>
        </p:txBody>
      </p:sp>
    </p:spTree>
    <p:extLst>
      <p:ext uri="{BB962C8B-B14F-4D97-AF65-F5344CB8AC3E}">
        <p14:creationId xmlns:p14="http://schemas.microsoft.com/office/powerpoint/2010/main" val="234431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Sports in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67% of Americans are sports fans or have some knowledge about sports</a:t>
            </a:r>
          </a:p>
          <a:p>
            <a:r>
              <a:rPr lang="en-US" dirty="0" smtClean="0"/>
              <a:t>the dynamics that are present in other phenomenon that Sociology studies are inherent in sports i.e. stratification, conflict, gender &amp; race issues, solidarity and group cohesion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02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Fan </a:t>
            </a:r>
            <a:r>
              <a:rPr lang="en-US" dirty="0" smtClean="0"/>
              <a:t>Identity</a:t>
            </a:r>
          </a:p>
          <a:p>
            <a:r>
              <a:rPr lang="en-US" dirty="0" smtClean="0"/>
              <a:t>What Affects Attendance?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173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Fan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sense of obligation to the team leads fans to show their loyalty</a:t>
            </a:r>
          </a:p>
          <a:p>
            <a:r>
              <a:rPr lang="en-US" dirty="0" smtClean="0"/>
              <a:t>explains why fans feel compelled to attend games or purchase merchandise</a:t>
            </a:r>
          </a:p>
          <a:p>
            <a:r>
              <a:rPr lang="en-US" dirty="0" smtClean="0"/>
              <a:t>the stronger a person identifies with a team, the more likely they will outwardly express their fandom through attending games or purchasing merchandise</a:t>
            </a:r>
          </a:p>
          <a:p>
            <a:r>
              <a:rPr lang="en-US" dirty="0" smtClean="0"/>
              <a:t>males are more likely to identify as a sports fan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858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Affects Attendance?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 aspect</a:t>
            </a:r>
          </a:p>
          <a:p>
            <a:r>
              <a:rPr lang="en-US" dirty="0" smtClean="0"/>
              <a:t>gender</a:t>
            </a:r>
          </a:p>
          <a:p>
            <a:r>
              <a:rPr lang="en-US" dirty="0" smtClean="0"/>
              <a:t>age</a:t>
            </a:r>
          </a:p>
          <a:p>
            <a:r>
              <a:rPr lang="en-US" dirty="0"/>
              <a:t>demographic factors correlate with attendance</a:t>
            </a:r>
          </a:p>
          <a:p>
            <a:r>
              <a:rPr lang="en-US" dirty="0"/>
              <a:t>social class and the status of the </a:t>
            </a:r>
            <a:r>
              <a:rPr lang="en-US" dirty="0" smtClean="0"/>
              <a:t>sport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743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Status Sports</a:t>
            </a:r>
            <a:endParaRPr lang="en-US" dirty="0"/>
          </a:p>
        </p:txBody>
      </p:sp>
      <p:pic>
        <p:nvPicPr>
          <p:cNvPr id="4" name="Content Placeholder 3" descr="golf fans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37" r="-78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3482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Prole</a:t>
            </a:r>
            <a:r>
              <a:rPr lang="en-US" dirty="0" smtClean="0"/>
              <a:t> Sports</a:t>
            </a:r>
            <a:endParaRPr lang="en-US" dirty="0"/>
          </a:p>
        </p:txBody>
      </p:sp>
      <p:pic>
        <p:nvPicPr>
          <p:cNvPr id="4" name="Content Placeholder 3" descr="nascarfan3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4489" r="-544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34504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1993 GSS Survey</a:t>
            </a:r>
          </a:p>
          <a:p>
            <a:r>
              <a:rPr lang="en-US" dirty="0" smtClean="0"/>
              <a:t>Binary Logistic Regression</a:t>
            </a:r>
          </a:p>
          <a:p>
            <a:r>
              <a:rPr lang="en-US" dirty="0"/>
              <a:t>C</a:t>
            </a:r>
            <a:r>
              <a:rPr lang="en-US" dirty="0" smtClean="0"/>
              <a:t>ross </a:t>
            </a:r>
            <a:r>
              <a:rPr lang="en-US" dirty="0"/>
              <a:t>T</a:t>
            </a:r>
            <a:r>
              <a:rPr lang="en-US" dirty="0" smtClean="0"/>
              <a:t>abulation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9292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4309</TotalTime>
  <Words>551</Words>
  <Application>Microsoft Macintosh PowerPoint</Application>
  <PresentationFormat>On-screen Show (4:3)</PresentationFormat>
  <Paragraphs>71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What Affects Sports Attendance?</vt:lpstr>
      <vt:lpstr>Introduction</vt:lpstr>
      <vt:lpstr>Importance of Sports in Society</vt:lpstr>
      <vt:lpstr>Literature Review</vt:lpstr>
      <vt:lpstr>Fan Identity</vt:lpstr>
      <vt:lpstr>What Affects Attendance?</vt:lpstr>
      <vt:lpstr>High Status Sports</vt:lpstr>
      <vt:lpstr>Prole Sports</vt:lpstr>
      <vt:lpstr>Methodology</vt:lpstr>
      <vt:lpstr>Results from Logistic Regression</vt:lpstr>
      <vt:lpstr>Results from Cross Tabulation chart</vt:lpstr>
      <vt:lpstr>Limitations and Future Research</vt:lpstr>
    </vt:vector>
  </TitlesOfParts>
  <Company>CSU Northridge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Capital and its Effects on Sports Attendance</dc:title>
  <dc:creator>Kevin Gragg</dc:creator>
  <cp:lastModifiedBy>Kevin Gragg</cp:lastModifiedBy>
  <cp:revision>22</cp:revision>
  <dcterms:created xsi:type="dcterms:W3CDTF">2012-11-30T21:39:09Z</dcterms:created>
  <dcterms:modified xsi:type="dcterms:W3CDTF">2012-12-04T22:04:37Z</dcterms:modified>
</cp:coreProperties>
</file>