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256" r:id="rId2"/>
    <p:sldId id="257" r:id="rId3"/>
    <p:sldId id="269" r:id="rId4"/>
    <p:sldId id="272" r:id="rId5"/>
    <p:sldId id="275" r:id="rId6"/>
    <p:sldId id="276" r:id="rId7"/>
    <p:sldId id="271" r:id="rId8"/>
    <p:sldId id="259" r:id="rId9"/>
    <p:sldId id="273" r:id="rId10"/>
    <p:sldId id="265" r:id="rId11"/>
    <p:sldId id="274" r:id="rId12"/>
    <p:sldId id="266" r:id="rId13"/>
    <p:sldId id="258" r:id="rId14"/>
    <p:sldId id="267" r:id="rId15"/>
    <p:sldId id="277" r:id="rId16"/>
    <p:sldId id="260" r:id="rId17"/>
    <p:sldId id="270" r:id="rId18"/>
    <p:sldId id="278" r:id="rId19"/>
    <p:sldId id="261" r:id="rId20"/>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794" y="-2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5118C8F2-C7F3-49AE-902A-AD0EB5195259}" type="datetimeFigureOut">
              <a:rPr lang="en-US" smtClean="0"/>
              <a:t>11/26/2012</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8A14AB7E-BD7F-4BDB-A2BD-5FB0ACC40B3A}" type="slidenum">
              <a:rPr lang="en-US" smtClean="0"/>
              <a:t>‹#›</a:t>
            </a:fld>
            <a:endParaRPr lang="en-US"/>
          </a:p>
        </p:txBody>
      </p:sp>
    </p:spTree>
    <p:extLst>
      <p:ext uri="{BB962C8B-B14F-4D97-AF65-F5344CB8AC3E}">
        <p14:creationId xmlns:p14="http://schemas.microsoft.com/office/powerpoint/2010/main" val="40696314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40175" y="0"/>
            <a:ext cx="3013075" cy="465138"/>
          </a:xfrm>
          <a:prstGeom prst="rect">
            <a:avLst/>
          </a:prstGeom>
        </p:spPr>
        <p:txBody>
          <a:bodyPr vert="horz" lIns="91440" tIns="45720" rIns="91440" bIns="45720" rtlCol="0"/>
          <a:lstStyle>
            <a:lvl1pPr algn="r">
              <a:defRPr sz="1200"/>
            </a:lvl1pPr>
          </a:lstStyle>
          <a:p>
            <a:fld id="{FB7032A2-9750-4BCB-9AFD-A62DA0AE961A}" type="datetimeFigureOut">
              <a:rPr lang="en-US" smtClean="0"/>
              <a:t>11/26/2012</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21188"/>
            <a:ext cx="5564188" cy="4189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130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40175" y="8842375"/>
            <a:ext cx="3013075" cy="465138"/>
          </a:xfrm>
          <a:prstGeom prst="rect">
            <a:avLst/>
          </a:prstGeom>
        </p:spPr>
        <p:txBody>
          <a:bodyPr vert="horz" lIns="91440" tIns="45720" rIns="91440" bIns="45720" rtlCol="0" anchor="b"/>
          <a:lstStyle>
            <a:lvl1pPr algn="r">
              <a:defRPr sz="1200"/>
            </a:lvl1pPr>
          </a:lstStyle>
          <a:p>
            <a:fld id="{39BB0891-079F-4AF3-85A2-7A958384C9E9}" type="slidenum">
              <a:rPr lang="en-US" smtClean="0"/>
              <a:t>‹#›</a:t>
            </a:fld>
            <a:endParaRPr lang="en-US"/>
          </a:p>
        </p:txBody>
      </p:sp>
    </p:spTree>
    <p:extLst>
      <p:ext uri="{BB962C8B-B14F-4D97-AF65-F5344CB8AC3E}">
        <p14:creationId xmlns:p14="http://schemas.microsoft.com/office/powerpoint/2010/main" val="33794995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BB0891-079F-4AF3-85A2-7A958384C9E9}" type="slidenum">
              <a:rPr lang="en-US" smtClean="0"/>
              <a:t>1</a:t>
            </a:fld>
            <a:endParaRPr lang="en-US"/>
          </a:p>
        </p:txBody>
      </p:sp>
    </p:spTree>
    <p:extLst>
      <p:ext uri="{BB962C8B-B14F-4D97-AF65-F5344CB8AC3E}">
        <p14:creationId xmlns:p14="http://schemas.microsoft.com/office/powerpoint/2010/main" val="3552231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BB0891-079F-4AF3-85A2-7A958384C9E9}" type="slidenum">
              <a:rPr lang="en-US" smtClean="0"/>
              <a:t>3</a:t>
            </a:fld>
            <a:endParaRPr lang="en-US"/>
          </a:p>
        </p:txBody>
      </p:sp>
    </p:spTree>
    <p:extLst>
      <p:ext uri="{BB962C8B-B14F-4D97-AF65-F5344CB8AC3E}">
        <p14:creationId xmlns:p14="http://schemas.microsoft.com/office/powerpoint/2010/main" val="1767428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BB0891-079F-4AF3-85A2-7A958384C9E9}" type="slidenum">
              <a:rPr lang="en-US" smtClean="0"/>
              <a:t>4</a:t>
            </a:fld>
            <a:endParaRPr lang="en-US"/>
          </a:p>
        </p:txBody>
      </p:sp>
    </p:spTree>
    <p:extLst>
      <p:ext uri="{BB962C8B-B14F-4D97-AF65-F5344CB8AC3E}">
        <p14:creationId xmlns:p14="http://schemas.microsoft.com/office/powerpoint/2010/main" val="4118533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DACEF04-E2F4-475B-9C51-9AB49893B245}" type="datetime1">
              <a:rPr lang="en-US" smtClean="0"/>
              <a:t>11/26/2012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6C1D7441-CD57-48F2-BD63-9FEE8AE93D85}"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5A1B49-22AA-4E74-85FD-07C00C7217E0}" type="datetime1">
              <a:rPr lang="en-US" smtClean="0"/>
              <a:t>11/26/2012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1D7441-CD57-48F2-BD63-9FEE8AE93D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9810846-0B72-4E69-B85A-9DE4CBF28E30}" type="datetime1">
              <a:rPr lang="en-US" smtClean="0"/>
              <a:t>11/26/2012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1D7441-CD57-48F2-BD63-9FEE8AE93D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0E1B96A-83DA-44E9-8724-16361BD8FE1A}" type="datetime1">
              <a:rPr lang="en-US" smtClean="0"/>
              <a:t>11/26/2012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1D7441-CD57-48F2-BD63-9FEE8AE93D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B439E17-D147-48C6-B93E-45D864434774}" type="datetime1">
              <a:rPr lang="en-US" smtClean="0"/>
              <a:t>11/26/2012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C1D7441-CD57-48F2-BD63-9FEE8AE93D85}"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461273D-39CB-4DD1-9CCE-C30B0A23721B}" type="datetime1">
              <a:rPr lang="en-US" smtClean="0"/>
              <a:t>11/26/2012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C1D7441-CD57-48F2-BD63-9FEE8AE93D8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824939E-BF53-4911-85FF-377A46DB1B10}" type="datetime1">
              <a:rPr lang="en-US" smtClean="0"/>
              <a:t>11/26/2012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C1D7441-CD57-48F2-BD63-9FEE8AE93D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F2CF935-6A91-45C6-98F9-9D1CD5B44710}" type="datetime1">
              <a:rPr lang="en-US" smtClean="0"/>
              <a:t>11/26/2012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C1D7441-CD57-48F2-BD63-9FEE8AE93D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8422FAA-FD0D-4F17-84FB-FC43ACDBBC36}" type="datetime1">
              <a:rPr lang="en-US" smtClean="0"/>
              <a:t>11/26/2012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C1D7441-CD57-48F2-BD63-9FEE8AE93D85}"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24A6793-8222-45A2-8E77-98CB7899DD97}" type="datetime1">
              <a:rPr lang="en-US" smtClean="0"/>
              <a:t>11/26/2012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C1D7441-CD57-48F2-BD63-9FEE8AE93D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A7B4D1E7-4F07-40BE-8164-8980FD2CD960}" type="datetime1">
              <a:rPr lang="en-US" smtClean="0"/>
              <a:t>11/26/2012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C1D7441-CD57-48F2-BD63-9FEE8AE93D85}"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6FF013C-11E2-4524-86D7-A86F17A5A4F8}" type="datetime1">
              <a:rPr lang="en-US" smtClean="0"/>
              <a:t>11/26/2012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C1D7441-CD57-48F2-BD63-9FEE8AE93D85}"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casacolumbia.org/templates/publications_reports.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47800" y="838200"/>
            <a:ext cx="7498080" cy="4724400"/>
          </a:xfrm>
        </p:spPr>
        <p:txBody>
          <a:bodyPr>
            <a:normAutofit/>
          </a:bodyPr>
          <a:lstStyle/>
          <a:p>
            <a:pPr algn="ctr"/>
            <a:r>
              <a:rPr lang="en-US" dirty="0" smtClean="0"/>
              <a:t>A Forbidden Fruit? The Effect of Age, Nervousness, and Parental Supervision on Adolescent Alcohol Use</a:t>
            </a:r>
            <a:br>
              <a:rPr lang="en-US" dirty="0" smtClean="0"/>
            </a:br>
            <a:r>
              <a:rPr lang="en-US" dirty="0"/>
              <a:t/>
            </a:r>
            <a:br>
              <a:rPr lang="en-US" dirty="0"/>
            </a:br>
            <a:r>
              <a:rPr lang="en-US" sz="2400" dirty="0" smtClean="0">
                <a:effectLst/>
              </a:rPr>
              <a:t>By Karen Sabbah</a:t>
            </a:r>
            <a:br>
              <a:rPr lang="en-US" sz="2400" dirty="0" smtClean="0">
                <a:effectLst/>
              </a:rPr>
            </a:br>
            <a:r>
              <a:rPr lang="en-US" sz="2400" dirty="0" smtClean="0">
                <a:effectLst/>
              </a:rPr>
              <a:t>SOC 680 – Fall 2012</a:t>
            </a:r>
            <a:r>
              <a:rPr lang="en-US" dirty="0" smtClean="0">
                <a:effectLst/>
              </a:rPr>
              <a:t> </a:t>
            </a:r>
            <a:endParaRPr lang="en-US" dirty="0">
              <a:effectLst/>
            </a:endParaRPr>
          </a:p>
        </p:txBody>
      </p:sp>
      <p:sp>
        <p:nvSpPr>
          <p:cNvPr id="2" name="Slide Number Placeholder 1"/>
          <p:cNvSpPr>
            <a:spLocks noGrp="1"/>
          </p:cNvSpPr>
          <p:nvPr>
            <p:ph type="sldNum" sz="quarter" idx="12"/>
          </p:nvPr>
        </p:nvSpPr>
        <p:spPr/>
        <p:txBody>
          <a:bodyPr/>
          <a:lstStyle/>
          <a:p>
            <a:fld id="{6C1D7441-CD57-48F2-BD63-9FEE8AE93D85}" type="slidenum">
              <a:rPr lang="en-US" smtClean="0"/>
              <a:t>1</a:t>
            </a:fld>
            <a:endParaRPr lang="en-US"/>
          </a:p>
        </p:txBody>
      </p:sp>
    </p:spTree>
    <p:extLst>
      <p:ext uri="{BB962C8B-B14F-4D97-AF65-F5344CB8AC3E}">
        <p14:creationId xmlns:p14="http://schemas.microsoft.com/office/powerpoint/2010/main" val="10628828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Results: Adult Knowledge on Teen Evening Activities</a:t>
            </a:r>
            <a:endParaRPr lang="en-US" sz="3600" dirty="0"/>
          </a:p>
        </p:txBody>
      </p:sp>
      <p:sp>
        <p:nvSpPr>
          <p:cNvPr id="4" name="Content Placeholder 3"/>
          <p:cNvSpPr>
            <a:spLocks noGrp="1"/>
          </p:cNvSpPr>
          <p:nvPr>
            <p:ph sz="half" idx="1"/>
          </p:nvPr>
        </p:nvSpPr>
        <p:spPr>
          <a:xfrm>
            <a:off x="1435608" y="1371600"/>
            <a:ext cx="3657600" cy="3429000"/>
          </a:xfrm>
          <a:ln>
            <a:solidFill>
              <a:schemeClr val="accent6">
                <a:lumMod val="60000"/>
                <a:lumOff val="40000"/>
              </a:schemeClr>
            </a:solidFill>
          </a:ln>
        </p:spPr>
        <p:txBody>
          <a:bodyPr/>
          <a:lstStyle/>
          <a:p>
            <a:pPr marL="82296" indent="0" algn="ctr">
              <a:buNone/>
            </a:pPr>
            <a:r>
              <a:rPr lang="en-US" dirty="0" smtClean="0"/>
              <a:t>Comparison By Age</a:t>
            </a:r>
          </a:p>
          <a:p>
            <a:pPr marL="82296" indent="0">
              <a:buNone/>
            </a:pPr>
            <a:endParaRPr lang="en-US" sz="1400" dirty="0" smtClean="0"/>
          </a:p>
        </p:txBody>
      </p:sp>
      <p:sp>
        <p:nvSpPr>
          <p:cNvPr id="5" name="Content Placeholder 4"/>
          <p:cNvSpPr>
            <a:spLocks noGrp="1"/>
          </p:cNvSpPr>
          <p:nvPr>
            <p:ph sz="half" idx="2"/>
          </p:nvPr>
        </p:nvSpPr>
        <p:spPr>
          <a:xfrm>
            <a:off x="5276088" y="1371600"/>
            <a:ext cx="3657600" cy="3429000"/>
          </a:xfrm>
          <a:ln>
            <a:solidFill>
              <a:schemeClr val="accent6">
                <a:lumMod val="60000"/>
                <a:lumOff val="40000"/>
              </a:schemeClr>
            </a:solidFill>
          </a:ln>
        </p:spPr>
        <p:txBody>
          <a:bodyPr/>
          <a:lstStyle/>
          <a:p>
            <a:pPr marL="82296" indent="0" algn="ctr">
              <a:buNone/>
            </a:pPr>
            <a:r>
              <a:rPr lang="en-US" dirty="0" smtClean="0"/>
              <a:t>Comparison By Sex</a:t>
            </a:r>
          </a:p>
        </p:txBody>
      </p:sp>
      <p:graphicFrame>
        <p:nvGraphicFramePr>
          <p:cNvPr id="3" name="Table 2"/>
          <p:cNvGraphicFramePr>
            <a:graphicFrameLocks noGrp="1"/>
          </p:cNvGraphicFramePr>
          <p:nvPr>
            <p:extLst>
              <p:ext uri="{D42A27DB-BD31-4B8C-83A1-F6EECF244321}">
                <p14:modId xmlns:p14="http://schemas.microsoft.com/office/powerpoint/2010/main" val="737138729"/>
              </p:ext>
            </p:extLst>
          </p:nvPr>
        </p:nvGraphicFramePr>
        <p:xfrm>
          <a:off x="1524000" y="1854197"/>
          <a:ext cx="3505199" cy="2907478"/>
        </p:xfrm>
        <a:graphic>
          <a:graphicData uri="http://schemas.openxmlformats.org/drawingml/2006/table">
            <a:tbl>
              <a:tblPr firstRow="1" bandRow="1">
                <a:tableStyleId>{93296810-A885-4BE3-A3E7-6D5BEEA58F35}</a:tableStyleId>
              </a:tblPr>
              <a:tblGrid>
                <a:gridCol w="545253"/>
                <a:gridCol w="778933"/>
                <a:gridCol w="778933"/>
                <a:gridCol w="701040"/>
                <a:gridCol w="701040"/>
              </a:tblGrid>
              <a:tr h="510155">
                <a:tc>
                  <a:txBody>
                    <a:bodyPr/>
                    <a:lstStyle/>
                    <a:p>
                      <a:pPr algn="ctr"/>
                      <a:r>
                        <a:rPr lang="en-US" sz="1400" dirty="0" smtClean="0"/>
                        <a:t>Age</a:t>
                      </a:r>
                      <a:endParaRPr lang="en-US" sz="1400" dirty="0"/>
                    </a:p>
                  </a:txBody>
                  <a:tcPr/>
                </a:tc>
                <a:tc>
                  <a:txBody>
                    <a:bodyPr/>
                    <a:lstStyle/>
                    <a:p>
                      <a:pPr algn="ctr"/>
                      <a:r>
                        <a:rPr lang="en-US" sz="1400" dirty="0" smtClean="0"/>
                        <a:t>A Lot</a:t>
                      </a:r>
                      <a:endParaRPr lang="en-US" sz="1400" dirty="0"/>
                    </a:p>
                  </a:txBody>
                  <a:tcPr/>
                </a:tc>
                <a:tc>
                  <a:txBody>
                    <a:bodyPr/>
                    <a:lstStyle/>
                    <a:p>
                      <a:pPr algn="ctr"/>
                      <a:r>
                        <a:rPr lang="en-US" sz="1400" dirty="0" smtClean="0"/>
                        <a:t>Little</a:t>
                      </a:r>
                      <a:endParaRPr lang="en-US" sz="1400" dirty="0"/>
                    </a:p>
                  </a:txBody>
                  <a:tcPr/>
                </a:tc>
                <a:tc>
                  <a:txBody>
                    <a:bodyPr/>
                    <a:lstStyle/>
                    <a:p>
                      <a:pPr algn="ctr"/>
                      <a:r>
                        <a:rPr lang="en-US" sz="1400" dirty="0" smtClean="0"/>
                        <a:t>None</a:t>
                      </a:r>
                      <a:endParaRPr lang="en-US" sz="1400" dirty="0"/>
                    </a:p>
                  </a:txBody>
                  <a:tcPr/>
                </a:tc>
                <a:tc>
                  <a:txBody>
                    <a:bodyPr/>
                    <a:lstStyle/>
                    <a:p>
                      <a:pPr algn="ctr"/>
                      <a:r>
                        <a:rPr lang="en-US" sz="1400" dirty="0" smtClean="0"/>
                        <a:t>Stay In</a:t>
                      </a:r>
                      <a:endParaRPr lang="en-US" sz="1400" dirty="0"/>
                    </a:p>
                  </a:txBody>
                  <a:tcPr/>
                </a:tc>
              </a:tr>
              <a:tr h="370843">
                <a:tc>
                  <a:txBody>
                    <a:bodyPr/>
                    <a:lstStyle/>
                    <a:p>
                      <a:r>
                        <a:rPr lang="en-US" sz="1600" dirty="0" smtClean="0"/>
                        <a:t>12</a:t>
                      </a:r>
                      <a:endParaRPr lang="en-US" sz="1600" dirty="0"/>
                    </a:p>
                  </a:txBody>
                  <a:tcPr/>
                </a:tc>
                <a:tc>
                  <a:txBody>
                    <a:bodyPr/>
                    <a:lstStyle/>
                    <a:p>
                      <a:r>
                        <a:rPr lang="en-US" sz="1600" dirty="0" smtClean="0"/>
                        <a:t>75.5%</a:t>
                      </a:r>
                      <a:endParaRPr lang="en-US" sz="1600" dirty="0"/>
                    </a:p>
                  </a:txBody>
                  <a:tcPr/>
                </a:tc>
                <a:tc>
                  <a:txBody>
                    <a:bodyPr/>
                    <a:lstStyle/>
                    <a:p>
                      <a:r>
                        <a:rPr lang="en-US" sz="1600" dirty="0" smtClean="0"/>
                        <a:t>3.04%</a:t>
                      </a:r>
                      <a:endParaRPr lang="en-US" sz="1600" dirty="0"/>
                    </a:p>
                  </a:txBody>
                  <a:tcPr/>
                </a:tc>
                <a:tc>
                  <a:txBody>
                    <a:bodyPr/>
                    <a:lstStyle/>
                    <a:p>
                      <a:r>
                        <a:rPr lang="en-US" sz="1600" dirty="0" smtClean="0"/>
                        <a:t>0.95%</a:t>
                      </a:r>
                      <a:endParaRPr lang="en-US" sz="1600" dirty="0"/>
                    </a:p>
                  </a:txBody>
                  <a:tcPr/>
                </a:tc>
                <a:tc>
                  <a:txBody>
                    <a:bodyPr/>
                    <a:lstStyle/>
                    <a:p>
                      <a:r>
                        <a:rPr lang="en-US" sz="1600" dirty="0" smtClean="0"/>
                        <a:t>20.4%</a:t>
                      </a:r>
                      <a:endParaRPr lang="en-US" sz="1600" dirty="0"/>
                    </a:p>
                  </a:txBody>
                  <a:tcPr/>
                </a:tc>
              </a:tr>
              <a:tr h="403695">
                <a:tc>
                  <a:txBody>
                    <a:bodyPr/>
                    <a:lstStyle/>
                    <a:p>
                      <a:r>
                        <a:rPr lang="en-US" sz="1600" dirty="0" smtClean="0"/>
                        <a:t>13</a:t>
                      </a:r>
                      <a:endParaRPr lang="en-US" sz="1600" dirty="0"/>
                    </a:p>
                  </a:txBody>
                  <a:tcPr/>
                </a:tc>
                <a:tc>
                  <a:txBody>
                    <a:bodyPr/>
                    <a:lstStyle/>
                    <a:p>
                      <a:r>
                        <a:rPr lang="en-US" sz="1600" dirty="0" smtClean="0"/>
                        <a:t>77.7%</a:t>
                      </a:r>
                      <a:endParaRPr lang="en-US" sz="1600" dirty="0"/>
                    </a:p>
                  </a:txBody>
                  <a:tcPr/>
                </a:tc>
                <a:tc>
                  <a:txBody>
                    <a:bodyPr/>
                    <a:lstStyle/>
                    <a:p>
                      <a:r>
                        <a:rPr lang="en-US" sz="1600" dirty="0" smtClean="0"/>
                        <a:t>5.27%</a:t>
                      </a:r>
                      <a:endParaRPr lang="en-US" sz="1600" dirty="0"/>
                    </a:p>
                  </a:txBody>
                  <a:tcPr/>
                </a:tc>
                <a:tc>
                  <a:txBody>
                    <a:bodyPr/>
                    <a:lstStyle/>
                    <a:p>
                      <a:r>
                        <a:rPr lang="en-US" sz="1600" dirty="0" smtClean="0"/>
                        <a:t>2.04%</a:t>
                      </a:r>
                      <a:endParaRPr lang="en-US" sz="1600" dirty="0"/>
                    </a:p>
                  </a:txBody>
                  <a:tcPr/>
                </a:tc>
                <a:tc>
                  <a:txBody>
                    <a:bodyPr/>
                    <a:lstStyle/>
                    <a:p>
                      <a:r>
                        <a:rPr lang="en-US" sz="1600" dirty="0" smtClean="0"/>
                        <a:t>14.9%</a:t>
                      </a:r>
                      <a:endParaRPr lang="en-US" sz="1600" dirty="0"/>
                    </a:p>
                  </a:txBody>
                  <a:tcPr/>
                </a:tc>
              </a:tr>
              <a:tr h="403695">
                <a:tc>
                  <a:txBody>
                    <a:bodyPr/>
                    <a:lstStyle/>
                    <a:p>
                      <a:r>
                        <a:rPr lang="en-US" sz="1600" dirty="0" smtClean="0"/>
                        <a:t>14</a:t>
                      </a:r>
                      <a:endParaRPr lang="en-US" sz="1600" dirty="0"/>
                    </a:p>
                  </a:txBody>
                  <a:tcPr/>
                </a:tc>
                <a:tc>
                  <a:txBody>
                    <a:bodyPr/>
                    <a:lstStyle/>
                    <a:p>
                      <a:r>
                        <a:rPr lang="en-US" sz="1600" dirty="0" smtClean="0"/>
                        <a:t>80.2%</a:t>
                      </a:r>
                      <a:endParaRPr lang="en-US" sz="1600" dirty="0"/>
                    </a:p>
                  </a:txBody>
                  <a:tcPr/>
                </a:tc>
                <a:tc>
                  <a:txBody>
                    <a:bodyPr/>
                    <a:lstStyle/>
                    <a:p>
                      <a:r>
                        <a:rPr lang="en-US" sz="1600" dirty="0" smtClean="0"/>
                        <a:t>8.9%</a:t>
                      </a:r>
                      <a:endParaRPr lang="en-US" sz="1600" dirty="0"/>
                    </a:p>
                  </a:txBody>
                  <a:tcPr/>
                </a:tc>
                <a:tc>
                  <a:txBody>
                    <a:bodyPr/>
                    <a:lstStyle/>
                    <a:p>
                      <a:r>
                        <a:rPr lang="en-US" sz="1600" dirty="0" smtClean="0"/>
                        <a:t>1.93%</a:t>
                      </a:r>
                      <a:endParaRPr lang="en-US" sz="1600" dirty="0"/>
                    </a:p>
                  </a:txBody>
                  <a:tcPr/>
                </a:tc>
                <a:tc>
                  <a:txBody>
                    <a:bodyPr/>
                    <a:lstStyle/>
                    <a:p>
                      <a:r>
                        <a:rPr lang="en-US" sz="1600" dirty="0" smtClean="0"/>
                        <a:t>8.95%</a:t>
                      </a:r>
                      <a:endParaRPr lang="en-US" sz="1600" dirty="0"/>
                    </a:p>
                  </a:txBody>
                  <a:tcPr/>
                </a:tc>
              </a:tr>
              <a:tr h="403695">
                <a:tc>
                  <a:txBody>
                    <a:bodyPr/>
                    <a:lstStyle/>
                    <a:p>
                      <a:r>
                        <a:rPr lang="en-US" sz="1600" dirty="0" smtClean="0"/>
                        <a:t>15</a:t>
                      </a:r>
                      <a:endParaRPr lang="en-US" sz="1600" dirty="0"/>
                    </a:p>
                  </a:txBody>
                  <a:tcPr/>
                </a:tc>
                <a:tc>
                  <a:txBody>
                    <a:bodyPr/>
                    <a:lstStyle/>
                    <a:p>
                      <a:r>
                        <a:rPr lang="en-US" sz="1600" dirty="0" smtClean="0"/>
                        <a:t>79.4%</a:t>
                      </a:r>
                      <a:endParaRPr lang="en-US" sz="1600" dirty="0"/>
                    </a:p>
                  </a:txBody>
                  <a:tcPr/>
                </a:tc>
                <a:tc>
                  <a:txBody>
                    <a:bodyPr/>
                    <a:lstStyle/>
                    <a:p>
                      <a:r>
                        <a:rPr lang="en-US" sz="1600" dirty="0" smtClean="0"/>
                        <a:t>10.5%</a:t>
                      </a:r>
                      <a:endParaRPr lang="en-US" sz="1600" dirty="0"/>
                    </a:p>
                  </a:txBody>
                  <a:tcPr/>
                </a:tc>
                <a:tc>
                  <a:txBody>
                    <a:bodyPr/>
                    <a:lstStyle/>
                    <a:p>
                      <a:r>
                        <a:rPr lang="en-US" sz="1600" dirty="0" smtClean="0"/>
                        <a:t>2.05%</a:t>
                      </a:r>
                      <a:endParaRPr lang="en-US" sz="1600" dirty="0"/>
                    </a:p>
                  </a:txBody>
                  <a:tcPr/>
                </a:tc>
                <a:tc>
                  <a:txBody>
                    <a:bodyPr/>
                    <a:lstStyle/>
                    <a:p>
                      <a:r>
                        <a:rPr lang="en-US" sz="1600" dirty="0" smtClean="0"/>
                        <a:t>8.03%</a:t>
                      </a:r>
                      <a:endParaRPr lang="en-US" sz="1600" dirty="0"/>
                    </a:p>
                  </a:txBody>
                  <a:tcPr/>
                </a:tc>
              </a:tr>
              <a:tr h="403695">
                <a:tc>
                  <a:txBody>
                    <a:bodyPr/>
                    <a:lstStyle/>
                    <a:p>
                      <a:r>
                        <a:rPr lang="en-US" sz="1600" dirty="0" smtClean="0"/>
                        <a:t>16</a:t>
                      </a:r>
                      <a:endParaRPr lang="en-US" sz="1600" dirty="0"/>
                    </a:p>
                  </a:txBody>
                  <a:tcPr/>
                </a:tc>
                <a:tc>
                  <a:txBody>
                    <a:bodyPr/>
                    <a:lstStyle/>
                    <a:p>
                      <a:r>
                        <a:rPr lang="en-US" sz="1600" dirty="0" smtClean="0"/>
                        <a:t>79.9%</a:t>
                      </a:r>
                      <a:endParaRPr lang="en-US" sz="1600" dirty="0"/>
                    </a:p>
                  </a:txBody>
                  <a:tcPr/>
                </a:tc>
                <a:tc>
                  <a:txBody>
                    <a:bodyPr/>
                    <a:lstStyle/>
                    <a:p>
                      <a:r>
                        <a:rPr lang="en-US" sz="1600" dirty="0" smtClean="0"/>
                        <a:t>15.3%</a:t>
                      </a:r>
                      <a:endParaRPr lang="en-US" sz="1600" dirty="0"/>
                    </a:p>
                  </a:txBody>
                  <a:tcPr/>
                </a:tc>
                <a:tc>
                  <a:txBody>
                    <a:bodyPr/>
                    <a:lstStyle/>
                    <a:p>
                      <a:r>
                        <a:rPr lang="en-US" sz="1600" dirty="0" smtClean="0"/>
                        <a:t>1.66%</a:t>
                      </a:r>
                      <a:endParaRPr lang="en-US" sz="1600" dirty="0"/>
                    </a:p>
                  </a:txBody>
                  <a:tcPr/>
                </a:tc>
                <a:tc>
                  <a:txBody>
                    <a:bodyPr/>
                    <a:lstStyle/>
                    <a:p>
                      <a:r>
                        <a:rPr lang="en-US" sz="1600" dirty="0" smtClean="0"/>
                        <a:t>3.16%</a:t>
                      </a:r>
                      <a:endParaRPr lang="en-US" sz="1600" dirty="0"/>
                    </a:p>
                  </a:txBody>
                  <a:tcPr/>
                </a:tc>
              </a:tr>
              <a:tr h="403695">
                <a:tc>
                  <a:txBody>
                    <a:bodyPr/>
                    <a:lstStyle/>
                    <a:p>
                      <a:r>
                        <a:rPr lang="en-US" sz="1600" dirty="0" smtClean="0"/>
                        <a:t>17</a:t>
                      </a:r>
                      <a:endParaRPr lang="en-US" sz="1600" dirty="0"/>
                    </a:p>
                  </a:txBody>
                  <a:tcPr/>
                </a:tc>
                <a:tc>
                  <a:txBody>
                    <a:bodyPr/>
                    <a:lstStyle/>
                    <a:p>
                      <a:r>
                        <a:rPr lang="en-US" sz="1600" dirty="0" smtClean="0"/>
                        <a:t>77.5%</a:t>
                      </a:r>
                      <a:endParaRPr lang="en-US" sz="1600" dirty="0"/>
                    </a:p>
                  </a:txBody>
                  <a:tcPr/>
                </a:tc>
                <a:tc>
                  <a:txBody>
                    <a:bodyPr/>
                    <a:lstStyle/>
                    <a:p>
                      <a:r>
                        <a:rPr lang="en-US" sz="1600" dirty="0" smtClean="0"/>
                        <a:t>17.5%</a:t>
                      </a:r>
                      <a:endParaRPr lang="en-US" sz="1600" dirty="0"/>
                    </a:p>
                  </a:txBody>
                  <a:tcPr/>
                </a:tc>
                <a:tc>
                  <a:txBody>
                    <a:bodyPr/>
                    <a:lstStyle/>
                    <a:p>
                      <a:r>
                        <a:rPr lang="en-US" sz="1600" dirty="0" smtClean="0"/>
                        <a:t>1.97%</a:t>
                      </a:r>
                      <a:endParaRPr lang="en-US" sz="1600" dirty="0"/>
                    </a:p>
                  </a:txBody>
                  <a:tcPr/>
                </a:tc>
                <a:tc>
                  <a:txBody>
                    <a:bodyPr/>
                    <a:lstStyle/>
                    <a:p>
                      <a:r>
                        <a:rPr lang="en-US" sz="1600" dirty="0" smtClean="0"/>
                        <a:t>3.04%</a:t>
                      </a:r>
                      <a:endParaRPr lang="en-US" sz="1600"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274177905"/>
              </p:ext>
            </p:extLst>
          </p:nvPr>
        </p:nvGraphicFramePr>
        <p:xfrm>
          <a:off x="5410200" y="1905000"/>
          <a:ext cx="3505199" cy="1292698"/>
        </p:xfrm>
        <a:graphic>
          <a:graphicData uri="http://schemas.openxmlformats.org/drawingml/2006/table">
            <a:tbl>
              <a:tblPr firstRow="1" bandRow="1">
                <a:tableStyleId>{93296810-A885-4BE3-A3E7-6D5BEEA58F35}</a:tableStyleId>
              </a:tblPr>
              <a:tblGrid>
                <a:gridCol w="545253"/>
                <a:gridCol w="778933"/>
                <a:gridCol w="778933"/>
                <a:gridCol w="701040"/>
                <a:gridCol w="701040"/>
              </a:tblGrid>
              <a:tr h="391157">
                <a:tc>
                  <a:txBody>
                    <a:bodyPr/>
                    <a:lstStyle/>
                    <a:p>
                      <a:pPr algn="ctr"/>
                      <a:r>
                        <a:rPr lang="en-US" sz="1400" dirty="0" smtClean="0"/>
                        <a:t>Sex</a:t>
                      </a:r>
                      <a:endParaRPr lang="en-US" sz="1400" dirty="0"/>
                    </a:p>
                  </a:txBody>
                  <a:tcPr/>
                </a:tc>
                <a:tc>
                  <a:txBody>
                    <a:bodyPr/>
                    <a:lstStyle/>
                    <a:p>
                      <a:pPr algn="ctr"/>
                      <a:r>
                        <a:rPr lang="en-US" sz="1400" dirty="0" smtClean="0"/>
                        <a:t>A Lot</a:t>
                      </a:r>
                      <a:endParaRPr lang="en-US" sz="1400" dirty="0"/>
                    </a:p>
                  </a:txBody>
                  <a:tcPr/>
                </a:tc>
                <a:tc>
                  <a:txBody>
                    <a:bodyPr/>
                    <a:lstStyle/>
                    <a:p>
                      <a:pPr algn="ctr"/>
                      <a:r>
                        <a:rPr lang="en-US" sz="1400" dirty="0" smtClean="0"/>
                        <a:t>Little</a:t>
                      </a:r>
                      <a:endParaRPr lang="en-US" sz="1400" dirty="0"/>
                    </a:p>
                  </a:txBody>
                  <a:tcPr/>
                </a:tc>
                <a:tc>
                  <a:txBody>
                    <a:bodyPr/>
                    <a:lstStyle/>
                    <a:p>
                      <a:pPr algn="ctr"/>
                      <a:r>
                        <a:rPr lang="en-US" sz="1400" dirty="0" smtClean="0"/>
                        <a:t>None</a:t>
                      </a:r>
                      <a:endParaRPr lang="en-US" sz="1400" dirty="0"/>
                    </a:p>
                  </a:txBody>
                  <a:tcPr/>
                </a:tc>
                <a:tc>
                  <a:txBody>
                    <a:bodyPr/>
                    <a:lstStyle/>
                    <a:p>
                      <a:pPr algn="ctr"/>
                      <a:r>
                        <a:rPr lang="en-US" sz="1400" dirty="0" smtClean="0"/>
                        <a:t>Stay In</a:t>
                      </a:r>
                      <a:endParaRPr lang="en-US" sz="1400" dirty="0"/>
                    </a:p>
                  </a:txBody>
                  <a:tcPr/>
                </a:tc>
              </a:tr>
              <a:tr h="370843">
                <a:tc>
                  <a:txBody>
                    <a:bodyPr/>
                    <a:lstStyle/>
                    <a:p>
                      <a:r>
                        <a:rPr lang="en-US" sz="1600" dirty="0" smtClean="0"/>
                        <a:t>M</a:t>
                      </a:r>
                      <a:endParaRPr lang="en-US" sz="1600" dirty="0"/>
                    </a:p>
                  </a:txBody>
                  <a:tcPr/>
                </a:tc>
                <a:tc>
                  <a:txBody>
                    <a:bodyPr/>
                    <a:lstStyle/>
                    <a:p>
                      <a:r>
                        <a:rPr lang="en-US" sz="1600" dirty="0" smtClean="0"/>
                        <a:t>77.1%</a:t>
                      </a:r>
                      <a:endParaRPr lang="en-US" sz="1600" dirty="0"/>
                    </a:p>
                  </a:txBody>
                  <a:tcPr/>
                </a:tc>
                <a:tc>
                  <a:txBody>
                    <a:bodyPr/>
                    <a:lstStyle/>
                    <a:p>
                      <a:r>
                        <a:rPr lang="en-US" sz="1600" dirty="0" smtClean="0"/>
                        <a:t>10.9%</a:t>
                      </a:r>
                      <a:endParaRPr lang="en-US" sz="1600" dirty="0"/>
                    </a:p>
                  </a:txBody>
                  <a:tcPr/>
                </a:tc>
                <a:tc>
                  <a:txBody>
                    <a:bodyPr/>
                    <a:lstStyle/>
                    <a:p>
                      <a:r>
                        <a:rPr lang="en-US" sz="1600" dirty="0" smtClean="0"/>
                        <a:t>1.81%</a:t>
                      </a:r>
                      <a:endParaRPr lang="en-US" sz="1600" dirty="0"/>
                    </a:p>
                  </a:txBody>
                  <a:tcPr/>
                </a:tc>
                <a:tc>
                  <a:txBody>
                    <a:bodyPr/>
                    <a:lstStyle/>
                    <a:p>
                      <a:r>
                        <a:rPr lang="en-US" sz="1600" dirty="0" smtClean="0"/>
                        <a:t>10.1%</a:t>
                      </a:r>
                      <a:endParaRPr lang="en-US" sz="1600" dirty="0"/>
                    </a:p>
                  </a:txBody>
                  <a:tcPr/>
                </a:tc>
              </a:tr>
              <a:tr h="403695">
                <a:tc>
                  <a:txBody>
                    <a:bodyPr/>
                    <a:lstStyle/>
                    <a:p>
                      <a:r>
                        <a:rPr lang="en-US" sz="1600" dirty="0" smtClean="0"/>
                        <a:t>F</a:t>
                      </a:r>
                      <a:endParaRPr lang="en-US" sz="1600" dirty="0"/>
                    </a:p>
                  </a:txBody>
                  <a:tcPr/>
                </a:tc>
                <a:tc>
                  <a:txBody>
                    <a:bodyPr/>
                    <a:lstStyle/>
                    <a:p>
                      <a:r>
                        <a:rPr lang="en-US" sz="1600" dirty="0" smtClean="0"/>
                        <a:t>79.7%</a:t>
                      </a:r>
                      <a:endParaRPr lang="en-US" sz="1600" dirty="0"/>
                    </a:p>
                  </a:txBody>
                  <a:tcPr/>
                </a:tc>
                <a:tc>
                  <a:txBody>
                    <a:bodyPr/>
                    <a:lstStyle/>
                    <a:p>
                      <a:r>
                        <a:rPr lang="en-US" sz="1600" dirty="0" smtClean="0"/>
                        <a:t>9.36%</a:t>
                      </a:r>
                      <a:endParaRPr lang="en-US" sz="1600" dirty="0"/>
                    </a:p>
                  </a:txBody>
                  <a:tcPr/>
                </a:tc>
                <a:tc>
                  <a:txBody>
                    <a:bodyPr/>
                    <a:lstStyle/>
                    <a:p>
                      <a:r>
                        <a:rPr lang="en-US" sz="1600" dirty="0" smtClean="0"/>
                        <a:t>1.74%</a:t>
                      </a:r>
                      <a:endParaRPr lang="en-US" sz="1600" dirty="0"/>
                    </a:p>
                  </a:txBody>
                  <a:tcPr/>
                </a:tc>
                <a:tc>
                  <a:txBody>
                    <a:bodyPr/>
                    <a:lstStyle/>
                    <a:p>
                      <a:r>
                        <a:rPr lang="en-US" sz="1600" dirty="0" smtClean="0"/>
                        <a:t>9.12%</a:t>
                      </a:r>
                      <a:endParaRPr lang="en-US" sz="1600" dirty="0"/>
                    </a:p>
                  </a:txBody>
                  <a:tcPr/>
                </a:tc>
              </a:tr>
            </a:tbl>
          </a:graphicData>
        </a:graphic>
      </p:graphicFrame>
      <p:sp>
        <p:nvSpPr>
          <p:cNvPr id="8" name="TextBox 7"/>
          <p:cNvSpPr txBox="1"/>
          <p:nvPr/>
        </p:nvSpPr>
        <p:spPr>
          <a:xfrm>
            <a:off x="1905000" y="4953000"/>
            <a:ext cx="6781800" cy="1708160"/>
          </a:xfrm>
          <a:prstGeom prst="rect">
            <a:avLst/>
          </a:prstGeom>
          <a:noFill/>
          <a:ln>
            <a:solidFill>
              <a:schemeClr val="accent6">
                <a:lumMod val="60000"/>
                <a:lumOff val="40000"/>
              </a:schemeClr>
            </a:solidFill>
          </a:ln>
        </p:spPr>
        <p:txBody>
          <a:bodyPr wrap="square" rtlCol="0">
            <a:spAutoFit/>
          </a:bodyPr>
          <a:lstStyle/>
          <a:p>
            <a:pPr algn="ctr"/>
            <a:r>
              <a:rPr lang="en-US" dirty="0" smtClean="0"/>
              <a:t>Overall Results of Adult Knowing Where Teen is at Night</a:t>
            </a:r>
          </a:p>
          <a:p>
            <a:pPr marL="285750" indent="-285750" algn="ctr">
              <a:buFont typeface="Arial" pitchFamily="34" charset="0"/>
              <a:buChar char="•"/>
            </a:pPr>
            <a:endParaRPr lang="en-US" sz="700" dirty="0" smtClean="0"/>
          </a:p>
          <a:p>
            <a:pPr marL="285750" indent="-285750">
              <a:buFont typeface="Arial" pitchFamily="34" charset="0"/>
              <a:buChar char="•"/>
            </a:pPr>
            <a:r>
              <a:rPr lang="en-US" sz="1600" dirty="0" smtClean="0"/>
              <a:t>78.4% of teenagers reported A Lot</a:t>
            </a:r>
          </a:p>
          <a:p>
            <a:pPr marL="285750" indent="-285750">
              <a:buFont typeface="Arial" pitchFamily="34" charset="0"/>
              <a:buChar char="•"/>
            </a:pPr>
            <a:r>
              <a:rPr lang="en-US" sz="1600" dirty="0" smtClean="0"/>
              <a:t>10.18% of teenagers reported A Little</a:t>
            </a:r>
          </a:p>
          <a:p>
            <a:pPr marL="285750" indent="-285750">
              <a:buFont typeface="Arial" pitchFamily="34" charset="0"/>
              <a:buChar char="•"/>
            </a:pPr>
            <a:r>
              <a:rPr lang="en-US" sz="1600" dirty="0" smtClean="0"/>
              <a:t>1.78% of teenagers reported Nothing</a:t>
            </a:r>
          </a:p>
          <a:p>
            <a:pPr marL="285750" indent="-285750">
              <a:buFont typeface="Arial" pitchFamily="34" charset="0"/>
              <a:buChar char="•"/>
            </a:pPr>
            <a:r>
              <a:rPr lang="en-US" sz="1600" dirty="0" smtClean="0"/>
              <a:t>9.65% of teenagers reported they Stay In at Night</a:t>
            </a:r>
          </a:p>
          <a:p>
            <a:pPr marL="285750" indent="-285750">
              <a:buFont typeface="Arial" pitchFamily="34" charset="0"/>
              <a:buChar char="•"/>
            </a:pPr>
            <a:r>
              <a:rPr lang="en-US" sz="1600" dirty="0" smtClean="0"/>
              <a:t>Age 14 is the turning point for parental knowledge on evening activities</a:t>
            </a:r>
          </a:p>
        </p:txBody>
      </p:sp>
      <p:sp>
        <p:nvSpPr>
          <p:cNvPr id="6" name="Slide Number Placeholder 5"/>
          <p:cNvSpPr>
            <a:spLocks noGrp="1"/>
          </p:cNvSpPr>
          <p:nvPr>
            <p:ph type="sldNum" sz="quarter" idx="12"/>
          </p:nvPr>
        </p:nvSpPr>
        <p:spPr/>
        <p:txBody>
          <a:bodyPr/>
          <a:lstStyle/>
          <a:p>
            <a:fld id="{6C1D7441-CD57-48F2-BD63-9FEE8AE93D85}" type="slidenum">
              <a:rPr lang="en-US" smtClean="0"/>
              <a:t>10</a:t>
            </a:fld>
            <a:endParaRPr lang="en-US"/>
          </a:p>
        </p:txBody>
      </p:sp>
    </p:spTree>
    <p:extLst>
      <p:ext uri="{BB962C8B-B14F-4D97-AF65-F5344CB8AC3E}">
        <p14:creationId xmlns:p14="http://schemas.microsoft.com/office/powerpoint/2010/main" val="1875687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00" dirty="0"/>
              <a:t>Results: </a:t>
            </a:r>
            <a:r>
              <a:rPr lang="en-US" dirty="0" smtClean="0"/>
              <a:t>Adult Knowledge on Teen Evening Activities and Alcohol Use</a:t>
            </a:r>
            <a:endParaRPr lang="en-US"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897659134"/>
              </p:ext>
            </p:extLst>
          </p:nvPr>
        </p:nvGraphicFramePr>
        <p:xfrm>
          <a:off x="5943601" y="1630680"/>
          <a:ext cx="2990849" cy="2103120"/>
        </p:xfrm>
        <a:graphic>
          <a:graphicData uri="http://schemas.openxmlformats.org/drawingml/2006/table">
            <a:tbl>
              <a:tblPr firstRow="1" bandRow="1">
                <a:tableStyleId>{93296810-A885-4BE3-A3E7-6D5BEEA58F35}</a:tableStyleId>
              </a:tblPr>
              <a:tblGrid>
                <a:gridCol w="1295399"/>
                <a:gridCol w="838200"/>
                <a:gridCol w="857250"/>
              </a:tblGrid>
              <a:tr h="340360">
                <a:tc>
                  <a:txBody>
                    <a:bodyPr/>
                    <a:lstStyle/>
                    <a:p>
                      <a:r>
                        <a:rPr lang="en-US" dirty="0" smtClean="0"/>
                        <a:t>Adult</a:t>
                      </a:r>
                      <a:r>
                        <a:rPr lang="en-US" baseline="0" dirty="0" smtClean="0"/>
                        <a:t> Knows</a:t>
                      </a:r>
                      <a:endParaRPr lang="en-US" dirty="0"/>
                    </a:p>
                  </a:txBody>
                  <a:tcPr/>
                </a:tc>
                <a:tc>
                  <a:txBody>
                    <a:bodyPr/>
                    <a:lstStyle/>
                    <a:p>
                      <a:r>
                        <a:rPr lang="en-US" dirty="0" smtClean="0"/>
                        <a:t>Yes</a:t>
                      </a:r>
                      <a:endParaRPr lang="en-US" dirty="0"/>
                    </a:p>
                  </a:txBody>
                  <a:tcPr/>
                </a:tc>
                <a:tc>
                  <a:txBody>
                    <a:bodyPr/>
                    <a:lstStyle/>
                    <a:p>
                      <a:r>
                        <a:rPr lang="en-US" dirty="0" smtClean="0"/>
                        <a:t>No</a:t>
                      </a:r>
                      <a:endParaRPr lang="en-US" dirty="0"/>
                    </a:p>
                  </a:txBody>
                  <a:tcPr/>
                </a:tc>
              </a:tr>
              <a:tr h="340360">
                <a:tc>
                  <a:txBody>
                    <a:bodyPr/>
                    <a:lstStyle/>
                    <a:p>
                      <a:r>
                        <a:rPr lang="en-US" dirty="0" smtClean="0"/>
                        <a:t>A Lot</a:t>
                      </a:r>
                      <a:endParaRPr lang="en-US" dirty="0"/>
                    </a:p>
                  </a:txBody>
                  <a:tcPr/>
                </a:tc>
                <a:tc>
                  <a:txBody>
                    <a:bodyPr/>
                    <a:lstStyle/>
                    <a:p>
                      <a:r>
                        <a:rPr lang="en-US" dirty="0" smtClean="0"/>
                        <a:t>29.8%</a:t>
                      </a:r>
                      <a:endParaRPr lang="en-US" dirty="0"/>
                    </a:p>
                  </a:txBody>
                  <a:tcPr/>
                </a:tc>
                <a:tc>
                  <a:txBody>
                    <a:bodyPr/>
                    <a:lstStyle/>
                    <a:p>
                      <a:r>
                        <a:rPr lang="en-US" dirty="0" smtClean="0"/>
                        <a:t>70.2%</a:t>
                      </a:r>
                      <a:endParaRPr lang="en-US" dirty="0"/>
                    </a:p>
                  </a:txBody>
                  <a:tcPr/>
                </a:tc>
              </a:tr>
              <a:tr h="340360">
                <a:tc>
                  <a:txBody>
                    <a:bodyPr/>
                    <a:lstStyle/>
                    <a:p>
                      <a:r>
                        <a:rPr lang="en-US" dirty="0" smtClean="0"/>
                        <a:t>A Little</a:t>
                      </a:r>
                      <a:endParaRPr lang="en-US" dirty="0"/>
                    </a:p>
                  </a:txBody>
                  <a:tcPr/>
                </a:tc>
                <a:tc>
                  <a:txBody>
                    <a:bodyPr/>
                    <a:lstStyle/>
                    <a:p>
                      <a:r>
                        <a:rPr lang="en-US" dirty="0" smtClean="0"/>
                        <a:t>68.9%</a:t>
                      </a:r>
                      <a:endParaRPr lang="en-US" dirty="0"/>
                    </a:p>
                  </a:txBody>
                  <a:tcPr/>
                </a:tc>
                <a:tc>
                  <a:txBody>
                    <a:bodyPr/>
                    <a:lstStyle/>
                    <a:p>
                      <a:r>
                        <a:rPr lang="en-US" dirty="0" smtClean="0"/>
                        <a:t>31.1%</a:t>
                      </a:r>
                      <a:endParaRPr lang="en-US" dirty="0"/>
                    </a:p>
                  </a:txBody>
                  <a:tcPr/>
                </a:tc>
              </a:tr>
              <a:tr h="340360">
                <a:tc>
                  <a:txBody>
                    <a:bodyPr/>
                    <a:lstStyle/>
                    <a:p>
                      <a:r>
                        <a:rPr lang="en-US" dirty="0" smtClean="0"/>
                        <a:t>Nothing</a:t>
                      </a:r>
                      <a:endParaRPr lang="en-US" dirty="0"/>
                    </a:p>
                  </a:txBody>
                  <a:tcPr/>
                </a:tc>
                <a:tc>
                  <a:txBody>
                    <a:bodyPr/>
                    <a:lstStyle/>
                    <a:p>
                      <a:r>
                        <a:rPr lang="en-US" dirty="0" smtClean="0"/>
                        <a:t>43.3%</a:t>
                      </a:r>
                      <a:endParaRPr lang="en-US" dirty="0"/>
                    </a:p>
                  </a:txBody>
                  <a:tcPr/>
                </a:tc>
                <a:tc>
                  <a:txBody>
                    <a:bodyPr/>
                    <a:lstStyle/>
                    <a:p>
                      <a:r>
                        <a:rPr lang="en-US" dirty="0" smtClean="0"/>
                        <a:t>56.7%</a:t>
                      </a:r>
                      <a:endParaRPr lang="en-US" dirty="0"/>
                    </a:p>
                  </a:txBody>
                  <a:tcPr/>
                </a:tc>
              </a:tr>
              <a:tr h="340360">
                <a:tc>
                  <a:txBody>
                    <a:bodyPr/>
                    <a:lstStyle/>
                    <a:p>
                      <a:r>
                        <a:rPr lang="en-US" dirty="0" smtClean="0"/>
                        <a:t>Stays</a:t>
                      </a:r>
                      <a:r>
                        <a:rPr lang="en-US" baseline="0" dirty="0" smtClean="0"/>
                        <a:t> In</a:t>
                      </a:r>
                      <a:endParaRPr lang="en-US" dirty="0"/>
                    </a:p>
                  </a:txBody>
                  <a:tcPr/>
                </a:tc>
                <a:tc>
                  <a:txBody>
                    <a:bodyPr/>
                    <a:lstStyle/>
                    <a:p>
                      <a:r>
                        <a:rPr lang="en-US" dirty="0" smtClean="0"/>
                        <a:t>14.7%</a:t>
                      </a:r>
                      <a:endParaRPr lang="en-US" dirty="0"/>
                    </a:p>
                  </a:txBody>
                  <a:tcPr/>
                </a:tc>
                <a:tc>
                  <a:txBody>
                    <a:bodyPr/>
                    <a:lstStyle/>
                    <a:p>
                      <a:r>
                        <a:rPr lang="en-US" dirty="0" smtClean="0"/>
                        <a:t>85.3%</a:t>
                      </a:r>
                      <a:endParaRPr lang="en-US" dirty="0"/>
                    </a:p>
                  </a:txBody>
                  <a:tcPr/>
                </a:tc>
              </a:tr>
            </a:tbl>
          </a:graphicData>
        </a:graphic>
      </p:graphicFrame>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524000"/>
            <a:ext cx="4495800" cy="4964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5123121" y="4179789"/>
            <a:ext cx="3810000" cy="2308324"/>
          </a:xfrm>
          <a:prstGeom prst="rect">
            <a:avLst/>
          </a:prstGeom>
          <a:noFill/>
          <a:ln>
            <a:solidFill>
              <a:schemeClr val="accent6">
                <a:lumMod val="60000"/>
                <a:lumOff val="40000"/>
              </a:schemeClr>
            </a:solidFill>
          </a:ln>
        </p:spPr>
        <p:txBody>
          <a:bodyPr wrap="square" rtlCol="0">
            <a:spAutoFit/>
          </a:bodyPr>
          <a:lstStyle/>
          <a:p>
            <a:pPr marL="285750" indent="-285750">
              <a:buFont typeface="Arial" pitchFamily="34" charset="0"/>
              <a:buChar char="•"/>
            </a:pPr>
            <a:r>
              <a:rPr lang="en-US" dirty="0" smtClean="0"/>
              <a:t>The more parent/adults know where the teens are at night, the less likely they are to drink.</a:t>
            </a:r>
          </a:p>
          <a:p>
            <a:pPr marL="285750" indent="-285750">
              <a:buFont typeface="Arial" pitchFamily="34" charset="0"/>
              <a:buChar char="•"/>
            </a:pPr>
            <a:endParaRPr lang="en-US" dirty="0" smtClean="0"/>
          </a:p>
          <a:p>
            <a:pPr marL="285750" indent="-285750">
              <a:buFont typeface="Arial" pitchFamily="34" charset="0"/>
              <a:buChar char="•"/>
            </a:pPr>
            <a:r>
              <a:rPr lang="en-US" dirty="0" smtClean="0"/>
              <a:t>65% of teens whose parents know little to nothing of their evening activities reported drinking more than a few sips of alcohol</a:t>
            </a:r>
            <a:endParaRPr lang="en-US" dirty="0"/>
          </a:p>
        </p:txBody>
      </p:sp>
      <p:sp>
        <p:nvSpPr>
          <p:cNvPr id="3" name="Slide Number Placeholder 2"/>
          <p:cNvSpPr>
            <a:spLocks noGrp="1"/>
          </p:cNvSpPr>
          <p:nvPr>
            <p:ph type="sldNum" sz="quarter" idx="12"/>
          </p:nvPr>
        </p:nvSpPr>
        <p:spPr/>
        <p:txBody>
          <a:bodyPr/>
          <a:lstStyle/>
          <a:p>
            <a:fld id="{6C1D7441-CD57-48F2-BD63-9FEE8AE93D85}" type="slidenum">
              <a:rPr lang="en-US" smtClean="0"/>
              <a:t>11</a:t>
            </a:fld>
            <a:endParaRPr lang="en-US"/>
          </a:p>
        </p:txBody>
      </p:sp>
    </p:spTree>
    <p:extLst>
      <p:ext uri="{BB962C8B-B14F-4D97-AF65-F5344CB8AC3E}">
        <p14:creationId xmlns:p14="http://schemas.microsoft.com/office/powerpoint/2010/main" val="13637596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Alcohol Use</a:t>
            </a:r>
            <a:endParaRPr lang="en-US" dirty="0"/>
          </a:p>
        </p:txBody>
      </p:sp>
      <p:sp>
        <p:nvSpPr>
          <p:cNvPr id="4" name="Content Placeholder 3"/>
          <p:cNvSpPr>
            <a:spLocks noGrp="1"/>
          </p:cNvSpPr>
          <p:nvPr>
            <p:ph sz="half" idx="1"/>
          </p:nvPr>
        </p:nvSpPr>
        <p:spPr>
          <a:xfrm>
            <a:off x="1435608" y="1295400"/>
            <a:ext cx="3657600" cy="2819400"/>
          </a:xfrm>
          <a:ln>
            <a:solidFill>
              <a:schemeClr val="accent6">
                <a:lumMod val="60000"/>
                <a:lumOff val="40000"/>
              </a:schemeClr>
            </a:solidFill>
          </a:ln>
        </p:spPr>
        <p:txBody>
          <a:bodyPr/>
          <a:lstStyle/>
          <a:p>
            <a:pPr marL="82296" indent="0" algn="ctr">
              <a:buNone/>
            </a:pPr>
            <a:r>
              <a:rPr lang="en-US" dirty="0" smtClean="0"/>
              <a:t>Comparison By Age</a:t>
            </a:r>
          </a:p>
          <a:p>
            <a:endParaRPr lang="en-US" sz="1600" dirty="0" smtClean="0"/>
          </a:p>
          <a:p>
            <a:r>
              <a:rPr lang="en-US" sz="1600" dirty="0" smtClean="0"/>
              <a:t>8.36% of 12 year olds </a:t>
            </a:r>
            <a:r>
              <a:rPr lang="en-US" sz="1600" dirty="0"/>
              <a:t>reported Yes</a:t>
            </a:r>
            <a:endParaRPr lang="en-US" sz="1600" dirty="0" smtClean="0"/>
          </a:p>
          <a:p>
            <a:r>
              <a:rPr lang="en-US" sz="1600" dirty="0" smtClean="0"/>
              <a:t>15.82% of 13 year olds </a:t>
            </a:r>
            <a:r>
              <a:rPr lang="en-US" sz="1600" dirty="0"/>
              <a:t>reported Yes</a:t>
            </a:r>
            <a:endParaRPr lang="en-US" sz="1600" dirty="0" smtClean="0"/>
          </a:p>
          <a:p>
            <a:r>
              <a:rPr lang="en-US" sz="1600" dirty="0" smtClean="0"/>
              <a:t>28.07% of 14 year olds </a:t>
            </a:r>
            <a:r>
              <a:rPr lang="en-US" sz="1600" dirty="0"/>
              <a:t>reported Yes</a:t>
            </a:r>
            <a:endParaRPr lang="en-US" sz="1600" dirty="0" smtClean="0"/>
          </a:p>
          <a:p>
            <a:r>
              <a:rPr lang="en-US" sz="1600" dirty="0" smtClean="0"/>
              <a:t>37.76% of 15 year olds </a:t>
            </a:r>
            <a:r>
              <a:rPr lang="en-US" sz="1600" dirty="0"/>
              <a:t>reported Yes</a:t>
            </a:r>
            <a:endParaRPr lang="en-US" sz="1600" dirty="0" smtClean="0"/>
          </a:p>
          <a:p>
            <a:r>
              <a:rPr lang="en-US" sz="1600" dirty="0" smtClean="0"/>
              <a:t>46.92% of 16 year olds </a:t>
            </a:r>
            <a:r>
              <a:rPr lang="en-US" sz="1600" dirty="0"/>
              <a:t>reported Yes</a:t>
            </a:r>
            <a:endParaRPr lang="en-US" sz="1600" dirty="0" smtClean="0"/>
          </a:p>
          <a:p>
            <a:r>
              <a:rPr lang="en-US" sz="1600" dirty="0" smtClean="0"/>
              <a:t>57.42% of 17 year olds </a:t>
            </a:r>
            <a:r>
              <a:rPr lang="en-US" sz="1600" dirty="0"/>
              <a:t>reported Yes</a:t>
            </a:r>
          </a:p>
        </p:txBody>
      </p:sp>
      <p:sp>
        <p:nvSpPr>
          <p:cNvPr id="5" name="Content Placeholder 4"/>
          <p:cNvSpPr>
            <a:spLocks noGrp="1"/>
          </p:cNvSpPr>
          <p:nvPr>
            <p:ph sz="half" idx="2"/>
          </p:nvPr>
        </p:nvSpPr>
        <p:spPr>
          <a:xfrm>
            <a:off x="5276088" y="1295400"/>
            <a:ext cx="3657600" cy="2819400"/>
          </a:xfrm>
          <a:ln>
            <a:solidFill>
              <a:schemeClr val="accent6">
                <a:lumMod val="60000"/>
                <a:lumOff val="40000"/>
              </a:schemeClr>
            </a:solidFill>
          </a:ln>
        </p:spPr>
        <p:txBody>
          <a:bodyPr/>
          <a:lstStyle/>
          <a:p>
            <a:pPr marL="82296" indent="0" algn="ctr">
              <a:buNone/>
            </a:pPr>
            <a:r>
              <a:rPr lang="en-US" dirty="0" smtClean="0"/>
              <a:t>Comparison By Sex</a:t>
            </a:r>
          </a:p>
          <a:p>
            <a:endParaRPr lang="en-US" sz="1400" dirty="0" smtClean="0"/>
          </a:p>
          <a:p>
            <a:r>
              <a:rPr lang="en-US" sz="1600" dirty="0" smtClean="0"/>
              <a:t>33.38% of Males reported Yes</a:t>
            </a:r>
          </a:p>
          <a:p>
            <a:endParaRPr lang="en-US" sz="1600" dirty="0"/>
          </a:p>
          <a:p>
            <a:r>
              <a:rPr lang="en-US" sz="1600" dirty="0" smtClean="0"/>
              <a:t>31.76% of Females reported Yes</a:t>
            </a:r>
          </a:p>
          <a:p>
            <a:pPr marL="82296" indent="0">
              <a:buNone/>
            </a:pPr>
            <a:endParaRPr lang="en-US" sz="1600" dirty="0"/>
          </a:p>
        </p:txBody>
      </p:sp>
      <p:sp>
        <p:nvSpPr>
          <p:cNvPr id="7" name="TextBox 6"/>
          <p:cNvSpPr txBox="1"/>
          <p:nvPr/>
        </p:nvSpPr>
        <p:spPr>
          <a:xfrm>
            <a:off x="1447800" y="4343400"/>
            <a:ext cx="7391400" cy="2246769"/>
          </a:xfrm>
          <a:prstGeom prst="rect">
            <a:avLst/>
          </a:prstGeom>
          <a:noFill/>
          <a:ln>
            <a:solidFill>
              <a:schemeClr val="accent6">
                <a:lumMod val="60000"/>
                <a:lumOff val="40000"/>
              </a:schemeClr>
            </a:solidFill>
          </a:ln>
        </p:spPr>
        <p:txBody>
          <a:bodyPr wrap="square" rtlCol="0">
            <a:spAutoFit/>
          </a:bodyPr>
          <a:lstStyle/>
          <a:p>
            <a:pPr algn="ctr"/>
            <a:r>
              <a:rPr lang="en-US" dirty="0" smtClean="0"/>
              <a:t>Overall Results of Alcohol Use</a:t>
            </a:r>
          </a:p>
          <a:p>
            <a:pPr algn="ctr"/>
            <a:endParaRPr lang="en-US" sz="900" dirty="0" smtClean="0"/>
          </a:p>
          <a:p>
            <a:pPr marL="285750" indent="-285750">
              <a:buFont typeface="Arial" pitchFamily="34" charset="0"/>
              <a:buChar char="•"/>
            </a:pPr>
            <a:r>
              <a:rPr lang="en-US" dirty="0" smtClean="0"/>
              <a:t>32.6% of teenagers surveyed reported having had more than a few sips of alcohol</a:t>
            </a:r>
          </a:p>
          <a:p>
            <a:pPr marL="285750" indent="-285750">
              <a:buFont typeface="Arial" pitchFamily="34" charset="0"/>
              <a:buChar char="•"/>
            </a:pPr>
            <a:endParaRPr lang="en-US" sz="1100" dirty="0" smtClean="0"/>
          </a:p>
          <a:p>
            <a:pPr marL="285750" indent="-285750">
              <a:buFont typeface="Arial" pitchFamily="34" charset="0"/>
              <a:buChar char="•"/>
            </a:pPr>
            <a:r>
              <a:rPr lang="en-US" dirty="0" smtClean="0"/>
              <a:t>67.4% of teenagers surveyed reported not having had more than a few sips of alcohol</a:t>
            </a:r>
          </a:p>
          <a:p>
            <a:pPr marL="285750" indent="-285750">
              <a:buFont typeface="Arial" pitchFamily="34" charset="0"/>
              <a:buChar char="•"/>
            </a:pPr>
            <a:endParaRPr lang="en-US" sz="1100" dirty="0" smtClean="0"/>
          </a:p>
          <a:p>
            <a:pPr marL="285750" indent="-285750">
              <a:buFont typeface="Arial" pitchFamily="34" charset="0"/>
              <a:buChar char="•"/>
            </a:pPr>
            <a:r>
              <a:rPr lang="en-US" dirty="0" smtClean="0"/>
              <a:t>As Age increases, so does Alcohol Use</a:t>
            </a:r>
            <a:endParaRPr lang="en-US" dirty="0"/>
          </a:p>
        </p:txBody>
      </p:sp>
      <p:sp>
        <p:nvSpPr>
          <p:cNvPr id="3" name="Slide Number Placeholder 2"/>
          <p:cNvSpPr>
            <a:spLocks noGrp="1"/>
          </p:cNvSpPr>
          <p:nvPr>
            <p:ph type="sldNum" sz="quarter" idx="12"/>
          </p:nvPr>
        </p:nvSpPr>
        <p:spPr/>
        <p:txBody>
          <a:bodyPr/>
          <a:lstStyle/>
          <a:p>
            <a:fld id="{6C1D7441-CD57-48F2-BD63-9FEE8AE93D85}" type="slidenum">
              <a:rPr lang="en-US" smtClean="0"/>
              <a:t>12</a:t>
            </a:fld>
            <a:endParaRPr lang="en-US"/>
          </a:p>
        </p:txBody>
      </p:sp>
    </p:spTree>
    <p:extLst>
      <p:ext uri="{BB962C8B-B14F-4D97-AF65-F5344CB8AC3E}">
        <p14:creationId xmlns:p14="http://schemas.microsoft.com/office/powerpoint/2010/main" val="33473365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Logistic Regression</a:t>
            </a:r>
            <a:endParaRPr lang="en-US" dirty="0"/>
          </a:p>
        </p:txBody>
      </p:sp>
      <p:sp>
        <p:nvSpPr>
          <p:cNvPr id="3" name="Content Placeholder 2"/>
          <p:cNvSpPr>
            <a:spLocks noGrp="1"/>
          </p:cNvSpPr>
          <p:nvPr>
            <p:ph idx="1"/>
          </p:nvPr>
        </p:nvSpPr>
        <p:spPr>
          <a:xfrm>
            <a:off x="1435608" y="3657600"/>
            <a:ext cx="7498080" cy="1600200"/>
          </a:xfrm>
        </p:spPr>
        <p:txBody>
          <a:bodyPr>
            <a:normAutofit/>
          </a:bodyPr>
          <a:lstStyle/>
          <a:p>
            <a:r>
              <a:rPr lang="en-US" sz="1800" dirty="0" smtClean="0"/>
              <a:t>72.5 % of cases were correctly predicted</a:t>
            </a:r>
          </a:p>
          <a:p>
            <a:endParaRPr lang="en-US" sz="1800" dirty="0" smtClean="0"/>
          </a:p>
          <a:p>
            <a:r>
              <a:rPr lang="en-US" sz="1800" dirty="0" smtClean="0"/>
              <a:t>27.5 % of cases were incorrectly predicted</a:t>
            </a:r>
            <a:endParaRPr lang="en-US" sz="1800" dirty="0"/>
          </a:p>
        </p:txBody>
      </p:sp>
      <p:pic>
        <p:nvPicPr>
          <p:cNvPr id="4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371600"/>
            <a:ext cx="69342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6C1D7441-CD57-48F2-BD63-9FEE8AE93D85}" type="slidenum">
              <a:rPr lang="en-US" smtClean="0"/>
              <a:t>13</a:t>
            </a:fld>
            <a:endParaRPr lang="en-US"/>
          </a:p>
        </p:txBody>
      </p:sp>
    </p:spTree>
    <p:extLst>
      <p:ext uri="{BB962C8B-B14F-4D97-AF65-F5344CB8AC3E}">
        <p14:creationId xmlns:p14="http://schemas.microsoft.com/office/powerpoint/2010/main" val="15585164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Results: Logistic Regression</a:t>
            </a:r>
            <a:endParaRPr lang="en-US" dirty="0"/>
          </a:p>
        </p:txBody>
      </p:sp>
      <p:sp>
        <p:nvSpPr>
          <p:cNvPr id="4" name="Content Placeholder 3"/>
          <p:cNvSpPr>
            <a:spLocks noGrp="1"/>
          </p:cNvSpPr>
          <p:nvPr>
            <p:ph sz="half" idx="2"/>
          </p:nvPr>
        </p:nvSpPr>
        <p:spPr>
          <a:xfrm>
            <a:off x="1447800" y="4023360"/>
            <a:ext cx="7485888" cy="2529840"/>
          </a:xfrm>
        </p:spPr>
        <p:txBody>
          <a:bodyPr>
            <a:normAutofit lnSpcReduction="10000"/>
          </a:bodyPr>
          <a:lstStyle/>
          <a:p>
            <a:r>
              <a:rPr lang="en-US" sz="1600" dirty="0" smtClean="0"/>
              <a:t>For each year the adolescent ages, the </a:t>
            </a:r>
            <a:r>
              <a:rPr lang="en-US" sz="1600" dirty="0" smtClean="0"/>
              <a:t>more likely </a:t>
            </a:r>
            <a:r>
              <a:rPr lang="en-US" sz="1600" dirty="0" smtClean="0"/>
              <a:t>they are to have had more than a few sips of alcohol</a:t>
            </a:r>
          </a:p>
          <a:p>
            <a:endParaRPr lang="en-US" sz="1000" dirty="0" smtClean="0"/>
          </a:p>
          <a:p>
            <a:r>
              <a:rPr lang="en-US" sz="1600" dirty="0" smtClean="0"/>
              <a:t>For each one unit of nervousness (felt all the time, most of the time, some of the time, a little of the time) the </a:t>
            </a:r>
            <a:r>
              <a:rPr lang="en-US" sz="1600" dirty="0" smtClean="0"/>
              <a:t>more likely </a:t>
            </a:r>
            <a:r>
              <a:rPr lang="en-US" sz="1600" dirty="0" smtClean="0"/>
              <a:t>the adolescent is to have had more than a few sips of alcohol.</a:t>
            </a:r>
          </a:p>
          <a:p>
            <a:endParaRPr lang="en-US" sz="1000" dirty="0" smtClean="0"/>
          </a:p>
          <a:p>
            <a:r>
              <a:rPr lang="en-US" sz="1600" dirty="0" smtClean="0"/>
              <a:t>For each one unit of adult knowledge of their evening activities (a lot, a little, nothing) the </a:t>
            </a:r>
            <a:r>
              <a:rPr lang="en-US" sz="1600" dirty="0" smtClean="0"/>
              <a:t>more likely </a:t>
            </a:r>
            <a:r>
              <a:rPr lang="en-US" sz="1600" dirty="0" smtClean="0"/>
              <a:t>the adolescent is to have had more than a few sips of alcohol</a:t>
            </a:r>
            <a:endParaRPr lang="en-US" sz="16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197850"/>
            <a:ext cx="6858000" cy="2708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6C1D7441-CD57-48F2-BD63-9FEE8AE93D85}" type="slidenum">
              <a:rPr lang="en-US" smtClean="0"/>
              <a:t>14</a:t>
            </a:fld>
            <a:endParaRPr lang="en-US"/>
          </a:p>
        </p:txBody>
      </p:sp>
    </p:spTree>
    <p:extLst>
      <p:ext uri="{BB962C8B-B14F-4D97-AF65-F5344CB8AC3E}">
        <p14:creationId xmlns:p14="http://schemas.microsoft.com/office/powerpoint/2010/main" val="25350597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Results: Logistic </a:t>
            </a:r>
            <a:r>
              <a:rPr lang="en-US" dirty="0" smtClean="0"/>
              <a:t>Regression (cont.)</a:t>
            </a:r>
            <a:endParaRPr lang="en-US" dirty="0"/>
          </a:p>
        </p:txBody>
      </p:sp>
      <p:sp>
        <p:nvSpPr>
          <p:cNvPr id="4" name="Content Placeholder 3"/>
          <p:cNvSpPr>
            <a:spLocks noGrp="1"/>
          </p:cNvSpPr>
          <p:nvPr>
            <p:ph sz="half" idx="2"/>
          </p:nvPr>
        </p:nvSpPr>
        <p:spPr>
          <a:xfrm>
            <a:off x="1447800" y="4023360"/>
            <a:ext cx="7485888" cy="2529840"/>
          </a:xfrm>
        </p:spPr>
        <p:txBody>
          <a:bodyPr>
            <a:normAutofit/>
          </a:bodyPr>
          <a:lstStyle/>
          <a:p>
            <a:r>
              <a:rPr lang="en-US" sz="1800" dirty="0" smtClean="0"/>
              <a:t>SPSS calculated the dependent variable as a No/Yes ratio so proportion of No is relative to Yes goes down.</a:t>
            </a:r>
          </a:p>
          <a:p>
            <a:r>
              <a:rPr lang="en-US" sz="1800" dirty="0" smtClean="0"/>
              <a:t>Age, Nervousness, and Adult Supervision are significant predictor independent variables. The only exception is Teens who reported feeling nervous A little of the time. This is not a significant predictor independent variable (0.784)</a:t>
            </a:r>
            <a:endParaRPr lang="en-US" sz="1800"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197850"/>
            <a:ext cx="6858000" cy="27085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6C1D7441-CD57-48F2-BD63-9FEE8AE93D85}" type="slidenum">
              <a:rPr lang="en-US" smtClean="0"/>
              <a:t>15</a:t>
            </a:fld>
            <a:endParaRPr lang="en-US"/>
          </a:p>
        </p:txBody>
      </p:sp>
    </p:spTree>
    <p:extLst>
      <p:ext uri="{BB962C8B-B14F-4D97-AF65-F5344CB8AC3E}">
        <p14:creationId xmlns:p14="http://schemas.microsoft.com/office/powerpoint/2010/main" val="13379683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Discussion</a:t>
            </a:r>
            <a:endParaRPr lang="en-US" dirty="0"/>
          </a:p>
        </p:txBody>
      </p:sp>
      <p:sp>
        <p:nvSpPr>
          <p:cNvPr id="3" name="Content Placeholder 2"/>
          <p:cNvSpPr>
            <a:spLocks noGrp="1"/>
          </p:cNvSpPr>
          <p:nvPr>
            <p:ph idx="1"/>
          </p:nvPr>
        </p:nvSpPr>
        <p:spPr/>
        <p:txBody>
          <a:bodyPr>
            <a:normAutofit/>
          </a:bodyPr>
          <a:lstStyle/>
          <a:p>
            <a:r>
              <a:rPr lang="en-US" sz="2000" dirty="0" smtClean="0"/>
              <a:t>Reject the null hypothesis on </a:t>
            </a:r>
            <a:r>
              <a:rPr lang="en-US" sz="2000" u="sng" dirty="0" smtClean="0"/>
              <a:t>Adolescent Age </a:t>
            </a:r>
            <a:r>
              <a:rPr lang="en-US" sz="2000" dirty="0" smtClean="0"/>
              <a:t>– as they age, the more likely they are to have more than a few sips of alcohol</a:t>
            </a:r>
          </a:p>
          <a:p>
            <a:r>
              <a:rPr lang="en-US" sz="2000" dirty="0" smtClean="0"/>
              <a:t>Reject the null hypothesis on </a:t>
            </a:r>
            <a:r>
              <a:rPr lang="en-US" sz="2000" u="sng" dirty="0" smtClean="0"/>
              <a:t>Adolescent Nervousness </a:t>
            </a:r>
            <a:r>
              <a:rPr lang="en-US" sz="2000" dirty="0" smtClean="0"/>
              <a:t>– the more nervous they are, the more likely they are to have had more than a few sips of alcohol</a:t>
            </a:r>
            <a:endParaRPr lang="en-US" sz="2000" dirty="0" smtClean="0"/>
          </a:p>
          <a:p>
            <a:r>
              <a:rPr lang="en-US" sz="2000" dirty="0" smtClean="0"/>
              <a:t>Reject </a:t>
            </a:r>
            <a:r>
              <a:rPr lang="en-US" sz="2000" dirty="0" smtClean="0"/>
              <a:t>the null hypothesis on </a:t>
            </a:r>
            <a:r>
              <a:rPr lang="en-US" sz="2000" u="sng" dirty="0" smtClean="0"/>
              <a:t>Adult </a:t>
            </a:r>
            <a:r>
              <a:rPr lang="en-US" sz="2000" u="sng" dirty="0" smtClean="0"/>
              <a:t>Supervision </a:t>
            </a:r>
            <a:r>
              <a:rPr lang="en-US" sz="2000" dirty="0" smtClean="0"/>
              <a:t>because there is an effect, just not as it is initially stated in the hypothesis. </a:t>
            </a:r>
          </a:p>
          <a:p>
            <a:endParaRPr lang="en-US" sz="2000" dirty="0"/>
          </a:p>
        </p:txBody>
      </p:sp>
      <p:sp>
        <p:nvSpPr>
          <p:cNvPr id="4" name="Slide Number Placeholder 3"/>
          <p:cNvSpPr>
            <a:spLocks noGrp="1"/>
          </p:cNvSpPr>
          <p:nvPr>
            <p:ph type="sldNum" sz="quarter" idx="12"/>
          </p:nvPr>
        </p:nvSpPr>
        <p:spPr/>
        <p:txBody>
          <a:bodyPr/>
          <a:lstStyle/>
          <a:p>
            <a:fld id="{6C1D7441-CD57-48F2-BD63-9FEE8AE93D85}" type="slidenum">
              <a:rPr lang="en-US" smtClean="0"/>
              <a:t>16</a:t>
            </a:fld>
            <a:endParaRPr lang="en-US"/>
          </a:p>
        </p:txBody>
      </p:sp>
    </p:spTree>
    <p:extLst>
      <p:ext uri="{BB962C8B-B14F-4D97-AF65-F5344CB8AC3E}">
        <p14:creationId xmlns:p14="http://schemas.microsoft.com/office/powerpoint/2010/main" val="2475186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Limitations</a:t>
            </a:r>
            <a:endParaRPr lang="en-US" dirty="0"/>
          </a:p>
        </p:txBody>
      </p:sp>
      <p:sp>
        <p:nvSpPr>
          <p:cNvPr id="3" name="Content Placeholder 2"/>
          <p:cNvSpPr>
            <a:spLocks noGrp="1"/>
          </p:cNvSpPr>
          <p:nvPr>
            <p:ph idx="1"/>
          </p:nvPr>
        </p:nvSpPr>
        <p:spPr/>
        <p:txBody>
          <a:bodyPr>
            <a:normAutofit/>
          </a:bodyPr>
          <a:lstStyle/>
          <a:p>
            <a:r>
              <a:rPr lang="en-US" sz="1800" dirty="0"/>
              <a:t>Cross Sectional Survey</a:t>
            </a:r>
          </a:p>
          <a:p>
            <a:r>
              <a:rPr lang="en-US" sz="1800" dirty="0" smtClean="0"/>
              <a:t>No logical sequence to see which came first, Adolescent Nervousness, Adult Knowledge of their evening activities, or Alcohol use.</a:t>
            </a:r>
          </a:p>
          <a:p>
            <a:r>
              <a:rPr lang="en-US" sz="1800" dirty="0" smtClean="0"/>
              <a:t>No descriptor to factors contributing to feelings of nervousness (peer, family, school, etc.)</a:t>
            </a:r>
          </a:p>
          <a:p>
            <a:r>
              <a:rPr lang="en-US" sz="1800" dirty="0" smtClean="0"/>
              <a:t>No explanation for </a:t>
            </a:r>
            <a:r>
              <a:rPr lang="en-US" sz="1800" dirty="0" smtClean="0"/>
              <a:t>occasion/location </a:t>
            </a:r>
            <a:r>
              <a:rPr lang="en-US" sz="1800" dirty="0" smtClean="0"/>
              <a:t>alcohol was </a:t>
            </a:r>
            <a:r>
              <a:rPr lang="en-US" sz="1800" dirty="0" smtClean="0"/>
              <a:t>consumed or if parents had knowledge or provided alcohol </a:t>
            </a:r>
            <a:endParaRPr lang="en-US" sz="1800" dirty="0" smtClean="0"/>
          </a:p>
          <a:p>
            <a:r>
              <a:rPr lang="en-US" sz="1800" dirty="0" smtClean="0"/>
              <a:t>Majority of teenagers surveyed reported they had not had more than a few sips of alcohol</a:t>
            </a:r>
          </a:p>
          <a:p>
            <a:r>
              <a:rPr lang="en-US" sz="1800" dirty="0" smtClean="0"/>
              <a:t>Phrasing of the alcohol question including “sips” may not resonate with older adolescents who don’t “sip” but chug or swig</a:t>
            </a:r>
            <a:r>
              <a:rPr lang="en-US" sz="1800" dirty="0" smtClean="0"/>
              <a:t>.</a:t>
            </a:r>
          </a:p>
          <a:p>
            <a:r>
              <a:rPr lang="en-US" sz="1800" dirty="0" smtClean="0"/>
              <a:t>Limited variance in parental knowledge of adolescent evening activities (80/20)</a:t>
            </a:r>
            <a:endParaRPr lang="en-US" sz="1800" dirty="0" smtClean="0"/>
          </a:p>
          <a:p>
            <a:endParaRPr lang="en-US" sz="1800" dirty="0"/>
          </a:p>
        </p:txBody>
      </p:sp>
      <p:sp>
        <p:nvSpPr>
          <p:cNvPr id="4" name="Slide Number Placeholder 3"/>
          <p:cNvSpPr>
            <a:spLocks noGrp="1"/>
          </p:cNvSpPr>
          <p:nvPr>
            <p:ph type="sldNum" sz="quarter" idx="12"/>
          </p:nvPr>
        </p:nvSpPr>
        <p:spPr/>
        <p:txBody>
          <a:bodyPr/>
          <a:lstStyle/>
          <a:p>
            <a:fld id="{6C1D7441-CD57-48F2-BD63-9FEE8AE93D85}" type="slidenum">
              <a:rPr lang="en-US" smtClean="0"/>
              <a:t>17</a:t>
            </a:fld>
            <a:endParaRPr lang="en-US"/>
          </a:p>
        </p:txBody>
      </p:sp>
    </p:spTree>
    <p:extLst>
      <p:ext uri="{BB962C8B-B14F-4D97-AF65-F5344CB8AC3E}">
        <p14:creationId xmlns:p14="http://schemas.microsoft.com/office/powerpoint/2010/main" val="37014278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Further Research Suggested</a:t>
            </a:r>
            <a:endParaRPr lang="en-US" dirty="0"/>
          </a:p>
        </p:txBody>
      </p:sp>
      <p:sp>
        <p:nvSpPr>
          <p:cNvPr id="3" name="Content Placeholder 2"/>
          <p:cNvSpPr>
            <a:spLocks noGrp="1"/>
          </p:cNvSpPr>
          <p:nvPr>
            <p:ph idx="1"/>
          </p:nvPr>
        </p:nvSpPr>
        <p:spPr/>
        <p:txBody>
          <a:bodyPr>
            <a:normAutofit/>
          </a:bodyPr>
          <a:lstStyle/>
          <a:p>
            <a:r>
              <a:rPr lang="en-US" sz="2400" dirty="0" smtClean="0"/>
              <a:t>Have teens identify:</a:t>
            </a:r>
          </a:p>
          <a:p>
            <a:pPr lvl="1"/>
            <a:r>
              <a:rPr lang="en-US" sz="2000" dirty="0" smtClean="0"/>
              <a:t>a sequence of events </a:t>
            </a:r>
            <a:r>
              <a:rPr lang="en-US" sz="2000" dirty="0" smtClean="0">
                <a:sym typeface="Wingdings" pitchFamily="2" charset="2"/>
              </a:rPr>
              <a:t> Nervousness caused </a:t>
            </a:r>
            <a:r>
              <a:rPr lang="en-US" sz="2000" dirty="0">
                <a:sym typeface="Wingdings" pitchFamily="2" charset="2"/>
              </a:rPr>
              <a:t>D</a:t>
            </a:r>
            <a:r>
              <a:rPr lang="en-US" sz="2000" dirty="0" smtClean="0">
                <a:sym typeface="Wingdings" pitchFamily="2" charset="2"/>
              </a:rPr>
              <a:t>rinking or Drinking caused increase in Nervousness</a:t>
            </a:r>
          </a:p>
          <a:p>
            <a:pPr lvl="1"/>
            <a:r>
              <a:rPr lang="en-US" sz="2000" dirty="0" smtClean="0">
                <a:sym typeface="Wingdings" pitchFamily="2" charset="2"/>
              </a:rPr>
              <a:t>factors contributing to feelings of nervousness</a:t>
            </a:r>
          </a:p>
          <a:p>
            <a:pPr lvl="1"/>
            <a:r>
              <a:rPr lang="en-US" sz="2000" dirty="0" smtClean="0">
                <a:sym typeface="Wingdings" pitchFamily="2" charset="2"/>
              </a:rPr>
              <a:t>Identify occasion/location of alcohol consumption</a:t>
            </a:r>
          </a:p>
          <a:p>
            <a:pPr lvl="1"/>
            <a:r>
              <a:rPr lang="en-US" sz="2000" dirty="0" smtClean="0">
                <a:sym typeface="Wingdings" pitchFamily="2" charset="2"/>
              </a:rPr>
              <a:t>Identify if parents provided alcohol or knew it would be provided</a:t>
            </a:r>
          </a:p>
          <a:p>
            <a:r>
              <a:rPr lang="en-US" sz="2400" dirty="0" smtClean="0">
                <a:sym typeface="Wingdings" pitchFamily="2" charset="2"/>
              </a:rPr>
              <a:t>Expand on alcohol consumption definition or provide a time frame of consu</a:t>
            </a:r>
            <a:r>
              <a:rPr lang="en-US" sz="2400" dirty="0" smtClean="0">
                <a:sym typeface="Wingdings" pitchFamily="2" charset="2"/>
              </a:rPr>
              <a:t>mption relative to other variables.</a:t>
            </a:r>
            <a:endParaRPr lang="en-US" sz="2400" dirty="0"/>
          </a:p>
        </p:txBody>
      </p:sp>
      <p:sp>
        <p:nvSpPr>
          <p:cNvPr id="4" name="Slide Number Placeholder 3"/>
          <p:cNvSpPr>
            <a:spLocks noGrp="1"/>
          </p:cNvSpPr>
          <p:nvPr>
            <p:ph type="sldNum" sz="quarter" idx="12"/>
          </p:nvPr>
        </p:nvSpPr>
        <p:spPr/>
        <p:txBody>
          <a:bodyPr/>
          <a:lstStyle/>
          <a:p>
            <a:fld id="{6C1D7441-CD57-48F2-BD63-9FEE8AE93D85}" type="slidenum">
              <a:rPr lang="en-US" smtClean="0"/>
              <a:t>18</a:t>
            </a:fld>
            <a:endParaRPr lang="en-US"/>
          </a:p>
        </p:txBody>
      </p:sp>
    </p:spTree>
    <p:extLst>
      <p:ext uri="{BB962C8B-B14F-4D97-AF65-F5344CB8AC3E}">
        <p14:creationId xmlns:p14="http://schemas.microsoft.com/office/powerpoint/2010/main" val="7828301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a:xfrm>
            <a:off x="1435608" y="1295400"/>
            <a:ext cx="7498080" cy="4953000"/>
          </a:xfrm>
        </p:spPr>
        <p:txBody>
          <a:bodyPr>
            <a:normAutofit/>
          </a:bodyPr>
          <a:lstStyle/>
          <a:p>
            <a:pPr marL="457200" indent="-457200">
              <a:buNone/>
            </a:pPr>
            <a:r>
              <a:rPr lang="en-US" sz="1600" dirty="0" smtClean="0"/>
              <a:t>Alcoholism and Drug Abuse Weekly . 2005. “AMA Polls Find Parents Give Alcohol to Teens and Their Friends.” August. Retrieved November 26, 2012 </a:t>
            </a:r>
            <a:r>
              <a:rPr lang="en-US" sz="1600" dirty="0" err="1" smtClean="0"/>
              <a:t>doi</a:t>
            </a:r>
            <a:r>
              <a:rPr lang="en-US" sz="1600" dirty="0" smtClean="0"/>
              <a:t>: 10.1002/adaw.20006.</a:t>
            </a:r>
          </a:p>
          <a:p>
            <a:pPr marL="457200" indent="-457200">
              <a:buNone/>
            </a:pPr>
            <a:r>
              <a:rPr lang="en-US" sz="1600" dirty="0" smtClean="0"/>
              <a:t>Beck</a:t>
            </a:r>
            <a:r>
              <a:rPr lang="en-US" sz="1600" dirty="0"/>
              <a:t>, Kenneth H., Jennifer R. Boyle and Bradley O. </a:t>
            </a:r>
            <a:r>
              <a:rPr lang="en-US" sz="1600" dirty="0" err="1"/>
              <a:t>Boekeloo</a:t>
            </a:r>
            <a:r>
              <a:rPr lang="en-US" sz="1600" dirty="0"/>
              <a:t>. 2003. "Parental Monitoring and Adolescent Alcohol Risk in a Clinic Population." </a:t>
            </a:r>
            <a:r>
              <a:rPr lang="en-US" sz="1600" i="1" dirty="0"/>
              <a:t>American Journal of Health Behavior</a:t>
            </a:r>
            <a:r>
              <a:rPr lang="en-US" sz="1600" dirty="0"/>
              <a:t> 27(2):108-15.</a:t>
            </a:r>
            <a:endParaRPr lang="en-US" sz="1600" dirty="0" smtClean="0"/>
          </a:p>
          <a:p>
            <a:pPr marL="457200" indent="-457200">
              <a:buNone/>
            </a:pPr>
            <a:r>
              <a:rPr lang="en-US" sz="1600" dirty="0" smtClean="0"/>
              <a:t>California </a:t>
            </a:r>
            <a:r>
              <a:rPr lang="en-US" sz="1600" dirty="0"/>
              <a:t>Health Interview Survey. </a:t>
            </a:r>
            <a:r>
              <a:rPr lang="en-US" sz="1600" dirty="0" smtClean="0"/>
              <a:t>2009</a:t>
            </a:r>
            <a:r>
              <a:rPr lang="en-US" sz="1600" dirty="0"/>
              <a:t>. “Adolescent Public Use File.” Los Angeles, CA: </a:t>
            </a:r>
            <a:r>
              <a:rPr lang="en-US" sz="1600" dirty="0" smtClean="0"/>
              <a:t>UCLA </a:t>
            </a:r>
            <a:r>
              <a:rPr lang="en-US" sz="1600" dirty="0"/>
              <a:t>Center for Health Policy Research, November 2011</a:t>
            </a:r>
            <a:r>
              <a:rPr lang="en-US" sz="1600" dirty="0" smtClean="0"/>
              <a:t>.</a:t>
            </a:r>
          </a:p>
          <a:p>
            <a:pPr marL="457200" indent="-457200">
              <a:buNone/>
            </a:pPr>
            <a:r>
              <a:rPr lang="en-US" sz="1600" dirty="0"/>
              <a:t>National Center on Addiction and Substance Abuse. 2012, "The Importance of Family Dinners VIII"</a:t>
            </a:r>
            <a:r>
              <a:rPr lang="en-US" sz="1600" i="1" dirty="0"/>
              <a:t>,</a:t>
            </a:r>
            <a:r>
              <a:rPr lang="en-US" sz="1600" dirty="0"/>
              <a:t> 633 Third Avenue, New York, NY 10017-6706: Columbia University. Retrieved November 21, 2012(</a:t>
            </a:r>
            <a:r>
              <a:rPr lang="en-US" sz="1600" dirty="0">
                <a:hlinkClick r:id="rId2"/>
              </a:rPr>
              <a:t>http://www.casacolumbia.org/templates/publications_reports.aspx</a:t>
            </a:r>
            <a:r>
              <a:rPr lang="en-US" sz="1600" dirty="0" smtClean="0"/>
              <a:t>).</a:t>
            </a:r>
            <a:endParaRPr lang="en-US" sz="1600" dirty="0"/>
          </a:p>
          <a:p>
            <a:pPr marL="457200" indent="-457200">
              <a:buNone/>
            </a:pPr>
            <a:r>
              <a:rPr lang="en-US" sz="1600" dirty="0"/>
              <a:t>National Center on Addiction and Substance Abuse. 2012, "The National Survey of American Attitudes on Substance Abuse XVII: Teens"</a:t>
            </a:r>
            <a:r>
              <a:rPr lang="en-US" sz="1600" i="1" dirty="0"/>
              <a:t>,</a:t>
            </a:r>
            <a:r>
              <a:rPr lang="en-US" sz="1600" dirty="0"/>
              <a:t> 633 Third Avenue, New York, NY 10017-6706: Columbia University. Retrieved November 26, 2012 (http://www.casacolumbia.org/templates/publications_reports.aspx).</a:t>
            </a:r>
          </a:p>
          <a:p>
            <a:pPr marL="457200" indent="-457200">
              <a:buNone/>
            </a:pPr>
            <a:endParaRPr lang="en-US" sz="1600" dirty="0"/>
          </a:p>
        </p:txBody>
      </p:sp>
      <p:sp>
        <p:nvSpPr>
          <p:cNvPr id="4" name="Slide Number Placeholder 3"/>
          <p:cNvSpPr>
            <a:spLocks noGrp="1"/>
          </p:cNvSpPr>
          <p:nvPr>
            <p:ph type="sldNum" sz="quarter" idx="12"/>
          </p:nvPr>
        </p:nvSpPr>
        <p:spPr/>
        <p:txBody>
          <a:bodyPr/>
          <a:lstStyle/>
          <a:p>
            <a:fld id="{6C1D7441-CD57-48F2-BD63-9FEE8AE93D85}" type="slidenum">
              <a:rPr lang="en-US" smtClean="0"/>
              <a:t>19</a:t>
            </a:fld>
            <a:endParaRPr lang="en-US"/>
          </a:p>
        </p:txBody>
      </p:sp>
    </p:spTree>
    <p:extLst>
      <p:ext uri="{BB962C8B-B14F-4D97-AF65-F5344CB8AC3E}">
        <p14:creationId xmlns:p14="http://schemas.microsoft.com/office/powerpoint/2010/main" val="1241795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a:xfrm>
            <a:off x="1371600" y="1447800"/>
            <a:ext cx="7498080" cy="4800600"/>
          </a:xfrm>
        </p:spPr>
        <p:txBody>
          <a:bodyPr>
            <a:normAutofit/>
          </a:bodyPr>
          <a:lstStyle/>
          <a:p>
            <a:r>
              <a:rPr lang="en-US" sz="2400" dirty="0" smtClean="0"/>
              <a:t>Purpose: To explore how an adolescents age, how often they felt nervous and the amount of parent supervision effects their alcohol use</a:t>
            </a:r>
          </a:p>
          <a:p>
            <a:endParaRPr lang="en-US" sz="2400" dirty="0" smtClean="0"/>
          </a:p>
          <a:p>
            <a:r>
              <a:rPr lang="en-US" sz="2400" dirty="0" smtClean="0"/>
              <a:t>Logistic Regression used since I’m predicting </a:t>
            </a:r>
            <a:r>
              <a:rPr lang="en-US" sz="2400" dirty="0" smtClean="0"/>
              <a:t>adolescents </a:t>
            </a:r>
            <a:r>
              <a:rPr lang="en-US" sz="2400" dirty="0" smtClean="0"/>
              <a:t>partaking in risky behavior (alcohol use)</a:t>
            </a:r>
          </a:p>
          <a:p>
            <a:pPr marL="82296" indent="0">
              <a:buNone/>
            </a:pPr>
            <a:endParaRPr lang="en-US" sz="2400" dirty="0" smtClean="0"/>
          </a:p>
          <a:p>
            <a:pPr marL="82296" indent="0">
              <a:buNone/>
            </a:pPr>
            <a:endParaRPr lang="en-US" sz="2400" dirty="0" smtClean="0"/>
          </a:p>
        </p:txBody>
      </p:sp>
      <p:sp>
        <p:nvSpPr>
          <p:cNvPr id="4" name="Slide Number Placeholder 3"/>
          <p:cNvSpPr>
            <a:spLocks noGrp="1"/>
          </p:cNvSpPr>
          <p:nvPr>
            <p:ph type="sldNum" sz="quarter" idx="12"/>
          </p:nvPr>
        </p:nvSpPr>
        <p:spPr/>
        <p:txBody>
          <a:bodyPr/>
          <a:lstStyle/>
          <a:p>
            <a:fld id="{6C1D7441-CD57-48F2-BD63-9FEE8AE93D85}" type="slidenum">
              <a:rPr lang="en-US" smtClean="0"/>
              <a:t>2</a:t>
            </a:fld>
            <a:endParaRPr lang="en-US"/>
          </a:p>
        </p:txBody>
      </p:sp>
    </p:spTree>
    <p:extLst>
      <p:ext uri="{BB962C8B-B14F-4D97-AF65-F5344CB8AC3E}">
        <p14:creationId xmlns:p14="http://schemas.microsoft.com/office/powerpoint/2010/main" val="39937937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Literature Review:</a:t>
            </a:r>
            <a:br>
              <a:rPr lang="en-US" dirty="0" smtClean="0"/>
            </a:br>
            <a:r>
              <a:rPr lang="en-US" dirty="0" smtClean="0"/>
              <a:t> Adolescents and Risky Behaviors</a:t>
            </a:r>
            <a:endParaRPr lang="en-US" dirty="0"/>
          </a:p>
        </p:txBody>
      </p:sp>
      <p:sp>
        <p:nvSpPr>
          <p:cNvPr id="3" name="Content Placeholder 2"/>
          <p:cNvSpPr>
            <a:spLocks noGrp="1"/>
          </p:cNvSpPr>
          <p:nvPr>
            <p:ph idx="1"/>
          </p:nvPr>
        </p:nvSpPr>
        <p:spPr>
          <a:xfrm>
            <a:off x="1435608" y="1600200"/>
            <a:ext cx="7498080" cy="4648200"/>
          </a:xfrm>
        </p:spPr>
        <p:txBody>
          <a:bodyPr>
            <a:noAutofit/>
          </a:bodyPr>
          <a:lstStyle/>
          <a:p>
            <a:r>
              <a:rPr lang="en-US" sz="2000" dirty="0" smtClean="0"/>
              <a:t>Nationwide teenage drinking increases the older the kids are. The highest being reported in 12</a:t>
            </a:r>
            <a:r>
              <a:rPr lang="en-US" sz="2000" baseline="30000" dirty="0" smtClean="0"/>
              <a:t>th</a:t>
            </a:r>
            <a:r>
              <a:rPr lang="en-US" sz="2000" dirty="0" smtClean="0"/>
              <a:t> grade. (</a:t>
            </a:r>
            <a:r>
              <a:rPr lang="en-US" sz="2000" dirty="0" err="1" smtClean="0"/>
              <a:t>Grunbaum</a:t>
            </a:r>
            <a:r>
              <a:rPr lang="en-US" sz="2000" dirty="0" smtClean="0"/>
              <a:t> </a:t>
            </a:r>
            <a:r>
              <a:rPr lang="en-US" sz="2000" dirty="0"/>
              <a:t>et al. </a:t>
            </a:r>
            <a:r>
              <a:rPr lang="en-US" sz="2000" dirty="0" smtClean="0"/>
              <a:t>2004:313)</a:t>
            </a:r>
            <a:endParaRPr lang="en-US" sz="2000" dirty="0"/>
          </a:p>
          <a:p>
            <a:endParaRPr lang="en-US" sz="2000" dirty="0" smtClean="0"/>
          </a:p>
          <a:p>
            <a:r>
              <a:rPr lang="en-US" sz="2000" dirty="0" smtClean="0"/>
              <a:t>Teens surveyed by CASA on Substance Abuse identified the top 5 sources of stress as (2012:20):</a:t>
            </a:r>
          </a:p>
          <a:p>
            <a:pPr marL="969963" indent="-342900">
              <a:buAutoNum type="arabicPeriod"/>
            </a:pPr>
            <a:r>
              <a:rPr lang="en-US" sz="2000" dirty="0" smtClean="0"/>
              <a:t>Academic Pressure – “twice as likely to have used alcohol [except when coupled with high levels of stress,  they’re] more than three times likelier to have used alcohol” </a:t>
            </a:r>
          </a:p>
          <a:p>
            <a:pPr marL="969963" indent="-342900">
              <a:buAutoNum type="arabicPeriod"/>
            </a:pPr>
            <a:r>
              <a:rPr lang="en-US" sz="2000" dirty="0" smtClean="0"/>
              <a:t>Family or Problems at home</a:t>
            </a:r>
          </a:p>
          <a:p>
            <a:pPr marL="969963" indent="-342900">
              <a:buAutoNum type="arabicPeriod"/>
            </a:pPr>
            <a:r>
              <a:rPr lang="en-US" sz="2000" dirty="0" smtClean="0"/>
              <a:t>Drama with Friends</a:t>
            </a:r>
          </a:p>
          <a:p>
            <a:pPr marL="969963" indent="-342900">
              <a:buAutoNum type="arabicPeriod"/>
            </a:pPr>
            <a:r>
              <a:rPr lang="en-US" sz="2000" dirty="0" smtClean="0"/>
              <a:t>Bullying</a:t>
            </a:r>
          </a:p>
          <a:p>
            <a:pPr marL="969963" indent="-342900">
              <a:buAutoNum type="arabicPeriod"/>
            </a:pPr>
            <a:r>
              <a:rPr lang="en-US" sz="2000" dirty="0" smtClean="0"/>
              <a:t>Being Popular</a:t>
            </a:r>
            <a:endParaRPr lang="en-US" sz="2000" dirty="0" smtClean="0"/>
          </a:p>
        </p:txBody>
      </p:sp>
      <p:sp>
        <p:nvSpPr>
          <p:cNvPr id="4" name="Slide Number Placeholder 3"/>
          <p:cNvSpPr>
            <a:spLocks noGrp="1"/>
          </p:cNvSpPr>
          <p:nvPr>
            <p:ph type="sldNum" sz="quarter" idx="12"/>
          </p:nvPr>
        </p:nvSpPr>
        <p:spPr/>
        <p:txBody>
          <a:bodyPr/>
          <a:lstStyle/>
          <a:p>
            <a:fld id="{6C1D7441-CD57-48F2-BD63-9FEE8AE93D85}" type="slidenum">
              <a:rPr lang="en-US" smtClean="0"/>
              <a:t>3</a:t>
            </a:fld>
            <a:endParaRPr lang="en-US"/>
          </a:p>
        </p:txBody>
      </p:sp>
    </p:spTree>
    <p:extLst>
      <p:ext uri="{BB962C8B-B14F-4D97-AF65-F5344CB8AC3E}">
        <p14:creationId xmlns:p14="http://schemas.microsoft.com/office/powerpoint/2010/main" val="3880148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500" dirty="0" smtClean="0"/>
              <a:t>Literature Review: </a:t>
            </a:r>
            <a:br>
              <a:rPr lang="en-US" sz="3500" dirty="0" smtClean="0"/>
            </a:br>
            <a:r>
              <a:rPr lang="en-US" sz="3500" dirty="0" smtClean="0"/>
              <a:t>Parental Knowledge of </a:t>
            </a:r>
            <a:r>
              <a:rPr lang="en-US" sz="3500" dirty="0" smtClean="0"/>
              <a:t>Teen </a:t>
            </a:r>
            <a:r>
              <a:rPr lang="en-US" sz="3500" dirty="0" smtClean="0"/>
              <a:t>Activities</a:t>
            </a:r>
            <a:endParaRPr lang="en-US" sz="3500" dirty="0"/>
          </a:p>
        </p:txBody>
      </p:sp>
      <p:sp>
        <p:nvSpPr>
          <p:cNvPr id="3" name="Content Placeholder 2"/>
          <p:cNvSpPr>
            <a:spLocks noGrp="1"/>
          </p:cNvSpPr>
          <p:nvPr>
            <p:ph idx="1"/>
          </p:nvPr>
        </p:nvSpPr>
        <p:spPr>
          <a:xfrm>
            <a:off x="1435608" y="1600200"/>
            <a:ext cx="7498080" cy="4648200"/>
          </a:xfrm>
        </p:spPr>
        <p:txBody>
          <a:bodyPr>
            <a:normAutofit/>
          </a:bodyPr>
          <a:lstStyle/>
          <a:p>
            <a:r>
              <a:rPr lang="en-US" sz="2000" dirty="0" smtClean="0"/>
              <a:t>Parental monitoring is not enough to reduce adolescent alcohol use. Teens also need to talk to their parents about alcohol and find out their parent’s opinions on alcohol use (Beck, Boyle, </a:t>
            </a:r>
            <a:r>
              <a:rPr lang="en-US" sz="2000" dirty="0" err="1" smtClean="0"/>
              <a:t>Boekeloo</a:t>
            </a:r>
            <a:r>
              <a:rPr lang="en-US" sz="2000" dirty="0" smtClean="0"/>
              <a:t> 2003:109).</a:t>
            </a:r>
          </a:p>
          <a:p>
            <a:endParaRPr lang="en-US" sz="2000" dirty="0" smtClean="0"/>
          </a:p>
          <a:p>
            <a:r>
              <a:rPr lang="en-US" sz="2000" dirty="0" smtClean="0"/>
              <a:t>National </a:t>
            </a:r>
            <a:r>
              <a:rPr lang="en-US" sz="2000" dirty="0" smtClean="0"/>
              <a:t>Center on Addiction and Substance Abuse report teens whose parents  have little to no knowledge on their activities are “one and a half times likelier to have used alcohol” </a:t>
            </a:r>
            <a:r>
              <a:rPr lang="en-US" sz="2000" dirty="0" smtClean="0"/>
              <a:t>(Family Dinner 2012:2</a:t>
            </a:r>
            <a:r>
              <a:rPr lang="en-US" sz="2000" dirty="0" smtClean="0"/>
              <a:t>) </a:t>
            </a:r>
            <a:endParaRPr lang="en-US" sz="2000" dirty="0" smtClean="0"/>
          </a:p>
          <a:p>
            <a:endParaRPr lang="en-US" sz="2000" dirty="0" smtClean="0"/>
          </a:p>
          <a:p>
            <a:r>
              <a:rPr lang="en-US" sz="2000" dirty="0" smtClean="0"/>
              <a:t>According to the American Medical Association “one out of four American parents support [underage drinking as long as it is done in the parent’s presence]” (Alcoholism 2005).</a:t>
            </a:r>
            <a:endParaRPr lang="en-US" sz="2000" dirty="0" smtClean="0"/>
          </a:p>
        </p:txBody>
      </p:sp>
      <p:sp>
        <p:nvSpPr>
          <p:cNvPr id="4" name="Slide Number Placeholder 3"/>
          <p:cNvSpPr>
            <a:spLocks noGrp="1"/>
          </p:cNvSpPr>
          <p:nvPr>
            <p:ph type="sldNum" sz="quarter" idx="12"/>
          </p:nvPr>
        </p:nvSpPr>
        <p:spPr/>
        <p:txBody>
          <a:bodyPr/>
          <a:lstStyle/>
          <a:p>
            <a:fld id="{6C1D7441-CD57-48F2-BD63-9FEE8AE93D85}" type="slidenum">
              <a:rPr lang="en-US" smtClean="0"/>
              <a:t>4</a:t>
            </a:fld>
            <a:endParaRPr lang="en-US"/>
          </a:p>
        </p:txBody>
      </p:sp>
    </p:spTree>
    <p:extLst>
      <p:ext uri="{BB962C8B-B14F-4D97-AF65-F5344CB8AC3E}">
        <p14:creationId xmlns:p14="http://schemas.microsoft.com/office/powerpoint/2010/main" val="3020888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Hypotheses</a:t>
            </a:r>
            <a:endParaRPr lang="en-US" dirty="0"/>
          </a:p>
        </p:txBody>
      </p:sp>
      <p:sp>
        <p:nvSpPr>
          <p:cNvPr id="3" name="Content Placeholder 2"/>
          <p:cNvSpPr>
            <a:spLocks noGrp="1"/>
          </p:cNvSpPr>
          <p:nvPr>
            <p:ph idx="1"/>
          </p:nvPr>
        </p:nvSpPr>
        <p:spPr/>
        <p:txBody>
          <a:bodyPr>
            <a:normAutofit/>
          </a:bodyPr>
          <a:lstStyle/>
          <a:p>
            <a:endParaRPr lang="en-US" sz="2000" dirty="0" smtClean="0"/>
          </a:p>
          <a:p>
            <a:r>
              <a:rPr lang="en-US" sz="2000" dirty="0" smtClean="0"/>
              <a:t>H</a:t>
            </a:r>
            <a:r>
              <a:rPr lang="en-US" sz="2000" baseline="-25000" dirty="0" smtClean="0"/>
              <a:t>1</a:t>
            </a:r>
            <a:r>
              <a:rPr lang="en-US" sz="2000" dirty="0" smtClean="0"/>
              <a:t>: The older the adolescent is the more likely they are to have consumed more than a few sips of alcohol.</a:t>
            </a:r>
          </a:p>
          <a:p>
            <a:endParaRPr lang="en-US" sz="2000" dirty="0" smtClean="0"/>
          </a:p>
          <a:p>
            <a:r>
              <a:rPr lang="en-US" sz="2000" dirty="0" smtClean="0"/>
              <a:t>H</a:t>
            </a:r>
            <a:r>
              <a:rPr lang="en-US" sz="2000" baseline="-25000" dirty="0" smtClean="0"/>
              <a:t>2</a:t>
            </a:r>
            <a:r>
              <a:rPr lang="en-US" sz="2000" dirty="0" smtClean="0"/>
              <a:t>: The more often the adolescent felt nervous in the last 30 days, the more likely they are to have consumed more than a few sips of alcohol</a:t>
            </a:r>
          </a:p>
          <a:p>
            <a:endParaRPr lang="en-US" sz="2000" dirty="0" smtClean="0"/>
          </a:p>
          <a:p>
            <a:r>
              <a:rPr lang="en-US" sz="2000" dirty="0" smtClean="0"/>
              <a:t>H</a:t>
            </a:r>
            <a:r>
              <a:rPr lang="en-US" sz="2000" baseline="-25000" dirty="0" smtClean="0"/>
              <a:t>3</a:t>
            </a:r>
            <a:r>
              <a:rPr lang="en-US" sz="2000" dirty="0" smtClean="0"/>
              <a:t>:The more the parents know of the adolescent’s evening activities, the less likely they are to have consumed more than a few sips of alcohol.</a:t>
            </a:r>
          </a:p>
        </p:txBody>
      </p:sp>
      <p:sp>
        <p:nvSpPr>
          <p:cNvPr id="4" name="Slide Number Placeholder 3"/>
          <p:cNvSpPr>
            <a:spLocks noGrp="1"/>
          </p:cNvSpPr>
          <p:nvPr>
            <p:ph type="sldNum" sz="quarter" idx="12"/>
          </p:nvPr>
        </p:nvSpPr>
        <p:spPr/>
        <p:txBody>
          <a:bodyPr/>
          <a:lstStyle/>
          <a:p>
            <a:fld id="{6C1D7441-CD57-48F2-BD63-9FEE8AE93D85}" type="slidenum">
              <a:rPr lang="en-US" smtClean="0"/>
              <a:t>5</a:t>
            </a:fld>
            <a:endParaRPr lang="en-US"/>
          </a:p>
        </p:txBody>
      </p:sp>
    </p:spTree>
    <p:extLst>
      <p:ext uri="{BB962C8B-B14F-4D97-AF65-F5344CB8AC3E}">
        <p14:creationId xmlns:p14="http://schemas.microsoft.com/office/powerpoint/2010/main" val="1002744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dirty="0" smtClean="0"/>
              <a:t>Dataset Used</a:t>
            </a:r>
            <a:endParaRPr lang="en-US" dirty="0"/>
          </a:p>
        </p:txBody>
      </p:sp>
      <p:sp>
        <p:nvSpPr>
          <p:cNvPr id="6" name="Content Placeholder 5"/>
          <p:cNvSpPr>
            <a:spLocks noGrp="1"/>
          </p:cNvSpPr>
          <p:nvPr>
            <p:ph idx="1"/>
          </p:nvPr>
        </p:nvSpPr>
        <p:spPr/>
        <p:txBody>
          <a:bodyPr>
            <a:normAutofit/>
          </a:bodyPr>
          <a:lstStyle/>
          <a:p>
            <a:r>
              <a:rPr lang="en-US" sz="2800" dirty="0" smtClean="0"/>
              <a:t>Using data from the California Health Interview Survey, 2009 Adolescent Questionnaire</a:t>
            </a:r>
          </a:p>
          <a:p>
            <a:pPr lvl="1"/>
            <a:r>
              <a:rPr lang="en-US" sz="2000" dirty="0" smtClean="0"/>
              <a:t>Funded by UCLA Center for Health Policy</a:t>
            </a:r>
          </a:p>
          <a:p>
            <a:pPr lvl="1"/>
            <a:r>
              <a:rPr lang="en-US" sz="2000" dirty="0" smtClean="0"/>
              <a:t>Done every 2 years since 2001</a:t>
            </a:r>
          </a:p>
          <a:p>
            <a:pPr lvl="1"/>
            <a:r>
              <a:rPr lang="en-US" sz="2000" dirty="0" smtClean="0"/>
              <a:t>Random Digit Dialing sampling method across 56 counties in California</a:t>
            </a:r>
          </a:p>
          <a:p>
            <a:pPr lvl="1"/>
            <a:r>
              <a:rPr lang="en-US" sz="2000" dirty="0" smtClean="0"/>
              <a:t>3,379 adolescents aged 12-17 participated</a:t>
            </a:r>
          </a:p>
          <a:p>
            <a:endParaRPr lang="en-US" sz="1800" dirty="0" smtClean="0"/>
          </a:p>
        </p:txBody>
      </p:sp>
      <p:sp>
        <p:nvSpPr>
          <p:cNvPr id="2" name="Slide Number Placeholder 1"/>
          <p:cNvSpPr>
            <a:spLocks noGrp="1"/>
          </p:cNvSpPr>
          <p:nvPr>
            <p:ph type="sldNum" sz="quarter" idx="12"/>
          </p:nvPr>
        </p:nvSpPr>
        <p:spPr/>
        <p:txBody>
          <a:bodyPr/>
          <a:lstStyle/>
          <a:p>
            <a:fld id="{6C1D7441-CD57-48F2-BD63-9FEE8AE93D85}" type="slidenum">
              <a:rPr lang="en-US" smtClean="0"/>
              <a:t>6</a:t>
            </a:fld>
            <a:endParaRPr lang="en-US"/>
          </a:p>
        </p:txBody>
      </p:sp>
    </p:spTree>
    <p:extLst>
      <p:ext uri="{BB962C8B-B14F-4D97-AF65-F5344CB8AC3E}">
        <p14:creationId xmlns:p14="http://schemas.microsoft.com/office/powerpoint/2010/main" val="2151487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smtClean="0"/>
              <a:t>Methodology</a:t>
            </a:r>
            <a:endParaRPr lang="en-US" dirty="0"/>
          </a:p>
        </p:txBody>
      </p:sp>
      <p:sp>
        <p:nvSpPr>
          <p:cNvPr id="6" name="Content Placeholder 5"/>
          <p:cNvSpPr>
            <a:spLocks noGrp="1"/>
          </p:cNvSpPr>
          <p:nvPr>
            <p:ph idx="1"/>
          </p:nvPr>
        </p:nvSpPr>
        <p:spPr/>
        <p:txBody>
          <a:bodyPr>
            <a:noAutofit/>
          </a:bodyPr>
          <a:lstStyle/>
          <a:p>
            <a:r>
              <a:rPr lang="en-US" sz="2400" dirty="0" smtClean="0"/>
              <a:t>Population: 3,379 adolescents aged 12-17</a:t>
            </a:r>
          </a:p>
          <a:p>
            <a:r>
              <a:rPr lang="en-US" sz="2400" dirty="0" smtClean="0"/>
              <a:t>Independent Variables:</a:t>
            </a:r>
          </a:p>
          <a:p>
            <a:pPr lvl="1"/>
            <a:r>
              <a:rPr lang="en-US" sz="1800" dirty="0" smtClean="0"/>
              <a:t>Age</a:t>
            </a:r>
          </a:p>
          <a:p>
            <a:pPr lvl="1"/>
            <a:r>
              <a:rPr lang="en-US" sz="1800" dirty="0" smtClean="0"/>
              <a:t>Sex (not included in logistic regression, used as a comparison tool only)</a:t>
            </a:r>
          </a:p>
          <a:p>
            <a:pPr lvl="1"/>
            <a:r>
              <a:rPr lang="en-US" sz="1800" dirty="0" smtClean="0"/>
              <a:t>About how often during the past 30 days did you feel nervous?</a:t>
            </a:r>
          </a:p>
          <a:p>
            <a:pPr lvl="1"/>
            <a:r>
              <a:rPr lang="en-US" sz="1800" dirty="0" smtClean="0"/>
              <a:t>How much do you parents really know about where you go out at night?</a:t>
            </a:r>
          </a:p>
          <a:p>
            <a:endParaRPr lang="en-US" sz="1000" dirty="0" smtClean="0"/>
          </a:p>
          <a:p>
            <a:r>
              <a:rPr lang="en-US" sz="2400" dirty="0" smtClean="0"/>
              <a:t>Dependent Variable:</a:t>
            </a:r>
          </a:p>
          <a:p>
            <a:pPr lvl="1"/>
            <a:r>
              <a:rPr lang="en-US" sz="1800" dirty="0" smtClean="0"/>
              <a:t>Did you ever have more than a few sips of </a:t>
            </a:r>
            <a:r>
              <a:rPr lang="en-US" sz="1800" u="sng" dirty="0" smtClean="0"/>
              <a:t>any</a:t>
            </a:r>
            <a:r>
              <a:rPr lang="en-US" sz="1800" dirty="0" smtClean="0"/>
              <a:t> alcoholic drink, like beer, wine, mixed drinks, or liquor?</a:t>
            </a:r>
          </a:p>
          <a:p>
            <a:endParaRPr lang="en-US" sz="600" dirty="0"/>
          </a:p>
          <a:p>
            <a:r>
              <a:rPr lang="en-US" sz="2400" dirty="0" smtClean="0"/>
              <a:t>Logistic Regression performed to predict the risky behavior</a:t>
            </a:r>
            <a:endParaRPr lang="en-US" sz="2400" dirty="0" smtClean="0"/>
          </a:p>
        </p:txBody>
      </p:sp>
      <p:sp>
        <p:nvSpPr>
          <p:cNvPr id="2" name="Slide Number Placeholder 1"/>
          <p:cNvSpPr>
            <a:spLocks noGrp="1"/>
          </p:cNvSpPr>
          <p:nvPr>
            <p:ph type="sldNum" sz="quarter" idx="12"/>
          </p:nvPr>
        </p:nvSpPr>
        <p:spPr/>
        <p:txBody>
          <a:bodyPr/>
          <a:lstStyle/>
          <a:p>
            <a:fld id="{6C1D7441-CD57-48F2-BD63-9FEE8AE93D85}" type="slidenum">
              <a:rPr lang="en-US" smtClean="0"/>
              <a:t>7</a:t>
            </a:fld>
            <a:endParaRPr lang="en-US"/>
          </a:p>
        </p:txBody>
      </p:sp>
    </p:spTree>
    <p:extLst>
      <p:ext uri="{BB962C8B-B14F-4D97-AF65-F5344CB8AC3E}">
        <p14:creationId xmlns:p14="http://schemas.microsoft.com/office/powerpoint/2010/main" val="2264903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Results: Adolescent Nervousness</a:t>
            </a:r>
            <a:endParaRPr lang="en-US" dirty="0"/>
          </a:p>
        </p:txBody>
      </p:sp>
      <p:sp>
        <p:nvSpPr>
          <p:cNvPr id="4" name="Content Placeholder 3"/>
          <p:cNvSpPr>
            <a:spLocks noGrp="1"/>
          </p:cNvSpPr>
          <p:nvPr>
            <p:ph sz="half" idx="1"/>
          </p:nvPr>
        </p:nvSpPr>
        <p:spPr>
          <a:xfrm>
            <a:off x="1435608" y="1295400"/>
            <a:ext cx="3657600" cy="3276600"/>
          </a:xfrm>
          <a:ln>
            <a:solidFill>
              <a:schemeClr val="accent6">
                <a:lumMod val="60000"/>
                <a:lumOff val="40000"/>
              </a:schemeClr>
            </a:solidFill>
          </a:ln>
        </p:spPr>
        <p:txBody>
          <a:bodyPr/>
          <a:lstStyle/>
          <a:p>
            <a:pPr marL="82296" indent="0" algn="ctr">
              <a:buNone/>
            </a:pPr>
            <a:r>
              <a:rPr lang="en-US" dirty="0" smtClean="0"/>
              <a:t>Comparison By Age</a:t>
            </a:r>
          </a:p>
          <a:p>
            <a:endParaRPr lang="en-US" sz="1800" dirty="0" smtClean="0"/>
          </a:p>
          <a:p>
            <a:endParaRPr lang="en-US" sz="1400" dirty="0" smtClean="0"/>
          </a:p>
          <a:p>
            <a:pPr marL="82296" indent="0">
              <a:buNone/>
            </a:pPr>
            <a:endParaRPr lang="en-US" sz="1400" dirty="0" smtClean="0"/>
          </a:p>
          <a:p>
            <a:pPr marL="82296" indent="0">
              <a:buNone/>
            </a:pPr>
            <a:endParaRPr lang="en-US" sz="1400" dirty="0"/>
          </a:p>
          <a:p>
            <a:pPr marL="82296" indent="0">
              <a:buNone/>
            </a:pPr>
            <a:endParaRPr lang="en-US" sz="1400" dirty="0" smtClean="0"/>
          </a:p>
          <a:p>
            <a:pPr marL="82296" indent="0">
              <a:buNone/>
            </a:pPr>
            <a:endParaRPr lang="en-US" sz="1400" dirty="0"/>
          </a:p>
          <a:p>
            <a:pPr marL="82296" indent="0">
              <a:buNone/>
            </a:pPr>
            <a:endParaRPr lang="en-US" sz="1400" dirty="0" smtClean="0"/>
          </a:p>
          <a:p>
            <a:pPr marL="82296" indent="0">
              <a:buNone/>
            </a:pPr>
            <a:endParaRPr lang="en-US" sz="1400" dirty="0"/>
          </a:p>
          <a:p>
            <a:pPr marL="82296" indent="0">
              <a:buNone/>
            </a:pPr>
            <a:endParaRPr lang="en-US" sz="1400" dirty="0" smtClean="0"/>
          </a:p>
          <a:p>
            <a:pPr marL="82296" indent="0">
              <a:buNone/>
            </a:pPr>
            <a:endParaRPr lang="en-US" sz="1400" dirty="0"/>
          </a:p>
        </p:txBody>
      </p:sp>
      <p:sp>
        <p:nvSpPr>
          <p:cNvPr id="5" name="Content Placeholder 4"/>
          <p:cNvSpPr>
            <a:spLocks noGrp="1"/>
          </p:cNvSpPr>
          <p:nvPr>
            <p:ph sz="half" idx="2"/>
          </p:nvPr>
        </p:nvSpPr>
        <p:spPr>
          <a:xfrm>
            <a:off x="5276088" y="1295400"/>
            <a:ext cx="3657600" cy="3276600"/>
          </a:xfrm>
          <a:ln>
            <a:solidFill>
              <a:schemeClr val="accent6">
                <a:lumMod val="60000"/>
                <a:lumOff val="40000"/>
              </a:schemeClr>
            </a:solidFill>
          </a:ln>
        </p:spPr>
        <p:txBody>
          <a:bodyPr/>
          <a:lstStyle/>
          <a:p>
            <a:pPr marL="82296" indent="0" algn="ctr">
              <a:buNone/>
            </a:pPr>
            <a:r>
              <a:rPr lang="en-US" dirty="0" smtClean="0"/>
              <a:t>Comparison By Sex</a:t>
            </a:r>
          </a:p>
          <a:p>
            <a:pPr marL="82296" indent="0">
              <a:buNone/>
            </a:pPr>
            <a:endParaRPr lang="en-US" sz="1600" dirty="0" smtClean="0"/>
          </a:p>
          <a:p>
            <a:r>
              <a:rPr lang="en-US" sz="1600" dirty="0" smtClean="0"/>
              <a:t>Males had the highest reporting being nervous a little of the time (52.8%) or none (59.4%)</a:t>
            </a:r>
          </a:p>
          <a:p>
            <a:endParaRPr lang="en-US" sz="1600" dirty="0"/>
          </a:p>
          <a:p>
            <a:r>
              <a:rPr lang="en-US" sz="1600" dirty="0" smtClean="0"/>
              <a:t>Females had the highest reporting being nervous all of the time (54.5%), most of the time, (65.5%) or some of the time (53.3%)</a:t>
            </a:r>
            <a:endParaRPr lang="en-US" sz="1600" dirty="0"/>
          </a:p>
        </p:txBody>
      </p:sp>
      <p:graphicFrame>
        <p:nvGraphicFramePr>
          <p:cNvPr id="7" name="Table 6"/>
          <p:cNvGraphicFramePr>
            <a:graphicFrameLocks noGrp="1"/>
          </p:cNvGraphicFramePr>
          <p:nvPr>
            <p:extLst>
              <p:ext uri="{D42A27DB-BD31-4B8C-83A1-F6EECF244321}">
                <p14:modId xmlns:p14="http://schemas.microsoft.com/office/powerpoint/2010/main" val="4202363852"/>
              </p:ext>
            </p:extLst>
          </p:nvPr>
        </p:nvGraphicFramePr>
        <p:xfrm>
          <a:off x="1600200" y="1828800"/>
          <a:ext cx="3352800" cy="2590800"/>
        </p:xfrm>
        <a:graphic>
          <a:graphicData uri="http://schemas.openxmlformats.org/drawingml/2006/table">
            <a:tbl>
              <a:tblPr firstRow="1" bandRow="1">
                <a:tableStyleId>{93296810-A885-4BE3-A3E7-6D5BEEA58F35}</a:tableStyleId>
              </a:tblPr>
              <a:tblGrid>
                <a:gridCol w="1117600"/>
                <a:gridCol w="1117600"/>
                <a:gridCol w="1117600"/>
              </a:tblGrid>
              <a:tr h="301171">
                <a:tc>
                  <a:txBody>
                    <a:bodyPr/>
                    <a:lstStyle/>
                    <a:p>
                      <a:r>
                        <a:rPr lang="en-US" sz="1600" dirty="0" smtClean="0"/>
                        <a:t>Age</a:t>
                      </a:r>
                      <a:endParaRPr lang="en-US" sz="1600" dirty="0"/>
                    </a:p>
                  </a:txBody>
                  <a:tcPr/>
                </a:tc>
                <a:tc>
                  <a:txBody>
                    <a:bodyPr/>
                    <a:lstStyle/>
                    <a:p>
                      <a:r>
                        <a:rPr lang="en-US" sz="1600" dirty="0" smtClean="0"/>
                        <a:t>All-Some</a:t>
                      </a:r>
                      <a:endParaRPr lang="en-US" sz="1600" dirty="0"/>
                    </a:p>
                  </a:txBody>
                  <a:tcPr/>
                </a:tc>
                <a:tc>
                  <a:txBody>
                    <a:bodyPr/>
                    <a:lstStyle/>
                    <a:p>
                      <a:r>
                        <a:rPr lang="en-US" sz="1600" dirty="0" smtClean="0"/>
                        <a:t>Little-None</a:t>
                      </a:r>
                      <a:endParaRPr lang="en-US" sz="1600" dirty="0"/>
                    </a:p>
                  </a:txBody>
                  <a:tcPr/>
                </a:tc>
              </a:tr>
              <a:tr h="301171">
                <a:tc>
                  <a:txBody>
                    <a:bodyPr/>
                    <a:lstStyle/>
                    <a:p>
                      <a:r>
                        <a:rPr lang="en-US" sz="1600" dirty="0" smtClean="0"/>
                        <a:t>12</a:t>
                      </a:r>
                      <a:endParaRPr lang="en-US" sz="1600" dirty="0"/>
                    </a:p>
                  </a:txBody>
                  <a:tcPr/>
                </a:tc>
                <a:tc>
                  <a:txBody>
                    <a:bodyPr/>
                    <a:lstStyle/>
                    <a:p>
                      <a:r>
                        <a:rPr lang="en-US" sz="1600" dirty="0" smtClean="0"/>
                        <a:t>19.6%</a:t>
                      </a:r>
                      <a:endParaRPr lang="en-US" sz="1600" dirty="0"/>
                    </a:p>
                  </a:txBody>
                  <a:tcPr/>
                </a:tc>
                <a:tc>
                  <a:txBody>
                    <a:bodyPr/>
                    <a:lstStyle/>
                    <a:p>
                      <a:r>
                        <a:rPr lang="en-US" sz="1600" dirty="0" smtClean="0"/>
                        <a:t>80.4%</a:t>
                      </a:r>
                      <a:endParaRPr lang="en-US" sz="1600" dirty="0"/>
                    </a:p>
                  </a:txBody>
                  <a:tcPr/>
                </a:tc>
              </a:tr>
              <a:tr h="301171">
                <a:tc>
                  <a:txBody>
                    <a:bodyPr/>
                    <a:lstStyle/>
                    <a:p>
                      <a:r>
                        <a:rPr lang="en-US" sz="1600" dirty="0" smtClean="0"/>
                        <a:t>13</a:t>
                      </a:r>
                      <a:endParaRPr lang="en-US" sz="1600" dirty="0"/>
                    </a:p>
                  </a:txBody>
                  <a:tcPr/>
                </a:tc>
                <a:tc>
                  <a:txBody>
                    <a:bodyPr/>
                    <a:lstStyle/>
                    <a:p>
                      <a:r>
                        <a:rPr lang="en-US" sz="1600" dirty="0" smtClean="0"/>
                        <a:t>23.3%</a:t>
                      </a:r>
                      <a:endParaRPr lang="en-US" sz="1600" dirty="0"/>
                    </a:p>
                  </a:txBody>
                  <a:tcPr/>
                </a:tc>
                <a:tc>
                  <a:txBody>
                    <a:bodyPr/>
                    <a:lstStyle/>
                    <a:p>
                      <a:r>
                        <a:rPr lang="en-US" sz="1600" dirty="0" smtClean="0"/>
                        <a:t>76.7%</a:t>
                      </a:r>
                      <a:endParaRPr lang="en-US" sz="1600" dirty="0"/>
                    </a:p>
                  </a:txBody>
                  <a:tcPr/>
                </a:tc>
              </a:tr>
              <a:tr h="301171">
                <a:tc>
                  <a:txBody>
                    <a:bodyPr/>
                    <a:lstStyle/>
                    <a:p>
                      <a:r>
                        <a:rPr lang="en-US" sz="1600" dirty="0" smtClean="0"/>
                        <a:t>14</a:t>
                      </a:r>
                      <a:endParaRPr lang="en-US" sz="1600" dirty="0"/>
                    </a:p>
                  </a:txBody>
                  <a:tcPr/>
                </a:tc>
                <a:tc>
                  <a:txBody>
                    <a:bodyPr/>
                    <a:lstStyle/>
                    <a:p>
                      <a:r>
                        <a:rPr lang="en-US" sz="1600" dirty="0" smtClean="0"/>
                        <a:t>25.1%</a:t>
                      </a:r>
                      <a:endParaRPr lang="en-US" sz="1600" dirty="0"/>
                    </a:p>
                  </a:txBody>
                  <a:tcPr/>
                </a:tc>
                <a:tc>
                  <a:txBody>
                    <a:bodyPr/>
                    <a:lstStyle/>
                    <a:p>
                      <a:r>
                        <a:rPr lang="en-US" sz="1600" dirty="0" smtClean="0"/>
                        <a:t>74.9%</a:t>
                      </a:r>
                      <a:endParaRPr lang="en-US" sz="1600" dirty="0"/>
                    </a:p>
                  </a:txBody>
                  <a:tcPr/>
                </a:tc>
              </a:tr>
              <a:tr h="301171">
                <a:tc>
                  <a:txBody>
                    <a:bodyPr/>
                    <a:lstStyle/>
                    <a:p>
                      <a:r>
                        <a:rPr lang="en-US" sz="1600" dirty="0" smtClean="0"/>
                        <a:t>15</a:t>
                      </a:r>
                      <a:endParaRPr lang="en-US" sz="1600" dirty="0"/>
                    </a:p>
                  </a:txBody>
                  <a:tcPr/>
                </a:tc>
                <a:tc>
                  <a:txBody>
                    <a:bodyPr/>
                    <a:lstStyle/>
                    <a:p>
                      <a:r>
                        <a:rPr lang="en-US" sz="1600" dirty="0" smtClean="0"/>
                        <a:t>28.2%</a:t>
                      </a:r>
                      <a:endParaRPr lang="en-US" sz="1600" dirty="0"/>
                    </a:p>
                  </a:txBody>
                  <a:tcPr/>
                </a:tc>
                <a:tc>
                  <a:txBody>
                    <a:bodyPr/>
                    <a:lstStyle/>
                    <a:p>
                      <a:r>
                        <a:rPr lang="en-US" sz="1600" dirty="0" smtClean="0"/>
                        <a:t>71.8%</a:t>
                      </a:r>
                      <a:endParaRPr lang="en-US" sz="1600" dirty="0"/>
                    </a:p>
                  </a:txBody>
                  <a:tcPr/>
                </a:tc>
              </a:tr>
              <a:tr h="301171">
                <a:tc>
                  <a:txBody>
                    <a:bodyPr/>
                    <a:lstStyle/>
                    <a:p>
                      <a:r>
                        <a:rPr lang="en-US" sz="1600" dirty="0" smtClean="0"/>
                        <a:t>16</a:t>
                      </a:r>
                      <a:endParaRPr lang="en-US" sz="1600" dirty="0"/>
                    </a:p>
                  </a:txBody>
                  <a:tcPr/>
                </a:tc>
                <a:tc>
                  <a:txBody>
                    <a:bodyPr/>
                    <a:lstStyle/>
                    <a:p>
                      <a:r>
                        <a:rPr lang="en-US" sz="1600" dirty="0" smtClean="0"/>
                        <a:t>27.8%</a:t>
                      </a:r>
                      <a:endParaRPr lang="en-US" sz="1600" dirty="0"/>
                    </a:p>
                  </a:txBody>
                  <a:tcPr/>
                </a:tc>
                <a:tc>
                  <a:txBody>
                    <a:bodyPr/>
                    <a:lstStyle/>
                    <a:p>
                      <a:r>
                        <a:rPr lang="en-US" sz="1600" dirty="0" smtClean="0"/>
                        <a:t>72.2%</a:t>
                      </a:r>
                      <a:endParaRPr lang="en-US" sz="1600" dirty="0"/>
                    </a:p>
                  </a:txBody>
                  <a:tcPr/>
                </a:tc>
              </a:tr>
              <a:tr h="301171">
                <a:tc>
                  <a:txBody>
                    <a:bodyPr/>
                    <a:lstStyle/>
                    <a:p>
                      <a:r>
                        <a:rPr lang="en-US" sz="1600" dirty="0" smtClean="0"/>
                        <a:t>17</a:t>
                      </a:r>
                      <a:endParaRPr lang="en-US" sz="1600" dirty="0"/>
                    </a:p>
                  </a:txBody>
                  <a:tcPr/>
                </a:tc>
                <a:tc>
                  <a:txBody>
                    <a:bodyPr/>
                    <a:lstStyle/>
                    <a:p>
                      <a:r>
                        <a:rPr lang="en-US" sz="1600" dirty="0" smtClean="0"/>
                        <a:t>32.6%</a:t>
                      </a:r>
                      <a:endParaRPr lang="en-US" sz="1600" dirty="0"/>
                    </a:p>
                  </a:txBody>
                  <a:tcPr/>
                </a:tc>
                <a:tc>
                  <a:txBody>
                    <a:bodyPr/>
                    <a:lstStyle/>
                    <a:p>
                      <a:r>
                        <a:rPr lang="en-US" sz="1600" dirty="0" smtClean="0"/>
                        <a:t>67.4%</a:t>
                      </a:r>
                      <a:endParaRPr lang="en-US" sz="1600" dirty="0"/>
                    </a:p>
                  </a:txBody>
                  <a:tcPr/>
                </a:tc>
              </a:tr>
            </a:tbl>
          </a:graphicData>
        </a:graphic>
      </p:graphicFrame>
      <p:sp>
        <p:nvSpPr>
          <p:cNvPr id="8" name="TextBox 7"/>
          <p:cNvSpPr txBox="1"/>
          <p:nvPr/>
        </p:nvSpPr>
        <p:spPr>
          <a:xfrm>
            <a:off x="2438400" y="4750475"/>
            <a:ext cx="5486400" cy="1923604"/>
          </a:xfrm>
          <a:prstGeom prst="rect">
            <a:avLst/>
          </a:prstGeom>
          <a:noFill/>
          <a:ln>
            <a:solidFill>
              <a:schemeClr val="accent6">
                <a:lumMod val="60000"/>
                <a:lumOff val="40000"/>
              </a:schemeClr>
            </a:solidFill>
          </a:ln>
        </p:spPr>
        <p:txBody>
          <a:bodyPr wrap="square" rtlCol="0">
            <a:spAutoFit/>
          </a:bodyPr>
          <a:lstStyle/>
          <a:p>
            <a:pPr algn="ctr"/>
            <a:r>
              <a:rPr lang="en-US" dirty="0" smtClean="0"/>
              <a:t>Overall Results of Adolescent Nervousness</a:t>
            </a:r>
          </a:p>
          <a:p>
            <a:pPr marL="285750" indent="-285750" algn="ctr">
              <a:buFont typeface="Arial" pitchFamily="34" charset="0"/>
              <a:buChar char="•"/>
            </a:pPr>
            <a:endParaRPr lang="en-US" sz="500" dirty="0" smtClean="0"/>
          </a:p>
          <a:p>
            <a:pPr marL="285750" indent="-285750">
              <a:buFont typeface="Arial" pitchFamily="34" charset="0"/>
              <a:buChar char="•"/>
            </a:pPr>
            <a:r>
              <a:rPr lang="en-US" sz="1600" dirty="0" smtClean="0"/>
              <a:t>0.65% of teenagers reported All of the Time</a:t>
            </a:r>
          </a:p>
          <a:p>
            <a:pPr marL="285750" indent="-285750">
              <a:buFont typeface="Arial" pitchFamily="34" charset="0"/>
              <a:buChar char="•"/>
            </a:pPr>
            <a:r>
              <a:rPr lang="en-US" sz="1600" dirty="0" smtClean="0"/>
              <a:t>4.29% of teenagers reported Most of the Time</a:t>
            </a:r>
          </a:p>
          <a:p>
            <a:pPr marL="285750" indent="-285750">
              <a:buFont typeface="Arial" pitchFamily="34" charset="0"/>
              <a:buChar char="•"/>
            </a:pPr>
            <a:r>
              <a:rPr lang="en-US" sz="1600" dirty="0" smtClean="0"/>
              <a:t>21.19% of teenagers reported Some of the Time</a:t>
            </a:r>
          </a:p>
          <a:p>
            <a:pPr marL="285750" indent="-285750">
              <a:buFont typeface="Arial" pitchFamily="34" charset="0"/>
              <a:buChar char="•"/>
            </a:pPr>
            <a:r>
              <a:rPr lang="en-US" sz="1600" dirty="0" smtClean="0"/>
              <a:t>49.7% of teenagers reported A Little of the Time</a:t>
            </a:r>
          </a:p>
          <a:p>
            <a:pPr marL="285750" indent="-285750">
              <a:buFont typeface="Arial" pitchFamily="34" charset="0"/>
              <a:buChar char="•"/>
            </a:pPr>
            <a:r>
              <a:rPr lang="en-US" sz="1600" dirty="0" smtClean="0"/>
              <a:t>24.12% of teenagers reported None</a:t>
            </a:r>
          </a:p>
          <a:p>
            <a:pPr marL="285750" indent="-285750">
              <a:buFont typeface="Arial" pitchFamily="34" charset="0"/>
              <a:buChar char="•"/>
            </a:pPr>
            <a:r>
              <a:rPr lang="en-US" sz="1600" dirty="0" smtClean="0"/>
              <a:t>As Age increases, so does reports of feeling nervous</a:t>
            </a:r>
            <a:endParaRPr lang="en-US" sz="1200" dirty="0"/>
          </a:p>
        </p:txBody>
      </p:sp>
      <p:sp>
        <p:nvSpPr>
          <p:cNvPr id="3" name="Slide Number Placeholder 2"/>
          <p:cNvSpPr>
            <a:spLocks noGrp="1"/>
          </p:cNvSpPr>
          <p:nvPr>
            <p:ph type="sldNum" sz="quarter" idx="12"/>
          </p:nvPr>
        </p:nvSpPr>
        <p:spPr/>
        <p:txBody>
          <a:bodyPr/>
          <a:lstStyle/>
          <a:p>
            <a:fld id="{6C1D7441-CD57-48F2-BD63-9FEE8AE93D85}" type="slidenum">
              <a:rPr lang="en-US" smtClean="0"/>
              <a:t>8</a:t>
            </a:fld>
            <a:endParaRPr lang="en-US"/>
          </a:p>
        </p:txBody>
      </p:sp>
    </p:spTree>
    <p:extLst>
      <p:ext uri="{BB962C8B-B14F-4D97-AF65-F5344CB8AC3E}">
        <p14:creationId xmlns:p14="http://schemas.microsoft.com/office/powerpoint/2010/main" val="310545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Results: Adolescent Nervousness and Alcohol Use</a:t>
            </a:r>
            <a:endParaRPr lang="en-US" dirty="0"/>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2500309070"/>
              </p:ext>
            </p:extLst>
          </p:nvPr>
        </p:nvGraphicFramePr>
        <p:xfrm>
          <a:off x="5276850" y="1737360"/>
          <a:ext cx="3657600" cy="2225040"/>
        </p:xfrm>
        <a:graphic>
          <a:graphicData uri="http://schemas.openxmlformats.org/drawingml/2006/table">
            <a:tbl>
              <a:tblPr firstRow="1" bandRow="1">
                <a:tableStyleId>{93296810-A885-4BE3-A3E7-6D5BEEA58F35}</a:tableStyleId>
              </a:tblPr>
              <a:tblGrid>
                <a:gridCol w="1219200"/>
                <a:gridCol w="1219200"/>
                <a:gridCol w="1219200"/>
              </a:tblGrid>
              <a:tr h="370840">
                <a:tc>
                  <a:txBody>
                    <a:bodyPr/>
                    <a:lstStyle/>
                    <a:p>
                      <a:pPr algn="ctr"/>
                      <a:r>
                        <a:rPr lang="en-US" dirty="0" smtClean="0"/>
                        <a:t>Nervous</a:t>
                      </a:r>
                      <a:endParaRPr lang="en-US" dirty="0"/>
                    </a:p>
                  </a:txBody>
                  <a:tcPr/>
                </a:tc>
                <a:tc>
                  <a:txBody>
                    <a:bodyPr/>
                    <a:lstStyle/>
                    <a:p>
                      <a:pPr algn="ctr"/>
                      <a:r>
                        <a:rPr lang="en-US" dirty="0" smtClean="0"/>
                        <a:t>Yes</a:t>
                      </a:r>
                      <a:endParaRPr lang="en-US" dirty="0"/>
                    </a:p>
                  </a:txBody>
                  <a:tcPr/>
                </a:tc>
                <a:tc>
                  <a:txBody>
                    <a:bodyPr/>
                    <a:lstStyle/>
                    <a:p>
                      <a:pPr algn="ctr"/>
                      <a:r>
                        <a:rPr lang="en-US" dirty="0" smtClean="0"/>
                        <a:t>No</a:t>
                      </a:r>
                      <a:endParaRPr lang="en-US" dirty="0"/>
                    </a:p>
                  </a:txBody>
                  <a:tcPr/>
                </a:tc>
              </a:tr>
              <a:tr h="370840">
                <a:tc>
                  <a:txBody>
                    <a:bodyPr/>
                    <a:lstStyle/>
                    <a:p>
                      <a:r>
                        <a:rPr lang="en-US" dirty="0" smtClean="0"/>
                        <a:t>All </a:t>
                      </a:r>
                      <a:endParaRPr lang="en-US" dirty="0"/>
                    </a:p>
                  </a:txBody>
                  <a:tcPr/>
                </a:tc>
                <a:tc>
                  <a:txBody>
                    <a:bodyPr/>
                    <a:lstStyle/>
                    <a:p>
                      <a:pPr algn="ctr"/>
                      <a:r>
                        <a:rPr lang="en-US" dirty="0" smtClean="0"/>
                        <a:t>54.5%</a:t>
                      </a:r>
                      <a:endParaRPr lang="en-US" dirty="0"/>
                    </a:p>
                  </a:txBody>
                  <a:tcPr/>
                </a:tc>
                <a:tc>
                  <a:txBody>
                    <a:bodyPr/>
                    <a:lstStyle/>
                    <a:p>
                      <a:pPr algn="ctr"/>
                      <a:r>
                        <a:rPr lang="en-US" dirty="0" smtClean="0"/>
                        <a:t>45.5%</a:t>
                      </a:r>
                      <a:endParaRPr lang="en-US" dirty="0"/>
                    </a:p>
                  </a:txBody>
                  <a:tcPr/>
                </a:tc>
              </a:tr>
              <a:tr h="370840">
                <a:tc>
                  <a:txBody>
                    <a:bodyPr/>
                    <a:lstStyle/>
                    <a:p>
                      <a:r>
                        <a:rPr lang="en-US" dirty="0" smtClean="0"/>
                        <a:t>Most</a:t>
                      </a:r>
                      <a:endParaRPr lang="en-US" dirty="0"/>
                    </a:p>
                  </a:txBody>
                  <a:tcPr/>
                </a:tc>
                <a:tc>
                  <a:txBody>
                    <a:bodyPr/>
                    <a:lstStyle/>
                    <a:p>
                      <a:pPr algn="ctr"/>
                      <a:r>
                        <a:rPr lang="en-US" dirty="0" smtClean="0"/>
                        <a:t>42.1%</a:t>
                      </a:r>
                      <a:endParaRPr lang="en-US" dirty="0"/>
                    </a:p>
                  </a:txBody>
                  <a:tcPr/>
                </a:tc>
                <a:tc>
                  <a:txBody>
                    <a:bodyPr/>
                    <a:lstStyle/>
                    <a:p>
                      <a:pPr algn="ctr"/>
                      <a:r>
                        <a:rPr lang="en-US" dirty="0" smtClean="0"/>
                        <a:t>57.9%</a:t>
                      </a:r>
                      <a:endParaRPr lang="en-US" dirty="0"/>
                    </a:p>
                  </a:txBody>
                  <a:tcPr/>
                </a:tc>
              </a:tr>
              <a:tr h="370840">
                <a:tc>
                  <a:txBody>
                    <a:bodyPr/>
                    <a:lstStyle/>
                    <a:p>
                      <a:r>
                        <a:rPr lang="en-US" dirty="0" smtClean="0"/>
                        <a:t>Some</a:t>
                      </a:r>
                      <a:endParaRPr lang="en-US" dirty="0"/>
                    </a:p>
                  </a:txBody>
                  <a:tcPr/>
                </a:tc>
                <a:tc>
                  <a:txBody>
                    <a:bodyPr/>
                    <a:lstStyle/>
                    <a:p>
                      <a:pPr algn="ctr"/>
                      <a:r>
                        <a:rPr lang="en-US" dirty="0" smtClean="0"/>
                        <a:t>38.8%</a:t>
                      </a:r>
                      <a:endParaRPr lang="en-US" dirty="0"/>
                    </a:p>
                  </a:txBody>
                  <a:tcPr/>
                </a:tc>
                <a:tc>
                  <a:txBody>
                    <a:bodyPr/>
                    <a:lstStyle/>
                    <a:p>
                      <a:pPr algn="ctr"/>
                      <a:r>
                        <a:rPr lang="en-US" dirty="0" smtClean="0"/>
                        <a:t>61.2%</a:t>
                      </a:r>
                      <a:endParaRPr lang="en-US" dirty="0"/>
                    </a:p>
                  </a:txBody>
                  <a:tcPr/>
                </a:tc>
              </a:tr>
              <a:tr h="370840">
                <a:tc>
                  <a:txBody>
                    <a:bodyPr/>
                    <a:lstStyle/>
                    <a:p>
                      <a:r>
                        <a:rPr lang="en-US" dirty="0" smtClean="0"/>
                        <a:t>A Little</a:t>
                      </a:r>
                      <a:endParaRPr lang="en-US" dirty="0"/>
                    </a:p>
                  </a:txBody>
                  <a:tcPr/>
                </a:tc>
                <a:tc>
                  <a:txBody>
                    <a:bodyPr/>
                    <a:lstStyle/>
                    <a:p>
                      <a:pPr algn="ctr"/>
                      <a:r>
                        <a:rPr lang="en-US" dirty="0" smtClean="0"/>
                        <a:t>30.2%</a:t>
                      </a:r>
                      <a:endParaRPr lang="en-US" dirty="0"/>
                    </a:p>
                  </a:txBody>
                  <a:tcPr/>
                </a:tc>
                <a:tc>
                  <a:txBody>
                    <a:bodyPr/>
                    <a:lstStyle/>
                    <a:p>
                      <a:pPr algn="ctr"/>
                      <a:r>
                        <a:rPr lang="en-US" dirty="0" smtClean="0"/>
                        <a:t>69.8%</a:t>
                      </a:r>
                      <a:endParaRPr lang="en-US" dirty="0"/>
                    </a:p>
                  </a:txBody>
                  <a:tcPr/>
                </a:tc>
              </a:tr>
              <a:tr h="370840">
                <a:tc>
                  <a:txBody>
                    <a:bodyPr/>
                    <a:lstStyle/>
                    <a:p>
                      <a:r>
                        <a:rPr lang="en-US" dirty="0" smtClean="0"/>
                        <a:t>None</a:t>
                      </a:r>
                      <a:endParaRPr lang="en-US" dirty="0"/>
                    </a:p>
                  </a:txBody>
                  <a:tcPr/>
                </a:tc>
                <a:tc>
                  <a:txBody>
                    <a:bodyPr/>
                    <a:lstStyle/>
                    <a:p>
                      <a:pPr algn="ctr"/>
                      <a:r>
                        <a:rPr lang="en-US" dirty="0" smtClean="0"/>
                        <a:t>29.8%</a:t>
                      </a:r>
                      <a:endParaRPr lang="en-US" dirty="0"/>
                    </a:p>
                  </a:txBody>
                  <a:tcPr/>
                </a:tc>
                <a:tc>
                  <a:txBody>
                    <a:bodyPr/>
                    <a:lstStyle/>
                    <a:p>
                      <a:pPr algn="ctr"/>
                      <a:r>
                        <a:rPr lang="en-US" dirty="0" smtClean="0"/>
                        <a:t>70.2%</a:t>
                      </a:r>
                      <a:endParaRPr lang="en-US" dirty="0"/>
                    </a:p>
                  </a:txBody>
                  <a:tcPr/>
                </a:tc>
              </a:tr>
            </a:tbl>
          </a:graphicData>
        </a:graphic>
      </p:graphicFrame>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76400"/>
            <a:ext cx="3886199" cy="4533900"/>
          </a:xfrm>
          <a:prstGeom prst="rect">
            <a:avLst/>
          </a:prstGeom>
          <a:noFill/>
          <a:ln w="9525">
            <a:solidFill>
              <a:schemeClr val="accent6">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334000" y="4191000"/>
            <a:ext cx="3581400" cy="2031325"/>
          </a:xfrm>
          <a:prstGeom prst="rect">
            <a:avLst/>
          </a:prstGeom>
          <a:noFill/>
          <a:ln>
            <a:solidFill>
              <a:schemeClr val="accent6">
                <a:lumMod val="60000"/>
                <a:lumOff val="40000"/>
              </a:schemeClr>
            </a:solidFill>
          </a:ln>
        </p:spPr>
        <p:txBody>
          <a:bodyPr wrap="square" rtlCol="0">
            <a:spAutoFit/>
          </a:bodyPr>
          <a:lstStyle/>
          <a:p>
            <a:pPr marL="285750" indent="-285750">
              <a:buFont typeface="Arial" pitchFamily="34" charset="0"/>
              <a:buChar char="•"/>
            </a:pPr>
            <a:r>
              <a:rPr lang="en-US" dirty="0" smtClean="0"/>
              <a:t>Increase in nervousness leads to an increase in alcohol use</a:t>
            </a:r>
          </a:p>
          <a:p>
            <a:pPr marL="285750" indent="-285750">
              <a:buFont typeface="Arial" pitchFamily="34" charset="0"/>
              <a:buChar char="•"/>
            </a:pPr>
            <a:endParaRPr lang="en-US" dirty="0"/>
          </a:p>
          <a:p>
            <a:pPr marL="285750" indent="-285750">
              <a:buFont typeface="Arial" pitchFamily="34" charset="0"/>
              <a:buChar char="•"/>
            </a:pPr>
            <a:r>
              <a:rPr lang="en-US" dirty="0" smtClean="0"/>
              <a:t>43% of teens who felt nervous all or most of the time reported having more than a few sips of alcohol</a:t>
            </a:r>
            <a:endParaRPr lang="en-US" dirty="0"/>
          </a:p>
        </p:txBody>
      </p:sp>
      <p:sp>
        <p:nvSpPr>
          <p:cNvPr id="3" name="Slide Number Placeholder 2"/>
          <p:cNvSpPr>
            <a:spLocks noGrp="1"/>
          </p:cNvSpPr>
          <p:nvPr>
            <p:ph type="sldNum" sz="quarter" idx="12"/>
          </p:nvPr>
        </p:nvSpPr>
        <p:spPr/>
        <p:txBody>
          <a:bodyPr/>
          <a:lstStyle/>
          <a:p>
            <a:fld id="{6C1D7441-CD57-48F2-BD63-9FEE8AE93D85}" type="slidenum">
              <a:rPr lang="en-US" smtClean="0"/>
              <a:t>9</a:t>
            </a:fld>
            <a:endParaRPr lang="en-US"/>
          </a:p>
        </p:txBody>
      </p:sp>
    </p:spTree>
    <p:extLst>
      <p:ext uri="{BB962C8B-B14F-4D97-AF65-F5344CB8AC3E}">
        <p14:creationId xmlns:p14="http://schemas.microsoft.com/office/powerpoint/2010/main" val="40339087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1356</TotalTime>
  <Words>1685</Words>
  <Application>Microsoft Office PowerPoint</Application>
  <PresentationFormat>On-screen Show (4:3)</PresentationFormat>
  <Paragraphs>271</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A Forbidden Fruit? The Effect of Age, Nervousness, and Parental Supervision on Adolescent Alcohol Use  By Karen Sabbah SOC 680 – Fall 2012 </vt:lpstr>
      <vt:lpstr>Introduction</vt:lpstr>
      <vt:lpstr>Literature Review:  Adolescents and Risky Behaviors</vt:lpstr>
      <vt:lpstr>Literature Review:  Parental Knowledge of Teen Activities</vt:lpstr>
      <vt:lpstr>Hypotheses</vt:lpstr>
      <vt:lpstr>Dataset Used</vt:lpstr>
      <vt:lpstr>Methodology</vt:lpstr>
      <vt:lpstr>Results: Adolescent Nervousness</vt:lpstr>
      <vt:lpstr>Results: Adolescent Nervousness and Alcohol Use</vt:lpstr>
      <vt:lpstr>Results: Adult Knowledge on Teen Evening Activities</vt:lpstr>
      <vt:lpstr>Results: Adult Knowledge on Teen Evening Activities and Alcohol Use</vt:lpstr>
      <vt:lpstr>Results: Alcohol Use</vt:lpstr>
      <vt:lpstr>Logistic Regression</vt:lpstr>
      <vt:lpstr>Results: Logistic Regression</vt:lpstr>
      <vt:lpstr>Results: Logistic Regression (cont.)</vt:lpstr>
      <vt:lpstr>Discussion</vt:lpstr>
      <vt:lpstr>Limitations</vt:lpstr>
      <vt:lpstr>Further Research Suggested</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Sabbah</dc:creator>
  <cp:lastModifiedBy>Karen Sabbah</cp:lastModifiedBy>
  <cp:revision>54</cp:revision>
  <cp:lastPrinted>2012-11-26T20:43:01Z</cp:lastPrinted>
  <dcterms:created xsi:type="dcterms:W3CDTF">2012-11-24T19:48:57Z</dcterms:created>
  <dcterms:modified xsi:type="dcterms:W3CDTF">2012-11-27T08:03:00Z</dcterms:modified>
</cp:coreProperties>
</file>